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9" r:id="rId3"/>
    <p:sldId id="268" r:id="rId4"/>
    <p:sldId id="265" r:id="rId5"/>
    <p:sldId id="270" r:id="rId6"/>
    <p:sldId id="272" r:id="rId7"/>
    <p:sldId id="266" r:id="rId8"/>
    <p:sldId id="271" r:id="rId9"/>
    <p:sldId id="273" r:id="rId10"/>
    <p:sldId id="280" r:id="rId11"/>
    <p:sldId id="279" r:id="rId12"/>
    <p:sldId id="284" r:id="rId13"/>
    <p:sldId id="277" r:id="rId14"/>
    <p:sldId id="283" r:id="rId15"/>
    <p:sldId id="288" r:id="rId16"/>
    <p:sldId id="289" r:id="rId17"/>
    <p:sldId id="305" r:id="rId18"/>
    <p:sldId id="285" r:id="rId19"/>
    <p:sldId id="287" r:id="rId20"/>
    <p:sldId id="306" r:id="rId21"/>
    <p:sldId id="293" r:id="rId22"/>
    <p:sldId id="296" r:id="rId23"/>
    <p:sldId id="291" r:id="rId24"/>
    <p:sldId id="298" r:id="rId25"/>
    <p:sldId id="302" r:id="rId26"/>
    <p:sldId id="300" r:id="rId27"/>
    <p:sldId id="299" r:id="rId28"/>
    <p:sldId id="301" r:id="rId29"/>
    <p:sldId id="297" r:id="rId30"/>
    <p:sldId id="303" r:id="rId31"/>
    <p:sldId id="304" r:id="rId32"/>
    <p:sldId id="290" r:id="rId33"/>
    <p:sldId id="292" r:id="rId34"/>
    <p:sldId id="295" r:id="rId35"/>
    <p:sldId id="294" r:id="rId36"/>
    <p:sldId id="281" r:id="rId37"/>
    <p:sldId id="276" r:id="rId38"/>
    <p:sldId id="275" r:id="rId39"/>
    <p:sldId id="263" r:id="rId40"/>
    <p:sldId id="257" r:id="rId41"/>
    <p:sldId id="264" r:id="rId42"/>
    <p:sldId id="259" r:id="rId43"/>
    <p:sldId id="260" r:id="rId44"/>
    <p:sldId id="26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4" autoAdjust="0"/>
    <p:restoredTop sz="94935" autoAdjust="0"/>
  </p:normalViewPr>
  <p:slideViewPr>
    <p:cSldViewPr snapToGrid="0">
      <p:cViewPr varScale="1">
        <p:scale>
          <a:sx n="75" d="100"/>
          <a:sy n="75" d="100"/>
        </p:scale>
        <p:origin x="360" y="78"/>
      </p:cViewPr>
      <p:guideLst/>
    </p:cSldViewPr>
  </p:slideViewPr>
  <p:notesTextViewPr>
    <p:cViewPr>
      <p:scale>
        <a:sx n="1" d="1"/>
        <a:sy n="1" d="1"/>
      </p:scale>
      <p:origin x="0" y="0"/>
    </p:cViewPr>
  </p:notesTextViewPr>
  <p:sorterViewPr>
    <p:cViewPr>
      <p:scale>
        <a:sx n="100" d="100"/>
        <a:sy n="100" d="100"/>
      </p:scale>
      <p:origin x="0" y="-22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BFFF3-15EC-485A-83D9-3EDB744BA672}" type="datetimeFigureOut">
              <a:rPr lang="en-GB" smtClean="0"/>
              <a:t>26/06/2023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D26E3-6BEE-4BC5-9B8A-F466841C8875}" type="slidenum">
              <a:rPr lang="en-GB" smtClean="0"/>
              <a:t>‹#›</a:t>
            </a:fld>
            <a:endParaRPr lang="en-GB"/>
          </a:p>
        </p:txBody>
      </p:sp>
    </p:spTree>
    <p:extLst>
      <p:ext uri="{BB962C8B-B14F-4D97-AF65-F5344CB8AC3E}">
        <p14:creationId xmlns:p14="http://schemas.microsoft.com/office/powerpoint/2010/main" val="261981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3D26E3-6BEE-4BC5-9B8A-F466841C8875}" type="slidenum">
              <a:rPr lang="en-GB" smtClean="0"/>
              <a:t>12</a:t>
            </a:fld>
            <a:endParaRPr lang="en-GB"/>
          </a:p>
        </p:txBody>
      </p:sp>
    </p:spTree>
    <p:extLst>
      <p:ext uri="{BB962C8B-B14F-4D97-AF65-F5344CB8AC3E}">
        <p14:creationId xmlns:p14="http://schemas.microsoft.com/office/powerpoint/2010/main" val="211095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20E1-2717-9521-91BA-7FF7DD671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654BE0-18AF-0DAA-412A-BEFBA5EF7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CA7E0A-3D05-4533-142E-1D5EB849FBFC}"/>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5D459109-496D-AB7F-071A-300B7AA249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1FF77C-120D-8CE3-9E00-961D9FD15BC5}"/>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25157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6FB2-31CB-5EE6-9D20-90129A85C1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67CDD8-DB79-6EDD-D092-9F443BC5D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AEDC-E3CC-1C57-2B6A-C2DD96F58BC3}"/>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74053E17-798C-5A45-7B17-7CD108860F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D5DE44-23A9-1F4C-B202-2E2F5A65804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65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54400-BCE9-8005-DEAB-E196B02A4E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35CB2C-5E63-3B86-1882-57EA7F5F3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4EE496-9F9A-EBE8-E830-DFC8E0C823C4}"/>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DFFD8191-1D9F-3404-CC21-FD0D287767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7A9E49-4ACA-91E6-B01E-124D5F879B3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549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4BF-6C47-29FD-0F24-CF7A61920C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8ADF9-2533-9A87-79CC-F6758CB79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89F429-C70A-E728-42BD-5302FBDCB81F}"/>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81248158-4E0B-F75D-1CCA-65B1AA72E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0512D2-305A-E960-7DD8-D1A829C6B1E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87508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153-6916-75A1-6F03-21D9E3477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CF24D5-FCD0-58F3-BB67-0A948ABBF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0347A-7646-399A-A3E0-A21E0504AE01}"/>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97629B57-DC55-01F2-D421-EA5C1E9843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BA0C6D-74F6-3143-CC26-BCC7F302C9FA}"/>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7120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7BC4-F0D1-BA5F-1424-43664807E8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B05EB2-4F2F-A076-082C-AF93ED715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C1781D-3E08-ED2E-BB3F-FDA40852F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E730D6-9D86-58F0-A98A-BA4AB754B286}"/>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6" name="Footer Placeholder 5">
            <a:extLst>
              <a:ext uri="{FF2B5EF4-FFF2-40B4-BE49-F238E27FC236}">
                <a16:creationId xmlns:a16="http://schemas.microsoft.com/office/drawing/2014/main" id="{8D698F03-E889-D3DB-FF76-8D0AB0F9C0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D64F37-7262-EE33-59B7-A8AC61A62F6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27830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7CAD-C5BE-5451-74BC-0051C45E75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F24B84-BF5C-3CCD-7F02-580C5EF2F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C8C32-BBF0-FF04-EB8B-715A79E5C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0D77D9-1502-F9FE-05C4-2ABAC0821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7C833-09E6-1727-9A14-53AD73886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9D0A14-6DCA-3A4F-6A7E-C0FCDB48C426}"/>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8" name="Footer Placeholder 7">
            <a:extLst>
              <a:ext uri="{FF2B5EF4-FFF2-40B4-BE49-F238E27FC236}">
                <a16:creationId xmlns:a16="http://schemas.microsoft.com/office/drawing/2014/main" id="{DF6EA961-1FF7-BFC4-BD44-20570671F4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95F866-A989-1E28-64E5-7AB0225E4DE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332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DDF1-7AD0-194A-E4ED-FE965E04F56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568CF0-F78B-7040-DE7D-8C0608079A10}"/>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4" name="Footer Placeholder 3">
            <a:extLst>
              <a:ext uri="{FF2B5EF4-FFF2-40B4-BE49-F238E27FC236}">
                <a16:creationId xmlns:a16="http://schemas.microsoft.com/office/drawing/2014/main" id="{72E56C1C-6FA1-22E3-61BC-8ADAC6D157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29931F-1599-5F95-EF12-FBEEA37F987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4595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E61F1-15EF-52D3-6C98-B51CC0D558DE}"/>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3" name="Footer Placeholder 2">
            <a:extLst>
              <a:ext uri="{FF2B5EF4-FFF2-40B4-BE49-F238E27FC236}">
                <a16:creationId xmlns:a16="http://schemas.microsoft.com/office/drawing/2014/main" id="{5C9F5CCB-CDFE-46CB-F423-030B31FEE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6596DE-B98D-2FFD-8A2B-F02970A69E1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00245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5D75-91AA-F47B-22F7-2B68AA5FC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F8369E-8CBD-2AE8-EE2D-FB4AF6C84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0B9E9F-B4BA-8A09-BD58-1DA6EE65E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13559-33EB-B218-3B7A-1CE8741C1209}"/>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6" name="Footer Placeholder 5">
            <a:extLst>
              <a:ext uri="{FF2B5EF4-FFF2-40B4-BE49-F238E27FC236}">
                <a16:creationId xmlns:a16="http://schemas.microsoft.com/office/drawing/2014/main" id="{F2101BC8-9E8D-1EFA-9D0F-ECAD7D789D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6E1AAF-DC2F-B2E4-76AC-5688B8A8406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7780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4AA8-A876-1FAB-09C1-6D5A99310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17C0B4-4F70-595E-4F98-1DB36AFFCE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622AC-6E07-0136-199C-064741A60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936DE-AD28-8199-45BB-66475AF61BF6}"/>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6" name="Footer Placeholder 5">
            <a:extLst>
              <a:ext uri="{FF2B5EF4-FFF2-40B4-BE49-F238E27FC236}">
                <a16:creationId xmlns:a16="http://schemas.microsoft.com/office/drawing/2014/main" id="{7249C9B9-3552-C3F5-883C-42A34E67F4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9AB8A6-8A94-5187-927E-45BCC34E1C32}"/>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387018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68F93-8005-4C41-095F-A81FB3BA8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E7E37A-D1A8-E880-60C6-A5B4489E1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2C9FFD-0964-3C08-9F21-4BFAEB775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26185A11-4CE3-C3EA-D18A-71AC834BB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783866-AB18-0595-0BB4-0F965E926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E22A4-8D28-4808-B6C9-0FE929378273}" type="slidenum">
              <a:rPr lang="en-GB" smtClean="0"/>
              <a:t>‹#›</a:t>
            </a:fld>
            <a:endParaRPr lang="en-GB"/>
          </a:p>
        </p:txBody>
      </p:sp>
    </p:spTree>
    <p:extLst>
      <p:ext uri="{BB962C8B-B14F-4D97-AF65-F5344CB8AC3E}">
        <p14:creationId xmlns:p14="http://schemas.microsoft.com/office/powerpoint/2010/main" val="49151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948-B4E2-B0C2-1089-A1401BED5C8F}"/>
              </a:ext>
            </a:extLst>
          </p:cNvPr>
          <p:cNvSpPr>
            <a:spLocks noGrp="1"/>
          </p:cNvSpPr>
          <p:nvPr>
            <p:ph type="ctrTitle"/>
          </p:nvPr>
        </p:nvSpPr>
        <p:spPr>
          <a:xfrm>
            <a:off x="1524000" y="1122363"/>
            <a:ext cx="9144000" cy="1905042"/>
          </a:xfrm>
        </p:spPr>
        <p:txBody>
          <a:bodyPr>
            <a:normAutofit fontScale="90000"/>
          </a:bodyPr>
          <a:lstStyle/>
          <a:p>
            <a:r>
              <a:rPr lang="en-GB" dirty="0"/>
              <a:t>Acoustoelectric characterization in mouse versus saline. </a:t>
            </a:r>
          </a:p>
        </p:txBody>
      </p:sp>
      <p:sp>
        <p:nvSpPr>
          <p:cNvPr id="3" name="Subtitle 2">
            <a:extLst>
              <a:ext uri="{FF2B5EF4-FFF2-40B4-BE49-F238E27FC236}">
                <a16:creationId xmlns:a16="http://schemas.microsoft.com/office/drawing/2014/main" id="{7588D82D-B492-5964-743D-C7CC97F3A428}"/>
              </a:ext>
            </a:extLst>
          </p:cNvPr>
          <p:cNvSpPr>
            <a:spLocks noGrp="1"/>
          </p:cNvSpPr>
          <p:nvPr>
            <p:ph type="subTitle" idx="1"/>
          </p:nvPr>
        </p:nvSpPr>
        <p:spPr>
          <a:xfrm>
            <a:off x="4615248" y="3642177"/>
            <a:ext cx="2961503" cy="376838"/>
          </a:xfrm>
        </p:spPr>
        <p:txBody>
          <a:bodyPr>
            <a:normAutofit fontScale="92500" lnSpcReduction="10000"/>
          </a:bodyPr>
          <a:lstStyle/>
          <a:p>
            <a:r>
              <a:rPr lang="en-GB" dirty="0"/>
              <a:t>03/06/2023</a:t>
            </a:r>
          </a:p>
        </p:txBody>
      </p:sp>
    </p:spTree>
    <p:extLst>
      <p:ext uri="{BB962C8B-B14F-4D97-AF65-F5344CB8AC3E}">
        <p14:creationId xmlns:p14="http://schemas.microsoft.com/office/powerpoint/2010/main" val="49057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D952-C724-65AC-AE8A-B892DC161259}"/>
              </a:ext>
            </a:extLst>
          </p:cNvPr>
          <p:cNvSpPr>
            <a:spLocks noGrp="1"/>
          </p:cNvSpPr>
          <p:nvPr>
            <p:ph type="title"/>
          </p:nvPr>
        </p:nvSpPr>
        <p:spPr>
          <a:xfrm>
            <a:off x="838200" y="186706"/>
            <a:ext cx="10515600" cy="614589"/>
          </a:xfrm>
        </p:spPr>
        <p:txBody>
          <a:bodyPr>
            <a:normAutofit/>
          </a:bodyPr>
          <a:lstStyle/>
          <a:p>
            <a:r>
              <a:rPr lang="en-GB" sz="2800" dirty="0"/>
              <a:t>Is the silicon material acoustically transparent? </a:t>
            </a:r>
          </a:p>
        </p:txBody>
      </p:sp>
      <p:sp>
        <p:nvSpPr>
          <p:cNvPr id="4" name="TextBox 3">
            <a:extLst>
              <a:ext uri="{FF2B5EF4-FFF2-40B4-BE49-F238E27FC236}">
                <a16:creationId xmlns:a16="http://schemas.microsoft.com/office/drawing/2014/main" id="{67FEF28B-FAFF-1267-49D8-AA40893CEF18}"/>
              </a:ext>
            </a:extLst>
          </p:cNvPr>
          <p:cNvSpPr txBox="1"/>
          <p:nvPr/>
        </p:nvSpPr>
        <p:spPr>
          <a:xfrm>
            <a:off x="417086" y="5908100"/>
            <a:ext cx="11357828" cy="584775"/>
          </a:xfrm>
          <a:prstGeom prst="rect">
            <a:avLst/>
          </a:prstGeom>
          <a:noFill/>
        </p:spPr>
        <p:txBody>
          <a:bodyPr wrap="square" rtlCol="0">
            <a:spAutoFit/>
          </a:bodyPr>
          <a:lstStyle/>
          <a:p>
            <a:pPr algn="ctr"/>
            <a:r>
              <a:rPr lang="en-GB" sz="1600" dirty="0"/>
              <a:t>Yes, it appears to approximately be based on the position calibrated plots above! Note: there may be a sub-0.5mm position inaccuracy.  </a:t>
            </a:r>
          </a:p>
          <a:p>
            <a:pPr algn="ctr"/>
            <a:r>
              <a:rPr lang="en-GB" sz="1600" dirty="0"/>
              <a:t>This means that it seals the moisture into the brain around the implanted electrodes, and I can still use the US over the top of it. </a:t>
            </a:r>
          </a:p>
        </p:txBody>
      </p:sp>
      <p:pic>
        <p:nvPicPr>
          <p:cNvPr id="6" name="Picture 5" descr="A red line on a black background&#10;&#10;Description automatically generated with medium confidence">
            <a:extLst>
              <a:ext uri="{FF2B5EF4-FFF2-40B4-BE49-F238E27FC236}">
                <a16:creationId xmlns:a16="http://schemas.microsoft.com/office/drawing/2014/main" id="{61626716-CF6B-8096-5D00-4DDEC6948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08" y="1285169"/>
            <a:ext cx="4983490" cy="4005080"/>
          </a:xfrm>
          <a:prstGeom prst="rect">
            <a:avLst/>
          </a:prstGeom>
        </p:spPr>
      </p:pic>
      <p:pic>
        <p:nvPicPr>
          <p:cNvPr id="8" name="Picture 7" descr="A red line on a black background&#10;&#10;Description automatically generated with medium confidence">
            <a:extLst>
              <a:ext uri="{FF2B5EF4-FFF2-40B4-BE49-F238E27FC236}">
                <a16:creationId xmlns:a16="http://schemas.microsoft.com/office/drawing/2014/main" id="{B08E99C7-9E80-09D9-24F2-B18A7A81B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08" y="1285169"/>
            <a:ext cx="4928626" cy="4005080"/>
          </a:xfrm>
          <a:prstGeom prst="rect">
            <a:avLst/>
          </a:prstGeom>
        </p:spPr>
      </p:pic>
    </p:spTree>
    <p:extLst>
      <p:ext uri="{BB962C8B-B14F-4D97-AF65-F5344CB8AC3E}">
        <p14:creationId xmlns:p14="http://schemas.microsoft.com/office/powerpoint/2010/main" val="286492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1B19-E169-5022-3630-5DCBB8985DDE}"/>
              </a:ext>
            </a:extLst>
          </p:cNvPr>
          <p:cNvSpPr>
            <a:spLocks noGrp="1"/>
          </p:cNvSpPr>
          <p:nvPr>
            <p:ph type="title"/>
          </p:nvPr>
        </p:nvSpPr>
        <p:spPr>
          <a:xfrm>
            <a:off x="838200" y="238196"/>
            <a:ext cx="6585857" cy="576943"/>
          </a:xfrm>
        </p:spPr>
        <p:txBody>
          <a:bodyPr>
            <a:normAutofit/>
          </a:bodyPr>
          <a:lstStyle/>
          <a:p>
            <a:r>
              <a:rPr lang="en-GB" sz="2800" dirty="0"/>
              <a:t>Testing whether this new surgery is viable. </a:t>
            </a:r>
          </a:p>
        </p:txBody>
      </p:sp>
      <p:sp>
        <p:nvSpPr>
          <p:cNvPr id="3" name="Content Placeholder 2">
            <a:extLst>
              <a:ext uri="{FF2B5EF4-FFF2-40B4-BE49-F238E27FC236}">
                <a16:creationId xmlns:a16="http://schemas.microsoft.com/office/drawing/2014/main" id="{41149AE0-A4A5-511F-05BA-6864F8884709}"/>
              </a:ext>
            </a:extLst>
          </p:cNvPr>
          <p:cNvSpPr>
            <a:spLocks noGrp="1"/>
          </p:cNvSpPr>
          <p:nvPr>
            <p:ph idx="1"/>
          </p:nvPr>
        </p:nvSpPr>
        <p:spPr>
          <a:xfrm>
            <a:off x="185057" y="1028246"/>
            <a:ext cx="11832772" cy="1223895"/>
          </a:xfrm>
        </p:spPr>
        <p:txBody>
          <a:bodyPr>
            <a:normAutofit/>
          </a:bodyPr>
          <a:lstStyle/>
          <a:p>
            <a:r>
              <a:rPr lang="en-GB" sz="1800" dirty="0"/>
              <a:t>Impedance between electrodes @ 8kHz = 3.78kohms (</a:t>
            </a:r>
            <a:r>
              <a:rPr lang="en-GB" sz="1800" dirty="0" err="1"/>
              <a:t>vout</a:t>
            </a:r>
            <a:r>
              <a:rPr lang="en-GB" sz="1800" dirty="0"/>
              <a:t> =1V, </a:t>
            </a:r>
            <a:r>
              <a:rPr lang="en-GB" sz="1800" dirty="0" err="1"/>
              <a:t>i</a:t>
            </a:r>
            <a:r>
              <a:rPr lang="en-GB" sz="1800" dirty="0"/>
              <a:t> = 0.244ma, z = 3.78kOhm ). This is good. </a:t>
            </a:r>
          </a:p>
          <a:p>
            <a:r>
              <a:rPr lang="en-GB" sz="1800" dirty="0"/>
              <a:t>So that I can fit the US transducer, I cannot put grabbers or anything vertical at the back of the head bar where the wires are for connection. I use the silver wire here, which in turn connects to mini-grabbers which are located further back. This means my US can move freely back and forward which is what I need to be able to calibrate the position correctly. </a:t>
            </a:r>
          </a:p>
        </p:txBody>
      </p:sp>
      <p:pic>
        <p:nvPicPr>
          <p:cNvPr id="6" name="Picture 5" descr="A picture containing indoor, plastic, machine, scientific instrument&#10;&#10;Description automatically generated">
            <a:extLst>
              <a:ext uri="{FF2B5EF4-FFF2-40B4-BE49-F238E27FC236}">
                <a16:creationId xmlns:a16="http://schemas.microsoft.com/office/drawing/2014/main" id="{E9C5AE9D-3BB8-AF49-CDF9-2E3CF0DE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62" y="2653418"/>
            <a:ext cx="4235115" cy="3176336"/>
          </a:xfrm>
          <a:prstGeom prst="rect">
            <a:avLst/>
          </a:prstGeom>
        </p:spPr>
      </p:pic>
      <p:pic>
        <p:nvPicPr>
          <p:cNvPr id="8" name="Picture 7" descr="A picture containing machine, indoor, plastic, scientific instrument&#10;&#10;Description automatically generated">
            <a:extLst>
              <a:ext uri="{FF2B5EF4-FFF2-40B4-BE49-F238E27FC236}">
                <a16:creationId xmlns:a16="http://schemas.microsoft.com/office/drawing/2014/main" id="{450B62F7-CC87-E127-7635-8459DC047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064" y="2653418"/>
            <a:ext cx="4235116" cy="3176337"/>
          </a:xfrm>
          <a:prstGeom prst="rect">
            <a:avLst/>
          </a:prstGeom>
        </p:spPr>
      </p:pic>
      <p:sp>
        <p:nvSpPr>
          <p:cNvPr id="9" name="TextBox 8">
            <a:extLst>
              <a:ext uri="{FF2B5EF4-FFF2-40B4-BE49-F238E27FC236}">
                <a16:creationId xmlns:a16="http://schemas.microsoft.com/office/drawing/2014/main" id="{F34AF098-5418-1E69-7A6C-3A03301E0041}"/>
              </a:ext>
            </a:extLst>
          </p:cNvPr>
          <p:cNvSpPr txBox="1"/>
          <p:nvPr/>
        </p:nvSpPr>
        <p:spPr>
          <a:xfrm>
            <a:off x="1074822" y="2252141"/>
            <a:ext cx="4080555" cy="338554"/>
          </a:xfrm>
          <a:prstGeom prst="rect">
            <a:avLst/>
          </a:prstGeom>
          <a:noFill/>
        </p:spPr>
        <p:txBody>
          <a:bodyPr wrap="square" rtlCol="0">
            <a:spAutoFit/>
          </a:bodyPr>
          <a:lstStyle/>
          <a:p>
            <a:pPr algn="ctr"/>
            <a:r>
              <a:rPr lang="en-GB" sz="1600" dirty="0"/>
              <a:t>Grabbers are in the way of the US movement</a:t>
            </a:r>
          </a:p>
        </p:txBody>
      </p:sp>
      <p:sp>
        <p:nvSpPr>
          <p:cNvPr id="10" name="TextBox 9">
            <a:extLst>
              <a:ext uri="{FF2B5EF4-FFF2-40B4-BE49-F238E27FC236}">
                <a16:creationId xmlns:a16="http://schemas.microsoft.com/office/drawing/2014/main" id="{CA7933DC-5C57-1A79-F633-2FD8D46D28FB}"/>
              </a:ext>
            </a:extLst>
          </p:cNvPr>
          <p:cNvSpPr txBox="1"/>
          <p:nvPr/>
        </p:nvSpPr>
        <p:spPr>
          <a:xfrm>
            <a:off x="7036625" y="2192899"/>
            <a:ext cx="4080555" cy="338554"/>
          </a:xfrm>
          <a:prstGeom prst="rect">
            <a:avLst/>
          </a:prstGeom>
          <a:noFill/>
        </p:spPr>
        <p:txBody>
          <a:bodyPr wrap="square" rtlCol="0">
            <a:spAutoFit/>
          </a:bodyPr>
          <a:lstStyle/>
          <a:p>
            <a:pPr algn="ctr"/>
            <a:r>
              <a:rPr lang="en-GB" sz="1600" dirty="0"/>
              <a:t>I now have full range of motion with the US. </a:t>
            </a:r>
          </a:p>
        </p:txBody>
      </p:sp>
      <p:sp>
        <p:nvSpPr>
          <p:cNvPr id="4" name="Content Placeholder 2">
            <a:extLst>
              <a:ext uri="{FF2B5EF4-FFF2-40B4-BE49-F238E27FC236}">
                <a16:creationId xmlns:a16="http://schemas.microsoft.com/office/drawing/2014/main" id="{8A273CB7-47A7-FF33-7EFF-41C3D3FBA9A2}"/>
              </a:ext>
            </a:extLst>
          </p:cNvPr>
          <p:cNvSpPr txBox="1">
            <a:spLocks/>
          </p:cNvSpPr>
          <p:nvPr/>
        </p:nvSpPr>
        <p:spPr>
          <a:xfrm>
            <a:off x="185057" y="5894027"/>
            <a:ext cx="11832772" cy="9399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Impedance between electrodes @ 8kHz = 3.78kohms (</a:t>
            </a:r>
            <a:r>
              <a:rPr lang="en-GB" sz="1800" dirty="0" err="1"/>
              <a:t>vout</a:t>
            </a:r>
            <a:r>
              <a:rPr lang="en-GB" sz="1800" dirty="0"/>
              <a:t> =1V, </a:t>
            </a:r>
            <a:r>
              <a:rPr lang="en-GB" sz="1800" dirty="0" err="1"/>
              <a:t>i</a:t>
            </a:r>
            <a:r>
              <a:rPr lang="en-GB" sz="1800" dirty="0"/>
              <a:t> = 0.244ma, z = 3.78kOhm ). This is good. </a:t>
            </a:r>
          </a:p>
          <a:p>
            <a:r>
              <a:rPr lang="en-GB" sz="1800" dirty="0"/>
              <a:t>I got great VEPs since the measurement wires were not shorted together, and the mouse had not had a lot of time for VEP amplitude to decrease due to tissue damage. </a:t>
            </a:r>
          </a:p>
        </p:txBody>
      </p:sp>
    </p:spTree>
    <p:extLst>
      <p:ext uri="{BB962C8B-B14F-4D97-AF65-F5344CB8AC3E}">
        <p14:creationId xmlns:p14="http://schemas.microsoft.com/office/powerpoint/2010/main" val="138666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73D8-ED93-7B10-BEEA-AD1DECB56702}"/>
              </a:ext>
            </a:extLst>
          </p:cNvPr>
          <p:cNvSpPr>
            <a:spLocks noGrp="1"/>
          </p:cNvSpPr>
          <p:nvPr>
            <p:ph type="title"/>
          </p:nvPr>
        </p:nvSpPr>
        <p:spPr>
          <a:xfrm>
            <a:off x="206541" y="-1734"/>
            <a:ext cx="11778917" cy="683405"/>
          </a:xfrm>
        </p:spPr>
        <p:txBody>
          <a:bodyPr>
            <a:noAutofit/>
          </a:bodyPr>
          <a:lstStyle/>
          <a:p>
            <a:pPr algn="ctr"/>
            <a:r>
              <a:rPr lang="en-GB" sz="2400" dirty="0"/>
              <a:t>Mouse surgery on 13/06/2023, optimized for higher current density for forepaw MEPs, with non-invasive EEG test electrode for longer lasting signal quality and mouse usage. </a:t>
            </a:r>
          </a:p>
        </p:txBody>
      </p:sp>
      <p:pic>
        <p:nvPicPr>
          <p:cNvPr id="9" name="Content Placeholder 8" descr="A picture containing human face, indoor, person, person&#10;&#10;Description automatically generated">
            <a:extLst>
              <a:ext uri="{FF2B5EF4-FFF2-40B4-BE49-F238E27FC236}">
                <a16:creationId xmlns:a16="http://schemas.microsoft.com/office/drawing/2014/main" id="{8D227893-AA92-364E-D728-8CA9E4E86A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2588" y="697130"/>
            <a:ext cx="3266567" cy="4351338"/>
          </a:xfrm>
        </p:spPr>
      </p:pic>
      <p:grpSp>
        <p:nvGrpSpPr>
          <p:cNvPr id="13" name="Group 12">
            <a:extLst>
              <a:ext uri="{FF2B5EF4-FFF2-40B4-BE49-F238E27FC236}">
                <a16:creationId xmlns:a16="http://schemas.microsoft.com/office/drawing/2014/main" id="{2CC59DCE-B6C1-D266-E73E-D14ED3CA12DB}"/>
              </a:ext>
            </a:extLst>
          </p:cNvPr>
          <p:cNvGrpSpPr/>
          <p:nvPr/>
        </p:nvGrpSpPr>
        <p:grpSpPr>
          <a:xfrm rot="10800000">
            <a:off x="107708" y="769471"/>
            <a:ext cx="3153569" cy="3843059"/>
            <a:chOff x="240055" y="1421722"/>
            <a:chExt cx="3153569" cy="3843059"/>
          </a:xfrm>
        </p:grpSpPr>
        <p:pic>
          <p:nvPicPr>
            <p:cNvPr id="4" name="Content Placeholder 4" descr="A drawing of a mouse's head&#10;&#10;Description automatically generated with low confidence">
              <a:extLst>
                <a:ext uri="{FF2B5EF4-FFF2-40B4-BE49-F238E27FC236}">
                  <a16:creationId xmlns:a16="http://schemas.microsoft.com/office/drawing/2014/main" id="{3ADF3E3E-5EB3-FDB4-BDFB-01210E628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4690" y="1766467"/>
              <a:ext cx="3843059" cy="3153569"/>
            </a:xfrm>
            <a:prstGeom prst="rect">
              <a:avLst/>
            </a:prstGeom>
          </p:spPr>
        </p:pic>
        <p:sp>
          <p:nvSpPr>
            <p:cNvPr id="5" name="Oval 4">
              <a:extLst>
                <a:ext uri="{FF2B5EF4-FFF2-40B4-BE49-F238E27FC236}">
                  <a16:creationId xmlns:a16="http://schemas.microsoft.com/office/drawing/2014/main" id="{6CF1F6BB-907B-C80A-9B37-BE7AE4704FCF}"/>
                </a:ext>
              </a:extLst>
            </p:cNvPr>
            <p:cNvSpPr/>
            <p:nvPr/>
          </p:nvSpPr>
          <p:spPr>
            <a:xfrm>
              <a:off x="2052757" y="3327222"/>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CFF467EC-51F0-1785-06E9-E9F0DB712150}"/>
                </a:ext>
              </a:extLst>
            </p:cNvPr>
            <p:cNvSpPr/>
            <p:nvPr/>
          </p:nvSpPr>
          <p:spPr>
            <a:xfrm>
              <a:off x="1450243" y="2742132"/>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8D20D7B-C3F2-FC9F-7C46-E3258E942C99}"/>
                </a:ext>
              </a:extLst>
            </p:cNvPr>
            <p:cNvSpPr/>
            <p:nvPr/>
          </p:nvSpPr>
          <p:spPr>
            <a:xfrm>
              <a:off x="1884208" y="3328593"/>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 name="Picture 10" descr="A close-up of a metal object&#10;&#10;Description automatically generated with low confidence">
            <a:extLst>
              <a:ext uri="{FF2B5EF4-FFF2-40B4-BE49-F238E27FC236}">
                <a16:creationId xmlns:a16="http://schemas.microsoft.com/office/drawing/2014/main" id="{026383B6-E187-3FF3-7BF4-5172857833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0465" y="697128"/>
            <a:ext cx="3265170" cy="4351339"/>
          </a:xfrm>
          <a:prstGeom prst="rect">
            <a:avLst/>
          </a:prstGeom>
        </p:spPr>
      </p:pic>
      <p:sp>
        <p:nvSpPr>
          <p:cNvPr id="12" name="TextBox 11">
            <a:extLst>
              <a:ext uri="{FF2B5EF4-FFF2-40B4-BE49-F238E27FC236}">
                <a16:creationId xmlns:a16="http://schemas.microsoft.com/office/drawing/2014/main" id="{A049881D-906B-367B-C9CA-A85BFD470C71}"/>
              </a:ext>
            </a:extLst>
          </p:cNvPr>
          <p:cNvSpPr txBox="1"/>
          <p:nvPr/>
        </p:nvSpPr>
        <p:spPr>
          <a:xfrm>
            <a:off x="144378" y="5194592"/>
            <a:ext cx="11841080" cy="1569660"/>
          </a:xfrm>
          <a:prstGeom prst="rect">
            <a:avLst/>
          </a:prstGeom>
          <a:noFill/>
        </p:spPr>
        <p:txBody>
          <a:bodyPr wrap="square" rtlCol="0">
            <a:spAutoFit/>
          </a:bodyPr>
          <a:lstStyle/>
          <a:p>
            <a:r>
              <a:rPr lang="en-GB" sz="1600" dirty="0"/>
              <a:t>MEP Screws: So that I can achieve higher current density when doing MEP stimulation, use a screw at ML 2.5mm, and a </a:t>
            </a:r>
            <a:r>
              <a:rPr lang="en-GB" sz="1600" dirty="0" err="1"/>
              <a:t>PtIr</a:t>
            </a:r>
            <a:r>
              <a:rPr lang="en-GB" sz="1600" dirty="0"/>
              <a:t> wire embedded 1.5mm deep at ML= 0.25mm. This should give greater surface area to the stim and reference electrode(higher current), and higher current density due to the improved geometry. There is space between the electrodes to apply acoustic wave, where the right forepaw area is located. </a:t>
            </a:r>
          </a:p>
          <a:p>
            <a:r>
              <a:rPr lang="en-GB" sz="1600" dirty="0"/>
              <a:t>For EEG electrode use </a:t>
            </a:r>
            <a:r>
              <a:rPr lang="en-GB" sz="1600" dirty="0" err="1"/>
              <a:t>PtIr</a:t>
            </a:r>
            <a:r>
              <a:rPr lang="en-GB" sz="1600" dirty="0"/>
              <a:t> spiral electrode on surface of skull. If this works, it ideally provides better SNR than a point electrode, and doesn’t degrade over time due to tissue damage. Can be up to 3mm by 3mm in size. </a:t>
            </a:r>
          </a:p>
        </p:txBody>
      </p:sp>
    </p:spTree>
    <p:extLst>
      <p:ext uri="{BB962C8B-B14F-4D97-AF65-F5344CB8AC3E}">
        <p14:creationId xmlns:p14="http://schemas.microsoft.com/office/powerpoint/2010/main" val="223459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EFE2-97EB-8DEF-7955-450F409BDC85}"/>
              </a:ext>
            </a:extLst>
          </p:cNvPr>
          <p:cNvSpPr>
            <a:spLocks noGrp="1"/>
          </p:cNvSpPr>
          <p:nvPr>
            <p:ph type="title"/>
          </p:nvPr>
        </p:nvSpPr>
        <p:spPr>
          <a:xfrm>
            <a:off x="2086708" y="212725"/>
            <a:ext cx="8223738" cy="709295"/>
          </a:xfrm>
        </p:spPr>
        <p:txBody>
          <a:bodyPr>
            <a:normAutofit fontScale="90000"/>
          </a:bodyPr>
          <a:lstStyle/>
          <a:p>
            <a:pPr algn="ctr"/>
            <a:r>
              <a:rPr lang="en-GB" sz="2800" dirty="0"/>
              <a:t>Testing of new mouse with small surface area </a:t>
            </a:r>
            <a:r>
              <a:rPr lang="en-GB" sz="2800" dirty="0" err="1"/>
              <a:t>PtIr</a:t>
            </a:r>
            <a:r>
              <a:rPr lang="en-GB" sz="2800" dirty="0"/>
              <a:t> embedded electrodes and strain relief. </a:t>
            </a:r>
          </a:p>
        </p:txBody>
      </p:sp>
      <p:sp>
        <p:nvSpPr>
          <p:cNvPr id="3" name="Content Placeholder 2">
            <a:extLst>
              <a:ext uri="{FF2B5EF4-FFF2-40B4-BE49-F238E27FC236}">
                <a16:creationId xmlns:a16="http://schemas.microsoft.com/office/drawing/2014/main" id="{80AE6D4F-0869-FDB0-5B73-4391DC5B7FF5}"/>
              </a:ext>
            </a:extLst>
          </p:cNvPr>
          <p:cNvSpPr>
            <a:spLocks noGrp="1"/>
          </p:cNvSpPr>
          <p:nvPr>
            <p:ph idx="1"/>
          </p:nvPr>
        </p:nvSpPr>
        <p:spPr>
          <a:xfrm>
            <a:off x="363415" y="1129554"/>
            <a:ext cx="11537232" cy="5419164"/>
          </a:xfrm>
        </p:spPr>
        <p:txBody>
          <a:bodyPr>
            <a:normAutofit fontScale="92500" lnSpcReduction="10000"/>
          </a:bodyPr>
          <a:lstStyle/>
          <a:p>
            <a:pPr marL="0" indent="0">
              <a:buNone/>
            </a:pPr>
            <a:r>
              <a:rPr lang="en-GB" sz="2000" dirty="0"/>
              <a:t>Impedance 3k, I can see VEPs clearly at time = 5 days after surgery. </a:t>
            </a:r>
          </a:p>
          <a:p>
            <a:pPr marL="0" indent="0">
              <a:buNone/>
            </a:pPr>
            <a:r>
              <a:rPr lang="en-GB" sz="2000" dirty="0"/>
              <a:t>I can calibrate position too similar to in saline, however my amplitudes all appear extremely small with this first mouse done in this style. The strain relief seems really effective and a good plan though.  </a:t>
            </a:r>
          </a:p>
          <a:p>
            <a:pPr marL="0" indent="0">
              <a:buNone/>
            </a:pPr>
            <a:r>
              <a:rPr lang="en-GB" sz="2000" dirty="0"/>
              <a:t>The main change is the surface area of the electrodes from previous mice. This suggests that the amplitude changes I am seeing are due to surface area (i.e. the amount of current per unit voltage I can inject), and electrode geometry. Thus, it is possible I have no amplitude difference between mouse and saline. </a:t>
            </a:r>
          </a:p>
          <a:p>
            <a:pPr marL="0" indent="0">
              <a:buNone/>
            </a:pPr>
            <a:r>
              <a:rPr lang="en-GB" sz="2000" dirty="0"/>
              <a:t>To test this concept, I do saline tests with screw and electrode vs two points electrodes. </a:t>
            </a:r>
          </a:p>
          <a:p>
            <a:pPr marL="0" indent="0">
              <a:buNone/>
            </a:pPr>
            <a:r>
              <a:rPr lang="en-GB" sz="2000" dirty="0"/>
              <a:t>Takeaways: </a:t>
            </a:r>
          </a:p>
          <a:p>
            <a:pPr marL="457200" indent="-457200">
              <a:buAutoNum type="arabicPeriod"/>
            </a:pPr>
            <a:r>
              <a:rPr lang="en-GB" sz="2000" dirty="0"/>
              <a:t>The screw and wire have a much larger AE amplitude than two wires alone. This is due to the surface area. </a:t>
            </a:r>
          </a:p>
          <a:p>
            <a:pPr marL="457200" indent="-457200">
              <a:buAutoNum type="arabicPeriod"/>
            </a:pPr>
            <a:r>
              <a:rPr lang="en-GB" sz="2000" dirty="0"/>
              <a:t>The closer the reference is to the stim electrode, the larger the field. This is due to electric field geometry distribution. </a:t>
            </a:r>
          </a:p>
          <a:p>
            <a:pPr marL="0" indent="0">
              <a:buNone/>
            </a:pPr>
            <a:r>
              <a:rPr lang="en-GB" sz="2000" dirty="0"/>
              <a:t>Playing with the current density will be key to obtaining the highest AE strength. At the beginning I noticed some strange very high numbers values, and my values kept changing over time with the screw and wire test. This may be due to the screw location moving. My best chance of doing this is not too long after the surgery, so that neurons are as intact as possible. </a:t>
            </a:r>
          </a:p>
          <a:p>
            <a:pPr marL="0" indent="0">
              <a:buNone/>
            </a:pPr>
            <a:r>
              <a:rPr lang="en-GB" sz="2000" dirty="0"/>
              <a:t>I suggest I try this tomorrow(Thursday), then if it doesn’t work, try various set ups in saline until I get the optimal value, then do this surgery in the mouse. </a:t>
            </a:r>
          </a:p>
          <a:p>
            <a:pPr marL="0" indent="0">
              <a:buNone/>
            </a:pPr>
            <a:endParaRPr lang="en-GB" sz="2000" dirty="0"/>
          </a:p>
        </p:txBody>
      </p:sp>
    </p:spTree>
    <p:extLst>
      <p:ext uri="{BB962C8B-B14F-4D97-AF65-F5344CB8AC3E}">
        <p14:creationId xmlns:p14="http://schemas.microsoft.com/office/powerpoint/2010/main" val="137506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1EB3-4ECB-77AD-5F08-F665423122DE}"/>
              </a:ext>
            </a:extLst>
          </p:cNvPr>
          <p:cNvSpPr>
            <a:spLocks noGrp="1"/>
          </p:cNvSpPr>
          <p:nvPr>
            <p:ph type="title"/>
          </p:nvPr>
        </p:nvSpPr>
        <p:spPr>
          <a:xfrm>
            <a:off x="838200" y="167647"/>
            <a:ext cx="6565900" cy="445198"/>
          </a:xfrm>
        </p:spPr>
        <p:txBody>
          <a:bodyPr>
            <a:normAutofit fontScale="90000"/>
          </a:bodyPr>
          <a:lstStyle/>
          <a:p>
            <a:r>
              <a:rPr lang="en-GB" sz="2800" dirty="0"/>
              <a:t>E97-t11 results analysis (mouse/isoflurane)</a:t>
            </a:r>
          </a:p>
        </p:txBody>
      </p:sp>
      <p:sp>
        <p:nvSpPr>
          <p:cNvPr id="6" name="TextBox 5">
            <a:extLst>
              <a:ext uri="{FF2B5EF4-FFF2-40B4-BE49-F238E27FC236}">
                <a16:creationId xmlns:a16="http://schemas.microsoft.com/office/drawing/2014/main" id="{1E9E440F-082D-5153-7A0D-F6C1385C8352}"/>
              </a:ext>
            </a:extLst>
          </p:cNvPr>
          <p:cNvSpPr txBox="1"/>
          <p:nvPr/>
        </p:nvSpPr>
        <p:spPr>
          <a:xfrm>
            <a:off x="8604454" y="612844"/>
            <a:ext cx="3419519" cy="5632311"/>
          </a:xfrm>
          <a:prstGeom prst="rect">
            <a:avLst/>
          </a:prstGeom>
          <a:noFill/>
        </p:spPr>
        <p:txBody>
          <a:bodyPr wrap="square" rtlCol="0">
            <a:spAutoFit/>
          </a:bodyPr>
          <a:lstStyle/>
          <a:p>
            <a:r>
              <a:rPr lang="en-GB" dirty="0">
                <a:solidFill>
                  <a:schemeClr val="accent6"/>
                </a:solidFill>
              </a:rPr>
              <a:t>Positive Result: There is a consistent DC offset and sum when ultrasound is applied to the mouse brain. </a:t>
            </a:r>
            <a:endParaRPr lang="en-GB" dirty="0"/>
          </a:p>
          <a:p>
            <a:endParaRPr lang="en-GB" dirty="0"/>
          </a:p>
          <a:p>
            <a:r>
              <a:rPr lang="en-GB" dirty="0"/>
              <a:t>The DC offset and 1MHz suggests that the 500khz commode mode noise is mixing with itself to form 0Hz and 1MHz signals. </a:t>
            </a:r>
          </a:p>
          <a:p>
            <a:endParaRPr lang="en-GB" dirty="0"/>
          </a:p>
          <a:p>
            <a:r>
              <a:rPr lang="en-GB" dirty="0"/>
              <a:t>The bottom plot shows the measurement channel, where you can see a large 500khz signal when there is an acoustic connection with the brain. I believe this acoustic signal is due to commode mode noise, with some small component being due to piezoelectric effect in ionic liquids. </a:t>
            </a:r>
          </a:p>
        </p:txBody>
      </p:sp>
      <p:pic>
        <p:nvPicPr>
          <p:cNvPr id="8" name="Picture 7" descr="A picture containing text, screenshot, line, font&#10;&#10;Description automatically generated">
            <a:extLst>
              <a:ext uri="{FF2B5EF4-FFF2-40B4-BE49-F238E27FC236}">
                <a16:creationId xmlns:a16="http://schemas.microsoft.com/office/drawing/2014/main" id="{8C7981FA-378A-8BEA-1CD6-DDD5FD6BACF0}"/>
              </a:ext>
            </a:extLst>
          </p:cNvPr>
          <p:cNvPicPr>
            <a:picLocks noChangeAspect="1"/>
          </p:cNvPicPr>
          <p:nvPr/>
        </p:nvPicPr>
        <p:blipFill rotWithShape="1">
          <a:blip r:embed="rId2">
            <a:extLst>
              <a:ext uri="{28A0092B-C50C-407E-A947-70E740481C1C}">
                <a14:useLocalDpi xmlns:a14="http://schemas.microsoft.com/office/drawing/2010/main" val="0"/>
              </a:ext>
            </a:extLst>
          </a:blip>
          <a:srcRect l="4312" t="6991" r="7727" b="2257"/>
          <a:stretch/>
        </p:blipFill>
        <p:spPr>
          <a:xfrm>
            <a:off x="0" y="765704"/>
            <a:ext cx="8604454" cy="5326592"/>
          </a:xfrm>
          <a:prstGeom prst="rect">
            <a:avLst/>
          </a:prstGeom>
        </p:spPr>
      </p:pic>
    </p:spTree>
    <p:extLst>
      <p:ext uri="{BB962C8B-B14F-4D97-AF65-F5344CB8AC3E}">
        <p14:creationId xmlns:p14="http://schemas.microsoft.com/office/powerpoint/2010/main" val="27889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0B90-FCB9-0BF5-FEFF-331247EC561E}"/>
              </a:ext>
            </a:extLst>
          </p:cNvPr>
          <p:cNvSpPr>
            <a:spLocks noGrp="1"/>
          </p:cNvSpPr>
          <p:nvPr>
            <p:ph type="title"/>
          </p:nvPr>
        </p:nvSpPr>
        <p:spPr>
          <a:xfrm>
            <a:off x="838199" y="155674"/>
            <a:ext cx="10515600" cy="643404"/>
          </a:xfrm>
        </p:spPr>
        <p:txBody>
          <a:bodyPr>
            <a:normAutofit/>
          </a:bodyPr>
          <a:lstStyle/>
          <a:p>
            <a:r>
              <a:rPr lang="en-GB" sz="2800" dirty="0"/>
              <a:t>Back up on the rf amplifier output. </a:t>
            </a:r>
          </a:p>
        </p:txBody>
      </p:sp>
      <p:pic>
        <p:nvPicPr>
          <p:cNvPr id="5" name="Picture 4" descr="A picture containing diagram, plot&#10;&#10;Description automatically generated">
            <a:extLst>
              <a:ext uri="{FF2B5EF4-FFF2-40B4-BE49-F238E27FC236}">
                <a16:creationId xmlns:a16="http://schemas.microsoft.com/office/drawing/2014/main" id="{6BCB2C5F-6A7A-135D-FAA2-A1AD50E79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36" y="795516"/>
            <a:ext cx="9825327" cy="5895196"/>
          </a:xfrm>
          <a:prstGeom prst="rect">
            <a:avLst/>
          </a:prstGeom>
        </p:spPr>
      </p:pic>
      <p:sp>
        <p:nvSpPr>
          <p:cNvPr id="8" name="TextBox 7">
            <a:extLst>
              <a:ext uri="{FF2B5EF4-FFF2-40B4-BE49-F238E27FC236}">
                <a16:creationId xmlns:a16="http://schemas.microsoft.com/office/drawing/2014/main" id="{F2143629-C0B3-B3D6-E574-D5778D253457}"/>
              </a:ext>
            </a:extLst>
          </p:cNvPr>
          <p:cNvSpPr txBox="1"/>
          <p:nvPr/>
        </p:nvSpPr>
        <p:spPr>
          <a:xfrm>
            <a:off x="3767365" y="1506155"/>
            <a:ext cx="5161482" cy="369332"/>
          </a:xfrm>
          <a:prstGeom prst="rect">
            <a:avLst/>
          </a:prstGeom>
          <a:noFill/>
        </p:spPr>
        <p:txBody>
          <a:bodyPr wrap="square" rtlCol="0">
            <a:spAutoFit/>
          </a:bodyPr>
          <a:lstStyle/>
          <a:p>
            <a:r>
              <a:rPr lang="en-GB" dirty="0"/>
              <a:t>DC offset at the RF Amplifier output is non-existent</a:t>
            </a:r>
          </a:p>
        </p:txBody>
      </p:sp>
      <p:sp>
        <p:nvSpPr>
          <p:cNvPr id="9" name="TextBox 8">
            <a:extLst>
              <a:ext uri="{FF2B5EF4-FFF2-40B4-BE49-F238E27FC236}">
                <a16:creationId xmlns:a16="http://schemas.microsoft.com/office/drawing/2014/main" id="{99F2BE5E-B147-D168-86ED-22E6EDBDB2F4}"/>
              </a:ext>
            </a:extLst>
          </p:cNvPr>
          <p:cNvSpPr txBox="1"/>
          <p:nvPr/>
        </p:nvSpPr>
        <p:spPr>
          <a:xfrm>
            <a:off x="2521272" y="3933046"/>
            <a:ext cx="4632563" cy="923330"/>
          </a:xfrm>
          <a:prstGeom prst="rect">
            <a:avLst/>
          </a:prstGeom>
          <a:noFill/>
        </p:spPr>
        <p:txBody>
          <a:bodyPr wrap="square" rtlCol="0">
            <a:spAutoFit/>
          </a:bodyPr>
          <a:lstStyle/>
          <a:p>
            <a:r>
              <a:rPr lang="en-GB" dirty="0"/>
              <a:t>1MHz band filtering, shows reflections in cable, but is very different to what we see in the mouse.</a:t>
            </a:r>
          </a:p>
        </p:txBody>
      </p:sp>
      <p:sp>
        <p:nvSpPr>
          <p:cNvPr id="10" name="TextBox 9">
            <a:extLst>
              <a:ext uri="{FF2B5EF4-FFF2-40B4-BE49-F238E27FC236}">
                <a16:creationId xmlns:a16="http://schemas.microsoft.com/office/drawing/2014/main" id="{DAAD699A-E0D9-EB42-CA0D-A55168E031A1}"/>
              </a:ext>
            </a:extLst>
          </p:cNvPr>
          <p:cNvSpPr txBox="1"/>
          <p:nvPr/>
        </p:nvSpPr>
        <p:spPr>
          <a:xfrm>
            <a:off x="665577" y="6388615"/>
            <a:ext cx="10343086" cy="369332"/>
          </a:xfrm>
          <a:prstGeom prst="rect">
            <a:avLst/>
          </a:prstGeom>
          <a:noFill/>
        </p:spPr>
        <p:txBody>
          <a:bodyPr wrap="square" rtlCol="0">
            <a:spAutoFit/>
          </a:bodyPr>
          <a:lstStyle/>
          <a:p>
            <a:r>
              <a:rPr lang="en-GB" dirty="0"/>
              <a:t>RESULT: A separate source of is occurring in the tissue, potentially acoustoelectric mixing of 500khz. </a:t>
            </a:r>
          </a:p>
        </p:txBody>
      </p:sp>
    </p:spTree>
    <p:extLst>
      <p:ext uri="{BB962C8B-B14F-4D97-AF65-F5344CB8AC3E}">
        <p14:creationId xmlns:p14="http://schemas.microsoft.com/office/powerpoint/2010/main" val="182068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2E0D-F226-62BC-BF48-ADD1D934B936}"/>
              </a:ext>
            </a:extLst>
          </p:cNvPr>
          <p:cNvSpPr>
            <a:spLocks noGrp="1"/>
          </p:cNvSpPr>
          <p:nvPr>
            <p:ph type="title"/>
          </p:nvPr>
        </p:nvSpPr>
        <p:spPr/>
        <p:txBody>
          <a:bodyPr/>
          <a:lstStyle/>
          <a:p>
            <a:r>
              <a:rPr lang="en-GB" dirty="0"/>
              <a:t>Why not look at hydrophone data?</a:t>
            </a:r>
          </a:p>
        </p:txBody>
      </p:sp>
      <p:sp>
        <p:nvSpPr>
          <p:cNvPr id="3" name="Content Placeholder 2">
            <a:extLst>
              <a:ext uri="{FF2B5EF4-FFF2-40B4-BE49-F238E27FC236}">
                <a16:creationId xmlns:a16="http://schemas.microsoft.com/office/drawing/2014/main" id="{C242059C-B244-F504-F52C-4C65D62B61DF}"/>
              </a:ext>
            </a:extLst>
          </p:cNvPr>
          <p:cNvSpPr>
            <a:spLocks noGrp="1"/>
          </p:cNvSpPr>
          <p:nvPr>
            <p:ph idx="1"/>
          </p:nvPr>
        </p:nvSpPr>
        <p:spPr/>
        <p:txBody>
          <a:bodyPr/>
          <a:lstStyle/>
          <a:p>
            <a:r>
              <a:rPr lang="en-GB" dirty="0"/>
              <a:t>The problem with looking at hydrophone data, is the hydrophone picks up both electrical and acoustic signals. It doesn’t discern between the two. </a:t>
            </a:r>
          </a:p>
          <a:p>
            <a:r>
              <a:rPr lang="en-GB" dirty="0"/>
              <a:t>The hydrophone may be non-linear… as it is an amplifier. If it picks up the carrier frequency as it should, it could add its own non-linearities.  </a:t>
            </a:r>
          </a:p>
        </p:txBody>
      </p:sp>
    </p:spTree>
    <p:extLst>
      <p:ext uri="{BB962C8B-B14F-4D97-AF65-F5344CB8AC3E}">
        <p14:creationId xmlns:p14="http://schemas.microsoft.com/office/powerpoint/2010/main" val="1497459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BC4B-963E-1E85-41D7-7AABF80DFDE8}"/>
              </a:ext>
            </a:extLst>
          </p:cNvPr>
          <p:cNvSpPr>
            <a:spLocks noGrp="1"/>
          </p:cNvSpPr>
          <p:nvPr>
            <p:ph type="title"/>
          </p:nvPr>
        </p:nvSpPr>
        <p:spPr>
          <a:xfrm>
            <a:off x="838200" y="365125"/>
            <a:ext cx="10898688" cy="1025263"/>
          </a:xfrm>
        </p:spPr>
        <p:txBody>
          <a:bodyPr>
            <a:normAutofit fontScale="90000"/>
          </a:bodyPr>
          <a:lstStyle/>
          <a:p>
            <a:r>
              <a:rPr lang="en-GB" sz="2800" dirty="0"/>
              <a:t>TODO repeat the amplitude study BUT WITH MEP DATA</a:t>
            </a:r>
            <a:br>
              <a:rPr lang="en-GB" sz="2800" dirty="0"/>
            </a:br>
            <a:r>
              <a:rPr lang="en-GB" sz="2800" dirty="0"/>
              <a:t>Question: Does the measured DC offset induced in US neuromodulation correlate to neural firing? Yes it does appear to. </a:t>
            </a:r>
          </a:p>
        </p:txBody>
      </p:sp>
      <p:sp>
        <p:nvSpPr>
          <p:cNvPr id="3" name="Content Placeholder 2">
            <a:extLst>
              <a:ext uri="{FF2B5EF4-FFF2-40B4-BE49-F238E27FC236}">
                <a16:creationId xmlns:a16="http://schemas.microsoft.com/office/drawing/2014/main" id="{8A6FACBA-DD6D-3554-D3F0-B6AA0B24DA92}"/>
              </a:ext>
            </a:extLst>
          </p:cNvPr>
          <p:cNvSpPr>
            <a:spLocks noGrp="1"/>
          </p:cNvSpPr>
          <p:nvPr>
            <p:ph idx="1"/>
          </p:nvPr>
        </p:nvSpPr>
        <p:spPr>
          <a:xfrm>
            <a:off x="605119" y="1825625"/>
            <a:ext cx="11131768" cy="4351338"/>
          </a:xfrm>
        </p:spPr>
        <p:txBody>
          <a:bodyPr/>
          <a:lstStyle/>
          <a:p>
            <a:pPr marL="0" indent="0">
              <a:buNone/>
            </a:pPr>
            <a:r>
              <a:rPr lang="en-GB" dirty="0"/>
              <a:t>A DC offset changes the relative thresholds for either excitatory or inhibitory activity. Here we show that through a continuous wave ultrasound excitatory activity is modulated in the motor cortex. </a:t>
            </a:r>
          </a:p>
          <a:p>
            <a:r>
              <a:rPr lang="en-GB" dirty="0"/>
              <a:t>Without ultrasound</a:t>
            </a:r>
          </a:p>
          <a:p>
            <a:r>
              <a:rPr lang="en-GB" dirty="0"/>
              <a:t>With ultrasound</a:t>
            </a:r>
          </a:p>
          <a:p>
            <a:r>
              <a:rPr lang="en-GB" dirty="0"/>
              <a:t>Can I also record EMG, with the LED on too? </a:t>
            </a:r>
          </a:p>
        </p:txBody>
      </p:sp>
    </p:spTree>
    <p:extLst>
      <p:ext uri="{BB962C8B-B14F-4D97-AF65-F5344CB8AC3E}">
        <p14:creationId xmlns:p14="http://schemas.microsoft.com/office/powerpoint/2010/main" val="131148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7920-4325-67A2-FC2A-62BEAF925871}"/>
              </a:ext>
            </a:extLst>
          </p:cNvPr>
          <p:cNvSpPr>
            <a:spLocks noGrp="1"/>
          </p:cNvSpPr>
          <p:nvPr>
            <p:ph type="title"/>
          </p:nvPr>
        </p:nvSpPr>
        <p:spPr>
          <a:xfrm>
            <a:off x="838199" y="145784"/>
            <a:ext cx="8560633" cy="540566"/>
          </a:xfrm>
        </p:spPr>
        <p:txBody>
          <a:bodyPr>
            <a:normAutofit fontScale="90000"/>
          </a:bodyPr>
          <a:lstStyle/>
          <a:p>
            <a:r>
              <a:rPr lang="en-GB" sz="2800" dirty="0"/>
              <a:t>E97-t11 results analysis – </a:t>
            </a:r>
            <a:r>
              <a:rPr lang="en-GB" sz="2800" dirty="0" err="1"/>
              <a:t>vep</a:t>
            </a:r>
            <a:r>
              <a:rPr lang="en-GB" sz="2800" dirty="0"/>
              <a:t> software threshold 20 microvolts</a:t>
            </a:r>
          </a:p>
        </p:txBody>
      </p:sp>
      <p:sp>
        <p:nvSpPr>
          <p:cNvPr id="19" name="TextBox 18">
            <a:extLst>
              <a:ext uri="{FF2B5EF4-FFF2-40B4-BE49-F238E27FC236}">
                <a16:creationId xmlns:a16="http://schemas.microsoft.com/office/drawing/2014/main" id="{A863CD38-EAA4-8EFD-5FF1-7FBCE6DD7BFD}"/>
              </a:ext>
            </a:extLst>
          </p:cNvPr>
          <p:cNvSpPr txBox="1"/>
          <p:nvPr/>
        </p:nvSpPr>
        <p:spPr>
          <a:xfrm>
            <a:off x="1538816" y="6038839"/>
            <a:ext cx="9749367" cy="646331"/>
          </a:xfrm>
          <a:prstGeom prst="rect">
            <a:avLst/>
          </a:prstGeom>
          <a:noFill/>
        </p:spPr>
        <p:txBody>
          <a:bodyPr wrap="square" rtlCol="0">
            <a:spAutoFit/>
          </a:bodyPr>
          <a:lstStyle/>
          <a:p>
            <a:pPr algn="ctr"/>
            <a:r>
              <a:rPr lang="en-GB" dirty="0"/>
              <a:t>Number of repeats (Acoustically connected: 480, not acoustically connected: 406). T-test p-value = 0.27 (not significantly different).  </a:t>
            </a:r>
          </a:p>
        </p:txBody>
      </p:sp>
      <p:pic>
        <p:nvPicPr>
          <p:cNvPr id="23" name="Picture 22" descr="A picture containing text, diagram, plot, screenshot&#10;&#10;Description automatically generated">
            <a:extLst>
              <a:ext uri="{FF2B5EF4-FFF2-40B4-BE49-F238E27FC236}">
                <a16:creationId xmlns:a16="http://schemas.microsoft.com/office/drawing/2014/main" id="{896FAC8C-16A8-C969-D08F-A6B85FC6CB76}"/>
              </a:ext>
            </a:extLst>
          </p:cNvPr>
          <p:cNvPicPr>
            <a:picLocks noChangeAspect="1"/>
          </p:cNvPicPr>
          <p:nvPr/>
        </p:nvPicPr>
        <p:blipFill rotWithShape="1">
          <a:blip r:embed="rId2">
            <a:extLst>
              <a:ext uri="{28A0092B-C50C-407E-A947-70E740481C1C}">
                <a14:useLocalDpi xmlns:a14="http://schemas.microsoft.com/office/drawing/2010/main" val="0"/>
              </a:ext>
            </a:extLst>
          </a:blip>
          <a:srcRect r="8051"/>
          <a:stretch/>
        </p:blipFill>
        <p:spPr>
          <a:xfrm>
            <a:off x="4629219" y="961498"/>
            <a:ext cx="7562781" cy="4935004"/>
          </a:xfrm>
          <a:prstGeom prst="rect">
            <a:avLst/>
          </a:prstGeom>
        </p:spPr>
      </p:pic>
      <p:pic>
        <p:nvPicPr>
          <p:cNvPr id="27" name="Picture 26" descr="A picture containing diagram, screenshot, design&#10;&#10;Description automatically generated">
            <a:extLst>
              <a:ext uri="{FF2B5EF4-FFF2-40B4-BE49-F238E27FC236}">
                <a16:creationId xmlns:a16="http://schemas.microsoft.com/office/drawing/2014/main" id="{48BCCA3C-0F59-B725-33EF-D7BB0B0D9D9E}"/>
              </a:ext>
            </a:extLst>
          </p:cNvPr>
          <p:cNvPicPr>
            <a:picLocks noChangeAspect="1"/>
          </p:cNvPicPr>
          <p:nvPr/>
        </p:nvPicPr>
        <p:blipFill rotWithShape="1">
          <a:blip r:embed="rId3">
            <a:extLst>
              <a:ext uri="{28A0092B-C50C-407E-A947-70E740481C1C}">
                <a14:useLocalDpi xmlns:a14="http://schemas.microsoft.com/office/drawing/2010/main" val="0"/>
              </a:ext>
            </a:extLst>
          </a:blip>
          <a:srcRect t="9843" r="7766"/>
          <a:stretch/>
        </p:blipFill>
        <p:spPr>
          <a:xfrm>
            <a:off x="167265" y="1180809"/>
            <a:ext cx="4824364" cy="4715693"/>
          </a:xfrm>
          <a:prstGeom prst="rect">
            <a:avLst/>
          </a:prstGeom>
        </p:spPr>
      </p:pic>
    </p:spTree>
    <p:extLst>
      <p:ext uri="{BB962C8B-B14F-4D97-AF65-F5344CB8AC3E}">
        <p14:creationId xmlns:p14="http://schemas.microsoft.com/office/powerpoint/2010/main" val="405574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 diagram, design&#10;&#10;Description automatically generated">
            <a:extLst>
              <a:ext uri="{FF2B5EF4-FFF2-40B4-BE49-F238E27FC236}">
                <a16:creationId xmlns:a16="http://schemas.microsoft.com/office/drawing/2014/main" id="{8E9D0C7F-011B-F35D-5E58-0BC96C834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7342"/>
            <a:ext cx="4617929" cy="4617929"/>
          </a:xfrm>
        </p:spPr>
      </p:pic>
      <p:sp>
        <p:nvSpPr>
          <p:cNvPr id="4" name="Title 1">
            <a:extLst>
              <a:ext uri="{FF2B5EF4-FFF2-40B4-BE49-F238E27FC236}">
                <a16:creationId xmlns:a16="http://schemas.microsoft.com/office/drawing/2014/main" id="{C4B9E591-97C0-4BA2-0004-1F052F22D8B8}"/>
              </a:ext>
            </a:extLst>
          </p:cNvPr>
          <p:cNvSpPr txBox="1">
            <a:spLocks/>
          </p:cNvSpPr>
          <p:nvPr/>
        </p:nvSpPr>
        <p:spPr>
          <a:xfrm>
            <a:off x="838200" y="145784"/>
            <a:ext cx="9782908" cy="540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t>E97-t11 results analysis – taking all VEPs &gt; 100 microvolts</a:t>
            </a:r>
          </a:p>
        </p:txBody>
      </p:sp>
      <p:pic>
        <p:nvPicPr>
          <p:cNvPr id="8" name="Picture 7" descr="A picture containing text, diagram, map, plot&#10;&#10;Description automatically generated">
            <a:extLst>
              <a:ext uri="{FF2B5EF4-FFF2-40B4-BE49-F238E27FC236}">
                <a16:creationId xmlns:a16="http://schemas.microsoft.com/office/drawing/2014/main" id="{DA0D3D77-8470-4966-9EE4-EB91878CCBE8}"/>
              </a:ext>
            </a:extLst>
          </p:cNvPr>
          <p:cNvPicPr>
            <a:picLocks noChangeAspect="1"/>
          </p:cNvPicPr>
          <p:nvPr/>
        </p:nvPicPr>
        <p:blipFill rotWithShape="1">
          <a:blip r:embed="rId3">
            <a:extLst>
              <a:ext uri="{28A0092B-C50C-407E-A947-70E740481C1C}">
                <a14:useLocalDpi xmlns:a14="http://schemas.microsoft.com/office/drawing/2010/main" val="0"/>
              </a:ext>
            </a:extLst>
          </a:blip>
          <a:srcRect l="3104" t="8038" r="8676"/>
          <a:stretch/>
        </p:blipFill>
        <p:spPr>
          <a:xfrm>
            <a:off x="4125237" y="868803"/>
            <a:ext cx="8066763" cy="5045419"/>
          </a:xfrm>
          <a:prstGeom prst="rect">
            <a:avLst/>
          </a:prstGeom>
        </p:spPr>
      </p:pic>
      <p:sp>
        <p:nvSpPr>
          <p:cNvPr id="9" name="TextBox 8">
            <a:extLst>
              <a:ext uri="{FF2B5EF4-FFF2-40B4-BE49-F238E27FC236}">
                <a16:creationId xmlns:a16="http://schemas.microsoft.com/office/drawing/2014/main" id="{C16FE4EA-35C2-9DEC-C716-B5D24AB2CA0B}"/>
              </a:ext>
            </a:extLst>
          </p:cNvPr>
          <p:cNvSpPr txBox="1"/>
          <p:nvPr/>
        </p:nvSpPr>
        <p:spPr>
          <a:xfrm>
            <a:off x="921812" y="5914222"/>
            <a:ext cx="9749367" cy="646331"/>
          </a:xfrm>
          <a:prstGeom prst="rect">
            <a:avLst/>
          </a:prstGeom>
          <a:noFill/>
        </p:spPr>
        <p:txBody>
          <a:bodyPr wrap="square" rtlCol="0">
            <a:spAutoFit/>
          </a:bodyPr>
          <a:lstStyle/>
          <a:p>
            <a:pPr algn="ctr"/>
            <a:r>
              <a:rPr lang="en-GB" dirty="0"/>
              <a:t>There is no clear difference here when acoustically connected and not when comparing height. These plots do not contain the large DC offset that I see.  </a:t>
            </a:r>
          </a:p>
        </p:txBody>
      </p:sp>
    </p:spTree>
    <p:extLst>
      <p:ext uri="{BB962C8B-B14F-4D97-AF65-F5344CB8AC3E}">
        <p14:creationId xmlns:p14="http://schemas.microsoft.com/office/powerpoint/2010/main" val="36569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5"/>
            <a:ext cx="3974549" cy="752803"/>
          </a:xfrm>
        </p:spPr>
        <p:txBody>
          <a:bodyPr>
            <a:normAutofit/>
          </a:bodyPr>
          <a:lstStyle/>
          <a:p>
            <a:r>
              <a:rPr lang="en-GB" sz="3200" dirty="0"/>
              <a:t>Calibration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2987400" y="341100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2" name="Straight Connector 71">
            <a:extLst>
              <a:ext uri="{FF2B5EF4-FFF2-40B4-BE49-F238E27FC236}">
                <a16:creationId xmlns:a16="http://schemas.microsoft.com/office/drawing/2014/main" id="{AA269475-BF8A-FD03-C823-9F4763B6BE38}"/>
              </a:ext>
            </a:extLst>
          </p:cNvPr>
          <p:cNvCxnSpPr>
            <a:cxnSpLocks/>
          </p:cNvCxnSpPr>
          <p:nvPr/>
        </p:nvCxnSpPr>
        <p:spPr>
          <a:xfrm flipH="1" flipV="1">
            <a:off x="4270248" y="2148949"/>
            <a:ext cx="904646" cy="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0332" y="2148949"/>
            <a:ext cx="139589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83532" y="2142678"/>
            <a:ext cx="14392" cy="886898"/>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53775" y="2212928"/>
            <a:ext cx="0" cy="568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9055" y="2774101"/>
            <a:ext cx="3575336" cy="26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385582" y="1971350"/>
            <a:ext cx="784396" cy="523220"/>
          </a:xfrm>
          <a:prstGeom prst="rect">
            <a:avLst/>
          </a:prstGeom>
          <a:noFill/>
        </p:spPr>
        <p:txBody>
          <a:bodyPr wrap="square" rtlCol="0">
            <a:spAutoFit/>
          </a:bodyPr>
          <a:lstStyle/>
          <a:p>
            <a:r>
              <a:rPr lang="en-US" sz="1400" dirty="0"/>
              <a:t>Voltage </a:t>
            </a:r>
          </a:p>
          <a:p>
            <a:r>
              <a:rPr lang="en-US" sz="1400" dirty="0"/>
              <a:t>output</a:t>
            </a:r>
            <a:endParaRPr lang="en-GB" sz="1400" dirty="0"/>
          </a:p>
        </p:txBody>
      </p: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80332" y="3028976"/>
            <a:ext cx="313696" cy="120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612693" y="1897418"/>
            <a:ext cx="13710" cy="1584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90292" y="3464481"/>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a:endCxn id="88" idx="1"/>
          </p:cNvCxnSpPr>
          <p:nvPr/>
        </p:nvCxnSpPr>
        <p:spPr>
          <a:xfrm>
            <a:off x="2607353" y="1916053"/>
            <a:ext cx="18578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386346" y="5878851"/>
            <a:ext cx="8907966" cy="923330"/>
          </a:xfrm>
          <a:prstGeom prst="rect">
            <a:avLst/>
          </a:prstGeom>
          <a:noFill/>
        </p:spPr>
        <p:txBody>
          <a:bodyPr wrap="square" rtlCol="0">
            <a:spAutoFit/>
          </a:bodyPr>
          <a:lstStyle/>
          <a:p>
            <a:r>
              <a:rPr lang="en-GB" dirty="0"/>
              <a:t>NOTE: do not add a </a:t>
            </a:r>
            <a:r>
              <a:rPr lang="en-GB" dirty="0" err="1"/>
              <a:t>gnd</a:t>
            </a:r>
            <a:r>
              <a:rPr lang="en-GB" dirty="0"/>
              <a:t> to this, otherwise my impedance measure will be wrong.</a:t>
            </a:r>
          </a:p>
          <a:p>
            <a:r>
              <a:rPr lang="en-GB" dirty="0"/>
              <a:t>Single electrode stim and measurement system with vertically aligned cup electrode reference. </a:t>
            </a:r>
          </a:p>
        </p:txBody>
      </p:sp>
      <p:sp>
        <p:nvSpPr>
          <p:cNvPr id="16" name="TextBox 15">
            <a:extLst>
              <a:ext uri="{FF2B5EF4-FFF2-40B4-BE49-F238E27FC236}">
                <a16:creationId xmlns:a16="http://schemas.microsoft.com/office/drawing/2014/main" id="{3C18370B-5D3D-64B6-203F-77F615AA2B20}"/>
              </a:ext>
            </a:extLst>
          </p:cNvPr>
          <p:cNvSpPr txBox="1"/>
          <p:nvPr/>
        </p:nvSpPr>
        <p:spPr>
          <a:xfrm>
            <a:off x="6500614" y="2794615"/>
            <a:ext cx="328381" cy="307777"/>
          </a:xfrm>
          <a:prstGeom prst="rect">
            <a:avLst/>
          </a:prstGeom>
          <a:noFill/>
        </p:spPr>
        <p:txBody>
          <a:bodyPr wrap="square" rtlCol="0">
            <a:spAutoFit/>
          </a:bodyPr>
          <a:lstStyle/>
          <a:p>
            <a:r>
              <a:rPr lang="en-US" sz="1400" b="1" dirty="0"/>
              <a:t>I</a:t>
            </a:r>
            <a:endParaRPr lang="en-GB" sz="1400" b="1" dirty="0"/>
          </a:p>
        </p:txBody>
      </p:sp>
      <p:sp>
        <p:nvSpPr>
          <p:cNvPr id="17" name="TextBox 16">
            <a:extLst>
              <a:ext uri="{FF2B5EF4-FFF2-40B4-BE49-F238E27FC236}">
                <a16:creationId xmlns:a16="http://schemas.microsoft.com/office/drawing/2014/main" id="{145337E5-AE53-5DFF-5235-D2DEFE9BDF04}"/>
              </a:ext>
            </a:extLst>
          </p:cNvPr>
          <p:cNvSpPr txBox="1"/>
          <p:nvPr/>
        </p:nvSpPr>
        <p:spPr>
          <a:xfrm>
            <a:off x="6465416" y="3127871"/>
            <a:ext cx="328381" cy="307777"/>
          </a:xfrm>
          <a:prstGeom prst="rect">
            <a:avLst/>
          </a:prstGeom>
          <a:noFill/>
        </p:spPr>
        <p:txBody>
          <a:bodyPr wrap="square" rtlCol="0">
            <a:spAutoFit/>
          </a:bodyPr>
          <a:lstStyle/>
          <a:p>
            <a:r>
              <a:rPr lang="en-US" sz="1400" b="1" dirty="0"/>
              <a:t>V</a:t>
            </a:r>
            <a:endParaRPr lang="en-GB" sz="1400" b="1" dirty="0"/>
          </a:p>
        </p:txBody>
      </p:sp>
      <p:cxnSp>
        <p:nvCxnSpPr>
          <p:cNvPr id="22" name="Straight Connector 21">
            <a:extLst>
              <a:ext uri="{FF2B5EF4-FFF2-40B4-BE49-F238E27FC236}">
                <a16:creationId xmlns:a16="http://schemas.microsoft.com/office/drawing/2014/main" id="{D725E4E1-84B7-014F-23BA-01EBF838BA4D}"/>
              </a:ext>
            </a:extLst>
          </p:cNvPr>
          <p:cNvCxnSpPr>
            <a:cxnSpLocks/>
          </p:cNvCxnSpPr>
          <p:nvPr/>
        </p:nvCxnSpPr>
        <p:spPr>
          <a:xfrm>
            <a:off x="4968890" y="2238910"/>
            <a:ext cx="0" cy="8829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E8DC5DB-1D1E-B1AE-BE5C-65136440AAA9}"/>
              </a:ext>
            </a:extLst>
          </p:cNvPr>
          <p:cNvCxnSpPr>
            <a:cxnSpLocks/>
          </p:cNvCxnSpPr>
          <p:nvPr/>
        </p:nvCxnSpPr>
        <p:spPr>
          <a:xfrm>
            <a:off x="4951736" y="3113636"/>
            <a:ext cx="3962655" cy="82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61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CC9A-BA03-9E72-D4B6-1A66E649F4E2}"/>
              </a:ext>
            </a:extLst>
          </p:cNvPr>
          <p:cNvSpPr>
            <a:spLocks noGrp="1"/>
          </p:cNvSpPr>
          <p:nvPr>
            <p:ph type="title"/>
          </p:nvPr>
        </p:nvSpPr>
        <p:spPr/>
        <p:txBody>
          <a:bodyPr/>
          <a:lstStyle/>
          <a:p>
            <a:r>
              <a:rPr lang="en-GB" dirty="0"/>
              <a:t>What has been shown</a:t>
            </a:r>
          </a:p>
        </p:txBody>
      </p:sp>
      <p:sp>
        <p:nvSpPr>
          <p:cNvPr id="3" name="Content Placeholder 2">
            <a:extLst>
              <a:ext uri="{FF2B5EF4-FFF2-40B4-BE49-F238E27FC236}">
                <a16:creationId xmlns:a16="http://schemas.microsoft.com/office/drawing/2014/main" id="{54CED66D-E98D-440B-5500-10A6A8678FEF}"/>
              </a:ext>
            </a:extLst>
          </p:cNvPr>
          <p:cNvSpPr>
            <a:spLocks noGrp="1"/>
          </p:cNvSpPr>
          <p:nvPr>
            <p:ph idx="1"/>
          </p:nvPr>
        </p:nvSpPr>
        <p:spPr/>
        <p:txBody>
          <a:bodyPr>
            <a:normAutofit/>
          </a:bodyPr>
          <a:lstStyle/>
          <a:p>
            <a:r>
              <a:rPr lang="en-GB" sz="2000" dirty="0"/>
              <a:t>Ramped V1 transcranial ultrasonic stimulation modulates but does not evoke visual evoked potentials, </a:t>
            </a:r>
            <a:r>
              <a:rPr lang="en-GB" sz="2000" dirty="0" err="1"/>
              <a:t>ulika</a:t>
            </a:r>
            <a:r>
              <a:rPr lang="en-GB" sz="2000" dirty="0"/>
              <a:t> </a:t>
            </a:r>
            <a:r>
              <a:rPr lang="en-GB" sz="2000" dirty="0" err="1"/>
              <a:t>Nandi,Ainslie</a:t>
            </a:r>
            <a:r>
              <a:rPr lang="en-GB" sz="2000" dirty="0"/>
              <a:t> Johnstone, Eleanor </a:t>
            </a:r>
            <a:r>
              <a:rPr lang="en-GB" sz="2000" dirty="0" err="1"/>
              <a:t>Martin,Til</a:t>
            </a:r>
            <a:r>
              <a:rPr lang="en-GB" sz="2000" dirty="0"/>
              <a:t> Ole </a:t>
            </a:r>
            <a:r>
              <a:rPr lang="en-GB" sz="2000" dirty="0" err="1"/>
              <a:t>Bergmann,Bradley</a:t>
            </a:r>
            <a:r>
              <a:rPr lang="en-GB" sz="2000" dirty="0"/>
              <a:t> </a:t>
            </a:r>
            <a:r>
              <a:rPr lang="en-GB" sz="2000" dirty="0" err="1"/>
              <a:t>Treeby,Charlotte</a:t>
            </a:r>
            <a:r>
              <a:rPr lang="en-GB" sz="2000" dirty="0"/>
              <a:t> J. Stagg</a:t>
            </a:r>
          </a:p>
          <a:p>
            <a:endParaRPr lang="en-GB" sz="2000" dirty="0"/>
          </a:p>
          <a:p>
            <a:pPr marL="0" indent="0">
              <a:buNone/>
            </a:pPr>
            <a:r>
              <a:rPr lang="en-GB" sz="2000" dirty="0"/>
              <a:t>This paper uses a ramped PRF before each VEP, and they show that it is offset by an amount, i.e. a DC offset. This is what I also see, except I am using a continuous wave. </a:t>
            </a:r>
          </a:p>
        </p:txBody>
      </p:sp>
    </p:spTree>
    <p:extLst>
      <p:ext uri="{BB962C8B-B14F-4D97-AF65-F5344CB8AC3E}">
        <p14:creationId xmlns:p14="http://schemas.microsoft.com/office/powerpoint/2010/main" val="246808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D2C8-15BB-C1AB-8C7E-E61477B091A0}"/>
              </a:ext>
            </a:extLst>
          </p:cNvPr>
          <p:cNvSpPr>
            <a:spLocks noGrp="1"/>
          </p:cNvSpPr>
          <p:nvPr>
            <p:ph type="title"/>
          </p:nvPr>
        </p:nvSpPr>
        <p:spPr/>
        <p:txBody>
          <a:bodyPr/>
          <a:lstStyle/>
          <a:p>
            <a:r>
              <a:rPr lang="en-GB" dirty="0"/>
              <a:t>2hz difference frequency. </a:t>
            </a:r>
          </a:p>
        </p:txBody>
      </p:sp>
      <p:pic>
        <p:nvPicPr>
          <p:cNvPr id="5" name="Content Placeholder 4" descr="A picture containing text, line, diagram, handwriting&#10;&#10;Description automatically generated">
            <a:extLst>
              <a:ext uri="{FF2B5EF4-FFF2-40B4-BE49-F238E27FC236}">
                <a16:creationId xmlns:a16="http://schemas.microsoft.com/office/drawing/2014/main" id="{547BFDB7-851E-0250-898B-3CD7DFE3D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1571" y="1776857"/>
            <a:ext cx="7252229" cy="4351338"/>
          </a:xfrm>
        </p:spPr>
      </p:pic>
      <p:sp>
        <p:nvSpPr>
          <p:cNvPr id="6" name="TextBox 5">
            <a:extLst>
              <a:ext uri="{FF2B5EF4-FFF2-40B4-BE49-F238E27FC236}">
                <a16:creationId xmlns:a16="http://schemas.microsoft.com/office/drawing/2014/main" id="{7DF6E5D6-3C55-FCEB-4A45-B9F3B64846E6}"/>
              </a:ext>
            </a:extLst>
          </p:cNvPr>
          <p:cNvSpPr txBox="1"/>
          <p:nvPr/>
        </p:nvSpPr>
        <p:spPr>
          <a:xfrm>
            <a:off x="1943100" y="3942834"/>
            <a:ext cx="1689100" cy="369332"/>
          </a:xfrm>
          <a:prstGeom prst="rect">
            <a:avLst/>
          </a:prstGeom>
          <a:noFill/>
        </p:spPr>
        <p:txBody>
          <a:bodyPr wrap="square" rtlCol="0">
            <a:spAutoFit/>
          </a:bodyPr>
          <a:lstStyle/>
          <a:p>
            <a:pPr algn="ctr"/>
            <a:r>
              <a:rPr lang="en-GB" dirty="0"/>
              <a:t>Tight filter</a:t>
            </a:r>
          </a:p>
        </p:txBody>
      </p:sp>
      <p:cxnSp>
        <p:nvCxnSpPr>
          <p:cNvPr id="8" name="Straight Arrow Connector 7">
            <a:extLst>
              <a:ext uri="{FF2B5EF4-FFF2-40B4-BE49-F238E27FC236}">
                <a16:creationId xmlns:a16="http://schemas.microsoft.com/office/drawing/2014/main" id="{8FD8AC6C-304C-FD00-B2DA-DCE289A2CF4A}"/>
              </a:ext>
            </a:extLst>
          </p:cNvPr>
          <p:cNvCxnSpPr/>
          <p:nvPr/>
        </p:nvCxnSpPr>
        <p:spPr>
          <a:xfrm>
            <a:off x="3467100" y="41275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EF1F816-ECD2-96BF-8540-427DF7806F63}"/>
              </a:ext>
            </a:extLst>
          </p:cNvPr>
          <p:cNvCxnSpPr>
            <a:cxnSpLocks/>
          </p:cNvCxnSpPr>
          <p:nvPr/>
        </p:nvCxnSpPr>
        <p:spPr>
          <a:xfrm flipH="1" flipV="1">
            <a:off x="5146548" y="5795963"/>
            <a:ext cx="463298" cy="664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705B47E-0C58-0401-33A6-45F79B1074A3}"/>
              </a:ext>
            </a:extLst>
          </p:cNvPr>
          <p:cNvSpPr txBox="1"/>
          <p:nvPr/>
        </p:nvSpPr>
        <p:spPr>
          <a:xfrm>
            <a:off x="5609846" y="6308209"/>
            <a:ext cx="621792" cy="369332"/>
          </a:xfrm>
          <a:prstGeom prst="rect">
            <a:avLst/>
          </a:prstGeom>
          <a:noFill/>
        </p:spPr>
        <p:txBody>
          <a:bodyPr wrap="square" rtlCol="0">
            <a:spAutoFit/>
          </a:bodyPr>
          <a:lstStyle/>
          <a:p>
            <a:r>
              <a:rPr lang="en-GB" dirty="0"/>
              <a:t>2Hz</a:t>
            </a:r>
          </a:p>
        </p:txBody>
      </p:sp>
    </p:spTree>
    <p:extLst>
      <p:ext uri="{BB962C8B-B14F-4D97-AF65-F5344CB8AC3E}">
        <p14:creationId xmlns:p14="http://schemas.microsoft.com/office/powerpoint/2010/main" val="319065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A5B1-2CE6-3290-3E4D-9BD4166BB06E}"/>
              </a:ext>
            </a:extLst>
          </p:cNvPr>
          <p:cNvSpPr>
            <a:spLocks noGrp="1"/>
          </p:cNvSpPr>
          <p:nvPr>
            <p:ph type="title"/>
          </p:nvPr>
        </p:nvSpPr>
        <p:spPr>
          <a:xfrm>
            <a:off x="838200" y="365125"/>
            <a:ext cx="10515600" cy="805307"/>
          </a:xfrm>
        </p:spPr>
        <p:txBody>
          <a:bodyPr/>
          <a:lstStyle/>
          <a:p>
            <a:r>
              <a:rPr lang="en-GB" dirty="0"/>
              <a:t>4Hz difference frequency</a:t>
            </a:r>
          </a:p>
        </p:txBody>
      </p:sp>
      <p:pic>
        <p:nvPicPr>
          <p:cNvPr id="5" name="Content Placeholder 4" descr="A picture containing text, handwriting, diagram, line&#10;&#10;Description automatically generated">
            <a:extLst>
              <a:ext uri="{FF2B5EF4-FFF2-40B4-BE49-F238E27FC236}">
                <a16:creationId xmlns:a16="http://schemas.microsoft.com/office/drawing/2014/main" id="{A1725C88-2976-CF8B-BA0B-C6EF2AB59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7309" y="1170432"/>
            <a:ext cx="7252229" cy="4351338"/>
          </a:xfrm>
        </p:spPr>
      </p:pic>
      <p:cxnSp>
        <p:nvCxnSpPr>
          <p:cNvPr id="6" name="Straight Arrow Connector 5">
            <a:extLst>
              <a:ext uri="{FF2B5EF4-FFF2-40B4-BE49-F238E27FC236}">
                <a16:creationId xmlns:a16="http://schemas.microsoft.com/office/drawing/2014/main" id="{BED37112-2EB2-53C3-764B-4D37B5297562}"/>
              </a:ext>
            </a:extLst>
          </p:cNvPr>
          <p:cNvCxnSpPr>
            <a:cxnSpLocks/>
            <a:stCxn id="8" idx="1"/>
          </p:cNvCxnSpPr>
          <p:nvPr/>
        </p:nvCxnSpPr>
        <p:spPr>
          <a:xfrm flipH="1" flipV="1">
            <a:off x="5108448" y="5131626"/>
            <a:ext cx="463298" cy="664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43D244-C6C2-4C94-D749-551F640CF373}"/>
              </a:ext>
            </a:extLst>
          </p:cNvPr>
          <p:cNvSpPr txBox="1"/>
          <p:nvPr/>
        </p:nvSpPr>
        <p:spPr>
          <a:xfrm>
            <a:off x="5571746" y="5611424"/>
            <a:ext cx="621792" cy="369332"/>
          </a:xfrm>
          <a:prstGeom prst="rect">
            <a:avLst/>
          </a:prstGeom>
          <a:noFill/>
        </p:spPr>
        <p:txBody>
          <a:bodyPr wrap="square" rtlCol="0">
            <a:spAutoFit/>
          </a:bodyPr>
          <a:lstStyle/>
          <a:p>
            <a:r>
              <a:rPr lang="en-GB" dirty="0"/>
              <a:t>4Hz</a:t>
            </a:r>
          </a:p>
        </p:txBody>
      </p:sp>
      <p:sp>
        <p:nvSpPr>
          <p:cNvPr id="10" name="Content Placeholder 2">
            <a:extLst>
              <a:ext uri="{FF2B5EF4-FFF2-40B4-BE49-F238E27FC236}">
                <a16:creationId xmlns:a16="http://schemas.microsoft.com/office/drawing/2014/main" id="{3C518F47-8DBE-09A3-98B4-5E0D1F9B5706}"/>
              </a:ext>
            </a:extLst>
          </p:cNvPr>
          <p:cNvSpPr txBox="1">
            <a:spLocks/>
          </p:cNvSpPr>
          <p:nvPr/>
        </p:nvSpPr>
        <p:spPr>
          <a:xfrm>
            <a:off x="1359408" y="6070410"/>
            <a:ext cx="9332976" cy="65519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We can see the 4Hz(not the amplitude is best read in time series as there are not enough repeats to obtain an accurate FFT amplitude. It is about 400 microvolts pp. The larger signals are coming from the harmonic distortion present due to applying a larger signal at 499.996khz.  The harmonic distortion appears to be coming from the function generator. </a:t>
            </a:r>
          </a:p>
        </p:txBody>
      </p:sp>
      <p:sp>
        <p:nvSpPr>
          <p:cNvPr id="11" name="TextBox 10">
            <a:extLst>
              <a:ext uri="{FF2B5EF4-FFF2-40B4-BE49-F238E27FC236}">
                <a16:creationId xmlns:a16="http://schemas.microsoft.com/office/drawing/2014/main" id="{6774C99C-1C7B-0E80-B071-522A2BB51C6C}"/>
              </a:ext>
            </a:extLst>
          </p:cNvPr>
          <p:cNvSpPr txBox="1"/>
          <p:nvPr/>
        </p:nvSpPr>
        <p:spPr>
          <a:xfrm>
            <a:off x="1790700" y="3080434"/>
            <a:ext cx="1689100" cy="646331"/>
          </a:xfrm>
          <a:prstGeom prst="rect">
            <a:avLst/>
          </a:prstGeom>
          <a:noFill/>
        </p:spPr>
        <p:txBody>
          <a:bodyPr wrap="square" rtlCol="0">
            <a:spAutoFit/>
          </a:bodyPr>
          <a:lstStyle/>
          <a:p>
            <a:pPr algn="ctr"/>
            <a:r>
              <a:rPr lang="en-GB" dirty="0"/>
              <a:t>Tight filter to see the 4Hz</a:t>
            </a:r>
          </a:p>
        </p:txBody>
      </p:sp>
      <p:cxnSp>
        <p:nvCxnSpPr>
          <p:cNvPr id="12" name="Straight Arrow Connector 11">
            <a:extLst>
              <a:ext uri="{FF2B5EF4-FFF2-40B4-BE49-F238E27FC236}">
                <a16:creationId xmlns:a16="http://schemas.microsoft.com/office/drawing/2014/main" id="{9EA53402-43C8-37D4-313D-7A70C819BECB}"/>
              </a:ext>
            </a:extLst>
          </p:cNvPr>
          <p:cNvCxnSpPr/>
          <p:nvPr/>
        </p:nvCxnSpPr>
        <p:spPr>
          <a:xfrm>
            <a:off x="3340100" y="34036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51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1108-EAAE-E882-8DE9-D820C0375F6C}"/>
              </a:ext>
            </a:extLst>
          </p:cNvPr>
          <p:cNvSpPr>
            <a:spLocks noGrp="1"/>
          </p:cNvSpPr>
          <p:nvPr>
            <p:ph type="title"/>
          </p:nvPr>
        </p:nvSpPr>
        <p:spPr>
          <a:xfrm>
            <a:off x="838200" y="105043"/>
            <a:ext cx="10515600" cy="852015"/>
          </a:xfrm>
        </p:spPr>
        <p:txBody>
          <a:bodyPr>
            <a:normAutofit/>
          </a:bodyPr>
          <a:lstStyle/>
          <a:p>
            <a:pPr algn="ctr"/>
            <a:r>
              <a:rPr lang="en-GB" sz="2800" dirty="0" err="1"/>
              <a:t>Mep</a:t>
            </a:r>
            <a:r>
              <a:rPr lang="en-GB" sz="2800" dirty="0"/>
              <a:t> experiment with screw/wire mouse and David Bono’s transformer. </a:t>
            </a:r>
          </a:p>
        </p:txBody>
      </p:sp>
      <p:sp>
        <p:nvSpPr>
          <p:cNvPr id="3" name="Content Placeholder 2">
            <a:extLst>
              <a:ext uri="{FF2B5EF4-FFF2-40B4-BE49-F238E27FC236}">
                <a16:creationId xmlns:a16="http://schemas.microsoft.com/office/drawing/2014/main" id="{47CC5E14-B881-0E6C-0CBC-FC1947454383}"/>
              </a:ext>
            </a:extLst>
          </p:cNvPr>
          <p:cNvSpPr>
            <a:spLocks noGrp="1"/>
          </p:cNvSpPr>
          <p:nvPr>
            <p:ph idx="1"/>
          </p:nvPr>
        </p:nvSpPr>
        <p:spPr>
          <a:xfrm>
            <a:off x="457200" y="1346886"/>
            <a:ext cx="3762103" cy="4830077"/>
          </a:xfrm>
        </p:spPr>
        <p:txBody>
          <a:bodyPr>
            <a:normAutofit/>
          </a:bodyPr>
          <a:lstStyle/>
          <a:p>
            <a:r>
              <a:rPr lang="en-GB" sz="1800" dirty="0"/>
              <a:t>Ket/</a:t>
            </a:r>
            <a:r>
              <a:rPr lang="en-GB" sz="1800" dirty="0" err="1"/>
              <a:t>xyl.</a:t>
            </a:r>
            <a:r>
              <a:rPr lang="en-GB" sz="1800" dirty="0"/>
              <a:t> I can generate a difference frequency and see it on the preamp. It is about350 </a:t>
            </a:r>
            <a:r>
              <a:rPr lang="en-GB" sz="1800" dirty="0" err="1"/>
              <a:t>microgvolts</a:t>
            </a:r>
            <a:r>
              <a:rPr lang="en-GB" sz="1800" dirty="0"/>
              <a:t> in </a:t>
            </a:r>
            <a:r>
              <a:rPr lang="en-GB" sz="1800" dirty="0" err="1"/>
              <a:t>ampolitude</a:t>
            </a:r>
            <a:r>
              <a:rPr lang="en-GB" sz="1800" dirty="0"/>
              <a:t> with an implanted wire electrode and a gold cup in mouth. </a:t>
            </a:r>
          </a:p>
          <a:p>
            <a:r>
              <a:rPr lang="en-GB" sz="1800" dirty="0"/>
              <a:t>If I can make the exposed volume large in the head, or target the right forepaw more accurately – I may be able to MEP. </a:t>
            </a:r>
          </a:p>
          <a:p>
            <a:r>
              <a:rPr lang="en-GB" sz="1800" dirty="0"/>
              <a:t>However, there is a large DC offset created when the US starts and changes amplitude. </a:t>
            </a:r>
          </a:p>
          <a:p>
            <a:r>
              <a:rPr lang="en-GB" sz="1800" dirty="0"/>
              <a:t>I am using the preamp to amplify the small </a:t>
            </a:r>
            <a:r>
              <a:rPr lang="en-GB" sz="1800" dirty="0" err="1"/>
              <a:t>df</a:t>
            </a:r>
            <a:r>
              <a:rPr lang="en-GB" sz="1800" dirty="0"/>
              <a:t> signal, then filtering it in software. </a:t>
            </a:r>
          </a:p>
        </p:txBody>
      </p:sp>
      <p:sp>
        <p:nvSpPr>
          <p:cNvPr id="6" name="TextBox 5">
            <a:extLst>
              <a:ext uri="{FF2B5EF4-FFF2-40B4-BE49-F238E27FC236}">
                <a16:creationId xmlns:a16="http://schemas.microsoft.com/office/drawing/2014/main" id="{C8EC9727-531D-2035-C753-58EF445B3C48}"/>
              </a:ext>
            </a:extLst>
          </p:cNvPr>
          <p:cNvSpPr txBox="1"/>
          <p:nvPr/>
        </p:nvSpPr>
        <p:spPr>
          <a:xfrm>
            <a:off x="6547539" y="5978596"/>
            <a:ext cx="5608308" cy="646331"/>
          </a:xfrm>
          <a:prstGeom prst="rect">
            <a:avLst/>
          </a:prstGeom>
          <a:noFill/>
        </p:spPr>
        <p:txBody>
          <a:bodyPr wrap="square" rtlCol="0">
            <a:spAutoFit/>
          </a:bodyPr>
          <a:lstStyle/>
          <a:p>
            <a:pPr algn="ctr"/>
            <a:r>
              <a:rPr lang="en-GB" dirty="0"/>
              <a:t>1hz difference frequency in mouse. </a:t>
            </a:r>
          </a:p>
          <a:p>
            <a:pPr algn="ctr"/>
            <a:r>
              <a:rPr lang="en-GB" dirty="0"/>
              <a:t>It is an uneven 1hz… making it hard to visually detect. </a:t>
            </a:r>
          </a:p>
        </p:txBody>
      </p:sp>
      <p:pic>
        <p:nvPicPr>
          <p:cNvPr id="7" name="Picture 6" descr="A picture containing text, plot, diagram, line&#10;&#10;Description automatically generated">
            <a:extLst>
              <a:ext uri="{FF2B5EF4-FFF2-40B4-BE49-F238E27FC236}">
                <a16:creationId xmlns:a16="http://schemas.microsoft.com/office/drawing/2014/main" id="{E30C55E0-E0E9-667F-1031-7939D9263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595" y="1302082"/>
            <a:ext cx="6934208" cy="4160525"/>
          </a:xfrm>
          <a:prstGeom prst="rect">
            <a:avLst/>
          </a:prstGeom>
        </p:spPr>
      </p:pic>
      <p:cxnSp>
        <p:nvCxnSpPr>
          <p:cNvPr id="9" name="Straight Arrow Connector 8">
            <a:extLst>
              <a:ext uri="{FF2B5EF4-FFF2-40B4-BE49-F238E27FC236}">
                <a16:creationId xmlns:a16="http://schemas.microsoft.com/office/drawing/2014/main" id="{E87E8131-60C1-9A62-1AD3-ADEF36C08FD6}"/>
              </a:ext>
            </a:extLst>
          </p:cNvPr>
          <p:cNvCxnSpPr/>
          <p:nvPr/>
        </p:nvCxnSpPr>
        <p:spPr>
          <a:xfrm flipH="1" flipV="1">
            <a:off x="5417244" y="5081346"/>
            <a:ext cx="426720" cy="78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E1E27F-D095-E0C2-85B6-E607A2871870}"/>
              </a:ext>
            </a:extLst>
          </p:cNvPr>
          <p:cNvSpPr txBox="1"/>
          <p:nvPr/>
        </p:nvSpPr>
        <p:spPr>
          <a:xfrm>
            <a:off x="5925747" y="5807631"/>
            <a:ext cx="621792" cy="369332"/>
          </a:xfrm>
          <a:prstGeom prst="rect">
            <a:avLst/>
          </a:prstGeom>
          <a:noFill/>
        </p:spPr>
        <p:txBody>
          <a:bodyPr wrap="square" rtlCol="0">
            <a:spAutoFit/>
          </a:bodyPr>
          <a:lstStyle/>
          <a:p>
            <a:r>
              <a:rPr lang="en-GB" dirty="0"/>
              <a:t>1Hz</a:t>
            </a:r>
          </a:p>
        </p:txBody>
      </p:sp>
    </p:spTree>
    <p:extLst>
      <p:ext uri="{BB962C8B-B14F-4D97-AF65-F5344CB8AC3E}">
        <p14:creationId xmlns:p14="http://schemas.microsoft.com/office/powerpoint/2010/main" val="3686768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C0A4-EB50-6D64-D3EF-EAD667957D24}"/>
              </a:ext>
            </a:extLst>
          </p:cNvPr>
          <p:cNvSpPr>
            <a:spLocks noGrp="1"/>
          </p:cNvSpPr>
          <p:nvPr>
            <p:ph type="title"/>
          </p:nvPr>
        </p:nvSpPr>
        <p:spPr>
          <a:xfrm>
            <a:off x="838200" y="365126"/>
            <a:ext cx="10515600" cy="956230"/>
          </a:xfrm>
        </p:spPr>
        <p:txBody>
          <a:bodyPr/>
          <a:lstStyle/>
          <a:p>
            <a:r>
              <a:rPr lang="en-GB" dirty="0"/>
              <a:t>Filtering 0.5-1000hz</a:t>
            </a:r>
          </a:p>
        </p:txBody>
      </p:sp>
      <p:pic>
        <p:nvPicPr>
          <p:cNvPr id="5" name="Content Placeholder 4" descr="A picture containing plot, line, diagram, text&#10;&#10;Description automatically generated">
            <a:extLst>
              <a:ext uri="{FF2B5EF4-FFF2-40B4-BE49-F238E27FC236}">
                <a16:creationId xmlns:a16="http://schemas.microsoft.com/office/drawing/2014/main" id="{07F48166-A27A-957F-B295-4EE6AB2F70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485" y="1182770"/>
            <a:ext cx="8528315" cy="5116990"/>
          </a:xfrm>
        </p:spPr>
      </p:pic>
      <p:sp>
        <p:nvSpPr>
          <p:cNvPr id="6" name="TextBox 5">
            <a:extLst>
              <a:ext uri="{FF2B5EF4-FFF2-40B4-BE49-F238E27FC236}">
                <a16:creationId xmlns:a16="http://schemas.microsoft.com/office/drawing/2014/main" id="{06EC43F5-BABC-8725-72DA-64B367B5D11D}"/>
              </a:ext>
            </a:extLst>
          </p:cNvPr>
          <p:cNvSpPr txBox="1"/>
          <p:nvPr/>
        </p:nvSpPr>
        <p:spPr>
          <a:xfrm>
            <a:off x="937800" y="3743266"/>
            <a:ext cx="1897961" cy="369332"/>
          </a:xfrm>
          <a:prstGeom prst="rect">
            <a:avLst/>
          </a:prstGeom>
          <a:noFill/>
        </p:spPr>
        <p:txBody>
          <a:bodyPr wrap="square" rtlCol="0">
            <a:spAutoFit/>
          </a:bodyPr>
          <a:lstStyle/>
          <a:p>
            <a:pPr algn="ctr"/>
            <a:r>
              <a:rPr lang="en-GB" dirty="0"/>
              <a:t>0.5-2hz filter</a:t>
            </a:r>
          </a:p>
        </p:txBody>
      </p:sp>
      <p:sp>
        <p:nvSpPr>
          <p:cNvPr id="7" name="TextBox 6">
            <a:extLst>
              <a:ext uri="{FF2B5EF4-FFF2-40B4-BE49-F238E27FC236}">
                <a16:creationId xmlns:a16="http://schemas.microsoft.com/office/drawing/2014/main" id="{07690887-E42A-575A-04C7-8415B8CBF0A0}"/>
              </a:ext>
            </a:extLst>
          </p:cNvPr>
          <p:cNvSpPr txBox="1"/>
          <p:nvPr/>
        </p:nvSpPr>
        <p:spPr>
          <a:xfrm>
            <a:off x="927524" y="2141001"/>
            <a:ext cx="1897961" cy="369332"/>
          </a:xfrm>
          <a:prstGeom prst="rect">
            <a:avLst/>
          </a:prstGeom>
          <a:noFill/>
        </p:spPr>
        <p:txBody>
          <a:bodyPr wrap="square" rtlCol="0">
            <a:spAutoFit/>
          </a:bodyPr>
          <a:lstStyle/>
          <a:p>
            <a:pPr algn="ctr"/>
            <a:r>
              <a:rPr lang="en-GB" dirty="0"/>
              <a:t>0.5-1000hz filter</a:t>
            </a:r>
          </a:p>
        </p:txBody>
      </p:sp>
      <p:sp>
        <p:nvSpPr>
          <p:cNvPr id="8" name="TextBox 7">
            <a:extLst>
              <a:ext uri="{FF2B5EF4-FFF2-40B4-BE49-F238E27FC236}">
                <a16:creationId xmlns:a16="http://schemas.microsoft.com/office/drawing/2014/main" id="{F575BF4F-3B5B-E020-F8BB-601C11C02C71}"/>
              </a:ext>
            </a:extLst>
          </p:cNvPr>
          <p:cNvSpPr txBox="1"/>
          <p:nvPr/>
        </p:nvSpPr>
        <p:spPr>
          <a:xfrm>
            <a:off x="533400" y="6169708"/>
            <a:ext cx="9793647" cy="646331"/>
          </a:xfrm>
          <a:prstGeom prst="rect">
            <a:avLst/>
          </a:prstGeom>
          <a:noFill/>
        </p:spPr>
        <p:txBody>
          <a:bodyPr wrap="square" rtlCol="0">
            <a:spAutoFit/>
          </a:bodyPr>
          <a:lstStyle/>
          <a:p>
            <a:pPr algn="ctr"/>
            <a:r>
              <a:rPr lang="en-GB" dirty="0"/>
              <a:t>1000Hz is in the neural range… so we may expect a more generalized response if we include the harmonic distortion. </a:t>
            </a:r>
          </a:p>
        </p:txBody>
      </p:sp>
    </p:spTree>
    <p:extLst>
      <p:ext uri="{BB962C8B-B14F-4D97-AF65-F5344CB8AC3E}">
        <p14:creationId xmlns:p14="http://schemas.microsoft.com/office/powerpoint/2010/main" val="81735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662B-C295-F667-1700-B75AB46BF64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7D1841-59AE-4214-50F5-0F30A6091C9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55438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66BE-F1B3-D87C-B979-A7848270573A}"/>
              </a:ext>
            </a:extLst>
          </p:cNvPr>
          <p:cNvSpPr>
            <a:spLocks noGrp="1"/>
          </p:cNvSpPr>
          <p:nvPr>
            <p:ph type="title"/>
          </p:nvPr>
        </p:nvSpPr>
        <p:spPr>
          <a:xfrm>
            <a:off x="838200" y="79375"/>
            <a:ext cx="10515600" cy="701675"/>
          </a:xfrm>
        </p:spPr>
        <p:txBody>
          <a:bodyPr/>
          <a:lstStyle/>
          <a:p>
            <a:r>
              <a:rPr lang="en-GB" dirty="0"/>
              <a:t>Pressure but no current. </a:t>
            </a:r>
          </a:p>
        </p:txBody>
      </p:sp>
      <p:sp>
        <p:nvSpPr>
          <p:cNvPr id="3" name="Content Placeholder 2">
            <a:extLst>
              <a:ext uri="{FF2B5EF4-FFF2-40B4-BE49-F238E27FC236}">
                <a16:creationId xmlns:a16="http://schemas.microsoft.com/office/drawing/2014/main" id="{B98329E3-CC95-E9A0-BA23-25CB2758168A}"/>
              </a:ext>
            </a:extLst>
          </p:cNvPr>
          <p:cNvSpPr>
            <a:spLocks noGrp="1"/>
          </p:cNvSpPr>
          <p:nvPr>
            <p:ph idx="1"/>
          </p:nvPr>
        </p:nvSpPr>
        <p:spPr>
          <a:xfrm>
            <a:off x="342891" y="1859750"/>
            <a:ext cx="2705109" cy="4351338"/>
          </a:xfrm>
        </p:spPr>
        <p:txBody>
          <a:bodyPr>
            <a:normAutofit/>
          </a:bodyPr>
          <a:lstStyle/>
          <a:p>
            <a:r>
              <a:rPr lang="en-GB" sz="2000" dirty="0"/>
              <a:t>Can’t see anything below 1000Hz. </a:t>
            </a:r>
          </a:p>
          <a:p>
            <a:r>
              <a:rPr lang="en-GB" sz="2000" dirty="0"/>
              <a:t>If I filter around 500khz I can see the carrier signal. </a:t>
            </a:r>
          </a:p>
          <a:p>
            <a:r>
              <a:rPr lang="en-GB" sz="2000" dirty="0"/>
              <a:t>When I did this, I still got mouse movement due to the ultrasound. </a:t>
            </a:r>
          </a:p>
        </p:txBody>
      </p:sp>
      <p:pic>
        <p:nvPicPr>
          <p:cNvPr id="5" name="Picture 4" descr="A picture containing text, plot, diagram, line&#10;&#10;Description automatically generated">
            <a:extLst>
              <a:ext uri="{FF2B5EF4-FFF2-40B4-BE49-F238E27FC236}">
                <a16:creationId xmlns:a16="http://schemas.microsoft.com/office/drawing/2014/main" id="{E32FBFBA-C291-BD03-F1A8-4E5108582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091" y="1190614"/>
            <a:ext cx="9144018" cy="5486411"/>
          </a:xfrm>
          <a:prstGeom prst="rect">
            <a:avLst/>
          </a:prstGeom>
        </p:spPr>
      </p:pic>
      <p:sp>
        <p:nvSpPr>
          <p:cNvPr id="6" name="TextBox 5">
            <a:extLst>
              <a:ext uri="{FF2B5EF4-FFF2-40B4-BE49-F238E27FC236}">
                <a16:creationId xmlns:a16="http://schemas.microsoft.com/office/drawing/2014/main" id="{F40FE414-E31B-1951-4BD7-C7AFB7CE1239}"/>
              </a:ext>
            </a:extLst>
          </p:cNvPr>
          <p:cNvSpPr txBox="1"/>
          <p:nvPr/>
        </p:nvSpPr>
        <p:spPr>
          <a:xfrm>
            <a:off x="6528224" y="1859750"/>
            <a:ext cx="1897961" cy="369332"/>
          </a:xfrm>
          <a:prstGeom prst="rect">
            <a:avLst/>
          </a:prstGeom>
          <a:noFill/>
        </p:spPr>
        <p:txBody>
          <a:bodyPr wrap="square" rtlCol="0">
            <a:spAutoFit/>
          </a:bodyPr>
          <a:lstStyle/>
          <a:p>
            <a:pPr algn="ctr"/>
            <a:r>
              <a:rPr lang="en-GB" dirty="0"/>
              <a:t>0.5-1000hz filter</a:t>
            </a:r>
          </a:p>
        </p:txBody>
      </p:sp>
      <p:sp>
        <p:nvSpPr>
          <p:cNvPr id="7" name="TextBox 6">
            <a:extLst>
              <a:ext uri="{FF2B5EF4-FFF2-40B4-BE49-F238E27FC236}">
                <a16:creationId xmlns:a16="http://schemas.microsoft.com/office/drawing/2014/main" id="{527B493B-4BAC-4AC7-4135-E9BA222D7775}"/>
              </a:ext>
            </a:extLst>
          </p:cNvPr>
          <p:cNvSpPr txBox="1"/>
          <p:nvPr/>
        </p:nvSpPr>
        <p:spPr>
          <a:xfrm>
            <a:off x="7328324" y="3749153"/>
            <a:ext cx="1897961" cy="369332"/>
          </a:xfrm>
          <a:prstGeom prst="rect">
            <a:avLst/>
          </a:prstGeom>
          <a:noFill/>
        </p:spPr>
        <p:txBody>
          <a:bodyPr wrap="square" rtlCol="0">
            <a:spAutoFit/>
          </a:bodyPr>
          <a:lstStyle/>
          <a:p>
            <a:pPr algn="ctr"/>
            <a:r>
              <a:rPr lang="en-GB" dirty="0"/>
              <a:t>Nothing at 2Hz </a:t>
            </a:r>
            <a:r>
              <a:rPr lang="en-GB" dirty="0" err="1"/>
              <a:t>dF</a:t>
            </a:r>
            <a:endParaRPr lang="en-GB" dirty="0"/>
          </a:p>
        </p:txBody>
      </p:sp>
    </p:spTree>
    <p:extLst>
      <p:ext uri="{BB962C8B-B14F-4D97-AF65-F5344CB8AC3E}">
        <p14:creationId xmlns:p14="http://schemas.microsoft.com/office/powerpoint/2010/main" val="108755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1D14-B3D2-D7AD-305F-C649D0BB5BBF}"/>
              </a:ext>
            </a:extLst>
          </p:cNvPr>
          <p:cNvSpPr>
            <a:spLocks noGrp="1"/>
          </p:cNvSpPr>
          <p:nvPr>
            <p:ph type="title"/>
          </p:nvPr>
        </p:nvSpPr>
        <p:spPr>
          <a:xfrm>
            <a:off x="838200" y="365125"/>
            <a:ext cx="10515600" cy="1082675"/>
          </a:xfrm>
        </p:spPr>
        <p:txBody>
          <a:bodyPr/>
          <a:lstStyle/>
          <a:p>
            <a:r>
              <a:rPr lang="en-GB" dirty="0"/>
              <a:t>Current but no pressure 2hz </a:t>
            </a:r>
            <a:r>
              <a:rPr lang="en-GB" dirty="0" err="1"/>
              <a:t>df</a:t>
            </a:r>
            <a:r>
              <a:rPr lang="en-GB" dirty="0"/>
              <a:t> in theory. </a:t>
            </a:r>
          </a:p>
        </p:txBody>
      </p:sp>
      <p:pic>
        <p:nvPicPr>
          <p:cNvPr id="9" name="Content Placeholder 8" descr="A picture containing text, diagram, plot, line&#10;&#10;Description automatically generated">
            <a:extLst>
              <a:ext uri="{FF2B5EF4-FFF2-40B4-BE49-F238E27FC236}">
                <a16:creationId xmlns:a16="http://schemas.microsoft.com/office/drawing/2014/main" id="{FBCCA4E9-D82A-2D63-36E2-3C443C770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318" y="1253331"/>
            <a:ext cx="7252229" cy="4351338"/>
          </a:xfrm>
        </p:spPr>
      </p:pic>
      <p:sp>
        <p:nvSpPr>
          <p:cNvPr id="10" name="TextBox 9">
            <a:extLst>
              <a:ext uri="{FF2B5EF4-FFF2-40B4-BE49-F238E27FC236}">
                <a16:creationId xmlns:a16="http://schemas.microsoft.com/office/drawing/2014/main" id="{DEBB0254-A09E-5805-3DFE-812018963CD0}"/>
              </a:ext>
            </a:extLst>
          </p:cNvPr>
          <p:cNvSpPr txBox="1"/>
          <p:nvPr/>
        </p:nvSpPr>
        <p:spPr>
          <a:xfrm>
            <a:off x="172232" y="5657671"/>
            <a:ext cx="11815176" cy="923330"/>
          </a:xfrm>
          <a:prstGeom prst="rect">
            <a:avLst/>
          </a:prstGeom>
          <a:noFill/>
        </p:spPr>
        <p:txBody>
          <a:bodyPr wrap="square" rtlCol="0">
            <a:spAutoFit/>
          </a:bodyPr>
          <a:lstStyle/>
          <a:p>
            <a:pPr algn="ctr"/>
            <a:r>
              <a:rPr lang="en-GB" dirty="0"/>
              <a:t>There is no real 2Hz, but you can see the harmonic distortion alone has low frequency components. Perhaps the mouse flinched slightly when it started, but did not move apart from this. Update: the Mouse flinched due to the onset only, and I think these other frequencies are due to aliasing and therefore are not REAL electrical signals in the brain.  </a:t>
            </a:r>
          </a:p>
        </p:txBody>
      </p:sp>
    </p:spTree>
    <p:extLst>
      <p:ext uri="{BB962C8B-B14F-4D97-AF65-F5344CB8AC3E}">
        <p14:creationId xmlns:p14="http://schemas.microsoft.com/office/powerpoint/2010/main" val="290889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34874" y="1"/>
            <a:ext cx="3974549" cy="634450"/>
          </a:xfrm>
        </p:spPr>
        <p:txBody>
          <a:bodyPr>
            <a:normAutofit fontScale="90000"/>
          </a:bodyPr>
          <a:lstStyle/>
          <a:p>
            <a:r>
              <a:rPr lang="en-GB" sz="3200" dirty="0"/>
              <a:t>New Stimulation diagram </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42237" y="398193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932433B-F384-BD86-B834-2FFFEF2A5D17}"/>
              </a:ext>
            </a:extLst>
          </p:cNvPr>
          <p:cNvSpPr/>
          <p:nvPr/>
        </p:nvSpPr>
        <p:spPr>
          <a:xfrm>
            <a:off x="6273468" y="739430"/>
            <a:ext cx="1470093" cy="754595"/>
          </a:xfrm>
          <a:prstGeom prst="rect">
            <a:avLst/>
          </a:prstGeom>
          <a:solidFill>
            <a:schemeClr val="bg1"/>
          </a:solidFill>
          <a:ln w="38100">
            <a:solidFill>
              <a:srgbClr val="C402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LPFILTER</a:t>
            </a:r>
            <a:endParaRPr lang="en-GB" sz="1400" dirty="0">
              <a:solidFill>
                <a:srgbClr val="C00000"/>
              </a:solidFill>
            </a:endParaRPr>
          </a:p>
        </p:txBody>
      </p: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cxnSp>
        <p:nvCxnSpPr>
          <p:cNvPr id="65" name="Straight Connector 64">
            <a:extLst>
              <a:ext uri="{FF2B5EF4-FFF2-40B4-BE49-F238E27FC236}">
                <a16:creationId xmlns:a16="http://schemas.microsoft.com/office/drawing/2014/main" id="{11EA6C09-F9A4-3EC0-63B6-58F0BFEE319E}"/>
              </a:ext>
            </a:extLst>
          </p:cNvPr>
          <p:cNvCxnSpPr>
            <a:cxnSpLocks/>
          </p:cNvCxnSpPr>
          <p:nvPr/>
        </p:nvCxnSpPr>
        <p:spPr>
          <a:xfrm>
            <a:off x="7743561" y="925540"/>
            <a:ext cx="16706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20529"/>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1008" y="2148949"/>
            <a:ext cx="1584191"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97924" y="2148949"/>
            <a:ext cx="0" cy="880627"/>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5AF6DAA-0232-B767-DB86-8A68090D6D9F}"/>
              </a:ext>
            </a:extLst>
          </p:cNvPr>
          <p:cNvCxnSpPr>
            <a:cxnSpLocks/>
          </p:cNvCxnSpPr>
          <p:nvPr/>
        </p:nvCxnSpPr>
        <p:spPr>
          <a:xfrm>
            <a:off x="4779462" y="172142"/>
            <a:ext cx="8350" cy="14800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56F45C6-E37B-3B98-60A5-7030C167C442}"/>
              </a:ext>
            </a:extLst>
          </p:cNvPr>
          <p:cNvCxnSpPr>
            <a:cxnSpLocks/>
          </p:cNvCxnSpPr>
          <p:nvPr/>
        </p:nvCxnSpPr>
        <p:spPr>
          <a:xfrm flipV="1">
            <a:off x="4764552" y="180565"/>
            <a:ext cx="6957548" cy="18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6611218" y="377915"/>
            <a:ext cx="0" cy="3254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flipV="1">
            <a:off x="6611218" y="367985"/>
            <a:ext cx="4628282" cy="99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407758" y="1953330"/>
            <a:ext cx="836336" cy="523220"/>
          </a:xfrm>
          <a:prstGeom prst="rect">
            <a:avLst/>
          </a:prstGeom>
          <a:noFill/>
        </p:spPr>
        <p:txBody>
          <a:bodyPr wrap="square" rtlCol="0">
            <a:spAutoFit/>
          </a:bodyPr>
          <a:lstStyle/>
          <a:p>
            <a:r>
              <a:rPr lang="en-US" sz="1400" dirty="0"/>
              <a:t>Voltage </a:t>
            </a:r>
          </a:p>
          <a:p>
            <a:r>
              <a:rPr lang="en-US" sz="1400" dirty="0"/>
              <a:t>output</a:t>
            </a:r>
            <a:endParaRPr lang="en-GB" sz="1400" dirty="0"/>
          </a:p>
        </p:txBody>
      </p:sp>
      <p:sp>
        <p:nvSpPr>
          <p:cNvPr id="85" name="Rectangle 84">
            <a:extLst>
              <a:ext uri="{FF2B5EF4-FFF2-40B4-BE49-F238E27FC236}">
                <a16:creationId xmlns:a16="http://schemas.microsoft.com/office/drawing/2014/main" id="{9BA28F5A-8523-4911-A8EB-5D3DE650F4C2}"/>
              </a:ext>
            </a:extLst>
          </p:cNvPr>
          <p:cNvSpPr/>
          <p:nvPr/>
        </p:nvSpPr>
        <p:spPr>
          <a:xfrm>
            <a:off x="8891755"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29403" y="1618994"/>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Bono transformer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81448" y="3030779"/>
            <a:ext cx="29610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a:stCxn id="88" idx="3"/>
          </p:cNvCxnSpPr>
          <p:nvPr/>
        </p:nvCxnSpPr>
        <p:spPr>
          <a:xfrm flipV="1">
            <a:off x="5912828" y="1923934"/>
            <a:ext cx="3472754" cy="303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9083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603168" y="1821692"/>
            <a:ext cx="7671" cy="16506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78782" y="347237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593644" y="1840742"/>
            <a:ext cx="1864561" cy="7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3B8BA6E-526D-1A44-4477-24DC7F74A0BA}"/>
              </a:ext>
            </a:extLst>
          </p:cNvPr>
          <p:cNvCxnSpPr>
            <a:cxnSpLocks/>
          </p:cNvCxnSpPr>
          <p:nvPr/>
        </p:nvCxnSpPr>
        <p:spPr>
          <a:xfrm flipH="1">
            <a:off x="5645981" y="1273716"/>
            <a:ext cx="62748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DFC05B8-9958-9BF0-1EBC-F202019915C8}"/>
              </a:ext>
            </a:extLst>
          </p:cNvPr>
          <p:cNvCxnSpPr>
            <a:cxnSpLocks/>
          </p:cNvCxnSpPr>
          <p:nvPr/>
        </p:nvCxnSpPr>
        <p:spPr>
          <a:xfrm>
            <a:off x="5665031" y="1264191"/>
            <a:ext cx="0" cy="323134"/>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08A1912-0B82-769B-81AC-19051BA4103F}"/>
              </a:ext>
            </a:extLst>
          </p:cNvPr>
          <p:cNvCxnSpPr>
            <a:cxnSpLocks/>
            <a:endCxn id="59" idx="3"/>
          </p:cNvCxnSpPr>
          <p:nvPr/>
        </p:nvCxnSpPr>
        <p:spPr>
          <a:xfrm flipH="1" flipV="1">
            <a:off x="7743561" y="1116728"/>
            <a:ext cx="1670619" cy="7486"/>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10BCDA3-419C-9A99-0D14-00E0D5F502BB}"/>
              </a:ext>
            </a:extLst>
          </p:cNvPr>
          <p:cNvCxnSpPr>
            <a:cxnSpLocks/>
          </p:cNvCxnSpPr>
          <p:nvPr/>
        </p:nvCxnSpPr>
        <p:spPr>
          <a:xfrm>
            <a:off x="5331129" y="985790"/>
            <a:ext cx="9423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392596" y="5202066"/>
            <a:ext cx="7233654" cy="923330"/>
          </a:xfrm>
          <a:prstGeom prst="rect">
            <a:avLst/>
          </a:prstGeom>
          <a:noFill/>
        </p:spPr>
        <p:txBody>
          <a:bodyPr wrap="square" rtlCol="0">
            <a:spAutoFit/>
          </a:bodyPr>
          <a:lstStyle/>
          <a:p>
            <a:r>
              <a:rPr lang="en-GB" dirty="0"/>
              <a:t>This set up is only for high frequencies, as the Bono transformer only does these. The LP filter removes the high amplitude stimulation electric frequency, then amplifies the small difference frequency so we can see it. </a:t>
            </a:r>
          </a:p>
        </p:txBody>
      </p:sp>
      <p:cxnSp>
        <p:nvCxnSpPr>
          <p:cNvPr id="155" name="Straight Connector 154">
            <a:extLst>
              <a:ext uri="{FF2B5EF4-FFF2-40B4-BE49-F238E27FC236}">
                <a16:creationId xmlns:a16="http://schemas.microsoft.com/office/drawing/2014/main" id="{A358B609-ECF5-DAFA-9432-805447718089}"/>
              </a:ext>
            </a:extLst>
          </p:cNvPr>
          <p:cNvCxnSpPr>
            <a:cxnSpLocks/>
          </p:cNvCxnSpPr>
          <p:nvPr/>
        </p:nvCxnSpPr>
        <p:spPr>
          <a:xfrm>
            <a:off x="5349728" y="985790"/>
            <a:ext cx="2760" cy="6110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4B65B2FB-9FAC-3BD8-0EEB-3FD797AB620E}"/>
              </a:ext>
            </a:extLst>
          </p:cNvPr>
          <p:cNvSpPr txBox="1"/>
          <p:nvPr/>
        </p:nvSpPr>
        <p:spPr>
          <a:xfrm>
            <a:off x="4487881" y="394951"/>
            <a:ext cx="328381" cy="307777"/>
          </a:xfrm>
          <a:prstGeom prst="rect">
            <a:avLst/>
          </a:prstGeom>
          <a:noFill/>
        </p:spPr>
        <p:txBody>
          <a:bodyPr wrap="square" rtlCol="0">
            <a:spAutoFit/>
          </a:bodyPr>
          <a:lstStyle/>
          <a:p>
            <a:r>
              <a:rPr lang="en-US" sz="1400" b="1" dirty="0"/>
              <a:t>I</a:t>
            </a:r>
            <a:endParaRPr lang="en-GB" sz="1400" b="1" dirty="0"/>
          </a:p>
        </p:txBody>
      </p:sp>
      <p:sp>
        <p:nvSpPr>
          <p:cNvPr id="159" name="TextBox 158">
            <a:extLst>
              <a:ext uri="{FF2B5EF4-FFF2-40B4-BE49-F238E27FC236}">
                <a16:creationId xmlns:a16="http://schemas.microsoft.com/office/drawing/2014/main" id="{837E6627-EF97-7295-29CB-4DA58AA54562}"/>
              </a:ext>
            </a:extLst>
          </p:cNvPr>
          <p:cNvSpPr txBox="1"/>
          <p:nvPr/>
        </p:nvSpPr>
        <p:spPr>
          <a:xfrm>
            <a:off x="6216221" y="394951"/>
            <a:ext cx="328381" cy="307777"/>
          </a:xfrm>
          <a:prstGeom prst="rect">
            <a:avLst/>
          </a:prstGeom>
          <a:noFill/>
        </p:spPr>
        <p:txBody>
          <a:bodyPr wrap="square" rtlCol="0">
            <a:spAutoFit/>
          </a:bodyPr>
          <a:lstStyle/>
          <a:p>
            <a:r>
              <a:rPr lang="en-US" sz="1400" b="1" dirty="0"/>
              <a:t>V</a:t>
            </a:r>
            <a:endParaRPr lang="en-GB" sz="1400" b="1" dirty="0"/>
          </a:p>
        </p:txBody>
      </p:sp>
      <p:cxnSp>
        <p:nvCxnSpPr>
          <p:cNvPr id="14" name="Straight Connector 13">
            <a:extLst>
              <a:ext uri="{FF2B5EF4-FFF2-40B4-BE49-F238E27FC236}">
                <a16:creationId xmlns:a16="http://schemas.microsoft.com/office/drawing/2014/main" id="{85B6A372-102C-4C33-3552-7657A7BD4EAC}"/>
              </a:ext>
            </a:extLst>
          </p:cNvPr>
          <p:cNvCxnSpPr>
            <a:cxnSpLocks/>
          </p:cNvCxnSpPr>
          <p:nvPr/>
        </p:nvCxnSpPr>
        <p:spPr>
          <a:xfrm>
            <a:off x="11218093" y="371437"/>
            <a:ext cx="21407" cy="32644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7EBC47-ED9C-0004-039C-72CBF9577239}"/>
              </a:ext>
            </a:extLst>
          </p:cNvPr>
          <p:cNvCxnSpPr>
            <a:cxnSpLocks/>
          </p:cNvCxnSpPr>
          <p:nvPr/>
        </p:nvCxnSpPr>
        <p:spPr>
          <a:xfrm>
            <a:off x="11726176" y="162272"/>
            <a:ext cx="8350" cy="37737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432E86-8981-6190-1EA9-C32B2E5E39F1}"/>
              </a:ext>
            </a:extLst>
          </p:cNvPr>
          <p:cNvCxnSpPr>
            <a:cxnSpLocks/>
          </p:cNvCxnSpPr>
          <p:nvPr/>
        </p:nvCxnSpPr>
        <p:spPr>
          <a:xfrm>
            <a:off x="10501144" y="3635892"/>
            <a:ext cx="7542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20C984-0053-1CA2-22EB-6AC3F5F47D90}"/>
              </a:ext>
            </a:extLst>
          </p:cNvPr>
          <p:cNvCxnSpPr>
            <a:cxnSpLocks/>
          </p:cNvCxnSpPr>
          <p:nvPr/>
        </p:nvCxnSpPr>
        <p:spPr>
          <a:xfrm>
            <a:off x="10501144" y="3936059"/>
            <a:ext cx="12250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46F2BFD-3FA8-F86E-B5D0-895AD0C17C55}"/>
              </a:ext>
            </a:extLst>
          </p:cNvPr>
          <p:cNvSpPr txBox="1"/>
          <p:nvPr/>
        </p:nvSpPr>
        <p:spPr>
          <a:xfrm>
            <a:off x="11270821" y="2909551"/>
            <a:ext cx="328381" cy="307777"/>
          </a:xfrm>
          <a:prstGeom prst="rect">
            <a:avLst/>
          </a:prstGeom>
          <a:noFill/>
        </p:spPr>
        <p:txBody>
          <a:bodyPr wrap="square" rtlCol="0">
            <a:spAutoFit/>
          </a:bodyPr>
          <a:lstStyle/>
          <a:p>
            <a:r>
              <a:rPr lang="en-US" sz="1400" b="1" dirty="0"/>
              <a:t>V</a:t>
            </a:r>
            <a:endParaRPr lang="en-GB" sz="1400" b="1" dirty="0"/>
          </a:p>
        </p:txBody>
      </p:sp>
      <p:sp>
        <p:nvSpPr>
          <p:cNvPr id="29" name="TextBox 28">
            <a:extLst>
              <a:ext uri="{FF2B5EF4-FFF2-40B4-BE49-F238E27FC236}">
                <a16:creationId xmlns:a16="http://schemas.microsoft.com/office/drawing/2014/main" id="{66B12E86-2963-164E-6630-28973AE6E759}"/>
              </a:ext>
            </a:extLst>
          </p:cNvPr>
          <p:cNvSpPr txBox="1"/>
          <p:nvPr/>
        </p:nvSpPr>
        <p:spPr>
          <a:xfrm>
            <a:off x="11803081" y="2909551"/>
            <a:ext cx="328381" cy="307777"/>
          </a:xfrm>
          <a:prstGeom prst="rect">
            <a:avLst/>
          </a:prstGeom>
          <a:noFill/>
        </p:spPr>
        <p:txBody>
          <a:bodyPr wrap="square" rtlCol="0">
            <a:spAutoFit/>
          </a:bodyPr>
          <a:lstStyle/>
          <a:p>
            <a:r>
              <a:rPr lang="en-US" sz="1400" b="1" dirty="0"/>
              <a:t>I</a:t>
            </a:r>
            <a:endParaRPr lang="en-GB" sz="1400" b="1" dirty="0"/>
          </a:p>
        </p:txBody>
      </p:sp>
      <p:sp>
        <p:nvSpPr>
          <p:cNvPr id="30" name="TextBox 29">
            <a:extLst>
              <a:ext uri="{FF2B5EF4-FFF2-40B4-BE49-F238E27FC236}">
                <a16:creationId xmlns:a16="http://schemas.microsoft.com/office/drawing/2014/main" id="{F8115DDD-4796-0771-6FC9-BA6D1FA26F8B}"/>
              </a:ext>
            </a:extLst>
          </p:cNvPr>
          <p:cNvSpPr txBox="1"/>
          <p:nvPr/>
        </p:nvSpPr>
        <p:spPr>
          <a:xfrm>
            <a:off x="10559621" y="2084051"/>
            <a:ext cx="408580" cy="307777"/>
          </a:xfrm>
          <a:prstGeom prst="rect">
            <a:avLst/>
          </a:prstGeom>
          <a:noFill/>
        </p:spPr>
        <p:txBody>
          <a:bodyPr wrap="square" rtlCol="0">
            <a:spAutoFit/>
          </a:bodyPr>
          <a:lstStyle/>
          <a:p>
            <a:r>
              <a:rPr lang="en-US" sz="1400" b="1" dirty="0" err="1"/>
              <a:t>dF</a:t>
            </a:r>
            <a:endParaRPr lang="en-GB" sz="1400" b="1" dirty="0"/>
          </a:p>
        </p:txBody>
      </p:sp>
    </p:spTree>
    <p:extLst>
      <p:ext uri="{BB962C8B-B14F-4D97-AF65-F5344CB8AC3E}">
        <p14:creationId xmlns:p14="http://schemas.microsoft.com/office/powerpoint/2010/main" val="4074450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57FB-1732-2060-A550-6591C62E19FB}"/>
              </a:ext>
            </a:extLst>
          </p:cNvPr>
          <p:cNvSpPr>
            <a:spLocks noGrp="1"/>
          </p:cNvSpPr>
          <p:nvPr>
            <p:ph type="title"/>
          </p:nvPr>
        </p:nvSpPr>
        <p:spPr>
          <a:xfrm>
            <a:off x="1879600" y="136525"/>
            <a:ext cx="8128000" cy="663575"/>
          </a:xfrm>
        </p:spPr>
        <p:txBody>
          <a:bodyPr>
            <a:normAutofit/>
          </a:bodyPr>
          <a:lstStyle/>
          <a:p>
            <a:r>
              <a:rPr lang="en-GB" sz="2800" dirty="0"/>
              <a:t>Saline test with and without hp filter at the </a:t>
            </a:r>
            <a:r>
              <a:rPr lang="en-GB" sz="2800" dirty="0" err="1"/>
              <a:t>fg</a:t>
            </a:r>
            <a:r>
              <a:rPr lang="en-GB" sz="2800" dirty="0"/>
              <a:t> output. </a:t>
            </a:r>
          </a:p>
        </p:txBody>
      </p:sp>
      <p:sp>
        <p:nvSpPr>
          <p:cNvPr id="3" name="Content Placeholder 2">
            <a:extLst>
              <a:ext uri="{FF2B5EF4-FFF2-40B4-BE49-F238E27FC236}">
                <a16:creationId xmlns:a16="http://schemas.microsoft.com/office/drawing/2014/main" id="{ECAB1F78-6545-0285-8157-F910853957A7}"/>
              </a:ext>
            </a:extLst>
          </p:cNvPr>
          <p:cNvSpPr>
            <a:spLocks noGrp="1"/>
          </p:cNvSpPr>
          <p:nvPr>
            <p:ph idx="1"/>
          </p:nvPr>
        </p:nvSpPr>
        <p:spPr>
          <a:xfrm>
            <a:off x="254000" y="5383212"/>
            <a:ext cx="11645900" cy="1236663"/>
          </a:xfrm>
        </p:spPr>
        <p:txBody>
          <a:bodyPr>
            <a:normAutofit lnSpcReduction="10000"/>
          </a:bodyPr>
          <a:lstStyle/>
          <a:p>
            <a:pPr marL="0" indent="0">
              <a:buNone/>
            </a:pPr>
            <a:r>
              <a:rPr lang="en-GB" sz="2000" dirty="0"/>
              <a:t>The harmonic distortion dominates the low frequency amplitudes, though the AE effect is also there. This means that I cannot get an AE induced MEP, unless I can get rid of the harmonic distortion. </a:t>
            </a:r>
          </a:p>
          <a:p>
            <a:pPr marL="0" indent="0">
              <a:buNone/>
            </a:pPr>
            <a:r>
              <a:rPr lang="en-GB" sz="2000" dirty="0"/>
              <a:t>The filter is massively attenuating the output voltage, but now I can see the </a:t>
            </a:r>
            <a:r>
              <a:rPr lang="en-GB" sz="2000" dirty="0" err="1"/>
              <a:t>df</a:t>
            </a:r>
            <a:r>
              <a:rPr lang="en-GB" sz="2000" dirty="0"/>
              <a:t> without too much other interference. It would be better just to get rid of the problem… </a:t>
            </a:r>
          </a:p>
        </p:txBody>
      </p:sp>
      <p:pic>
        <p:nvPicPr>
          <p:cNvPr id="5" name="Picture 4" descr="A graph with a red arrow&#10;&#10;Description automatically generated with low confidence">
            <a:extLst>
              <a:ext uri="{FF2B5EF4-FFF2-40B4-BE49-F238E27FC236}">
                <a16:creationId xmlns:a16="http://schemas.microsoft.com/office/drawing/2014/main" id="{C4A8E257-A42F-7114-C5B6-7E16959B148E}"/>
              </a:ext>
            </a:extLst>
          </p:cNvPr>
          <p:cNvPicPr>
            <a:picLocks noChangeAspect="1"/>
          </p:cNvPicPr>
          <p:nvPr/>
        </p:nvPicPr>
        <p:blipFill rotWithShape="1">
          <a:blip r:embed="rId2">
            <a:extLst>
              <a:ext uri="{28A0092B-C50C-407E-A947-70E740481C1C}">
                <a14:useLocalDpi xmlns:a14="http://schemas.microsoft.com/office/drawing/2010/main" val="0"/>
              </a:ext>
            </a:extLst>
          </a:blip>
          <a:srcRect l="7655" t="5497" r="6897" b="3448"/>
          <a:stretch/>
        </p:blipFill>
        <p:spPr>
          <a:xfrm>
            <a:off x="165100" y="1870422"/>
            <a:ext cx="5295900" cy="3386078"/>
          </a:xfrm>
          <a:prstGeom prst="rect">
            <a:avLst/>
          </a:prstGeom>
        </p:spPr>
      </p:pic>
      <p:sp>
        <p:nvSpPr>
          <p:cNvPr id="6" name="Content Placeholder 2">
            <a:extLst>
              <a:ext uri="{FF2B5EF4-FFF2-40B4-BE49-F238E27FC236}">
                <a16:creationId xmlns:a16="http://schemas.microsoft.com/office/drawing/2014/main" id="{FD14516B-3ECC-805A-C0E4-220EE58F01E6}"/>
              </a:ext>
            </a:extLst>
          </p:cNvPr>
          <p:cNvSpPr txBox="1">
            <a:spLocks/>
          </p:cNvSpPr>
          <p:nvPr/>
        </p:nvSpPr>
        <p:spPr>
          <a:xfrm>
            <a:off x="1447800" y="1232696"/>
            <a:ext cx="3009900" cy="32860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No HP filter at FG output (e97 t21, 1)</a:t>
            </a:r>
          </a:p>
        </p:txBody>
      </p:sp>
      <p:sp>
        <p:nvSpPr>
          <p:cNvPr id="7" name="Content Placeholder 2">
            <a:extLst>
              <a:ext uri="{FF2B5EF4-FFF2-40B4-BE49-F238E27FC236}">
                <a16:creationId xmlns:a16="http://schemas.microsoft.com/office/drawing/2014/main" id="{41F3D1BC-0A52-AE20-62F7-84BF447BD130}"/>
              </a:ext>
            </a:extLst>
          </p:cNvPr>
          <p:cNvSpPr txBox="1">
            <a:spLocks/>
          </p:cNvSpPr>
          <p:nvPr/>
        </p:nvSpPr>
        <p:spPr>
          <a:xfrm>
            <a:off x="7366000" y="1270795"/>
            <a:ext cx="3009900" cy="3286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HP filter at FG output  (e97 t21, 2)</a:t>
            </a:r>
          </a:p>
        </p:txBody>
      </p:sp>
      <p:pic>
        <p:nvPicPr>
          <p:cNvPr id="13" name="Picture 12" descr="A graph with a red line&#10;&#10;Description automatically generated with low confidence">
            <a:extLst>
              <a:ext uri="{FF2B5EF4-FFF2-40B4-BE49-F238E27FC236}">
                <a16:creationId xmlns:a16="http://schemas.microsoft.com/office/drawing/2014/main" id="{825BF212-F302-F961-F21F-B0BB4C408CFB}"/>
              </a:ext>
            </a:extLst>
          </p:cNvPr>
          <p:cNvPicPr>
            <a:picLocks noChangeAspect="1"/>
          </p:cNvPicPr>
          <p:nvPr/>
        </p:nvPicPr>
        <p:blipFill rotWithShape="1">
          <a:blip r:embed="rId3">
            <a:extLst>
              <a:ext uri="{28A0092B-C50C-407E-A947-70E740481C1C}">
                <a14:useLocalDpi xmlns:a14="http://schemas.microsoft.com/office/drawing/2010/main" val="0"/>
              </a:ext>
            </a:extLst>
          </a:blip>
          <a:srcRect l="7222" t="8334" r="7222" b="5556"/>
          <a:stretch/>
        </p:blipFill>
        <p:spPr>
          <a:xfrm>
            <a:off x="5461000" y="1738306"/>
            <a:ext cx="5829300" cy="3520291"/>
          </a:xfrm>
          <a:prstGeom prst="rect">
            <a:avLst/>
          </a:prstGeom>
        </p:spPr>
      </p:pic>
    </p:spTree>
    <p:extLst>
      <p:ext uri="{BB962C8B-B14F-4D97-AF65-F5344CB8AC3E}">
        <p14:creationId xmlns:p14="http://schemas.microsoft.com/office/powerpoint/2010/main" val="122706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6"/>
            <a:ext cx="3974549" cy="616487"/>
          </a:xfrm>
        </p:spPr>
        <p:txBody>
          <a:bodyPr>
            <a:normAutofit fontScale="90000"/>
          </a:bodyPr>
          <a:lstStyle/>
          <a:p>
            <a:r>
              <a:rPr lang="en-GB" sz="3600" dirty="0"/>
              <a:t>Demodulation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125621" y="2961285"/>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3005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flipH="1">
            <a:off x="2902948" y="1218000"/>
            <a:ext cx="6464" cy="1811576"/>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97924" y="3014830"/>
            <a:ext cx="22769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a:off x="2612522" y="914258"/>
            <a:ext cx="0" cy="25771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92637" y="349142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592637" y="909099"/>
            <a:ext cx="6837442" cy="4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386346" y="5878851"/>
            <a:ext cx="6987654" cy="646331"/>
          </a:xfrm>
          <a:prstGeom prst="rect">
            <a:avLst/>
          </a:prstGeom>
          <a:noFill/>
        </p:spPr>
        <p:txBody>
          <a:bodyPr wrap="square" rtlCol="0">
            <a:spAutoFit/>
          </a:bodyPr>
          <a:lstStyle/>
          <a:p>
            <a:r>
              <a:rPr lang="en-GB" dirty="0"/>
              <a:t>Single electrode stim and measurement system with vertically aligned cup electrode reference. </a:t>
            </a:r>
          </a:p>
        </p:txBody>
      </p:sp>
      <p:cxnSp>
        <p:nvCxnSpPr>
          <p:cNvPr id="7" name="Straight Connector 6">
            <a:extLst>
              <a:ext uri="{FF2B5EF4-FFF2-40B4-BE49-F238E27FC236}">
                <a16:creationId xmlns:a16="http://schemas.microsoft.com/office/drawing/2014/main" id="{C5603621-9980-97D5-39C0-239F89BDCE16}"/>
              </a:ext>
            </a:extLst>
          </p:cNvPr>
          <p:cNvCxnSpPr>
            <a:cxnSpLocks/>
          </p:cNvCxnSpPr>
          <p:nvPr/>
        </p:nvCxnSpPr>
        <p:spPr>
          <a:xfrm flipH="1" flipV="1">
            <a:off x="2890533" y="1218000"/>
            <a:ext cx="6532155" cy="45581"/>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20AEEF9-914A-593E-519F-78BD0BEAE42D}"/>
              </a:ext>
            </a:extLst>
          </p:cNvPr>
          <p:cNvSpPr/>
          <p:nvPr/>
        </p:nvSpPr>
        <p:spPr>
          <a:xfrm>
            <a:off x="5435615" y="2976429"/>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LED in Faraday Cage</a:t>
            </a:r>
          </a:p>
        </p:txBody>
      </p:sp>
    </p:spTree>
    <p:extLst>
      <p:ext uri="{BB962C8B-B14F-4D97-AF65-F5344CB8AC3E}">
        <p14:creationId xmlns:p14="http://schemas.microsoft.com/office/powerpoint/2010/main" val="2894530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03D5-5E42-5C21-6B13-315296D11B9C}"/>
              </a:ext>
            </a:extLst>
          </p:cNvPr>
          <p:cNvSpPr>
            <a:spLocks noGrp="1"/>
          </p:cNvSpPr>
          <p:nvPr>
            <p:ph type="title"/>
          </p:nvPr>
        </p:nvSpPr>
        <p:spPr/>
        <p:txBody>
          <a:bodyPr/>
          <a:lstStyle/>
          <a:p>
            <a:r>
              <a:rPr lang="en-GB" dirty="0"/>
              <a:t>Harmonic Distortion/Fs issue. </a:t>
            </a:r>
          </a:p>
        </p:txBody>
      </p:sp>
      <p:pic>
        <p:nvPicPr>
          <p:cNvPr id="5" name="Content Placeholder 4" descr="A graph of a graph of a graph of a graph of a graph of a graph of a graph of a graph of a graph of a graph of a graph of a graph of a graph of&#10;&#10;Description automatically generated with low confidence">
            <a:extLst>
              <a:ext uri="{FF2B5EF4-FFF2-40B4-BE49-F238E27FC236}">
                <a16:creationId xmlns:a16="http://schemas.microsoft.com/office/drawing/2014/main" id="{446B47D1-9B73-C408-7D7C-03F0572262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80" t="65195" r="5962" b="4341"/>
          <a:stretch/>
        </p:blipFill>
        <p:spPr>
          <a:xfrm>
            <a:off x="286015" y="2206384"/>
            <a:ext cx="5809985" cy="1222616"/>
          </a:xfrm>
        </p:spPr>
      </p:pic>
      <p:sp>
        <p:nvSpPr>
          <p:cNvPr id="6" name="Content Placeholder 2">
            <a:extLst>
              <a:ext uri="{FF2B5EF4-FFF2-40B4-BE49-F238E27FC236}">
                <a16:creationId xmlns:a16="http://schemas.microsoft.com/office/drawing/2014/main" id="{7C7803E3-1179-26E8-EB08-B2FBFDFB79AD}"/>
              </a:ext>
            </a:extLst>
          </p:cNvPr>
          <p:cNvSpPr txBox="1">
            <a:spLocks/>
          </p:cNvSpPr>
          <p:nvPr/>
        </p:nvSpPr>
        <p:spPr>
          <a:xfrm>
            <a:off x="2467107" y="6427000"/>
            <a:ext cx="7257785" cy="546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Result: Sample rate must be an integer multiple of the </a:t>
            </a:r>
            <a:r>
              <a:rPr lang="en-GB" sz="2000" dirty="0" err="1"/>
              <a:t>fg</a:t>
            </a:r>
            <a:r>
              <a:rPr lang="en-GB" sz="2000" dirty="0"/>
              <a:t> output.</a:t>
            </a:r>
          </a:p>
        </p:txBody>
      </p:sp>
      <p:sp>
        <p:nvSpPr>
          <p:cNvPr id="7" name="Content Placeholder 2">
            <a:extLst>
              <a:ext uri="{FF2B5EF4-FFF2-40B4-BE49-F238E27FC236}">
                <a16:creationId xmlns:a16="http://schemas.microsoft.com/office/drawing/2014/main" id="{B2BE4E5B-EAEF-4375-7611-EEFA7E170E44}"/>
              </a:ext>
            </a:extLst>
          </p:cNvPr>
          <p:cNvSpPr txBox="1">
            <a:spLocks/>
          </p:cNvSpPr>
          <p:nvPr/>
        </p:nvSpPr>
        <p:spPr>
          <a:xfrm>
            <a:off x="6569701" y="1632742"/>
            <a:ext cx="5213085" cy="5461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500kHz and 5Mhz sampling rate do not cause aliasing. </a:t>
            </a:r>
          </a:p>
        </p:txBody>
      </p:sp>
      <p:pic>
        <p:nvPicPr>
          <p:cNvPr id="9" name="Picture 8" descr="A picture containing text, diagram, plot, line&#10;&#10;Description automatically generated">
            <a:extLst>
              <a:ext uri="{FF2B5EF4-FFF2-40B4-BE49-F238E27FC236}">
                <a16:creationId xmlns:a16="http://schemas.microsoft.com/office/drawing/2014/main" id="{9DE288CC-8113-3819-B317-FFBC0DB96B2A}"/>
              </a:ext>
            </a:extLst>
          </p:cNvPr>
          <p:cNvPicPr>
            <a:picLocks noChangeAspect="1"/>
          </p:cNvPicPr>
          <p:nvPr/>
        </p:nvPicPr>
        <p:blipFill rotWithShape="1">
          <a:blip r:embed="rId3">
            <a:extLst>
              <a:ext uri="{28A0092B-C50C-407E-A947-70E740481C1C}">
                <a14:useLocalDpi xmlns:a14="http://schemas.microsoft.com/office/drawing/2010/main" val="0"/>
              </a:ext>
            </a:extLst>
          </a:blip>
          <a:srcRect l="5278" t="65046" r="6111" b="5093"/>
          <a:stretch/>
        </p:blipFill>
        <p:spPr>
          <a:xfrm>
            <a:off x="6268706" y="2237582"/>
            <a:ext cx="5637279" cy="1139826"/>
          </a:xfrm>
          <a:prstGeom prst="rect">
            <a:avLst/>
          </a:prstGeom>
        </p:spPr>
      </p:pic>
      <p:sp>
        <p:nvSpPr>
          <p:cNvPr id="10" name="Content Placeholder 2">
            <a:extLst>
              <a:ext uri="{FF2B5EF4-FFF2-40B4-BE49-F238E27FC236}">
                <a16:creationId xmlns:a16="http://schemas.microsoft.com/office/drawing/2014/main" id="{64444E23-4355-0287-DDCA-1AD696C0DA89}"/>
              </a:ext>
            </a:extLst>
          </p:cNvPr>
          <p:cNvSpPr txBox="1">
            <a:spLocks/>
          </p:cNvSpPr>
          <p:nvPr/>
        </p:nvSpPr>
        <p:spPr>
          <a:xfrm>
            <a:off x="3191007" y="3975894"/>
            <a:ext cx="5637279" cy="546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Function generator set to 4.99996MHz for a </a:t>
            </a:r>
            <a:r>
              <a:rPr lang="en-GB" sz="2000" dirty="0" err="1"/>
              <a:t>dF</a:t>
            </a:r>
            <a:r>
              <a:rPr lang="en-GB" sz="2000" dirty="0"/>
              <a:t> of 4. </a:t>
            </a:r>
          </a:p>
        </p:txBody>
      </p:sp>
      <p:pic>
        <p:nvPicPr>
          <p:cNvPr id="12" name="Picture 11" descr="A picture containing text, diagram, plot, line&#10;&#10;Description automatically generated">
            <a:extLst>
              <a:ext uri="{FF2B5EF4-FFF2-40B4-BE49-F238E27FC236}">
                <a16:creationId xmlns:a16="http://schemas.microsoft.com/office/drawing/2014/main" id="{93C9F93D-B36E-08E1-78F9-D85CD12C8B39}"/>
              </a:ext>
            </a:extLst>
          </p:cNvPr>
          <p:cNvPicPr>
            <a:picLocks noChangeAspect="1"/>
          </p:cNvPicPr>
          <p:nvPr/>
        </p:nvPicPr>
        <p:blipFill rotWithShape="1">
          <a:blip r:embed="rId4">
            <a:extLst>
              <a:ext uri="{28A0092B-C50C-407E-A947-70E740481C1C}">
                <a14:useLocalDpi xmlns:a14="http://schemas.microsoft.com/office/drawing/2010/main" val="0"/>
              </a:ext>
            </a:extLst>
          </a:blip>
          <a:srcRect t="65278"/>
          <a:stretch/>
        </p:blipFill>
        <p:spPr>
          <a:xfrm>
            <a:off x="1523991" y="4521995"/>
            <a:ext cx="9144018" cy="1905005"/>
          </a:xfrm>
          <a:prstGeom prst="rect">
            <a:avLst/>
          </a:prstGeom>
        </p:spPr>
      </p:pic>
      <p:sp>
        <p:nvSpPr>
          <p:cNvPr id="13" name="Content Placeholder 2">
            <a:extLst>
              <a:ext uri="{FF2B5EF4-FFF2-40B4-BE49-F238E27FC236}">
                <a16:creationId xmlns:a16="http://schemas.microsoft.com/office/drawing/2014/main" id="{A678A69F-9485-21D7-90D8-154A3218D6F1}"/>
              </a:ext>
            </a:extLst>
          </p:cNvPr>
          <p:cNvSpPr txBox="1">
            <a:spLocks/>
          </p:cNvSpPr>
          <p:nvPr/>
        </p:nvSpPr>
        <p:spPr>
          <a:xfrm>
            <a:off x="349515" y="1843881"/>
            <a:ext cx="5213085" cy="5461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499.996kHz and 5Mhz sampling rate cause aliasing. </a:t>
            </a:r>
          </a:p>
        </p:txBody>
      </p:sp>
    </p:spTree>
    <p:extLst>
      <p:ext uri="{BB962C8B-B14F-4D97-AF65-F5344CB8AC3E}">
        <p14:creationId xmlns:p14="http://schemas.microsoft.com/office/powerpoint/2010/main" val="2074549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201A-F957-A2ED-7ACD-76577198C04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1056732-1DA7-4C04-EFF7-B8F3122D68A9}"/>
              </a:ext>
            </a:extLst>
          </p:cNvPr>
          <p:cNvSpPr>
            <a:spLocks noGrp="1"/>
          </p:cNvSpPr>
          <p:nvPr>
            <p:ph idx="1"/>
          </p:nvPr>
        </p:nvSpPr>
        <p:spPr>
          <a:xfrm>
            <a:off x="838200" y="1932146"/>
            <a:ext cx="9702800" cy="328454"/>
          </a:xfrm>
        </p:spPr>
        <p:txBody>
          <a:bodyPr>
            <a:normAutofit/>
          </a:bodyPr>
          <a:lstStyle/>
          <a:p>
            <a:pPr marL="0" indent="0">
              <a:buNone/>
            </a:pPr>
            <a:r>
              <a:rPr lang="en-GB" sz="1600" dirty="0"/>
              <a:t>You can see the 100hz mixing frequency pretty clearly here. </a:t>
            </a:r>
          </a:p>
        </p:txBody>
      </p:sp>
      <p:pic>
        <p:nvPicPr>
          <p:cNvPr id="5" name="Picture 4" descr="A picture containing text, screenshot, plot, diagram&#10;&#10;Description automatically generated">
            <a:extLst>
              <a:ext uri="{FF2B5EF4-FFF2-40B4-BE49-F238E27FC236}">
                <a16:creationId xmlns:a16="http://schemas.microsoft.com/office/drawing/2014/main" id="{6F2BAEED-90E4-0737-6714-53053C1B4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3263900"/>
            <a:ext cx="5651509" cy="3390906"/>
          </a:xfrm>
          <a:prstGeom prst="rect">
            <a:avLst/>
          </a:prstGeom>
        </p:spPr>
      </p:pic>
      <p:sp>
        <p:nvSpPr>
          <p:cNvPr id="6" name="Content Placeholder 2">
            <a:extLst>
              <a:ext uri="{FF2B5EF4-FFF2-40B4-BE49-F238E27FC236}">
                <a16:creationId xmlns:a16="http://schemas.microsoft.com/office/drawing/2014/main" id="{EB2F7223-DEA8-C8E1-D39C-D7F3FE7C159D}"/>
              </a:ext>
            </a:extLst>
          </p:cNvPr>
          <p:cNvSpPr txBox="1">
            <a:spLocks/>
          </p:cNvSpPr>
          <p:nvPr/>
        </p:nvSpPr>
        <p:spPr>
          <a:xfrm>
            <a:off x="838200" y="2394349"/>
            <a:ext cx="10515600" cy="590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t>So why has my  difference frequency at low frequencies disappeared at very low frequencies? Was it a term in the aliasing? It wouldn’t follow the pressure distribution if it were only a term in aliasing. </a:t>
            </a:r>
          </a:p>
        </p:txBody>
      </p:sp>
    </p:spTree>
    <p:extLst>
      <p:ext uri="{BB962C8B-B14F-4D97-AF65-F5344CB8AC3E}">
        <p14:creationId xmlns:p14="http://schemas.microsoft.com/office/powerpoint/2010/main" val="3367115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7496-9B16-191E-C1C4-5E5389DE4A20}"/>
              </a:ext>
            </a:extLst>
          </p:cNvPr>
          <p:cNvSpPr>
            <a:spLocks noGrp="1"/>
          </p:cNvSpPr>
          <p:nvPr>
            <p:ph type="title"/>
          </p:nvPr>
        </p:nvSpPr>
        <p:spPr>
          <a:xfrm>
            <a:off x="838200" y="365125"/>
            <a:ext cx="10515600" cy="666841"/>
          </a:xfrm>
        </p:spPr>
        <p:txBody>
          <a:bodyPr>
            <a:normAutofit/>
          </a:bodyPr>
          <a:lstStyle/>
          <a:p>
            <a:r>
              <a:rPr lang="en-GB" sz="2800" dirty="0"/>
              <a:t>Larger surface area, and voltage max to get large ae amplitude. </a:t>
            </a:r>
          </a:p>
        </p:txBody>
      </p:sp>
      <p:sp>
        <p:nvSpPr>
          <p:cNvPr id="3" name="Content Placeholder 2">
            <a:extLst>
              <a:ext uri="{FF2B5EF4-FFF2-40B4-BE49-F238E27FC236}">
                <a16:creationId xmlns:a16="http://schemas.microsoft.com/office/drawing/2014/main" id="{94788343-E72C-26D1-7E5C-51BAB96E9648}"/>
              </a:ext>
            </a:extLst>
          </p:cNvPr>
          <p:cNvSpPr>
            <a:spLocks noGrp="1"/>
          </p:cNvSpPr>
          <p:nvPr>
            <p:ph idx="1"/>
          </p:nvPr>
        </p:nvSpPr>
        <p:spPr/>
        <p:txBody>
          <a:bodyPr/>
          <a:lstStyle/>
          <a:p>
            <a:pPr marL="0" indent="0">
              <a:buNone/>
            </a:pPr>
            <a:r>
              <a:rPr lang="en-GB" dirty="0"/>
              <a:t>If the </a:t>
            </a:r>
            <a:r>
              <a:rPr lang="en-GB" dirty="0" err="1"/>
              <a:t>ptir</a:t>
            </a:r>
            <a:r>
              <a:rPr lang="en-GB" dirty="0"/>
              <a:t> wire is inside the mouse, I have small surface area which limits the current I can inject. If I can make a patch electrode – this could work.</a:t>
            </a:r>
          </a:p>
          <a:p>
            <a:pPr marL="0" indent="0">
              <a:buNone/>
            </a:pPr>
            <a:r>
              <a:rPr lang="en-GB" dirty="0"/>
              <a:t>Or if I could use </a:t>
            </a:r>
            <a:r>
              <a:rPr lang="en-GB" dirty="0" err="1"/>
              <a:t>pedot</a:t>
            </a:r>
            <a:r>
              <a:rPr lang="en-GB" dirty="0"/>
              <a:t> to increase the volume of the inserted electrodes, this could work too. </a:t>
            </a:r>
          </a:p>
          <a:p>
            <a:pPr marL="0" indent="0">
              <a:buNone/>
            </a:pPr>
            <a:endParaRPr lang="en-GB" dirty="0"/>
          </a:p>
          <a:p>
            <a:pPr marL="0" indent="0">
              <a:buNone/>
            </a:pPr>
            <a:r>
              <a:rPr lang="en-GB" dirty="0"/>
              <a:t>The screws are giving large amplitudes so far, because they were conducting across the US gel… which is not ideal. Also they came loose and are not stable. </a:t>
            </a:r>
          </a:p>
          <a:p>
            <a:pPr marL="0" indent="0">
              <a:buNone/>
            </a:pPr>
            <a:endParaRPr lang="en-GB" dirty="0"/>
          </a:p>
        </p:txBody>
      </p:sp>
    </p:spTree>
    <p:extLst>
      <p:ext uri="{BB962C8B-B14F-4D97-AF65-F5344CB8AC3E}">
        <p14:creationId xmlns:p14="http://schemas.microsoft.com/office/powerpoint/2010/main" val="386816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6BD7-49F2-5B71-D1DE-9D0A7A2AC872}"/>
              </a:ext>
            </a:extLst>
          </p:cNvPr>
          <p:cNvSpPr>
            <a:spLocks noGrp="1"/>
          </p:cNvSpPr>
          <p:nvPr>
            <p:ph type="title"/>
          </p:nvPr>
        </p:nvSpPr>
        <p:spPr>
          <a:xfrm>
            <a:off x="838200" y="182246"/>
            <a:ext cx="5836920" cy="901972"/>
          </a:xfrm>
        </p:spPr>
        <p:txBody>
          <a:bodyPr/>
          <a:lstStyle/>
          <a:p>
            <a:r>
              <a:rPr lang="en-GB" dirty="0"/>
              <a:t>TODO list</a:t>
            </a:r>
          </a:p>
        </p:txBody>
      </p:sp>
      <p:sp>
        <p:nvSpPr>
          <p:cNvPr id="3" name="Content Placeholder 2">
            <a:extLst>
              <a:ext uri="{FF2B5EF4-FFF2-40B4-BE49-F238E27FC236}">
                <a16:creationId xmlns:a16="http://schemas.microsoft.com/office/drawing/2014/main" id="{82EDA282-17AB-9C80-EB45-D6169553EC9C}"/>
              </a:ext>
            </a:extLst>
          </p:cNvPr>
          <p:cNvSpPr>
            <a:spLocks noGrp="1"/>
          </p:cNvSpPr>
          <p:nvPr>
            <p:ph idx="1"/>
          </p:nvPr>
        </p:nvSpPr>
        <p:spPr>
          <a:xfrm>
            <a:off x="448056" y="1227909"/>
            <a:ext cx="11451336" cy="5264966"/>
          </a:xfrm>
        </p:spPr>
        <p:txBody>
          <a:bodyPr>
            <a:normAutofit/>
          </a:bodyPr>
          <a:lstStyle/>
          <a:p>
            <a:r>
              <a:rPr lang="en-GB" dirty="0"/>
              <a:t>Do soldering of LED board wiggly bit, and get it set up and working for the MEP experiment. </a:t>
            </a:r>
          </a:p>
          <a:p>
            <a:r>
              <a:rPr lang="en-GB" dirty="0"/>
              <a:t>Do a saline test for position at DC, 500kHz and 1MHz. </a:t>
            </a:r>
          </a:p>
          <a:p>
            <a:r>
              <a:rPr lang="en-GB" dirty="0"/>
              <a:t>New surgery using pats electrodes in motor cortex. (Plan for Tuesday)</a:t>
            </a:r>
          </a:p>
          <a:p>
            <a:r>
              <a:rPr lang="en-GB" dirty="0"/>
              <a:t>Get </a:t>
            </a:r>
            <a:r>
              <a:rPr lang="en-GB" dirty="0" err="1"/>
              <a:t>PtIr</a:t>
            </a:r>
            <a:r>
              <a:rPr lang="en-GB" dirty="0"/>
              <a:t> plate electrodes set up for a phantom AE amplitude test, and test it against the </a:t>
            </a:r>
            <a:r>
              <a:rPr lang="en-GB" dirty="0" err="1"/>
              <a:t>PtIr</a:t>
            </a:r>
            <a:r>
              <a:rPr lang="en-GB" dirty="0"/>
              <a:t> wires. </a:t>
            </a:r>
          </a:p>
          <a:p>
            <a:r>
              <a:rPr lang="en-GB" dirty="0"/>
              <a:t>A MEP experiment, just looking at the effects of ultrasound, with EMG and video recordings as well. Get the synced LED/and potentially a paw surface electrode synced up to it. </a:t>
            </a:r>
          </a:p>
          <a:p>
            <a:r>
              <a:rPr lang="en-GB" dirty="0"/>
              <a:t>Continue working on why I cannot see low frequency </a:t>
            </a:r>
            <a:r>
              <a:rPr lang="en-GB" dirty="0" err="1"/>
              <a:t>dFs</a:t>
            </a:r>
            <a:r>
              <a:rPr lang="en-GB" dirty="0"/>
              <a:t>. Is it spectral spreading due to phase shift? </a:t>
            </a:r>
          </a:p>
          <a:p>
            <a:endParaRPr lang="en-GB" dirty="0"/>
          </a:p>
        </p:txBody>
      </p:sp>
    </p:spTree>
    <p:extLst>
      <p:ext uri="{BB962C8B-B14F-4D97-AF65-F5344CB8AC3E}">
        <p14:creationId xmlns:p14="http://schemas.microsoft.com/office/powerpoint/2010/main" val="2753141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A7D2-EFED-361A-B6FC-301EDA4DECE3}"/>
              </a:ext>
            </a:extLst>
          </p:cNvPr>
          <p:cNvSpPr>
            <a:spLocks noGrp="1"/>
          </p:cNvSpPr>
          <p:nvPr>
            <p:ph type="title"/>
          </p:nvPr>
        </p:nvSpPr>
        <p:spPr>
          <a:xfrm>
            <a:off x="838200" y="327548"/>
            <a:ext cx="10515600" cy="1000212"/>
          </a:xfrm>
        </p:spPr>
        <p:txBody>
          <a:bodyPr/>
          <a:lstStyle/>
          <a:p>
            <a:r>
              <a:rPr lang="en-GB" dirty="0"/>
              <a:t>Saline tests with two </a:t>
            </a:r>
            <a:r>
              <a:rPr lang="en-GB" dirty="0" err="1"/>
              <a:t>PtIr</a:t>
            </a:r>
            <a:r>
              <a:rPr lang="en-GB" dirty="0"/>
              <a:t> wire, and </a:t>
            </a:r>
            <a:r>
              <a:rPr lang="en-GB" dirty="0" err="1"/>
              <a:t>PtIr</a:t>
            </a:r>
            <a:r>
              <a:rPr lang="en-GB" dirty="0"/>
              <a:t> plates.</a:t>
            </a:r>
          </a:p>
        </p:txBody>
      </p:sp>
      <p:sp>
        <p:nvSpPr>
          <p:cNvPr id="3" name="Content Placeholder 2">
            <a:extLst>
              <a:ext uri="{FF2B5EF4-FFF2-40B4-BE49-F238E27FC236}">
                <a16:creationId xmlns:a16="http://schemas.microsoft.com/office/drawing/2014/main" id="{F4EF5737-8F3A-A64D-C975-C6D7C0C7A4E7}"/>
              </a:ext>
            </a:extLst>
          </p:cNvPr>
          <p:cNvSpPr>
            <a:spLocks noGrp="1"/>
          </p:cNvSpPr>
          <p:nvPr>
            <p:ph idx="1"/>
          </p:nvPr>
        </p:nvSpPr>
        <p:spPr/>
        <p:txBody>
          <a:bodyPr/>
          <a:lstStyle/>
          <a:p>
            <a:r>
              <a:rPr lang="en-GB" dirty="0"/>
              <a:t>Understand how to obtain large amplitude AE field better. What is optimal? </a:t>
            </a:r>
          </a:p>
        </p:txBody>
      </p:sp>
    </p:spTree>
    <p:extLst>
      <p:ext uri="{BB962C8B-B14F-4D97-AF65-F5344CB8AC3E}">
        <p14:creationId xmlns:p14="http://schemas.microsoft.com/office/powerpoint/2010/main" val="137385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A208-1CF9-D82D-41C7-5A3B6876C496}"/>
              </a:ext>
            </a:extLst>
          </p:cNvPr>
          <p:cNvSpPr>
            <a:spLocks noGrp="1"/>
          </p:cNvSpPr>
          <p:nvPr>
            <p:ph type="title"/>
          </p:nvPr>
        </p:nvSpPr>
        <p:spPr>
          <a:xfrm>
            <a:off x="538621" y="365125"/>
            <a:ext cx="11348579" cy="599379"/>
          </a:xfrm>
        </p:spPr>
        <p:txBody>
          <a:bodyPr>
            <a:normAutofit fontScale="90000"/>
          </a:bodyPr>
          <a:lstStyle/>
          <a:p>
            <a:pPr algn="ctr"/>
            <a:r>
              <a:rPr lang="en-GB" sz="2800" dirty="0"/>
              <a:t>What is the smallest current I can use to see a paw movement with direct stimulation?</a:t>
            </a:r>
          </a:p>
        </p:txBody>
      </p:sp>
      <p:sp>
        <p:nvSpPr>
          <p:cNvPr id="3" name="Content Placeholder 2">
            <a:extLst>
              <a:ext uri="{FF2B5EF4-FFF2-40B4-BE49-F238E27FC236}">
                <a16:creationId xmlns:a16="http://schemas.microsoft.com/office/drawing/2014/main" id="{34EF3F1A-2924-C751-89DC-95132587E942}"/>
              </a:ext>
            </a:extLst>
          </p:cNvPr>
          <p:cNvSpPr>
            <a:spLocks noGrp="1"/>
          </p:cNvSpPr>
          <p:nvPr>
            <p:ph idx="1"/>
          </p:nvPr>
        </p:nvSpPr>
        <p:spPr>
          <a:xfrm>
            <a:off x="538621" y="1253331"/>
            <a:ext cx="10935220" cy="5239544"/>
          </a:xfrm>
        </p:spPr>
        <p:txBody>
          <a:bodyPr/>
          <a:lstStyle/>
          <a:p>
            <a:r>
              <a:rPr lang="en-GB" dirty="0"/>
              <a:t>Remember I cannot send 2hz through David </a:t>
            </a:r>
            <a:r>
              <a:rPr lang="en-GB" dirty="0" err="1"/>
              <a:t>bonos</a:t>
            </a:r>
            <a:r>
              <a:rPr lang="en-GB" dirty="0"/>
              <a:t> transformer…</a:t>
            </a:r>
          </a:p>
          <a:p>
            <a:r>
              <a:rPr lang="en-GB" dirty="0"/>
              <a:t>Need to use a different set up to do this. i.e. the old impedance adapter. </a:t>
            </a:r>
          </a:p>
        </p:txBody>
      </p:sp>
    </p:spTree>
    <p:extLst>
      <p:ext uri="{BB962C8B-B14F-4D97-AF65-F5344CB8AC3E}">
        <p14:creationId xmlns:p14="http://schemas.microsoft.com/office/powerpoint/2010/main" val="3764895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3637-B87C-DAE1-4274-DEF00ECCF0F5}"/>
              </a:ext>
            </a:extLst>
          </p:cNvPr>
          <p:cNvSpPr>
            <a:spLocks noGrp="1"/>
          </p:cNvSpPr>
          <p:nvPr>
            <p:ph type="title"/>
          </p:nvPr>
        </p:nvSpPr>
        <p:spPr>
          <a:xfrm>
            <a:off x="838200" y="365126"/>
            <a:ext cx="10515600" cy="1140290"/>
          </a:xfrm>
        </p:spPr>
        <p:txBody>
          <a:bodyPr/>
          <a:lstStyle/>
          <a:p>
            <a:r>
              <a:rPr lang="en-GB" dirty="0"/>
              <a:t>t11</a:t>
            </a:r>
          </a:p>
        </p:txBody>
      </p:sp>
      <p:sp>
        <p:nvSpPr>
          <p:cNvPr id="3" name="Content Placeholder 2">
            <a:extLst>
              <a:ext uri="{FF2B5EF4-FFF2-40B4-BE49-F238E27FC236}">
                <a16:creationId xmlns:a16="http://schemas.microsoft.com/office/drawing/2014/main" id="{012CDBBF-C6EC-643D-93DB-5196EC4635D4}"/>
              </a:ext>
            </a:extLst>
          </p:cNvPr>
          <p:cNvSpPr>
            <a:spLocks noGrp="1"/>
          </p:cNvSpPr>
          <p:nvPr>
            <p:ph idx="1"/>
          </p:nvPr>
        </p:nvSpPr>
        <p:spPr>
          <a:xfrm>
            <a:off x="838200" y="1505415"/>
            <a:ext cx="10515600" cy="4883809"/>
          </a:xfrm>
        </p:spPr>
        <p:txBody>
          <a:bodyPr/>
          <a:lstStyle/>
          <a:p>
            <a:r>
              <a:rPr lang="en-GB" dirty="0"/>
              <a:t>All my amplitudes are really small. My impedance is good. </a:t>
            </a:r>
          </a:p>
          <a:p>
            <a:r>
              <a:rPr lang="en-GB" dirty="0"/>
              <a:t>I think that with less surface area, I have less current. This is true but doesn’t explain the entirety of the amplitude change. </a:t>
            </a:r>
          </a:p>
          <a:p>
            <a:r>
              <a:rPr lang="en-GB" dirty="0"/>
              <a:t>My </a:t>
            </a:r>
            <a:r>
              <a:rPr lang="en-GB" dirty="0" err="1"/>
              <a:t>dF</a:t>
            </a:r>
            <a:r>
              <a:rPr lang="en-GB" dirty="0"/>
              <a:t> frequency is tiny in comparison to previously in the mouse. </a:t>
            </a:r>
          </a:p>
          <a:p>
            <a:r>
              <a:rPr lang="en-GB" dirty="0">
                <a:solidFill>
                  <a:srgbClr val="FF0000"/>
                </a:solidFill>
              </a:rPr>
              <a:t>Previously in the mouse it is possible current was going from screw to screw, and my AE amplitude is measured in the saline not the brain. This also explains why I couldn’t get a VEP for a period of time. </a:t>
            </a:r>
          </a:p>
          <a:p>
            <a:r>
              <a:rPr lang="en-GB" dirty="0">
                <a:solidFill>
                  <a:srgbClr val="FF0000"/>
                </a:solidFill>
              </a:rPr>
              <a:t>Why was my US carrier amplitude so high yesterday? </a:t>
            </a:r>
          </a:p>
        </p:txBody>
      </p:sp>
    </p:spTree>
    <p:extLst>
      <p:ext uri="{BB962C8B-B14F-4D97-AF65-F5344CB8AC3E}">
        <p14:creationId xmlns:p14="http://schemas.microsoft.com/office/powerpoint/2010/main" val="238340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345A-AFB7-FD9F-BD0E-4A9D82986EA5}"/>
              </a:ext>
            </a:extLst>
          </p:cNvPr>
          <p:cNvSpPr>
            <a:spLocks noGrp="1"/>
          </p:cNvSpPr>
          <p:nvPr>
            <p:ph type="title"/>
          </p:nvPr>
        </p:nvSpPr>
        <p:spPr>
          <a:xfrm>
            <a:off x="838200" y="365126"/>
            <a:ext cx="2985655" cy="881784"/>
          </a:xfrm>
        </p:spPr>
        <p:txBody>
          <a:bodyPr/>
          <a:lstStyle/>
          <a:p>
            <a:r>
              <a:rPr lang="en-GB" dirty="0"/>
              <a:t>Next mouse</a:t>
            </a:r>
          </a:p>
        </p:txBody>
      </p:sp>
      <p:pic>
        <p:nvPicPr>
          <p:cNvPr id="4" name="Content Placeholder 4" descr="A drawing of a mouse's head&#10;&#10;Description automatically generated with low confidence">
            <a:extLst>
              <a:ext uri="{FF2B5EF4-FFF2-40B4-BE49-F238E27FC236}">
                <a16:creationId xmlns:a16="http://schemas.microsoft.com/office/drawing/2014/main" id="{DB99AC3B-C744-35C6-43CE-688FBFDDA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49552" y="2416172"/>
            <a:ext cx="3843059" cy="3153569"/>
          </a:xfrm>
          <a:prstGeom prst="rect">
            <a:avLst/>
          </a:prstGeom>
        </p:spPr>
      </p:pic>
      <p:sp>
        <p:nvSpPr>
          <p:cNvPr id="5" name="Oval 4">
            <a:extLst>
              <a:ext uri="{FF2B5EF4-FFF2-40B4-BE49-F238E27FC236}">
                <a16:creationId xmlns:a16="http://schemas.microsoft.com/office/drawing/2014/main" id="{D71DE7B8-C452-2362-6CD1-6C1533C2BE7D}"/>
              </a:ext>
            </a:extLst>
          </p:cNvPr>
          <p:cNvSpPr/>
          <p:nvPr/>
        </p:nvSpPr>
        <p:spPr>
          <a:xfrm>
            <a:off x="2906999" y="402505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E3225374-C336-4636-F0B0-A51CE4C00E36}"/>
              </a:ext>
            </a:extLst>
          </p:cNvPr>
          <p:cNvSpPr/>
          <p:nvPr/>
        </p:nvSpPr>
        <p:spPr>
          <a:xfrm>
            <a:off x="2304485" y="343996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5A368C36-9221-A3E9-F47D-F43A1DA8F423}"/>
              </a:ext>
            </a:extLst>
          </p:cNvPr>
          <p:cNvSpPr/>
          <p:nvPr/>
        </p:nvSpPr>
        <p:spPr>
          <a:xfrm>
            <a:off x="2738450" y="4026425"/>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DA8F2390-310D-CE7D-4891-FA652BD9F6DE}"/>
              </a:ext>
            </a:extLst>
          </p:cNvPr>
          <p:cNvSpPr txBox="1"/>
          <p:nvPr/>
        </p:nvSpPr>
        <p:spPr>
          <a:xfrm>
            <a:off x="4686299" y="1662545"/>
            <a:ext cx="7082148" cy="4247317"/>
          </a:xfrm>
          <a:prstGeom prst="rect">
            <a:avLst/>
          </a:prstGeom>
          <a:noFill/>
        </p:spPr>
        <p:txBody>
          <a:bodyPr wrap="square" rtlCol="0">
            <a:spAutoFit/>
          </a:bodyPr>
          <a:lstStyle/>
          <a:p>
            <a:r>
              <a:rPr lang="en-GB" dirty="0"/>
              <a:t>MEP Screws: So that I can achieve higher current density when doing MEP stimulation, use two screws one at 0.25mm, second at 2.5mm.</a:t>
            </a:r>
          </a:p>
          <a:p>
            <a:endParaRPr lang="en-GB" dirty="0"/>
          </a:p>
          <a:p>
            <a:r>
              <a:rPr lang="en-GB" dirty="0"/>
              <a:t>For EEG electrode use twisted </a:t>
            </a:r>
            <a:r>
              <a:rPr lang="en-GB" dirty="0" err="1"/>
              <a:t>PtIr</a:t>
            </a:r>
            <a:r>
              <a:rPr lang="en-GB" dirty="0"/>
              <a:t> on surface of skull. If this works, it ideally provides better SNR than a point electrode. </a:t>
            </a:r>
          </a:p>
          <a:p>
            <a:r>
              <a:rPr lang="en-GB" dirty="0"/>
              <a:t>How big, and what coordinates? 3mm by 3mm would be good. </a:t>
            </a:r>
          </a:p>
          <a:p>
            <a:endParaRPr lang="en-GB" dirty="0"/>
          </a:p>
          <a:p>
            <a:r>
              <a:rPr lang="en-GB" dirty="0"/>
              <a:t>Two screws – attach the striped slightly thinner </a:t>
            </a:r>
            <a:r>
              <a:rPr lang="en-GB" dirty="0" err="1"/>
              <a:t>PtIr</a:t>
            </a:r>
            <a:r>
              <a:rPr lang="en-GB" dirty="0"/>
              <a:t> wire that has PTFE insulation around them? Which in turn goes out the back of the </a:t>
            </a:r>
            <a:r>
              <a:rPr lang="en-GB" dirty="0" err="1"/>
              <a:t>headbar</a:t>
            </a:r>
            <a:r>
              <a:rPr lang="en-GB" dirty="0"/>
              <a:t>. Does this seem strong enough?</a:t>
            </a:r>
          </a:p>
          <a:p>
            <a:endParaRPr lang="en-GB" dirty="0"/>
          </a:p>
          <a:p>
            <a:endParaRPr lang="en-GB" dirty="0"/>
          </a:p>
          <a:p>
            <a:r>
              <a:rPr lang="en-GB" dirty="0"/>
              <a:t>Idea 1: use gold/copper foil as electrode for both MEP and EEG. </a:t>
            </a:r>
          </a:p>
          <a:p>
            <a:r>
              <a:rPr lang="en-GB" dirty="0"/>
              <a:t>Idea 2: Coper cup electrode in mouth as the reference, to enable a vertical high surface area field which is also non-invasive. </a:t>
            </a:r>
          </a:p>
        </p:txBody>
      </p:sp>
    </p:spTree>
    <p:extLst>
      <p:ext uri="{BB962C8B-B14F-4D97-AF65-F5344CB8AC3E}">
        <p14:creationId xmlns:p14="http://schemas.microsoft.com/office/powerpoint/2010/main" val="3823783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FFB7-1394-F764-C0CB-B957E0056B7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26D82D-EF66-6A72-C7AC-169C3311B2D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03052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E979-4250-35A7-AE04-7784EA60AFED}"/>
              </a:ext>
            </a:extLst>
          </p:cNvPr>
          <p:cNvSpPr>
            <a:spLocks noGrp="1"/>
          </p:cNvSpPr>
          <p:nvPr>
            <p:ph type="title"/>
          </p:nvPr>
        </p:nvSpPr>
        <p:spPr>
          <a:xfrm>
            <a:off x="838200" y="365126"/>
            <a:ext cx="10515600" cy="950108"/>
          </a:xfrm>
        </p:spPr>
        <p:txBody>
          <a:bodyPr/>
          <a:lstStyle/>
          <a:p>
            <a:r>
              <a:rPr lang="en-GB" dirty="0"/>
              <a:t>Mouse spatial distribution. </a:t>
            </a:r>
          </a:p>
        </p:txBody>
      </p:sp>
      <p:pic>
        <p:nvPicPr>
          <p:cNvPr id="5" name="Content Placeholder 4" descr="A drawing of a mouse's head&#10;&#10;Description automatically generated with low confidence">
            <a:extLst>
              <a:ext uri="{FF2B5EF4-FFF2-40B4-BE49-F238E27FC236}">
                <a16:creationId xmlns:a16="http://schemas.microsoft.com/office/drawing/2014/main" id="{6714A35B-73C2-4FDC-63F6-EDEC114B2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749552" y="2416172"/>
            <a:ext cx="3843059" cy="3153569"/>
          </a:xfrm>
        </p:spPr>
      </p:pic>
      <p:sp>
        <p:nvSpPr>
          <p:cNvPr id="6" name="TextBox 5">
            <a:extLst>
              <a:ext uri="{FF2B5EF4-FFF2-40B4-BE49-F238E27FC236}">
                <a16:creationId xmlns:a16="http://schemas.microsoft.com/office/drawing/2014/main" id="{0C7923DE-15A4-915D-C976-FD5B3BB11047}"/>
              </a:ext>
            </a:extLst>
          </p:cNvPr>
          <p:cNvSpPr txBox="1"/>
          <p:nvPr/>
        </p:nvSpPr>
        <p:spPr>
          <a:xfrm>
            <a:off x="4852198" y="1688371"/>
            <a:ext cx="6987654" cy="3970318"/>
          </a:xfrm>
          <a:prstGeom prst="rect">
            <a:avLst/>
          </a:prstGeom>
          <a:noFill/>
        </p:spPr>
        <p:txBody>
          <a:bodyPr wrap="square" rtlCol="0">
            <a:spAutoFit/>
          </a:bodyPr>
          <a:lstStyle/>
          <a:p>
            <a:r>
              <a:rPr lang="en-GB" dirty="0"/>
              <a:t>VEP: AP -3.5mm, ML -1.5 left of bregma. </a:t>
            </a:r>
          </a:p>
          <a:p>
            <a:r>
              <a:rPr lang="en-GB" dirty="0"/>
              <a:t>Motor Cortex Forepaw: AP 0.0mm, ML 2.0 </a:t>
            </a:r>
          </a:p>
          <a:p>
            <a:r>
              <a:rPr lang="en-GB" dirty="0"/>
              <a:t>Distance between two points = </a:t>
            </a:r>
          </a:p>
          <a:p>
            <a:r>
              <a:rPr lang="en-GB" dirty="0"/>
              <a:t>D = sqrt ((x2-x1)^2+ (y2-y1)^2)</a:t>
            </a:r>
          </a:p>
          <a:p>
            <a:r>
              <a:rPr lang="en-GB" dirty="0"/>
              <a:t>D = Sqrt(3.5^2 + 3.5^2) = sqrt(12.25+12.25) = 4.94 mm</a:t>
            </a:r>
          </a:p>
          <a:p>
            <a:r>
              <a:rPr lang="en-GB" dirty="0"/>
              <a:t>Distance between two screws is approx. 5mm. </a:t>
            </a:r>
          </a:p>
          <a:p>
            <a:endParaRPr lang="en-GB" dirty="0"/>
          </a:p>
          <a:p>
            <a:endParaRPr lang="en-GB" dirty="0"/>
          </a:p>
          <a:p>
            <a:r>
              <a:rPr lang="en-GB" dirty="0"/>
              <a:t>At 12V, we have an average of 1.6mV at the difference frequency. The electric field in V/m would be: </a:t>
            </a:r>
          </a:p>
          <a:p>
            <a:r>
              <a:rPr lang="en-GB" dirty="0"/>
              <a:t>E = 0.0016/0.005 = 0.32 V/m assuming a constant electric field in the 5mm region. This is not true though, as the voltage point source dissipates 1/r^2. Thus the electric field at the point the screw is, will be stronger. So really, it depends on the impedance of the medium. </a:t>
            </a:r>
          </a:p>
        </p:txBody>
      </p:sp>
      <p:sp>
        <p:nvSpPr>
          <p:cNvPr id="7" name="Oval 6">
            <a:extLst>
              <a:ext uri="{FF2B5EF4-FFF2-40B4-BE49-F238E27FC236}">
                <a16:creationId xmlns:a16="http://schemas.microsoft.com/office/drawing/2014/main" id="{AD0261C4-7542-C260-6918-3D95B769A29B}"/>
              </a:ext>
            </a:extLst>
          </p:cNvPr>
          <p:cNvSpPr/>
          <p:nvPr/>
        </p:nvSpPr>
        <p:spPr>
          <a:xfrm>
            <a:off x="2906999" y="402505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5AC0C14-2FA5-2EE4-B720-55DB3B2B4C31}"/>
              </a:ext>
            </a:extLst>
          </p:cNvPr>
          <p:cNvSpPr/>
          <p:nvPr/>
        </p:nvSpPr>
        <p:spPr>
          <a:xfrm>
            <a:off x="2304485" y="343996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492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34874" y="1"/>
            <a:ext cx="3974549" cy="634450"/>
          </a:xfrm>
        </p:spPr>
        <p:txBody>
          <a:bodyPr>
            <a:normAutofit/>
          </a:bodyPr>
          <a:lstStyle/>
          <a:p>
            <a:r>
              <a:rPr lang="en-GB" sz="3200" dirty="0"/>
              <a:t>Stimulation diagram </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42237" y="398193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932433B-F384-BD86-B834-2FFFEF2A5D17}"/>
              </a:ext>
            </a:extLst>
          </p:cNvPr>
          <p:cNvSpPr/>
          <p:nvPr/>
        </p:nvSpPr>
        <p:spPr>
          <a:xfrm>
            <a:off x="6273468" y="739430"/>
            <a:ext cx="1470093" cy="754595"/>
          </a:xfrm>
          <a:prstGeom prst="rect">
            <a:avLst/>
          </a:prstGeom>
          <a:solidFill>
            <a:schemeClr val="bg1"/>
          </a:solidFill>
          <a:ln w="38100">
            <a:solidFill>
              <a:srgbClr val="C402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LPFILTER</a:t>
            </a:r>
            <a:endParaRPr lang="en-GB" sz="1400" dirty="0">
              <a:solidFill>
                <a:srgbClr val="C00000"/>
              </a:solidFill>
            </a:endParaRPr>
          </a:p>
        </p:txBody>
      </p: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cxnSp>
        <p:nvCxnSpPr>
          <p:cNvPr id="65" name="Straight Connector 64">
            <a:extLst>
              <a:ext uri="{FF2B5EF4-FFF2-40B4-BE49-F238E27FC236}">
                <a16:creationId xmlns:a16="http://schemas.microsoft.com/office/drawing/2014/main" id="{11EA6C09-F9A4-3EC0-63B6-58F0BFEE319E}"/>
              </a:ext>
            </a:extLst>
          </p:cNvPr>
          <p:cNvCxnSpPr>
            <a:cxnSpLocks/>
          </p:cNvCxnSpPr>
          <p:nvPr/>
        </p:nvCxnSpPr>
        <p:spPr>
          <a:xfrm>
            <a:off x="7743561" y="925540"/>
            <a:ext cx="16706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20529"/>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1008" y="2148949"/>
            <a:ext cx="1584191"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97924" y="2148949"/>
            <a:ext cx="0" cy="880627"/>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5AF6DAA-0232-B767-DB86-8A68090D6D9F}"/>
              </a:ext>
            </a:extLst>
          </p:cNvPr>
          <p:cNvCxnSpPr>
            <a:cxnSpLocks/>
          </p:cNvCxnSpPr>
          <p:nvPr/>
        </p:nvCxnSpPr>
        <p:spPr>
          <a:xfrm flipH="1">
            <a:off x="5544749" y="2008852"/>
            <a:ext cx="1" cy="609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56F45C6-E37B-3B98-60A5-7030C167C442}"/>
              </a:ext>
            </a:extLst>
          </p:cNvPr>
          <p:cNvCxnSpPr>
            <a:cxnSpLocks/>
          </p:cNvCxnSpPr>
          <p:nvPr/>
        </p:nvCxnSpPr>
        <p:spPr>
          <a:xfrm>
            <a:off x="5540287" y="2603424"/>
            <a:ext cx="3388335" cy="53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42963" y="2212928"/>
            <a:ext cx="6765" cy="653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1129" y="2846131"/>
            <a:ext cx="3583262" cy="215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407758" y="1953330"/>
            <a:ext cx="836336" cy="523220"/>
          </a:xfrm>
          <a:prstGeom prst="rect">
            <a:avLst/>
          </a:prstGeom>
          <a:noFill/>
        </p:spPr>
        <p:txBody>
          <a:bodyPr wrap="square" rtlCol="0">
            <a:spAutoFit/>
          </a:bodyPr>
          <a:lstStyle/>
          <a:p>
            <a:r>
              <a:rPr lang="en-US" sz="1400" dirty="0"/>
              <a:t>Voltage </a:t>
            </a:r>
          </a:p>
          <a:p>
            <a:r>
              <a:rPr lang="en-US" sz="1400" dirty="0"/>
              <a:t>output</a:t>
            </a:r>
            <a:endParaRPr lang="en-GB" sz="1400" dirty="0"/>
          </a:p>
        </p:txBody>
      </p:sp>
      <p:sp>
        <p:nvSpPr>
          <p:cNvPr id="85" name="Rectangle 84">
            <a:extLst>
              <a:ext uri="{FF2B5EF4-FFF2-40B4-BE49-F238E27FC236}">
                <a16:creationId xmlns:a16="http://schemas.microsoft.com/office/drawing/2014/main" id="{9BA28F5A-8523-4911-A8EB-5D3DE650F4C2}"/>
              </a:ext>
            </a:extLst>
          </p:cNvPr>
          <p:cNvSpPr/>
          <p:nvPr/>
        </p:nvSpPr>
        <p:spPr>
          <a:xfrm>
            <a:off x="8891755"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81448" y="3030779"/>
            <a:ext cx="29610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603168" y="1821692"/>
            <a:ext cx="7671" cy="16506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78782" y="347237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593644" y="1840742"/>
            <a:ext cx="1864561" cy="7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3B8BA6E-526D-1A44-4477-24DC7F74A0BA}"/>
              </a:ext>
            </a:extLst>
          </p:cNvPr>
          <p:cNvCxnSpPr>
            <a:cxnSpLocks/>
          </p:cNvCxnSpPr>
          <p:nvPr/>
        </p:nvCxnSpPr>
        <p:spPr>
          <a:xfrm flipH="1">
            <a:off x="5645981" y="1273716"/>
            <a:ext cx="62748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DFC05B8-9958-9BF0-1EBC-F202019915C8}"/>
              </a:ext>
            </a:extLst>
          </p:cNvPr>
          <p:cNvCxnSpPr>
            <a:cxnSpLocks/>
          </p:cNvCxnSpPr>
          <p:nvPr/>
        </p:nvCxnSpPr>
        <p:spPr>
          <a:xfrm>
            <a:off x="5665031" y="1264191"/>
            <a:ext cx="0" cy="323134"/>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08A1912-0B82-769B-81AC-19051BA4103F}"/>
              </a:ext>
            </a:extLst>
          </p:cNvPr>
          <p:cNvCxnSpPr>
            <a:cxnSpLocks/>
            <a:endCxn id="59" idx="3"/>
          </p:cNvCxnSpPr>
          <p:nvPr/>
        </p:nvCxnSpPr>
        <p:spPr>
          <a:xfrm flipH="1" flipV="1">
            <a:off x="7743561" y="1116728"/>
            <a:ext cx="1670619" cy="7486"/>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10BCDA3-419C-9A99-0D14-00E0D5F502BB}"/>
              </a:ext>
            </a:extLst>
          </p:cNvPr>
          <p:cNvCxnSpPr>
            <a:cxnSpLocks/>
          </p:cNvCxnSpPr>
          <p:nvPr/>
        </p:nvCxnSpPr>
        <p:spPr>
          <a:xfrm>
            <a:off x="5331129" y="985790"/>
            <a:ext cx="9423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4C5A126A-DD8C-0D24-E28C-40DC4D230348}"/>
                  </a:ext>
                </a:extLst>
              </p:cNvPr>
              <p:cNvSpPr txBox="1"/>
              <p:nvPr/>
            </p:nvSpPr>
            <p:spPr>
              <a:xfrm>
                <a:off x="386346" y="5593809"/>
                <a:ext cx="8043670" cy="1200329"/>
              </a:xfrm>
              <a:prstGeom prst="rect">
                <a:avLst/>
              </a:prstGeom>
              <a:noFill/>
            </p:spPr>
            <p:txBody>
              <a:bodyPr wrap="square" rtlCol="0">
                <a:spAutoFit/>
              </a:bodyPr>
              <a:lstStyle/>
              <a:p>
                <a:r>
                  <a:rPr lang="en-GB" dirty="0"/>
                  <a:t>NOTE: do not add a </a:t>
                </a:r>
                <a:r>
                  <a:rPr lang="en-GB" dirty="0" err="1"/>
                  <a:t>gnd</a:t>
                </a:r>
                <a:r>
                  <a:rPr lang="en-GB" dirty="0"/>
                  <a:t> to this, otherwise my impedance measure will be wrong.</a:t>
                </a:r>
              </a:p>
              <a:p>
                <a:r>
                  <a:rPr lang="en-GB" dirty="0"/>
                  <a:t>Single electrode stim and measurement system with vertically aligned cup electrode reference. For stimulation. Take the SR560 preamp output with gain to measure the low frequency </a:t>
                </a:r>
                <a14:m>
                  <m:oMath xmlns:m="http://schemas.openxmlformats.org/officeDocument/2006/math">
                    <m:r>
                      <a:rPr lang="en-GB" i="1" smtClean="0">
                        <a:latin typeface="Cambria Math" panose="02040503050406030204" pitchFamily="18" charset="0"/>
                        <a:ea typeface="Cambria Math" panose="02040503050406030204" pitchFamily="18" charset="0"/>
                      </a:rPr>
                      <m:t>𝛿</m:t>
                    </m:r>
                  </m:oMath>
                </a14:m>
                <a:r>
                  <a:rPr lang="en-GB" dirty="0"/>
                  <a:t>f amplitude. </a:t>
                </a:r>
              </a:p>
            </p:txBody>
          </p:sp>
        </mc:Choice>
        <mc:Fallback xmlns="">
          <p:sp>
            <p:nvSpPr>
              <p:cNvPr id="153" name="TextBox 152">
                <a:extLst>
                  <a:ext uri="{FF2B5EF4-FFF2-40B4-BE49-F238E27FC236}">
                    <a16:creationId xmlns:a16="http://schemas.microsoft.com/office/drawing/2014/main" id="{4C5A126A-DD8C-0D24-E28C-40DC4D230348}"/>
                  </a:ext>
                </a:extLst>
              </p:cNvPr>
              <p:cNvSpPr txBox="1">
                <a:spLocks noRot="1" noChangeAspect="1" noMove="1" noResize="1" noEditPoints="1" noAdjustHandles="1" noChangeArrowheads="1" noChangeShapeType="1" noTextEdit="1"/>
              </p:cNvSpPr>
              <p:nvPr/>
            </p:nvSpPr>
            <p:spPr>
              <a:xfrm>
                <a:off x="386346" y="5593809"/>
                <a:ext cx="8043670" cy="1200329"/>
              </a:xfrm>
              <a:prstGeom prst="rect">
                <a:avLst/>
              </a:prstGeom>
              <a:blipFill>
                <a:blip r:embed="rId2"/>
                <a:stretch>
                  <a:fillRect l="-606" t="-3046" r="-530" b="-7107"/>
                </a:stretch>
              </a:blipFill>
            </p:spPr>
            <p:txBody>
              <a:bodyPr/>
              <a:lstStyle/>
              <a:p>
                <a:r>
                  <a:rPr lang="en-GB">
                    <a:noFill/>
                  </a:rPr>
                  <a:t> </a:t>
                </a:r>
              </a:p>
            </p:txBody>
          </p:sp>
        </mc:Fallback>
      </mc:AlternateContent>
      <p:cxnSp>
        <p:nvCxnSpPr>
          <p:cNvPr id="155" name="Straight Connector 154">
            <a:extLst>
              <a:ext uri="{FF2B5EF4-FFF2-40B4-BE49-F238E27FC236}">
                <a16:creationId xmlns:a16="http://schemas.microsoft.com/office/drawing/2014/main" id="{A358B609-ECF5-DAFA-9432-805447718089}"/>
              </a:ext>
            </a:extLst>
          </p:cNvPr>
          <p:cNvCxnSpPr>
            <a:cxnSpLocks/>
          </p:cNvCxnSpPr>
          <p:nvPr/>
        </p:nvCxnSpPr>
        <p:spPr>
          <a:xfrm>
            <a:off x="5349728" y="985790"/>
            <a:ext cx="2760" cy="6110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4B65B2FB-9FAC-3BD8-0EEB-3FD797AB620E}"/>
              </a:ext>
            </a:extLst>
          </p:cNvPr>
          <p:cNvSpPr txBox="1"/>
          <p:nvPr/>
        </p:nvSpPr>
        <p:spPr>
          <a:xfrm>
            <a:off x="7146309" y="2558518"/>
            <a:ext cx="328381" cy="307777"/>
          </a:xfrm>
          <a:prstGeom prst="rect">
            <a:avLst/>
          </a:prstGeom>
          <a:noFill/>
        </p:spPr>
        <p:txBody>
          <a:bodyPr wrap="square" rtlCol="0">
            <a:spAutoFit/>
          </a:bodyPr>
          <a:lstStyle/>
          <a:p>
            <a:r>
              <a:rPr lang="en-US" sz="1400" b="1" dirty="0"/>
              <a:t>I</a:t>
            </a:r>
            <a:endParaRPr lang="en-GB" sz="1400" b="1" dirty="0"/>
          </a:p>
        </p:txBody>
      </p:sp>
      <p:sp>
        <p:nvSpPr>
          <p:cNvPr id="159" name="TextBox 158">
            <a:extLst>
              <a:ext uri="{FF2B5EF4-FFF2-40B4-BE49-F238E27FC236}">
                <a16:creationId xmlns:a16="http://schemas.microsoft.com/office/drawing/2014/main" id="{837E6627-EF97-7295-29CB-4DA58AA54562}"/>
              </a:ext>
            </a:extLst>
          </p:cNvPr>
          <p:cNvSpPr txBox="1"/>
          <p:nvPr/>
        </p:nvSpPr>
        <p:spPr>
          <a:xfrm>
            <a:off x="7113235" y="2854883"/>
            <a:ext cx="328381" cy="307777"/>
          </a:xfrm>
          <a:prstGeom prst="rect">
            <a:avLst/>
          </a:prstGeom>
          <a:noFill/>
        </p:spPr>
        <p:txBody>
          <a:bodyPr wrap="square" rtlCol="0">
            <a:spAutoFit/>
          </a:bodyPr>
          <a:lstStyle/>
          <a:p>
            <a:r>
              <a:rPr lang="en-US" sz="1400" b="1" dirty="0"/>
              <a:t>V</a:t>
            </a:r>
            <a:endParaRPr lang="en-GB" sz="1400" b="1" dirty="0"/>
          </a:p>
        </p:txBody>
      </p:sp>
    </p:spTree>
    <p:extLst>
      <p:ext uri="{BB962C8B-B14F-4D97-AF65-F5344CB8AC3E}">
        <p14:creationId xmlns:p14="http://schemas.microsoft.com/office/powerpoint/2010/main" val="1455667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FD78-CA2E-4B13-FF6F-3B5C52A8FD16}"/>
              </a:ext>
            </a:extLst>
          </p:cNvPr>
          <p:cNvSpPr>
            <a:spLocks noGrp="1"/>
          </p:cNvSpPr>
          <p:nvPr>
            <p:ph type="title"/>
          </p:nvPr>
        </p:nvSpPr>
        <p:spPr>
          <a:xfrm>
            <a:off x="648195" y="365125"/>
            <a:ext cx="10515600" cy="969405"/>
          </a:xfrm>
        </p:spPr>
        <p:txBody>
          <a:bodyPr>
            <a:normAutofit fontScale="90000"/>
          </a:bodyPr>
          <a:lstStyle/>
          <a:p>
            <a:r>
              <a:rPr lang="en-GB" dirty="0"/>
              <a:t>Questions to answer. Figure 1 AE characterization.  </a:t>
            </a:r>
          </a:p>
        </p:txBody>
      </p:sp>
      <p:sp>
        <p:nvSpPr>
          <p:cNvPr id="3" name="Content Placeholder 2">
            <a:extLst>
              <a:ext uri="{FF2B5EF4-FFF2-40B4-BE49-F238E27FC236}">
                <a16:creationId xmlns:a16="http://schemas.microsoft.com/office/drawing/2014/main" id="{8E503589-DB72-3872-3971-B72D9262F43B}"/>
              </a:ext>
            </a:extLst>
          </p:cNvPr>
          <p:cNvSpPr>
            <a:spLocks noGrp="1"/>
          </p:cNvSpPr>
          <p:nvPr>
            <p:ph idx="1"/>
          </p:nvPr>
        </p:nvSpPr>
        <p:spPr>
          <a:xfrm>
            <a:off x="259493" y="1479885"/>
            <a:ext cx="11726562" cy="5012990"/>
          </a:xfrm>
        </p:spPr>
        <p:txBody>
          <a:bodyPr/>
          <a:lstStyle/>
          <a:p>
            <a:r>
              <a:rPr lang="en-GB" dirty="0"/>
              <a:t>Is the AE amplitude bigger in a mouse than in saline? How can I prove this is just not a position calibration issue, or connection impedance issue? How to conclusively show this? </a:t>
            </a:r>
            <a:r>
              <a:rPr lang="en-GB" dirty="0">
                <a:solidFill>
                  <a:schemeClr val="accent5"/>
                </a:solidFill>
              </a:rPr>
              <a:t>ANSWER: </a:t>
            </a:r>
            <a:r>
              <a:rPr lang="en-GB" dirty="0"/>
              <a:t>Do a complete X,Y,Z calibration in both saline and mouse. With the same connections and cabling. Keep all files. </a:t>
            </a:r>
          </a:p>
          <a:p>
            <a:r>
              <a:rPr lang="en-GB" dirty="0"/>
              <a:t>Does the AE amplitude decrease over time in saline, compared to a mouse? One hour tracking at 2 minute intervals? </a:t>
            </a:r>
          </a:p>
          <a:p>
            <a:r>
              <a:rPr lang="en-GB" dirty="0"/>
              <a:t>Are the AE amplitude vs voltage and AE vs pressure gradients similar in saline and a mouse? </a:t>
            </a:r>
          </a:p>
        </p:txBody>
      </p:sp>
    </p:spTree>
    <p:extLst>
      <p:ext uri="{BB962C8B-B14F-4D97-AF65-F5344CB8AC3E}">
        <p14:creationId xmlns:p14="http://schemas.microsoft.com/office/powerpoint/2010/main" val="2084232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2D7D-BF46-AD0B-8D33-E66334C01779}"/>
              </a:ext>
            </a:extLst>
          </p:cNvPr>
          <p:cNvSpPr>
            <a:spLocks noGrp="1"/>
          </p:cNvSpPr>
          <p:nvPr>
            <p:ph type="title"/>
          </p:nvPr>
        </p:nvSpPr>
        <p:spPr>
          <a:xfrm>
            <a:off x="1095778" y="0"/>
            <a:ext cx="9915659" cy="1325563"/>
          </a:xfrm>
        </p:spPr>
        <p:txBody>
          <a:bodyPr>
            <a:normAutofit fontScale="90000"/>
          </a:bodyPr>
          <a:lstStyle/>
          <a:p>
            <a:pPr algn="ctr"/>
            <a:r>
              <a:rPr lang="en-GB" dirty="0"/>
              <a:t>Amplitude calibration should be done such that electric field is aligned with acoustic field. </a:t>
            </a:r>
          </a:p>
        </p:txBody>
      </p:sp>
      <p:sp>
        <p:nvSpPr>
          <p:cNvPr id="3" name="Content Placeholder 2">
            <a:extLst>
              <a:ext uri="{FF2B5EF4-FFF2-40B4-BE49-F238E27FC236}">
                <a16:creationId xmlns:a16="http://schemas.microsoft.com/office/drawing/2014/main" id="{4871200E-8382-BC19-809C-33642F1E68B9}"/>
              </a:ext>
            </a:extLst>
          </p:cNvPr>
          <p:cNvSpPr>
            <a:spLocks noGrp="1"/>
          </p:cNvSpPr>
          <p:nvPr>
            <p:ph idx="1"/>
          </p:nvPr>
        </p:nvSpPr>
        <p:spPr>
          <a:xfrm>
            <a:off x="450761" y="1825625"/>
            <a:ext cx="11281893" cy="4351338"/>
          </a:xfrm>
        </p:spPr>
        <p:txBody>
          <a:bodyPr/>
          <a:lstStyle/>
          <a:p>
            <a:r>
              <a:rPr lang="en-GB" dirty="0"/>
              <a:t>When I tried doing a calibration with a 5mm horizontal alignment, I got  much lower values than when I had the vertical electrode alignment. It was hard to do any calibration. </a:t>
            </a:r>
          </a:p>
          <a:p>
            <a:r>
              <a:rPr lang="en-GB" dirty="0"/>
              <a:t>This suggests I need to do a vertically aligned electrode spatial calibration in the mouse. </a:t>
            </a:r>
          </a:p>
          <a:p>
            <a:r>
              <a:rPr lang="en-GB" dirty="0">
                <a:solidFill>
                  <a:schemeClr val="accent6"/>
                </a:solidFill>
              </a:rPr>
              <a:t>TODO: </a:t>
            </a:r>
            <a:r>
              <a:rPr lang="en-GB" dirty="0"/>
              <a:t>try using the gold cup electrode to do a spatial calibration. Immediately I got a higher value. Why? </a:t>
            </a:r>
          </a:p>
        </p:txBody>
      </p:sp>
    </p:spTree>
    <p:extLst>
      <p:ext uri="{BB962C8B-B14F-4D97-AF65-F5344CB8AC3E}">
        <p14:creationId xmlns:p14="http://schemas.microsoft.com/office/powerpoint/2010/main" val="1840850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78E7-CFC6-E93B-4415-25F8980B9D95}"/>
              </a:ext>
            </a:extLst>
          </p:cNvPr>
          <p:cNvSpPr>
            <a:spLocks noGrp="1"/>
          </p:cNvSpPr>
          <p:nvPr>
            <p:ph type="title"/>
          </p:nvPr>
        </p:nvSpPr>
        <p:spPr/>
        <p:txBody>
          <a:bodyPr/>
          <a:lstStyle/>
          <a:p>
            <a:r>
              <a:rPr lang="en-GB" dirty="0"/>
              <a:t>Can I obtain a 4 Hz difference frequency in saline and see it in the data? </a:t>
            </a:r>
          </a:p>
        </p:txBody>
      </p:sp>
      <p:sp>
        <p:nvSpPr>
          <p:cNvPr id="3" name="Content Placeholder 2">
            <a:extLst>
              <a:ext uri="{FF2B5EF4-FFF2-40B4-BE49-F238E27FC236}">
                <a16:creationId xmlns:a16="http://schemas.microsoft.com/office/drawing/2014/main" id="{E51B7C2C-46D2-355A-88EC-770617FC226C}"/>
              </a:ext>
            </a:extLst>
          </p:cNvPr>
          <p:cNvSpPr>
            <a:spLocks noGrp="1"/>
          </p:cNvSpPr>
          <p:nvPr>
            <p:ph idx="1"/>
          </p:nvPr>
        </p:nvSpPr>
        <p:spPr/>
        <p:txBody>
          <a:bodyPr>
            <a:normAutofit fontScale="92500" lnSpcReduction="10000"/>
          </a:bodyPr>
          <a:lstStyle/>
          <a:p>
            <a:r>
              <a:rPr lang="en-GB" dirty="0"/>
              <a:t>No, I am getting some serious aliasing issues. These may be alleviated by adding back a low pass filter.  </a:t>
            </a:r>
            <a:r>
              <a:rPr lang="en-GB" dirty="0">
                <a:solidFill>
                  <a:schemeClr val="accent6"/>
                </a:solidFill>
              </a:rPr>
              <a:t>TEST THIS. Not so much. Here, I think measuring and stimming from same electrode is an issue. The filter isn’t helping and I am not sure how to get this well again.</a:t>
            </a:r>
          </a:p>
          <a:p>
            <a:endParaRPr lang="en-GB" dirty="0">
              <a:solidFill>
                <a:schemeClr val="accent6"/>
              </a:solidFill>
            </a:endParaRPr>
          </a:p>
          <a:p>
            <a:r>
              <a:rPr lang="en-GB" dirty="0">
                <a:solidFill>
                  <a:schemeClr val="accent6"/>
                </a:solidFill>
              </a:rPr>
              <a:t>In the phantom </a:t>
            </a:r>
            <a:r>
              <a:rPr lang="en-GB" dirty="0" err="1">
                <a:solidFill>
                  <a:schemeClr val="accent6"/>
                </a:solidFill>
              </a:rPr>
              <a:t>uren</a:t>
            </a:r>
            <a:r>
              <a:rPr lang="en-GB" dirty="0">
                <a:solidFill>
                  <a:schemeClr val="accent6"/>
                </a:solidFill>
              </a:rPr>
              <a:t> tank, I used the low pass filter, and it just worked when I did an 8 second measurement. </a:t>
            </a:r>
          </a:p>
          <a:p>
            <a:r>
              <a:rPr lang="en-GB" dirty="0">
                <a:solidFill>
                  <a:schemeClr val="accent6"/>
                </a:solidFill>
              </a:rPr>
              <a:t>If I decrease the sample rate, I am seeing a clear mixing frequency. Something about this I do not understand correctly. </a:t>
            </a:r>
          </a:p>
          <a:p>
            <a:r>
              <a:rPr lang="en-GB" dirty="0">
                <a:solidFill>
                  <a:schemeClr val="accent6"/>
                </a:solidFill>
              </a:rPr>
              <a:t>In Uren, I measured with a different electrode/amplifier etc. I can still do this here If I use the middle electrode, and a distance reference. </a:t>
            </a:r>
          </a:p>
        </p:txBody>
      </p:sp>
    </p:spTree>
    <p:extLst>
      <p:ext uri="{BB962C8B-B14F-4D97-AF65-F5344CB8AC3E}">
        <p14:creationId xmlns:p14="http://schemas.microsoft.com/office/powerpoint/2010/main" val="3270946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BB44-30AF-FDF9-C068-D0E762C43ED2}"/>
              </a:ext>
            </a:extLst>
          </p:cNvPr>
          <p:cNvSpPr>
            <a:spLocks noGrp="1"/>
          </p:cNvSpPr>
          <p:nvPr>
            <p:ph type="title"/>
          </p:nvPr>
        </p:nvSpPr>
        <p:spPr>
          <a:xfrm>
            <a:off x="838200" y="365125"/>
            <a:ext cx="10515600" cy="942975"/>
          </a:xfrm>
        </p:spPr>
        <p:txBody>
          <a:bodyPr>
            <a:normAutofit/>
          </a:bodyPr>
          <a:lstStyle/>
          <a:p>
            <a:r>
              <a:rPr lang="en-GB" sz="3200" dirty="0"/>
              <a:t>Can I modulate up a 4Hz signal, and see it in the data? </a:t>
            </a:r>
          </a:p>
        </p:txBody>
      </p:sp>
      <p:sp>
        <p:nvSpPr>
          <p:cNvPr id="3" name="Content Placeholder 2">
            <a:extLst>
              <a:ext uri="{FF2B5EF4-FFF2-40B4-BE49-F238E27FC236}">
                <a16:creationId xmlns:a16="http://schemas.microsoft.com/office/drawing/2014/main" id="{A01A014F-99C6-BB88-ECE3-2A88C525EB55}"/>
              </a:ext>
            </a:extLst>
          </p:cNvPr>
          <p:cNvSpPr>
            <a:spLocks noGrp="1"/>
          </p:cNvSpPr>
          <p:nvPr>
            <p:ph idx="1"/>
          </p:nvPr>
        </p:nvSpPr>
        <p:spPr/>
        <p:txBody>
          <a:bodyPr/>
          <a:lstStyle/>
          <a:p>
            <a:r>
              <a:rPr lang="en-GB" dirty="0"/>
              <a:t>Yes. This works. 1v output (0.1mA). This is still much larger than a naturally occurring VEP – so need to surpass Johnson noise of EEG when measuring. </a:t>
            </a:r>
          </a:p>
          <a:p>
            <a:r>
              <a:rPr lang="en-GB" dirty="0"/>
              <a:t>It’s a ratio of 1:400 when exactly calibrated… so doing this is entirely dependent on having low noise, and excellent position calibration.  </a:t>
            </a:r>
          </a:p>
        </p:txBody>
      </p:sp>
    </p:spTree>
    <p:extLst>
      <p:ext uri="{BB962C8B-B14F-4D97-AF65-F5344CB8AC3E}">
        <p14:creationId xmlns:p14="http://schemas.microsoft.com/office/powerpoint/2010/main" val="1664200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13A6-90C0-A0E6-ACAB-25B30C8491C2}"/>
              </a:ext>
            </a:extLst>
          </p:cNvPr>
          <p:cNvSpPr>
            <a:spLocks noGrp="1"/>
          </p:cNvSpPr>
          <p:nvPr>
            <p:ph type="title"/>
          </p:nvPr>
        </p:nvSpPr>
        <p:spPr>
          <a:xfrm>
            <a:off x="669758" y="184650"/>
            <a:ext cx="10515600" cy="868193"/>
          </a:xfrm>
        </p:spPr>
        <p:txBody>
          <a:bodyPr>
            <a:normAutofit fontScale="90000"/>
          </a:bodyPr>
          <a:lstStyle/>
          <a:p>
            <a:r>
              <a:rPr lang="en-GB" dirty="0"/>
              <a:t>TO DO list. What frequency to do this at? 8kHz </a:t>
            </a:r>
          </a:p>
        </p:txBody>
      </p:sp>
      <p:sp>
        <p:nvSpPr>
          <p:cNvPr id="3" name="Content Placeholder 2">
            <a:extLst>
              <a:ext uri="{FF2B5EF4-FFF2-40B4-BE49-F238E27FC236}">
                <a16:creationId xmlns:a16="http://schemas.microsoft.com/office/drawing/2014/main" id="{28E4FFD8-6835-BFBA-CC86-B0F543DBCD48}"/>
              </a:ext>
            </a:extLst>
          </p:cNvPr>
          <p:cNvSpPr>
            <a:spLocks noGrp="1"/>
          </p:cNvSpPr>
          <p:nvPr>
            <p:ph idx="1"/>
          </p:nvPr>
        </p:nvSpPr>
        <p:spPr>
          <a:xfrm>
            <a:off x="312821" y="1233317"/>
            <a:ext cx="11658599" cy="5259559"/>
          </a:xfrm>
        </p:spPr>
        <p:txBody>
          <a:bodyPr/>
          <a:lstStyle/>
          <a:p>
            <a:r>
              <a:rPr lang="en-GB" dirty="0"/>
              <a:t>With a more distant reference – ideally with same spacing as mouse, calibrate the </a:t>
            </a:r>
            <a:r>
              <a:rPr lang="en-GB" dirty="0" err="1"/>
              <a:t>center</a:t>
            </a:r>
            <a:r>
              <a:rPr lang="en-GB" dirty="0"/>
              <a:t> and do a 15 by 15 calibration saline image at </a:t>
            </a:r>
            <a:r>
              <a:rPr lang="en-GB" dirty="0" err="1"/>
              <a:t>dF</a:t>
            </a:r>
            <a:r>
              <a:rPr lang="en-GB" dirty="0"/>
              <a:t> and carrier. </a:t>
            </a:r>
            <a:r>
              <a:rPr lang="en-GB" dirty="0">
                <a:solidFill>
                  <a:schemeClr val="accent5"/>
                </a:solidFill>
              </a:rPr>
              <a:t>Repeat this spatial map in a mouse. </a:t>
            </a:r>
          </a:p>
          <a:p>
            <a:r>
              <a:rPr lang="en-GB" dirty="0"/>
              <a:t>At the </a:t>
            </a:r>
            <a:r>
              <a:rPr lang="en-GB" dirty="0" err="1"/>
              <a:t>center</a:t>
            </a:r>
            <a:r>
              <a:rPr lang="en-GB" dirty="0"/>
              <a:t> point, with distant reference – do a difference/sum vs pressure, and difference/sum vs voltage.  </a:t>
            </a:r>
            <a:r>
              <a:rPr lang="en-GB" dirty="0">
                <a:solidFill>
                  <a:schemeClr val="accent5"/>
                </a:solidFill>
              </a:rPr>
              <a:t>Repeat in a mouse after position calibration. </a:t>
            </a:r>
          </a:p>
          <a:p>
            <a:r>
              <a:rPr lang="en-GB" dirty="0"/>
              <a:t>Measure the amplitude of the AE amplitude at the </a:t>
            </a:r>
            <a:r>
              <a:rPr lang="en-GB" dirty="0" err="1"/>
              <a:t>center</a:t>
            </a:r>
            <a:r>
              <a:rPr lang="en-GB" dirty="0"/>
              <a:t> point for a fixed setting over time for 1 hour. </a:t>
            </a:r>
            <a:r>
              <a:rPr lang="en-GB" dirty="0">
                <a:solidFill>
                  <a:schemeClr val="accent5"/>
                </a:solidFill>
              </a:rPr>
              <a:t>Repeat in a mouse. </a:t>
            </a:r>
            <a:r>
              <a:rPr lang="en-GB" dirty="0"/>
              <a:t>Ideally I get a comparative plot showing AE amplitude stays the same in saline, and changes in a mouse. </a:t>
            </a:r>
          </a:p>
          <a:p>
            <a:r>
              <a:rPr lang="en-GB" dirty="0"/>
              <a:t>Test out adding a low pass filter to my voltage input for stimulation set up. </a:t>
            </a:r>
          </a:p>
        </p:txBody>
      </p:sp>
    </p:spTree>
    <p:extLst>
      <p:ext uri="{BB962C8B-B14F-4D97-AF65-F5344CB8AC3E}">
        <p14:creationId xmlns:p14="http://schemas.microsoft.com/office/powerpoint/2010/main" val="135586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D9E8-BB72-D720-C942-7231690B7C61}"/>
              </a:ext>
            </a:extLst>
          </p:cNvPr>
          <p:cNvSpPr>
            <a:spLocks noGrp="1"/>
          </p:cNvSpPr>
          <p:nvPr>
            <p:ph type="title"/>
          </p:nvPr>
        </p:nvSpPr>
        <p:spPr>
          <a:xfrm>
            <a:off x="1309255" y="212725"/>
            <a:ext cx="9621981" cy="507711"/>
          </a:xfrm>
        </p:spPr>
        <p:txBody>
          <a:bodyPr>
            <a:normAutofit fontScale="90000"/>
          </a:bodyPr>
          <a:lstStyle/>
          <a:p>
            <a:r>
              <a:rPr lang="en-GB" sz="2800" dirty="0"/>
              <a:t>SALINE: 8kHz 1V amplitude, single electrode spatial calibration at 1MPa </a:t>
            </a:r>
          </a:p>
        </p:txBody>
      </p:sp>
      <p:pic>
        <p:nvPicPr>
          <p:cNvPr id="5" name="Picture 4" descr="A blurry image of a fire&#10;&#10;Description automatically generated with low confidence">
            <a:extLst>
              <a:ext uri="{FF2B5EF4-FFF2-40B4-BE49-F238E27FC236}">
                <a16:creationId xmlns:a16="http://schemas.microsoft.com/office/drawing/2014/main" id="{884A5D80-758E-58B6-AC58-2DED381D5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85" y="997956"/>
            <a:ext cx="3961572" cy="3600000"/>
          </a:xfrm>
          <a:prstGeom prst="rect">
            <a:avLst/>
          </a:prstGeom>
        </p:spPr>
      </p:pic>
      <p:pic>
        <p:nvPicPr>
          <p:cNvPr id="7" name="Picture 6" descr="A picture containing colorfulness, screenshot, purple, amber&#10;&#10;Description automatically generated">
            <a:extLst>
              <a:ext uri="{FF2B5EF4-FFF2-40B4-BE49-F238E27FC236}">
                <a16:creationId xmlns:a16="http://schemas.microsoft.com/office/drawing/2014/main" id="{3D491DD8-5E0A-5388-F4DC-09EB31CE4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0" y="997956"/>
            <a:ext cx="3882970" cy="3600000"/>
          </a:xfrm>
          <a:prstGeom prst="rect">
            <a:avLst/>
          </a:prstGeom>
        </p:spPr>
      </p:pic>
      <p:pic>
        <p:nvPicPr>
          <p:cNvPr id="9" name="Picture 8" descr="A picture containing colorfulness, screenshot, purple, amber&#10;&#10;Description automatically generated">
            <a:extLst>
              <a:ext uri="{FF2B5EF4-FFF2-40B4-BE49-F238E27FC236}">
                <a16:creationId xmlns:a16="http://schemas.microsoft.com/office/drawing/2014/main" id="{774C0B7A-ABB6-5436-F2D6-BA4791206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465" y="997956"/>
            <a:ext cx="3882970" cy="3600000"/>
          </a:xfrm>
          <a:prstGeom prst="rect">
            <a:avLst/>
          </a:prstGeom>
        </p:spPr>
      </p:pic>
      <p:sp>
        <p:nvSpPr>
          <p:cNvPr id="10" name="TextBox 9">
            <a:extLst>
              <a:ext uri="{FF2B5EF4-FFF2-40B4-BE49-F238E27FC236}">
                <a16:creationId xmlns:a16="http://schemas.microsoft.com/office/drawing/2014/main" id="{F2466CF1-496E-439D-C09D-D2215D029205}"/>
              </a:ext>
            </a:extLst>
          </p:cNvPr>
          <p:cNvSpPr txBox="1"/>
          <p:nvPr/>
        </p:nvSpPr>
        <p:spPr>
          <a:xfrm>
            <a:off x="316844" y="5017216"/>
            <a:ext cx="6427908" cy="1569660"/>
          </a:xfrm>
          <a:prstGeom prst="rect">
            <a:avLst/>
          </a:prstGeom>
          <a:noFill/>
        </p:spPr>
        <p:txBody>
          <a:bodyPr wrap="square" rtlCol="0">
            <a:spAutoFit/>
          </a:bodyPr>
          <a:lstStyle/>
          <a:p>
            <a:r>
              <a:rPr lang="en-GB" sz="1600" dirty="0"/>
              <a:t>You can see the difference frequency and the electrical carrier frequency are totally uncorrelated. The 500kHz amplitude seems more guided by the distance from the US source. Gold cup reference electrode mounted vertically below the stim/measure electrode with 7mm spacing.</a:t>
            </a:r>
          </a:p>
          <a:p>
            <a:endParaRPr lang="en-GB" sz="1600" dirty="0"/>
          </a:p>
          <a:p>
            <a:r>
              <a:rPr lang="en-GB" sz="1600" dirty="0"/>
              <a:t>Note: This is about 0.1mA</a:t>
            </a:r>
          </a:p>
        </p:txBody>
      </p:sp>
      <p:sp>
        <p:nvSpPr>
          <p:cNvPr id="11" name="TextBox 10">
            <a:extLst>
              <a:ext uri="{FF2B5EF4-FFF2-40B4-BE49-F238E27FC236}">
                <a16:creationId xmlns:a16="http://schemas.microsoft.com/office/drawing/2014/main" id="{5666C9DE-549D-B0A7-296D-2730DF60F628}"/>
              </a:ext>
            </a:extLst>
          </p:cNvPr>
          <p:cNvSpPr txBox="1"/>
          <p:nvPr/>
        </p:nvSpPr>
        <p:spPr>
          <a:xfrm>
            <a:off x="-76387" y="3244334"/>
            <a:ext cx="561763" cy="369332"/>
          </a:xfrm>
          <a:prstGeom prst="rect">
            <a:avLst/>
          </a:prstGeom>
          <a:noFill/>
        </p:spPr>
        <p:txBody>
          <a:bodyPr wrap="square" rtlCol="0">
            <a:spAutoFit/>
          </a:bodyPr>
          <a:lstStyle/>
          <a:p>
            <a:r>
              <a:rPr lang="en-GB" dirty="0"/>
              <a:t>AP</a:t>
            </a:r>
          </a:p>
        </p:txBody>
      </p:sp>
      <p:sp>
        <p:nvSpPr>
          <p:cNvPr id="12" name="TextBox 11">
            <a:extLst>
              <a:ext uri="{FF2B5EF4-FFF2-40B4-BE49-F238E27FC236}">
                <a16:creationId xmlns:a16="http://schemas.microsoft.com/office/drawing/2014/main" id="{9091274B-1A28-4B44-8B87-CEE201960C63}"/>
              </a:ext>
            </a:extLst>
          </p:cNvPr>
          <p:cNvSpPr txBox="1"/>
          <p:nvPr/>
        </p:nvSpPr>
        <p:spPr>
          <a:xfrm>
            <a:off x="1585695" y="4588953"/>
            <a:ext cx="561763" cy="369332"/>
          </a:xfrm>
          <a:prstGeom prst="rect">
            <a:avLst/>
          </a:prstGeom>
          <a:noFill/>
        </p:spPr>
        <p:txBody>
          <a:bodyPr wrap="square" rtlCol="0">
            <a:spAutoFit/>
          </a:bodyPr>
          <a:lstStyle/>
          <a:p>
            <a:r>
              <a:rPr lang="en-GB" dirty="0"/>
              <a:t>ML</a:t>
            </a:r>
          </a:p>
        </p:txBody>
      </p:sp>
      <p:pic>
        <p:nvPicPr>
          <p:cNvPr id="16" name="Picture 15" descr="A line on a black background&#10;&#10;Description automatically generated with low confidence">
            <a:extLst>
              <a:ext uri="{FF2B5EF4-FFF2-40B4-BE49-F238E27FC236}">
                <a16:creationId xmlns:a16="http://schemas.microsoft.com/office/drawing/2014/main" id="{3095CC9F-AAAD-AB78-B62C-D6EE281C7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292" y="4611542"/>
            <a:ext cx="4080664" cy="2160000"/>
          </a:xfrm>
          <a:prstGeom prst="rect">
            <a:avLst/>
          </a:prstGeom>
        </p:spPr>
      </p:pic>
      <p:sp>
        <p:nvSpPr>
          <p:cNvPr id="17" name="TextBox 16">
            <a:extLst>
              <a:ext uri="{FF2B5EF4-FFF2-40B4-BE49-F238E27FC236}">
                <a16:creationId xmlns:a16="http://schemas.microsoft.com/office/drawing/2014/main" id="{52EBBA35-EC2F-B841-F108-F20AE57CBA8D}"/>
              </a:ext>
            </a:extLst>
          </p:cNvPr>
          <p:cNvSpPr txBox="1"/>
          <p:nvPr/>
        </p:nvSpPr>
        <p:spPr>
          <a:xfrm>
            <a:off x="11530773" y="5322210"/>
            <a:ext cx="561763" cy="369332"/>
          </a:xfrm>
          <a:prstGeom prst="rect">
            <a:avLst/>
          </a:prstGeom>
          <a:noFill/>
        </p:spPr>
        <p:txBody>
          <a:bodyPr wrap="square" rtlCol="0">
            <a:spAutoFit/>
          </a:bodyPr>
          <a:lstStyle/>
          <a:p>
            <a:r>
              <a:rPr lang="en-GB" dirty="0"/>
              <a:t>DV</a:t>
            </a:r>
          </a:p>
        </p:txBody>
      </p:sp>
      <p:sp>
        <p:nvSpPr>
          <p:cNvPr id="18" name="TextBox 17">
            <a:extLst>
              <a:ext uri="{FF2B5EF4-FFF2-40B4-BE49-F238E27FC236}">
                <a16:creationId xmlns:a16="http://schemas.microsoft.com/office/drawing/2014/main" id="{61A10A82-E732-E655-B304-B977A4B710B3}"/>
              </a:ext>
            </a:extLst>
          </p:cNvPr>
          <p:cNvSpPr txBox="1"/>
          <p:nvPr/>
        </p:nvSpPr>
        <p:spPr>
          <a:xfrm>
            <a:off x="11394996" y="6402210"/>
            <a:ext cx="833319" cy="369332"/>
          </a:xfrm>
          <a:prstGeom prst="rect">
            <a:avLst/>
          </a:prstGeom>
          <a:noFill/>
        </p:spPr>
        <p:txBody>
          <a:bodyPr wrap="square" rtlCol="0">
            <a:spAutoFit/>
          </a:bodyPr>
          <a:lstStyle/>
          <a:p>
            <a:r>
              <a:rPr lang="en-GB" dirty="0"/>
              <a:t>e97t6</a:t>
            </a:r>
          </a:p>
        </p:txBody>
      </p:sp>
      <p:cxnSp>
        <p:nvCxnSpPr>
          <p:cNvPr id="20" name="Straight Connector 19">
            <a:extLst>
              <a:ext uri="{FF2B5EF4-FFF2-40B4-BE49-F238E27FC236}">
                <a16:creationId xmlns:a16="http://schemas.microsoft.com/office/drawing/2014/main" id="{8D5684D6-595D-102E-885B-CAA2F6841154}"/>
              </a:ext>
            </a:extLst>
          </p:cNvPr>
          <p:cNvCxnSpPr/>
          <p:nvPr/>
        </p:nvCxnSpPr>
        <p:spPr>
          <a:xfrm flipV="1">
            <a:off x="9705474" y="4712147"/>
            <a:ext cx="0" cy="1690063"/>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5199031-FACB-7DFB-49F9-AEB3C235719D}"/>
              </a:ext>
            </a:extLst>
          </p:cNvPr>
          <p:cNvSpPr txBox="1"/>
          <p:nvPr/>
        </p:nvSpPr>
        <p:spPr>
          <a:xfrm>
            <a:off x="9848364" y="4712147"/>
            <a:ext cx="1350453" cy="369332"/>
          </a:xfrm>
          <a:prstGeom prst="rect">
            <a:avLst/>
          </a:prstGeom>
          <a:noFill/>
        </p:spPr>
        <p:txBody>
          <a:bodyPr wrap="square" rtlCol="0">
            <a:spAutoFit/>
          </a:bodyPr>
          <a:lstStyle/>
          <a:p>
            <a:r>
              <a:rPr lang="en-GB" dirty="0"/>
              <a:t>Focal point</a:t>
            </a:r>
          </a:p>
        </p:txBody>
      </p:sp>
    </p:spTree>
    <p:extLst>
      <p:ext uri="{BB962C8B-B14F-4D97-AF65-F5344CB8AC3E}">
        <p14:creationId xmlns:p14="http://schemas.microsoft.com/office/powerpoint/2010/main" val="343825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A4A1-41CA-313C-6FD8-A1D20D5BB870}"/>
              </a:ext>
            </a:extLst>
          </p:cNvPr>
          <p:cNvSpPr>
            <a:spLocks noGrp="1"/>
          </p:cNvSpPr>
          <p:nvPr>
            <p:ph type="title"/>
          </p:nvPr>
        </p:nvSpPr>
        <p:spPr>
          <a:xfrm>
            <a:off x="2092037" y="0"/>
            <a:ext cx="9150927" cy="923348"/>
          </a:xfrm>
        </p:spPr>
        <p:txBody>
          <a:bodyPr/>
          <a:lstStyle/>
          <a:p>
            <a:r>
              <a:rPr lang="en-GB" dirty="0"/>
              <a:t>Saline at the calibrated focal point: </a:t>
            </a:r>
          </a:p>
        </p:txBody>
      </p:sp>
      <p:pic>
        <p:nvPicPr>
          <p:cNvPr id="5" name="Content Placeholder 4" descr="A picture containing black, screenshot, darkness&#10;&#10;Description automatically generated">
            <a:extLst>
              <a:ext uri="{FF2B5EF4-FFF2-40B4-BE49-F238E27FC236}">
                <a16:creationId xmlns:a16="http://schemas.microsoft.com/office/drawing/2014/main" id="{08275DC7-460B-EDD6-8F89-3429C98B0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036" y="1652764"/>
            <a:ext cx="4928626" cy="4005080"/>
          </a:xfrm>
        </p:spPr>
      </p:pic>
      <p:pic>
        <p:nvPicPr>
          <p:cNvPr id="7" name="Picture 6" descr="A line on a black background&#10;&#10;Description automatically generated with low confidence">
            <a:extLst>
              <a:ext uri="{FF2B5EF4-FFF2-40B4-BE49-F238E27FC236}">
                <a16:creationId xmlns:a16="http://schemas.microsoft.com/office/drawing/2014/main" id="{7032CBA9-3AE2-249D-2CF2-397BE135B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066" y="1652764"/>
            <a:ext cx="4818898" cy="4005080"/>
          </a:xfrm>
          <a:prstGeom prst="rect">
            <a:avLst/>
          </a:prstGeom>
        </p:spPr>
      </p:pic>
      <p:sp>
        <p:nvSpPr>
          <p:cNvPr id="8" name="TextBox 7">
            <a:extLst>
              <a:ext uri="{FF2B5EF4-FFF2-40B4-BE49-F238E27FC236}">
                <a16:creationId xmlns:a16="http://schemas.microsoft.com/office/drawing/2014/main" id="{E995DA57-4BC5-ED5E-E052-695C0B3A1CB4}"/>
              </a:ext>
            </a:extLst>
          </p:cNvPr>
          <p:cNvSpPr txBox="1"/>
          <p:nvPr/>
        </p:nvSpPr>
        <p:spPr>
          <a:xfrm>
            <a:off x="2774373" y="1088797"/>
            <a:ext cx="2528454" cy="584775"/>
          </a:xfrm>
          <a:prstGeom prst="rect">
            <a:avLst/>
          </a:prstGeom>
          <a:noFill/>
        </p:spPr>
        <p:txBody>
          <a:bodyPr wrap="square" rtlCol="0">
            <a:spAutoFit/>
          </a:bodyPr>
          <a:lstStyle/>
          <a:p>
            <a:r>
              <a:rPr lang="en-GB" sz="1600" dirty="0"/>
              <a:t>Varying voltage with </a:t>
            </a:r>
          </a:p>
          <a:p>
            <a:r>
              <a:rPr lang="en-GB" sz="1600" dirty="0"/>
              <a:t>pressure constant @ 1MPa</a:t>
            </a:r>
          </a:p>
        </p:txBody>
      </p:sp>
      <p:sp>
        <p:nvSpPr>
          <p:cNvPr id="9" name="TextBox 8">
            <a:extLst>
              <a:ext uri="{FF2B5EF4-FFF2-40B4-BE49-F238E27FC236}">
                <a16:creationId xmlns:a16="http://schemas.microsoft.com/office/drawing/2014/main" id="{8C10A83D-D3CD-836B-23BB-B725CCB0357F}"/>
              </a:ext>
            </a:extLst>
          </p:cNvPr>
          <p:cNvSpPr txBox="1"/>
          <p:nvPr/>
        </p:nvSpPr>
        <p:spPr>
          <a:xfrm>
            <a:off x="8285018" y="1113113"/>
            <a:ext cx="2265217" cy="584775"/>
          </a:xfrm>
          <a:prstGeom prst="rect">
            <a:avLst/>
          </a:prstGeom>
          <a:noFill/>
        </p:spPr>
        <p:txBody>
          <a:bodyPr wrap="square" rtlCol="0">
            <a:spAutoFit/>
          </a:bodyPr>
          <a:lstStyle/>
          <a:p>
            <a:r>
              <a:rPr lang="en-GB" sz="1600" dirty="0"/>
              <a:t>Varying pressure with </a:t>
            </a:r>
          </a:p>
          <a:p>
            <a:r>
              <a:rPr lang="en-GB" sz="1600" dirty="0"/>
              <a:t>voltage constant @ 1V</a:t>
            </a:r>
          </a:p>
        </p:txBody>
      </p:sp>
      <p:sp>
        <p:nvSpPr>
          <p:cNvPr id="10" name="TextBox 9">
            <a:extLst>
              <a:ext uri="{FF2B5EF4-FFF2-40B4-BE49-F238E27FC236}">
                <a16:creationId xmlns:a16="http://schemas.microsoft.com/office/drawing/2014/main" id="{4F564502-7493-911A-DAB7-0DA9310A3BEA}"/>
              </a:ext>
            </a:extLst>
          </p:cNvPr>
          <p:cNvSpPr txBox="1"/>
          <p:nvPr/>
        </p:nvSpPr>
        <p:spPr>
          <a:xfrm>
            <a:off x="11394996" y="6402210"/>
            <a:ext cx="833319" cy="369332"/>
          </a:xfrm>
          <a:prstGeom prst="rect">
            <a:avLst/>
          </a:prstGeom>
          <a:noFill/>
        </p:spPr>
        <p:txBody>
          <a:bodyPr wrap="square" rtlCol="0">
            <a:spAutoFit/>
          </a:bodyPr>
          <a:lstStyle/>
          <a:p>
            <a:r>
              <a:rPr lang="en-GB" dirty="0"/>
              <a:t>e97t6</a:t>
            </a:r>
          </a:p>
        </p:txBody>
      </p:sp>
      <p:sp>
        <p:nvSpPr>
          <p:cNvPr id="11" name="TextBox 10">
            <a:extLst>
              <a:ext uri="{FF2B5EF4-FFF2-40B4-BE49-F238E27FC236}">
                <a16:creationId xmlns:a16="http://schemas.microsoft.com/office/drawing/2014/main" id="{A095334A-6623-2E83-5755-1E62756D6815}"/>
              </a:ext>
            </a:extLst>
          </p:cNvPr>
          <p:cNvSpPr txBox="1"/>
          <p:nvPr/>
        </p:nvSpPr>
        <p:spPr>
          <a:xfrm>
            <a:off x="1263627" y="6042128"/>
            <a:ext cx="4928626" cy="584775"/>
          </a:xfrm>
          <a:prstGeom prst="rect">
            <a:avLst/>
          </a:prstGeom>
          <a:noFill/>
        </p:spPr>
        <p:txBody>
          <a:bodyPr wrap="square" rtlCol="0">
            <a:spAutoFit/>
          </a:bodyPr>
          <a:lstStyle/>
          <a:p>
            <a:pPr algn="ctr"/>
            <a:r>
              <a:rPr lang="en-GB" sz="1600" dirty="0"/>
              <a:t>Gradient = 200/6 = 33.3</a:t>
            </a:r>
          </a:p>
          <a:p>
            <a:pPr algn="ctr"/>
            <a:r>
              <a:rPr lang="en-GB" sz="1600" dirty="0"/>
              <a:t> i.e. </a:t>
            </a:r>
            <a:r>
              <a:rPr lang="en-GB" sz="1600" dirty="0" err="1"/>
              <a:t>AE_amplitude</a:t>
            </a:r>
            <a:r>
              <a:rPr lang="en-GB" sz="1600" dirty="0"/>
              <a:t>(microvolts) = 33.3 (applied voltage)</a:t>
            </a:r>
          </a:p>
        </p:txBody>
      </p:sp>
      <p:sp>
        <p:nvSpPr>
          <p:cNvPr id="12" name="TextBox 11">
            <a:extLst>
              <a:ext uri="{FF2B5EF4-FFF2-40B4-BE49-F238E27FC236}">
                <a16:creationId xmlns:a16="http://schemas.microsoft.com/office/drawing/2014/main" id="{1BEC01EE-4906-AEF3-7B44-2C73D83D1A38}"/>
              </a:ext>
            </a:extLst>
          </p:cNvPr>
          <p:cNvSpPr txBox="1"/>
          <p:nvPr/>
        </p:nvSpPr>
        <p:spPr>
          <a:xfrm>
            <a:off x="8153401" y="6288349"/>
            <a:ext cx="2528454" cy="338554"/>
          </a:xfrm>
          <a:prstGeom prst="rect">
            <a:avLst/>
          </a:prstGeom>
          <a:noFill/>
        </p:spPr>
        <p:txBody>
          <a:bodyPr wrap="square" rtlCol="0">
            <a:spAutoFit/>
          </a:bodyPr>
          <a:lstStyle/>
          <a:p>
            <a:r>
              <a:rPr lang="en-GB" sz="1600" dirty="0"/>
              <a:t>Gradient = 35/1.5 = 23.3</a:t>
            </a:r>
          </a:p>
        </p:txBody>
      </p:sp>
    </p:spTree>
    <p:extLst>
      <p:ext uri="{BB962C8B-B14F-4D97-AF65-F5344CB8AC3E}">
        <p14:creationId xmlns:p14="http://schemas.microsoft.com/office/powerpoint/2010/main" val="238722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5F96-3515-780A-AE73-C4E97B93C15C}"/>
              </a:ext>
            </a:extLst>
          </p:cNvPr>
          <p:cNvSpPr>
            <a:spLocks noGrp="1"/>
          </p:cNvSpPr>
          <p:nvPr>
            <p:ph type="title"/>
          </p:nvPr>
        </p:nvSpPr>
        <p:spPr>
          <a:xfrm>
            <a:off x="728606" y="101889"/>
            <a:ext cx="7626927" cy="1019175"/>
          </a:xfrm>
        </p:spPr>
        <p:txBody>
          <a:bodyPr/>
          <a:lstStyle/>
          <a:p>
            <a:r>
              <a:rPr lang="en-GB" dirty="0"/>
              <a:t>AE amplitude with time in saline</a:t>
            </a:r>
          </a:p>
        </p:txBody>
      </p:sp>
      <p:pic>
        <p:nvPicPr>
          <p:cNvPr id="5" name="Content Placeholder 4" descr="A picture containing graphics, line, font, design&#10;&#10;Description automatically generated">
            <a:extLst>
              <a:ext uri="{FF2B5EF4-FFF2-40B4-BE49-F238E27FC236}">
                <a16:creationId xmlns:a16="http://schemas.microsoft.com/office/drawing/2014/main" id="{B5F67298-1A6E-2C61-916B-2FD01573C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606" y="1558078"/>
            <a:ext cx="4818898" cy="4005080"/>
          </a:xfrm>
        </p:spPr>
      </p:pic>
      <p:sp>
        <p:nvSpPr>
          <p:cNvPr id="6" name="Content Placeholder 2">
            <a:extLst>
              <a:ext uri="{FF2B5EF4-FFF2-40B4-BE49-F238E27FC236}">
                <a16:creationId xmlns:a16="http://schemas.microsoft.com/office/drawing/2014/main" id="{85E348F4-C267-2BA6-9F09-51B5FB369862}"/>
              </a:ext>
            </a:extLst>
          </p:cNvPr>
          <p:cNvSpPr txBox="1">
            <a:spLocks/>
          </p:cNvSpPr>
          <p:nvPr/>
        </p:nvSpPr>
        <p:spPr>
          <a:xfrm>
            <a:off x="5914019" y="1423312"/>
            <a:ext cx="5765363" cy="2080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Over 1 hour there is no discernible trend, whereas in a mouse the ae amplitudes go down over time. </a:t>
            </a:r>
          </a:p>
          <a:p>
            <a:r>
              <a:rPr lang="en-GB" sz="2000" dirty="0"/>
              <a:t>Note: </a:t>
            </a:r>
            <a:r>
              <a:rPr lang="en-GB" sz="2000" dirty="0" err="1"/>
              <a:t>V_out</a:t>
            </a:r>
            <a:r>
              <a:rPr lang="en-GB" sz="2000" dirty="0"/>
              <a:t> = 3V, Pressure = 1MPa in this plot. Position is calibrated to be at the focal point. 8khz.</a:t>
            </a:r>
          </a:p>
          <a:p>
            <a:r>
              <a:rPr lang="en-GB" sz="2000" dirty="0"/>
              <a:t>TODO: show this relationship compared with the mouse more clearly on the same plot. </a:t>
            </a:r>
          </a:p>
        </p:txBody>
      </p:sp>
      <p:sp>
        <p:nvSpPr>
          <p:cNvPr id="7" name="TextBox 6">
            <a:extLst>
              <a:ext uri="{FF2B5EF4-FFF2-40B4-BE49-F238E27FC236}">
                <a16:creationId xmlns:a16="http://schemas.microsoft.com/office/drawing/2014/main" id="{D52E7EEF-D970-3B16-3CC4-D8017C5DA71C}"/>
              </a:ext>
            </a:extLst>
          </p:cNvPr>
          <p:cNvSpPr txBox="1"/>
          <p:nvPr/>
        </p:nvSpPr>
        <p:spPr>
          <a:xfrm>
            <a:off x="11394996" y="6402210"/>
            <a:ext cx="833319" cy="369332"/>
          </a:xfrm>
          <a:prstGeom prst="rect">
            <a:avLst/>
          </a:prstGeom>
          <a:noFill/>
        </p:spPr>
        <p:txBody>
          <a:bodyPr wrap="square" rtlCol="0">
            <a:spAutoFit/>
          </a:bodyPr>
          <a:lstStyle/>
          <a:p>
            <a:r>
              <a:rPr lang="en-GB" dirty="0"/>
              <a:t>e97t5</a:t>
            </a:r>
          </a:p>
        </p:txBody>
      </p:sp>
    </p:spTree>
    <p:extLst>
      <p:ext uri="{BB962C8B-B14F-4D97-AF65-F5344CB8AC3E}">
        <p14:creationId xmlns:p14="http://schemas.microsoft.com/office/powerpoint/2010/main" val="171886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0C8E-B8FD-80E7-FE38-7B67921FD27D}"/>
              </a:ext>
            </a:extLst>
          </p:cNvPr>
          <p:cNvSpPr>
            <a:spLocks noGrp="1"/>
          </p:cNvSpPr>
          <p:nvPr>
            <p:ph type="title"/>
          </p:nvPr>
        </p:nvSpPr>
        <p:spPr>
          <a:xfrm>
            <a:off x="838200" y="101889"/>
            <a:ext cx="8721436" cy="826366"/>
          </a:xfrm>
        </p:spPr>
        <p:txBody>
          <a:bodyPr/>
          <a:lstStyle/>
          <a:p>
            <a:r>
              <a:rPr lang="en-GB" dirty="0"/>
              <a:t>AE amplitudes comparison statement. </a:t>
            </a:r>
          </a:p>
        </p:txBody>
      </p:sp>
      <p:sp>
        <p:nvSpPr>
          <p:cNvPr id="3" name="Content Placeholder 2">
            <a:extLst>
              <a:ext uri="{FF2B5EF4-FFF2-40B4-BE49-F238E27FC236}">
                <a16:creationId xmlns:a16="http://schemas.microsoft.com/office/drawing/2014/main" id="{BB71AFBD-01CF-55C9-8AC0-E7F4AA55C24F}"/>
              </a:ext>
            </a:extLst>
          </p:cNvPr>
          <p:cNvSpPr>
            <a:spLocks noGrp="1"/>
          </p:cNvSpPr>
          <p:nvPr>
            <p:ph idx="1"/>
          </p:nvPr>
        </p:nvSpPr>
        <p:spPr>
          <a:xfrm>
            <a:off x="387927" y="1246909"/>
            <a:ext cx="11384973" cy="4930054"/>
          </a:xfrm>
        </p:spPr>
        <p:txBody>
          <a:bodyPr>
            <a:normAutofit/>
          </a:bodyPr>
          <a:lstStyle/>
          <a:p>
            <a:pPr marL="0" indent="0">
              <a:buNone/>
            </a:pPr>
            <a:r>
              <a:rPr lang="en-GB" sz="1900" dirty="0"/>
              <a:t>e.g. The amplitude of the acoustoelectric effect is larger in the mouse than in saline. Scale of magnitude increase is 5?? The gradient change in saline while varying voltage or pressure compared with a mouse is… </a:t>
            </a:r>
          </a:p>
          <a:p>
            <a:pPr marL="0" indent="0">
              <a:buNone/>
            </a:pPr>
            <a:r>
              <a:rPr lang="en-GB" sz="1900" dirty="0"/>
              <a:t>In previous experiments I get more variant and higher amplitude data in a mouse. i.e. at the same frequency and output voltage I get up to 160 microvolts </a:t>
            </a:r>
            <a:r>
              <a:rPr lang="en-GB" sz="1900" dirty="0" err="1"/>
              <a:t>df</a:t>
            </a:r>
            <a:r>
              <a:rPr lang="en-GB" sz="1900" dirty="0"/>
              <a:t> with inexact position calibration. i.e. AE_t1. With exact calibration it’ll be even higher. </a:t>
            </a:r>
          </a:p>
          <a:p>
            <a:pPr marL="0" indent="0">
              <a:buNone/>
            </a:pPr>
            <a:r>
              <a:rPr lang="en-GB" sz="1900" dirty="0"/>
              <a:t>I also know that in mouse, ae amplitude decreases with time, but in saline it doesn’t. </a:t>
            </a:r>
          </a:p>
          <a:p>
            <a:pPr marL="0" indent="0">
              <a:buNone/>
            </a:pPr>
            <a:endParaRPr lang="en-GB" sz="1900" dirty="0"/>
          </a:p>
          <a:p>
            <a:pPr marL="0" indent="0">
              <a:buNone/>
            </a:pPr>
            <a:r>
              <a:rPr lang="en-GB" sz="1900" dirty="0">
                <a:solidFill>
                  <a:srgbClr val="FF0000"/>
                </a:solidFill>
              </a:rPr>
              <a:t>TODO: NEED to collect really nice mouse data to show this more clearly. </a:t>
            </a:r>
          </a:p>
          <a:p>
            <a:pPr marL="0" indent="0">
              <a:buNone/>
            </a:pPr>
            <a:endParaRPr lang="en-GB" sz="1900" dirty="0"/>
          </a:p>
          <a:p>
            <a:pPr marL="0" indent="0">
              <a:buNone/>
            </a:pPr>
            <a:r>
              <a:rPr lang="en-GB" sz="1900" dirty="0"/>
              <a:t>The mechanism is unclear, though likely has to do with voltage gated ion channels(reference Shapiro’s Nat Comms 2022 here).</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4255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258F-C2EF-C0D4-FB31-1BE5F89B7A86}"/>
              </a:ext>
            </a:extLst>
          </p:cNvPr>
          <p:cNvSpPr>
            <a:spLocks noGrp="1"/>
          </p:cNvSpPr>
          <p:nvPr>
            <p:ph type="title"/>
          </p:nvPr>
        </p:nvSpPr>
        <p:spPr>
          <a:xfrm>
            <a:off x="567266" y="186267"/>
            <a:ext cx="9411123" cy="603956"/>
          </a:xfrm>
        </p:spPr>
        <p:txBody>
          <a:bodyPr>
            <a:normAutofit fontScale="90000"/>
          </a:bodyPr>
          <a:lstStyle/>
          <a:p>
            <a:r>
              <a:rPr lang="en-GB" sz="3200" b="1" dirty="0"/>
              <a:t>Big problem for mouse measurements requiring new surgery</a:t>
            </a:r>
          </a:p>
        </p:txBody>
      </p:sp>
      <p:sp>
        <p:nvSpPr>
          <p:cNvPr id="3" name="Content Placeholder 2">
            <a:extLst>
              <a:ext uri="{FF2B5EF4-FFF2-40B4-BE49-F238E27FC236}">
                <a16:creationId xmlns:a16="http://schemas.microsoft.com/office/drawing/2014/main" id="{C9D08A28-CA6C-F203-1FB0-DB2FB99A0284}"/>
              </a:ext>
            </a:extLst>
          </p:cNvPr>
          <p:cNvSpPr>
            <a:spLocks noGrp="1"/>
          </p:cNvSpPr>
          <p:nvPr>
            <p:ph idx="1"/>
          </p:nvPr>
        </p:nvSpPr>
        <p:spPr>
          <a:xfrm>
            <a:off x="327378" y="914400"/>
            <a:ext cx="11593689" cy="5757333"/>
          </a:xfrm>
        </p:spPr>
        <p:txBody>
          <a:bodyPr>
            <a:normAutofit/>
          </a:bodyPr>
          <a:lstStyle/>
          <a:p>
            <a:r>
              <a:rPr lang="en-GB" sz="1800" dirty="0"/>
              <a:t>Problem: The thin silver wires keep breaking meaning I need to reattach them to the screws, which can wiggle the screws, and connecting little hook grabbers directly to this wire can cause strain on the screw which is directly connected to the brain causing tissue damage and signal degradation over time. As such, I need a new surgery with strain relief incorporated- which still maintains a very small vertical form factor so I can position the US directly overhead. The wires in the mouse brain should be sealed such that no moisture can escape the brain cavity, whilst still maintaining acoustic transparency. </a:t>
            </a:r>
          </a:p>
          <a:p>
            <a:r>
              <a:rPr lang="en-GB" sz="1800" dirty="0"/>
              <a:t>Thus I plan to use silicon to seal around the </a:t>
            </a:r>
            <a:r>
              <a:rPr lang="en-GB" sz="1800" dirty="0" err="1"/>
              <a:t>PtIr</a:t>
            </a:r>
            <a:r>
              <a:rPr lang="en-GB" sz="1800" dirty="0"/>
              <a:t> wires, directly bonding them to non-conductive dental cement at the back of the </a:t>
            </a:r>
            <a:r>
              <a:rPr lang="en-GB" sz="1800" dirty="0" err="1"/>
              <a:t>headbar</a:t>
            </a:r>
            <a:r>
              <a:rPr lang="en-GB" sz="1800" dirty="0"/>
              <a:t> to provide stability and strain relief for connection. The silicon is acoustically transparent based on my testing. The dental cement is not conductive, being both stabilizing and insulating. </a:t>
            </a:r>
          </a:p>
        </p:txBody>
      </p:sp>
      <p:pic>
        <p:nvPicPr>
          <p:cNvPr id="5" name="Picture 4" descr="A picture containing indoor, toy, human beard, mammal&#10;&#10;Description automatically generated">
            <a:extLst>
              <a:ext uri="{FF2B5EF4-FFF2-40B4-BE49-F238E27FC236}">
                <a16:creationId xmlns:a16="http://schemas.microsoft.com/office/drawing/2014/main" id="{499C90D5-122D-AFFB-8A3E-CF67B56A93C3}"/>
              </a:ext>
            </a:extLst>
          </p:cNvPr>
          <p:cNvPicPr>
            <a:picLocks noChangeAspect="1"/>
          </p:cNvPicPr>
          <p:nvPr/>
        </p:nvPicPr>
        <p:blipFill rotWithShape="1">
          <a:blip r:embed="rId2">
            <a:extLst>
              <a:ext uri="{28A0092B-C50C-407E-A947-70E740481C1C}">
                <a14:useLocalDpi xmlns:a14="http://schemas.microsoft.com/office/drawing/2010/main" val="0"/>
              </a:ext>
            </a:extLst>
          </a:blip>
          <a:srcRect l="17558" t="18286" r="16880" b="47429"/>
          <a:stretch/>
        </p:blipFill>
        <p:spPr>
          <a:xfrm>
            <a:off x="8064137" y="3918855"/>
            <a:ext cx="3370217" cy="2351315"/>
          </a:xfrm>
          <a:prstGeom prst="rect">
            <a:avLst/>
          </a:prstGeom>
        </p:spPr>
      </p:pic>
      <p:pic>
        <p:nvPicPr>
          <p:cNvPr id="7" name="Picture 6" descr="A picture containing green, soft drink, plastic, bottle&#10;&#10;Description automatically generated">
            <a:extLst>
              <a:ext uri="{FF2B5EF4-FFF2-40B4-BE49-F238E27FC236}">
                <a16:creationId xmlns:a16="http://schemas.microsoft.com/office/drawing/2014/main" id="{19A63959-4CD7-A9C7-1F28-AD80A7D9C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46" y="3918855"/>
            <a:ext cx="3136304" cy="2351315"/>
          </a:xfrm>
          <a:prstGeom prst="rect">
            <a:avLst/>
          </a:prstGeom>
        </p:spPr>
      </p:pic>
      <p:pic>
        <p:nvPicPr>
          <p:cNvPr id="9" name="Picture 8" descr="A person holding a piece of green tape&#10;&#10;Description automatically generated with low confidence">
            <a:extLst>
              <a:ext uri="{FF2B5EF4-FFF2-40B4-BE49-F238E27FC236}">
                <a16:creationId xmlns:a16="http://schemas.microsoft.com/office/drawing/2014/main" id="{1DD437F9-10D7-1980-59C1-8057374FB8A7}"/>
              </a:ext>
            </a:extLst>
          </p:cNvPr>
          <p:cNvPicPr>
            <a:picLocks noChangeAspect="1"/>
          </p:cNvPicPr>
          <p:nvPr/>
        </p:nvPicPr>
        <p:blipFill rotWithShape="1">
          <a:blip r:embed="rId4">
            <a:extLst>
              <a:ext uri="{28A0092B-C50C-407E-A947-70E740481C1C}">
                <a14:useLocalDpi xmlns:a14="http://schemas.microsoft.com/office/drawing/2010/main" val="0"/>
              </a:ext>
            </a:extLst>
          </a:blip>
          <a:srcRect b="32000"/>
          <a:stretch/>
        </p:blipFill>
        <p:spPr>
          <a:xfrm>
            <a:off x="4683098" y="3918855"/>
            <a:ext cx="2591890" cy="2351315"/>
          </a:xfrm>
          <a:prstGeom prst="rect">
            <a:avLst/>
          </a:prstGeom>
        </p:spPr>
      </p:pic>
      <p:sp>
        <p:nvSpPr>
          <p:cNvPr id="4" name="TextBox 3">
            <a:extLst>
              <a:ext uri="{FF2B5EF4-FFF2-40B4-BE49-F238E27FC236}">
                <a16:creationId xmlns:a16="http://schemas.microsoft.com/office/drawing/2014/main" id="{AFF33B96-E3A1-39AD-78BC-2DF5D50E00BA}"/>
              </a:ext>
            </a:extLst>
          </p:cNvPr>
          <p:cNvSpPr txBox="1"/>
          <p:nvPr/>
        </p:nvSpPr>
        <p:spPr>
          <a:xfrm>
            <a:off x="583252" y="6364683"/>
            <a:ext cx="11081939" cy="338554"/>
          </a:xfrm>
          <a:prstGeom prst="rect">
            <a:avLst/>
          </a:prstGeom>
          <a:noFill/>
        </p:spPr>
        <p:txBody>
          <a:bodyPr wrap="square" rtlCol="0">
            <a:spAutoFit/>
          </a:bodyPr>
          <a:lstStyle/>
          <a:p>
            <a:r>
              <a:rPr lang="en-GB" sz="1600" dirty="0"/>
              <a:t>New mouse surgery, without screws with </a:t>
            </a:r>
            <a:r>
              <a:rPr lang="en-GB" sz="1600" dirty="0" err="1"/>
              <a:t>PtIr</a:t>
            </a:r>
            <a:r>
              <a:rPr lang="en-GB" sz="1600" dirty="0"/>
              <a:t> wire with acoustically transparent silicon, and added strain relief at back of head bar. </a:t>
            </a:r>
          </a:p>
        </p:txBody>
      </p:sp>
    </p:spTree>
    <p:extLst>
      <p:ext uri="{BB962C8B-B14F-4D97-AF65-F5344CB8AC3E}">
        <p14:creationId xmlns:p14="http://schemas.microsoft.com/office/powerpoint/2010/main" val="3472255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159296</TotalTime>
  <Words>3769</Words>
  <Application>Microsoft Office PowerPoint</Application>
  <PresentationFormat>Widescreen</PresentationFormat>
  <Paragraphs>245</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Acoustoelectric characterization in mouse versus saline. </vt:lpstr>
      <vt:lpstr>Calibration Diagram</vt:lpstr>
      <vt:lpstr>Demodulation Diagram</vt:lpstr>
      <vt:lpstr>Stimulation diagram </vt:lpstr>
      <vt:lpstr>SALINE: 8kHz 1V amplitude, single electrode spatial calibration at 1MPa </vt:lpstr>
      <vt:lpstr>Saline at the calibrated focal point: </vt:lpstr>
      <vt:lpstr>AE amplitude with time in saline</vt:lpstr>
      <vt:lpstr>AE amplitudes comparison statement. </vt:lpstr>
      <vt:lpstr>Big problem for mouse measurements requiring new surgery</vt:lpstr>
      <vt:lpstr>Is the silicon material acoustically transparent? </vt:lpstr>
      <vt:lpstr>Testing whether this new surgery is viable. </vt:lpstr>
      <vt:lpstr>Mouse surgery on 13/06/2023, optimized for higher current density for forepaw MEPs, with non-invasive EEG test electrode for longer lasting signal quality and mouse usage. </vt:lpstr>
      <vt:lpstr>Testing of new mouse with small surface area PtIr embedded electrodes and strain relief. </vt:lpstr>
      <vt:lpstr>E97-t11 results analysis (mouse/isoflurane)</vt:lpstr>
      <vt:lpstr>Back up on the rf amplifier output. </vt:lpstr>
      <vt:lpstr>Why not look at hydrophone data?</vt:lpstr>
      <vt:lpstr>TODO repeat the amplitude study BUT WITH MEP DATA Question: Does the measured DC offset induced in US neuromodulation correlate to neural firing? Yes it does appear to. </vt:lpstr>
      <vt:lpstr>E97-t11 results analysis – vep software threshold 20 microvolts</vt:lpstr>
      <vt:lpstr>PowerPoint Presentation</vt:lpstr>
      <vt:lpstr>What has been shown</vt:lpstr>
      <vt:lpstr>2hz difference frequency. </vt:lpstr>
      <vt:lpstr>4Hz difference frequency</vt:lpstr>
      <vt:lpstr>Mep experiment with screw/wire mouse and David Bono’s transformer. </vt:lpstr>
      <vt:lpstr>Filtering 0.5-1000hz</vt:lpstr>
      <vt:lpstr>PowerPoint Presentation</vt:lpstr>
      <vt:lpstr>Pressure but no current. </vt:lpstr>
      <vt:lpstr>Current but no pressure 2hz df in theory. </vt:lpstr>
      <vt:lpstr>New Stimulation diagram </vt:lpstr>
      <vt:lpstr>Saline test with and without hp filter at the fg output. </vt:lpstr>
      <vt:lpstr>Harmonic Distortion/Fs issue. </vt:lpstr>
      <vt:lpstr>PowerPoint Presentation</vt:lpstr>
      <vt:lpstr>Larger surface area, and voltage max to get large ae amplitude. </vt:lpstr>
      <vt:lpstr>TODO list</vt:lpstr>
      <vt:lpstr>Saline tests with two PtIr wire, and PtIr plates.</vt:lpstr>
      <vt:lpstr>What is the smallest current I can use to see a paw movement with direct stimulation?</vt:lpstr>
      <vt:lpstr>t11</vt:lpstr>
      <vt:lpstr>Next mouse</vt:lpstr>
      <vt:lpstr>PowerPoint Presentation</vt:lpstr>
      <vt:lpstr>Mouse spatial distribution. </vt:lpstr>
      <vt:lpstr>Questions to answer. Figure 1 AE characterization.  </vt:lpstr>
      <vt:lpstr>Amplitude calibration should be done such that electric field is aligned with acoustic field. </vt:lpstr>
      <vt:lpstr>Can I obtain a 4 Hz difference frequency in saline and see it in the data? </vt:lpstr>
      <vt:lpstr>Can I modulate up a 4Hz signal, and see it in the data? </vt:lpstr>
      <vt:lpstr>TO DO list. What frequency to do this at? 8kHz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Rintoul, Jean</dc:creator>
  <cp:lastModifiedBy>Rintoul, Jean</cp:lastModifiedBy>
  <cp:revision>2096</cp:revision>
  <dcterms:created xsi:type="dcterms:W3CDTF">2022-12-15T15:24:01Z</dcterms:created>
  <dcterms:modified xsi:type="dcterms:W3CDTF">2023-06-26T13:49:30Z</dcterms:modified>
</cp:coreProperties>
</file>