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0" d="100"/>
          <a:sy n="80"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26/06/2023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26/06/2023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1524000" y="1600200"/>
            <a:ext cx="9144000" cy="923174"/>
          </a:xfrm>
        </p:spPr>
        <p:txBody>
          <a:bodyPr/>
          <a:lstStyle/>
          <a:p>
            <a:r>
              <a:rPr lang="en-GB" dirty="0"/>
              <a:t>Status Overview</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1524000" y="3602038"/>
            <a:ext cx="9144000" cy="609015"/>
          </a:xfrm>
        </p:spPr>
        <p:txBody>
          <a:bodyPr/>
          <a:lstStyle/>
          <a:p>
            <a:r>
              <a:rPr lang="en-GB" dirty="0"/>
              <a:t>26/6/2023</a:t>
            </a:r>
          </a:p>
        </p:txBody>
      </p:sp>
    </p:spTree>
    <p:extLst>
      <p:ext uri="{BB962C8B-B14F-4D97-AF65-F5344CB8AC3E}">
        <p14:creationId xmlns:p14="http://schemas.microsoft.com/office/powerpoint/2010/main" val="136008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A98F-32B3-7F01-5C0D-64F9584FFC20}"/>
              </a:ext>
            </a:extLst>
          </p:cNvPr>
          <p:cNvSpPr>
            <a:spLocks noGrp="1"/>
          </p:cNvSpPr>
          <p:nvPr>
            <p:ph type="title"/>
          </p:nvPr>
        </p:nvSpPr>
        <p:spPr>
          <a:xfrm>
            <a:off x="838200" y="220746"/>
            <a:ext cx="10515600" cy="1126791"/>
          </a:xfrm>
        </p:spPr>
        <p:txBody>
          <a:bodyPr/>
          <a:lstStyle/>
          <a:p>
            <a:r>
              <a:rPr lang="en-GB" dirty="0"/>
              <a:t>Acoustoelectric Neural recording: </a:t>
            </a:r>
          </a:p>
        </p:txBody>
      </p:sp>
      <p:sp>
        <p:nvSpPr>
          <p:cNvPr id="3" name="Content Placeholder 2">
            <a:extLst>
              <a:ext uri="{FF2B5EF4-FFF2-40B4-BE49-F238E27FC236}">
                <a16:creationId xmlns:a16="http://schemas.microsoft.com/office/drawing/2014/main" id="{8989B0EF-90E0-4832-004C-DFD543CB3847}"/>
              </a:ext>
            </a:extLst>
          </p:cNvPr>
          <p:cNvSpPr>
            <a:spLocks noGrp="1"/>
          </p:cNvSpPr>
          <p:nvPr>
            <p:ph idx="1"/>
          </p:nvPr>
        </p:nvSpPr>
        <p:spPr>
          <a:xfrm>
            <a:off x="505327" y="1612232"/>
            <a:ext cx="11297652" cy="4880643"/>
          </a:xfrm>
        </p:spPr>
        <p:txBody>
          <a:bodyPr>
            <a:normAutofit fontScale="85000" lnSpcReduction="20000"/>
          </a:bodyPr>
          <a:lstStyle/>
          <a:p>
            <a:pPr marL="0" indent="0">
              <a:buNone/>
            </a:pPr>
            <a:r>
              <a:rPr lang="en-GB" sz="1800" dirty="0"/>
              <a:t>Difficulties: </a:t>
            </a:r>
          </a:p>
          <a:p>
            <a:r>
              <a:rPr lang="en-GB" sz="1800" dirty="0"/>
              <a:t>I had periodic noise coming from the heat mat. </a:t>
            </a:r>
          </a:p>
          <a:p>
            <a:r>
              <a:rPr lang="en-GB" sz="1800" dirty="0"/>
              <a:t>I had common mode noise coming from the 672.8kHz transducer, that was causing mixing even when it wasn’t acoustically connected. I DID HOWEVER GET A SMALL AMOUNT OF OK DATA THAT DOES SUGGEST NEURAL RECORDING WILL BE OK. I need to do a more coordinated attempt on this. </a:t>
            </a:r>
          </a:p>
          <a:p>
            <a:r>
              <a:rPr lang="en-GB" sz="1800" dirty="0"/>
              <a:t>The screws degrade signal quality in mouse over a couple of weeks, as cause strain and tissue damage at the skull when US gel applied on top and wire grabbers in place(this has taken me a while to really realise and localize as the problem, and I spent some time continuing with this and wondering why I wasn’t getting anything). Often the silver wires which are brittle break, meaning they need to be replaced – which causes more wiggling of the screw. This surgery solution is an overall bad design - scrap it and do something better. </a:t>
            </a:r>
          </a:p>
          <a:p>
            <a:r>
              <a:rPr lang="en-GB" sz="1800" dirty="0"/>
              <a:t>Also, the silver wire acts like an antenna, and picks up more of this common mode noise I want to get rid of – if I can use thicker conductor(ideally twisted) this will be greatly reduced. </a:t>
            </a:r>
          </a:p>
          <a:p>
            <a:r>
              <a:rPr lang="en-GB" sz="1800" dirty="0"/>
              <a:t>Need a better surgery that does not cause strain to the mouse. </a:t>
            </a:r>
          </a:p>
          <a:p>
            <a:pPr marL="0" indent="0">
              <a:buNone/>
            </a:pPr>
            <a:r>
              <a:rPr lang="en-GB" sz="1800" dirty="0"/>
              <a:t>Positive Side: </a:t>
            </a:r>
          </a:p>
          <a:p>
            <a:pPr marL="0" indent="0">
              <a:buNone/>
            </a:pPr>
            <a:r>
              <a:rPr lang="en-GB" sz="1800" dirty="0"/>
              <a:t>In saline, with good position calibration I can modulate a 4Hz signal really well up to 500khz. In the mouse I have more thermal/Johnson noise however, so I will likely need to do lots of averaging, repeats.  </a:t>
            </a:r>
          </a:p>
          <a:p>
            <a:pPr marL="0" indent="0">
              <a:buNone/>
            </a:pPr>
            <a:r>
              <a:rPr lang="en-GB" sz="1800" dirty="0"/>
              <a:t>NOTE: TO GET BETTER SNR and push down the Johnson noise, I would benefit from a higher surface area electrode (i.e. PEDOT dipping or just a larger </a:t>
            </a:r>
            <a:r>
              <a:rPr lang="en-GB" sz="1800" dirty="0" err="1"/>
              <a:t>PtIr</a:t>
            </a:r>
            <a:r>
              <a:rPr lang="en-GB" sz="1800" dirty="0"/>
              <a:t> sphere).</a:t>
            </a:r>
          </a:p>
          <a:p>
            <a:pPr marL="0" indent="0">
              <a:buNone/>
            </a:pPr>
            <a:endParaRPr lang="en-GB" sz="1800" dirty="0"/>
          </a:p>
          <a:p>
            <a:pPr marL="0" indent="0">
              <a:buNone/>
            </a:pPr>
            <a:r>
              <a:rPr lang="en-GB" sz="1800" b="1" dirty="0"/>
              <a:t>Result: This is absolutely possible – fix my surgery issues and try again. Ensure good waterproofing of wires so that I do not get measures in the US gel instead. </a:t>
            </a:r>
          </a:p>
        </p:txBody>
      </p:sp>
    </p:spTree>
    <p:extLst>
      <p:ext uri="{BB962C8B-B14F-4D97-AF65-F5344CB8AC3E}">
        <p14:creationId xmlns:p14="http://schemas.microsoft.com/office/powerpoint/2010/main" val="268365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7F11-0FF7-085E-7D0C-03B9157049ED}"/>
              </a:ext>
            </a:extLst>
          </p:cNvPr>
          <p:cNvSpPr>
            <a:spLocks noGrp="1"/>
          </p:cNvSpPr>
          <p:nvPr>
            <p:ph type="title"/>
          </p:nvPr>
        </p:nvSpPr>
        <p:spPr/>
        <p:txBody>
          <a:bodyPr/>
          <a:lstStyle/>
          <a:p>
            <a:r>
              <a:rPr lang="en-GB" dirty="0"/>
              <a:t>Acoustoelectric Stimulation:</a:t>
            </a:r>
          </a:p>
        </p:txBody>
      </p:sp>
      <p:sp>
        <p:nvSpPr>
          <p:cNvPr id="3" name="Content Placeholder 2">
            <a:extLst>
              <a:ext uri="{FF2B5EF4-FFF2-40B4-BE49-F238E27FC236}">
                <a16:creationId xmlns:a16="http://schemas.microsoft.com/office/drawing/2014/main" id="{F3BA2D96-6B75-D139-7746-657D7EAEB247}"/>
              </a:ext>
            </a:extLst>
          </p:cNvPr>
          <p:cNvSpPr>
            <a:spLocks noGrp="1"/>
          </p:cNvSpPr>
          <p:nvPr>
            <p:ph idx="1"/>
          </p:nvPr>
        </p:nvSpPr>
        <p:spPr>
          <a:xfrm>
            <a:off x="838200" y="1690688"/>
            <a:ext cx="10515600" cy="4802187"/>
          </a:xfrm>
        </p:spPr>
        <p:txBody>
          <a:bodyPr>
            <a:normAutofit/>
          </a:bodyPr>
          <a:lstStyle/>
          <a:p>
            <a:pPr marL="0" indent="0">
              <a:buNone/>
            </a:pPr>
            <a:r>
              <a:rPr lang="en-GB" sz="1800" dirty="0"/>
              <a:t>Difficulties: </a:t>
            </a:r>
          </a:p>
          <a:p>
            <a:r>
              <a:rPr lang="en-GB" sz="1800" dirty="0"/>
              <a:t>I have been getting harmonic distortion when I use David Bono’s amplifier which I installed last week when I realized I need bigger voltages and electrode surface areas. It results from aliasing – I have found a way to fix this issue however. </a:t>
            </a:r>
          </a:p>
          <a:p>
            <a:r>
              <a:rPr lang="en-GB" sz="1800" dirty="0"/>
              <a:t>My previous large amplitude AE measurements were from the large surface area of the screw head(i.e. not going through the brain) – need this new surgery to avoid this issue. This however hints at what is needed – better exposed surface area of electrodes to the brain to do a large AE effect. This can be done with PEDOT or an acoustically transparent foil type electrode over the motor cortex. </a:t>
            </a:r>
          </a:p>
          <a:p>
            <a:r>
              <a:rPr lang="en-GB" sz="1800" dirty="0"/>
              <a:t>When I stimulate with continuous US alone, I get a DC offset which appears to induce movement alone. While this is interesting alone in that it’s a DC offset thing… not ideal if I want to stimulate at a difference frequency. For acoustoelectric stimulation to work I need to understand more about how to increase the size of the AE amplitude(surface area) and decrease the size of the DC offset(geometry).</a:t>
            </a:r>
          </a:p>
          <a:p>
            <a:pPr marL="0" indent="0">
              <a:buNone/>
            </a:pPr>
            <a:r>
              <a:rPr lang="en-GB" sz="1800" dirty="0"/>
              <a:t>TODOs:   </a:t>
            </a:r>
          </a:p>
          <a:p>
            <a:pPr>
              <a:buFontTx/>
              <a:buChar char="-"/>
            </a:pPr>
            <a:r>
              <a:rPr lang="en-GB" sz="1800" dirty="0"/>
              <a:t>Experiment with geometry in saline using large and small and large surface area electrodes. </a:t>
            </a:r>
          </a:p>
          <a:p>
            <a:pPr>
              <a:buFontTx/>
              <a:buChar char="-"/>
            </a:pPr>
            <a:r>
              <a:rPr lang="en-GB" sz="1800" dirty="0"/>
              <a:t>PEDOT electrodes/foil electrode over motor cortex. </a:t>
            </a:r>
          </a:p>
        </p:txBody>
      </p:sp>
    </p:spTree>
    <p:extLst>
      <p:ext uri="{BB962C8B-B14F-4D97-AF65-F5344CB8AC3E}">
        <p14:creationId xmlns:p14="http://schemas.microsoft.com/office/powerpoint/2010/main" val="275290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8A46-5602-3B0B-51B3-59634D87FDEB}"/>
              </a:ext>
            </a:extLst>
          </p:cNvPr>
          <p:cNvSpPr>
            <a:spLocks noGrp="1"/>
          </p:cNvSpPr>
          <p:nvPr>
            <p:ph type="title"/>
          </p:nvPr>
        </p:nvSpPr>
        <p:spPr>
          <a:xfrm>
            <a:off x="838200" y="365126"/>
            <a:ext cx="10515600" cy="1090696"/>
          </a:xfrm>
        </p:spPr>
        <p:txBody>
          <a:bodyPr/>
          <a:lstStyle/>
          <a:p>
            <a:r>
              <a:rPr lang="en-GB" dirty="0"/>
              <a:t>AE as mechanism for US neuromodulation</a:t>
            </a:r>
          </a:p>
        </p:txBody>
      </p:sp>
      <p:sp>
        <p:nvSpPr>
          <p:cNvPr id="3" name="Content Placeholder 2">
            <a:extLst>
              <a:ext uri="{FF2B5EF4-FFF2-40B4-BE49-F238E27FC236}">
                <a16:creationId xmlns:a16="http://schemas.microsoft.com/office/drawing/2014/main" id="{EC3FAF69-7E96-F252-A0BF-446A83F56550}"/>
              </a:ext>
            </a:extLst>
          </p:cNvPr>
          <p:cNvSpPr>
            <a:spLocks noGrp="1"/>
          </p:cNvSpPr>
          <p:nvPr>
            <p:ph idx="1"/>
          </p:nvPr>
        </p:nvSpPr>
        <p:spPr>
          <a:xfrm>
            <a:off x="348915" y="1876926"/>
            <a:ext cx="11345780" cy="4516605"/>
          </a:xfrm>
        </p:spPr>
        <p:txBody>
          <a:bodyPr>
            <a:normAutofit/>
          </a:bodyPr>
          <a:lstStyle/>
          <a:p>
            <a:r>
              <a:rPr lang="en-GB" dirty="0"/>
              <a:t>This deserves an article, it’s interesting and plausible and all experiments and data is so far in order and very repeatable. </a:t>
            </a:r>
          </a:p>
          <a:p>
            <a:r>
              <a:rPr lang="en-GB" dirty="0"/>
              <a:t>Plan: spend ¾ of time on getting new surgery AE bidirectional interface going, ¼ getting publishable data ready for AE -&gt; US neuromodulation. </a:t>
            </a:r>
          </a:p>
          <a:p>
            <a:pPr marL="0" indent="0">
              <a:buNone/>
            </a:pPr>
            <a:endParaRPr lang="en-GB" dirty="0"/>
          </a:p>
          <a:p>
            <a:pPr marL="0" indent="0">
              <a:buNone/>
            </a:pPr>
            <a:r>
              <a:rPr lang="en-GB" dirty="0"/>
              <a:t>New Surgery to get better result in AE stim/</a:t>
            </a:r>
            <a:r>
              <a:rPr lang="en-GB" dirty="0" err="1"/>
              <a:t>demod</a:t>
            </a:r>
            <a:r>
              <a:rPr lang="en-GB" dirty="0"/>
              <a:t>:</a:t>
            </a:r>
          </a:p>
          <a:p>
            <a:pPr marL="0" indent="0">
              <a:buNone/>
            </a:pPr>
            <a:r>
              <a:rPr lang="en-GB" dirty="0"/>
              <a:t>I plan a new surgery using Patrycja’s style electrode interface and silicon as it is acoustically transparent to seal these electrodes on dura on Tuesday. These electrode provide strain relief at the back, making them more suitable to longer success in recovery experiment.  </a:t>
            </a:r>
          </a:p>
        </p:txBody>
      </p:sp>
    </p:spTree>
    <p:extLst>
      <p:ext uri="{BB962C8B-B14F-4D97-AF65-F5344CB8AC3E}">
        <p14:creationId xmlns:p14="http://schemas.microsoft.com/office/powerpoint/2010/main" val="1923400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695</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Status Overview</vt:lpstr>
      <vt:lpstr>Acoustoelectric Neural recording: </vt:lpstr>
      <vt:lpstr>Acoustoelectric Stimulation:</vt:lpstr>
      <vt:lpstr>AE as mechanism for US neuromodulation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cp:lastModifiedBy>
  <cp:revision>55</cp:revision>
  <dcterms:created xsi:type="dcterms:W3CDTF">2023-06-26T13:15:12Z</dcterms:created>
  <dcterms:modified xsi:type="dcterms:W3CDTF">2023-06-26T13:47:26Z</dcterms:modified>
</cp:coreProperties>
</file>