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9" r:id="rId3"/>
    <p:sldId id="270" r:id="rId4"/>
    <p:sldId id="308" r:id="rId5"/>
    <p:sldId id="283" r:id="rId6"/>
    <p:sldId id="288" r:id="rId7"/>
    <p:sldId id="289" r:id="rId8"/>
    <p:sldId id="285" r:id="rId9"/>
    <p:sldId id="287" r:id="rId10"/>
    <p:sldId id="306" r:id="rId11"/>
    <p:sldId id="291" r:id="rId12"/>
    <p:sldId id="327" r:id="rId13"/>
    <p:sldId id="325" r:id="rId14"/>
    <p:sldId id="310" r:id="rId15"/>
    <p:sldId id="293" r:id="rId16"/>
    <p:sldId id="311"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4" autoAdjust="0"/>
    <p:restoredTop sz="94935" autoAdjust="0"/>
  </p:normalViewPr>
  <p:slideViewPr>
    <p:cSldViewPr snapToGrid="0">
      <p:cViewPr varScale="1">
        <p:scale>
          <a:sx n="82" d="100"/>
          <a:sy n="82" d="100"/>
        </p:scale>
        <p:origin x="96" y="156"/>
      </p:cViewPr>
      <p:guideLst/>
    </p:cSldViewPr>
  </p:slideViewPr>
  <p:notesTextViewPr>
    <p:cViewPr>
      <p:scale>
        <a:sx n="1" d="1"/>
        <a:sy n="1" d="1"/>
      </p:scale>
      <p:origin x="0" y="0"/>
    </p:cViewPr>
  </p:notesTextViewPr>
  <p:sorterViewPr>
    <p:cViewPr>
      <p:scale>
        <a:sx n="100" d="100"/>
        <a:sy n="100" d="100"/>
      </p:scale>
      <p:origin x="0" y="-22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BFFF3-15EC-485A-83D9-3EDB744BA672}" type="datetimeFigureOut">
              <a:rPr lang="en-GB" smtClean="0"/>
              <a:t>26/06/2023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D26E3-6BEE-4BC5-9B8A-F466841C8875}" type="slidenum">
              <a:rPr lang="en-GB" smtClean="0"/>
              <a:t>‹#›</a:t>
            </a:fld>
            <a:endParaRPr lang="en-GB"/>
          </a:p>
        </p:txBody>
      </p:sp>
    </p:spTree>
    <p:extLst>
      <p:ext uri="{BB962C8B-B14F-4D97-AF65-F5344CB8AC3E}">
        <p14:creationId xmlns:p14="http://schemas.microsoft.com/office/powerpoint/2010/main" val="261981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20E1-2717-9521-91BA-7FF7DD671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654BE0-18AF-0DAA-412A-BEFBA5EF7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CA7E0A-3D05-4533-142E-1D5EB849FBFC}"/>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5D459109-496D-AB7F-071A-300B7AA249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FF77C-120D-8CE3-9E00-961D9FD15BC5}"/>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251576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6FB2-31CB-5EE6-9D20-90129A85C1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67CDD8-DB79-6EDD-D092-9F443BC5D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AEDC-E3CC-1C57-2B6A-C2DD96F58BC3}"/>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74053E17-798C-5A45-7B17-7CD108860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D5DE44-23A9-1F4C-B202-2E2F5A65804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65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54400-BCE9-8005-DEAB-E196B02A4E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35CB2C-5E63-3B86-1882-57EA7F5F3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4EE496-9F9A-EBE8-E830-DFC8E0C823C4}"/>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DFFD8191-1D9F-3404-CC21-FD0D28776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7A9E49-4ACA-91E6-B01E-124D5F879B3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549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4BF-6C47-29FD-0F24-CF7A61920C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8ADF9-2533-9A87-79CC-F6758CB79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89F429-C70A-E728-42BD-5302FBDCB81F}"/>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81248158-4E0B-F75D-1CCA-65B1AA72E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0512D2-305A-E960-7DD8-D1A829C6B1E1}"/>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87508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153-6916-75A1-6F03-21D9E3477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CF24D5-FCD0-58F3-BB67-0A948ABBF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0347A-7646-399A-A3E0-A21E0504AE01}"/>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97629B57-DC55-01F2-D421-EA5C1E9843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BA0C6D-74F6-3143-CC26-BCC7F302C9FA}"/>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712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7BC4-F0D1-BA5F-1424-43664807E8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B05EB2-4F2F-A076-082C-AF93ED715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C1781D-3E08-ED2E-BB3F-FDA40852F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E730D6-9D86-58F0-A98A-BA4AB754B286}"/>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6" name="Footer Placeholder 5">
            <a:extLst>
              <a:ext uri="{FF2B5EF4-FFF2-40B4-BE49-F238E27FC236}">
                <a16:creationId xmlns:a16="http://schemas.microsoft.com/office/drawing/2014/main" id="{8D698F03-E889-D3DB-FF76-8D0AB0F9C0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D64F37-7262-EE33-59B7-A8AC61A62F6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27830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7CAD-C5BE-5451-74BC-0051C45E75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F24B84-BF5C-3CCD-7F02-580C5EF2F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C8C32-BBF0-FF04-EB8B-715A79E5C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0D77D9-1502-F9FE-05C4-2ABAC0821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7C833-09E6-1727-9A14-53AD73886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9D0A14-6DCA-3A4F-6A7E-C0FCDB48C426}"/>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8" name="Footer Placeholder 7">
            <a:extLst>
              <a:ext uri="{FF2B5EF4-FFF2-40B4-BE49-F238E27FC236}">
                <a16:creationId xmlns:a16="http://schemas.microsoft.com/office/drawing/2014/main" id="{DF6EA961-1FF7-BFC4-BD44-20570671F4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95F866-A989-1E28-64E5-7AB0225E4DE8}"/>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4233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DF1-7AD0-194A-E4ED-FE965E04F5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3568CF0-F78B-7040-DE7D-8C0608079A10}"/>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4" name="Footer Placeholder 3">
            <a:extLst>
              <a:ext uri="{FF2B5EF4-FFF2-40B4-BE49-F238E27FC236}">
                <a16:creationId xmlns:a16="http://schemas.microsoft.com/office/drawing/2014/main" id="{72E56C1C-6FA1-22E3-61BC-8ADAC6D157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29931F-1599-5F95-EF12-FBEEA37F987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4595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E61F1-15EF-52D3-6C98-B51CC0D558DE}"/>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3" name="Footer Placeholder 2">
            <a:extLst>
              <a:ext uri="{FF2B5EF4-FFF2-40B4-BE49-F238E27FC236}">
                <a16:creationId xmlns:a16="http://schemas.microsoft.com/office/drawing/2014/main" id="{5C9F5CCB-CDFE-46CB-F423-030B31FEE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6596DE-B98D-2FFD-8A2B-F02970A69E14}"/>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10024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5D75-91AA-F47B-22F7-2B68AA5F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F8369E-8CBD-2AE8-EE2D-FB4AF6C84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0B9E9F-B4BA-8A09-BD58-1DA6EE65E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13559-33EB-B218-3B7A-1CE8741C1209}"/>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6" name="Footer Placeholder 5">
            <a:extLst>
              <a:ext uri="{FF2B5EF4-FFF2-40B4-BE49-F238E27FC236}">
                <a16:creationId xmlns:a16="http://schemas.microsoft.com/office/drawing/2014/main" id="{F2101BC8-9E8D-1EFA-9D0F-ECAD7D789D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6E1AAF-DC2F-B2E4-76AC-5688B8A84063}"/>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7780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4AA8-A876-1FAB-09C1-6D5A99310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D17C0B4-4F70-595E-4F98-1DB36AFFC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622AC-6E07-0136-199C-064741A60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936DE-AD28-8199-45BB-66475AF61BF6}"/>
              </a:ext>
            </a:extLst>
          </p:cNvPr>
          <p:cNvSpPr>
            <a:spLocks noGrp="1"/>
          </p:cNvSpPr>
          <p:nvPr>
            <p:ph type="dt" sz="half" idx="10"/>
          </p:nvPr>
        </p:nvSpPr>
        <p:spPr/>
        <p:txBody>
          <a:bodyPr/>
          <a:lstStyle/>
          <a:p>
            <a:fld id="{060BF606-3403-4164-815B-C7158F8EB762}" type="datetimeFigureOut">
              <a:rPr lang="en-GB" smtClean="0"/>
              <a:t>26/06/2023</a:t>
            </a:fld>
            <a:endParaRPr lang="en-GB"/>
          </a:p>
        </p:txBody>
      </p:sp>
      <p:sp>
        <p:nvSpPr>
          <p:cNvPr id="6" name="Footer Placeholder 5">
            <a:extLst>
              <a:ext uri="{FF2B5EF4-FFF2-40B4-BE49-F238E27FC236}">
                <a16:creationId xmlns:a16="http://schemas.microsoft.com/office/drawing/2014/main" id="{7249C9B9-3552-C3F5-883C-42A34E67F4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9AB8A6-8A94-5187-927E-45BCC34E1C32}"/>
              </a:ext>
            </a:extLst>
          </p:cNvPr>
          <p:cNvSpPr>
            <a:spLocks noGrp="1"/>
          </p:cNvSpPr>
          <p:nvPr>
            <p:ph type="sldNum" sz="quarter" idx="12"/>
          </p:nvPr>
        </p:nvSpPr>
        <p:spPr/>
        <p:txBody>
          <a:bodyPr/>
          <a:lstStyle/>
          <a:p>
            <a:fld id="{3EBE22A4-8D28-4808-B6C9-0FE929378273}" type="slidenum">
              <a:rPr lang="en-GB" smtClean="0"/>
              <a:t>‹#›</a:t>
            </a:fld>
            <a:endParaRPr lang="en-GB"/>
          </a:p>
        </p:txBody>
      </p:sp>
    </p:spTree>
    <p:extLst>
      <p:ext uri="{BB962C8B-B14F-4D97-AF65-F5344CB8AC3E}">
        <p14:creationId xmlns:p14="http://schemas.microsoft.com/office/powerpoint/2010/main" val="387018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68F93-8005-4C41-095F-A81FB3BA8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E7E37A-D1A8-E880-60C6-A5B4489E1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2C9FFD-0964-3C08-9F21-4BFAEB775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F606-3403-4164-815B-C7158F8EB762}" type="datetimeFigureOut">
              <a:rPr lang="en-GB" smtClean="0"/>
              <a:t>26/06/2023</a:t>
            </a:fld>
            <a:endParaRPr lang="en-GB"/>
          </a:p>
        </p:txBody>
      </p:sp>
      <p:sp>
        <p:nvSpPr>
          <p:cNvPr id="5" name="Footer Placeholder 4">
            <a:extLst>
              <a:ext uri="{FF2B5EF4-FFF2-40B4-BE49-F238E27FC236}">
                <a16:creationId xmlns:a16="http://schemas.microsoft.com/office/drawing/2014/main" id="{26185A11-4CE3-C3EA-D18A-71AC834BB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783866-AB18-0595-0BB4-0F965E926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E22A4-8D28-4808-B6C9-0FE929378273}" type="slidenum">
              <a:rPr lang="en-GB" smtClean="0"/>
              <a:t>‹#›</a:t>
            </a:fld>
            <a:endParaRPr lang="en-GB"/>
          </a:p>
        </p:txBody>
      </p:sp>
    </p:spTree>
    <p:extLst>
      <p:ext uri="{BB962C8B-B14F-4D97-AF65-F5344CB8AC3E}">
        <p14:creationId xmlns:p14="http://schemas.microsoft.com/office/powerpoint/2010/main" val="49151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948-B4E2-B0C2-1089-A1401BED5C8F}"/>
              </a:ext>
            </a:extLst>
          </p:cNvPr>
          <p:cNvSpPr>
            <a:spLocks noGrp="1"/>
          </p:cNvSpPr>
          <p:nvPr>
            <p:ph type="ctrTitle"/>
          </p:nvPr>
        </p:nvSpPr>
        <p:spPr>
          <a:xfrm>
            <a:off x="1524000" y="1122363"/>
            <a:ext cx="9144000" cy="1905042"/>
          </a:xfrm>
        </p:spPr>
        <p:txBody>
          <a:bodyPr>
            <a:normAutofit/>
          </a:bodyPr>
          <a:lstStyle/>
          <a:p>
            <a:r>
              <a:rPr lang="en-GB" dirty="0"/>
              <a:t>US neuromodulation is a frequency mixing effect</a:t>
            </a:r>
          </a:p>
        </p:txBody>
      </p:sp>
      <p:sp>
        <p:nvSpPr>
          <p:cNvPr id="3" name="Subtitle 2">
            <a:extLst>
              <a:ext uri="{FF2B5EF4-FFF2-40B4-BE49-F238E27FC236}">
                <a16:creationId xmlns:a16="http://schemas.microsoft.com/office/drawing/2014/main" id="{7588D82D-B492-5964-743D-C7CC97F3A428}"/>
              </a:ext>
            </a:extLst>
          </p:cNvPr>
          <p:cNvSpPr>
            <a:spLocks noGrp="1"/>
          </p:cNvSpPr>
          <p:nvPr>
            <p:ph type="subTitle" idx="1"/>
          </p:nvPr>
        </p:nvSpPr>
        <p:spPr>
          <a:xfrm>
            <a:off x="4615248" y="3642177"/>
            <a:ext cx="2961503" cy="376838"/>
          </a:xfrm>
        </p:spPr>
        <p:txBody>
          <a:bodyPr>
            <a:normAutofit fontScale="92500" lnSpcReduction="10000"/>
          </a:bodyPr>
          <a:lstStyle/>
          <a:p>
            <a:r>
              <a:rPr lang="en-GB" dirty="0"/>
              <a:t>25/06/2023</a:t>
            </a:r>
          </a:p>
        </p:txBody>
      </p:sp>
    </p:spTree>
    <p:extLst>
      <p:ext uri="{BB962C8B-B14F-4D97-AF65-F5344CB8AC3E}">
        <p14:creationId xmlns:p14="http://schemas.microsoft.com/office/powerpoint/2010/main" val="490576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diagram, font, screenshot&#10;&#10;Description automatically generated">
            <a:extLst>
              <a:ext uri="{FF2B5EF4-FFF2-40B4-BE49-F238E27FC236}">
                <a16:creationId xmlns:a16="http://schemas.microsoft.com/office/drawing/2014/main" id="{053E91A5-684C-A784-3490-177873021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75" y="1632461"/>
            <a:ext cx="10267604" cy="5247886"/>
          </a:xfrm>
          <a:prstGeom prst="rect">
            <a:avLst/>
          </a:prstGeom>
        </p:spPr>
      </p:pic>
      <p:sp>
        <p:nvSpPr>
          <p:cNvPr id="2" name="Title 1">
            <a:extLst>
              <a:ext uri="{FF2B5EF4-FFF2-40B4-BE49-F238E27FC236}">
                <a16:creationId xmlns:a16="http://schemas.microsoft.com/office/drawing/2014/main" id="{6133CC9A-BA03-9E72-D4B6-1A66E649F4E2}"/>
              </a:ext>
            </a:extLst>
          </p:cNvPr>
          <p:cNvSpPr>
            <a:spLocks noGrp="1"/>
          </p:cNvSpPr>
          <p:nvPr>
            <p:ph type="title"/>
          </p:nvPr>
        </p:nvSpPr>
        <p:spPr>
          <a:xfrm>
            <a:off x="838200" y="0"/>
            <a:ext cx="10515600" cy="714895"/>
          </a:xfrm>
        </p:spPr>
        <p:txBody>
          <a:bodyPr>
            <a:normAutofit/>
          </a:bodyPr>
          <a:lstStyle/>
          <a:p>
            <a:r>
              <a:rPr lang="en-GB" sz="3200"/>
              <a:t>What has been shown</a:t>
            </a:r>
            <a:endParaRPr lang="en-GB" sz="3200" dirty="0"/>
          </a:p>
        </p:txBody>
      </p:sp>
      <p:sp>
        <p:nvSpPr>
          <p:cNvPr id="3" name="Content Placeholder 2">
            <a:extLst>
              <a:ext uri="{FF2B5EF4-FFF2-40B4-BE49-F238E27FC236}">
                <a16:creationId xmlns:a16="http://schemas.microsoft.com/office/drawing/2014/main" id="{54CED66D-E98D-440B-5500-10A6A8678FEF}"/>
              </a:ext>
            </a:extLst>
          </p:cNvPr>
          <p:cNvSpPr>
            <a:spLocks noGrp="1"/>
          </p:cNvSpPr>
          <p:nvPr>
            <p:ph idx="1"/>
          </p:nvPr>
        </p:nvSpPr>
        <p:spPr>
          <a:xfrm>
            <a:off x="308453" y="714895"/>
            <a:ext cx="11575093" cy="1024753"/>
          </a:xfrm>
        </p:spPr>
        <p:txBody>
          <a:bodyPr>
            <a:normAutofit/>
          </a:bodyPr>
          <a:lstStyle/>
          <a:p>
            <a:pPr marL="0" indent="0">
              <a:buNone/>
            </a:pPr>
            <a:r>
              <a:rPr lang="en-GB" sz="1400"/>
              <a:t>Ramped V1 transcranial ultrasonic stimulation modulates but does not evoke visual evoked potentials, ulika Nandi,Ainslie Johnstone, Eleanor Martin,Til Ole Bergmann,Bradley Treeby,Charlotte J. Stagg (2023)</a:t>
            </a:r>
          </a:p>
          <a:p>
            <a:pPr marL="0" indent="0">
              <a:buNone/>
            </a:pPr>
            <a:r>
              <a:rPr lang="en-GB" sz="1400"/>
              <a:t>This paper uses a ramped US signal before each VEP, and they show that it is offset by an amount, i.e. a DC offset. This is what I also see, except I am using a continuous wave. </a:t>
            </a:r>
            <a:endParaRPr lang="en-GB" sz="1400" dirty="0"/>
          </a:p>
        </p:txBody>
      </p:sp>
    </p:spTree>
    <p:extLst>
      <p:ext uri="{BB962C8B-B14F-4D97-AF65-F5344CB8AC3E}">
        <p14:creationId xmlns:p14="http://schemas.microsoft.com/office/powerpoint/2010/main" val="246808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6CE-9C02-EC2A-F5F7-C86B637B4DFC}"/>
              </a:ext>
            </a:extLst>
          </p:cNvPr>
          <p:cNvSpPr>
            <a:spLocks noGrp="1"/>
          </p:cNvSpPr>
          <p:nvPr>
            <p:ph type="title"/>
          </p:nvPr>
        </p:nvSpPr>
        <p:spPr>
          <a:xfrm>
            <a:off x="838199" y="197891"/>
            <a:ext cx="10515600" cy="938797"/>
          </a:xfrm>
        </p:spPr>
        <p:txBody>
          <a:bodyPr>
            <a:normAutofit fontScale="90000"/>
          </a:bodyPr>
          <a:lstStyle/>
          <a:p>
            <a:r>
              <a:rPr lang="en-GB" sz="2800" dirty="0"/>
              <a:t>Interesting paper has seen this too, but using a PRF of 1050Hz. They have a bandwidth limited measurement system, so they cannot see the US transducer frequency… </a:t>
            </a:r>
          </a:p>
        </p:txBody>
      </p:sp>
      <p:pic>
        <p:nvPicPr>
          <p:cNvPr id="5" name="Content Placeholder 4" descr="Chart&#10;&#10;Description automatically generated with medium confidence">
            <a:extLst>
              <a:ext uri="{FF2B5EF4-FFF2-40B4-BE49-F238E27FC236}">
                <a16:creationId xmlns:a16="http://schemas.microsoft.com/office/drawing/2014/main" id="{11BF17AF-2F4F-A92F-FED0-2D486A669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2574" y="2014947"/>
            <a:ext cx="6319426" cy="3100236"/>
          </a:xfrm>
        </p:spPr>
      </p:pic>
      <p:pic>
        <p:nvPicPr>
          <p:cNvPr id="7" name="Picture 6" descr="A picture containing chart&#10;&#10;Description automatically generated">
            <a:extLst>
              <a:ext uri="{FF2B5EF4-FFF2-40B4-BE49-F238E27FC236}">
                <a16:creationId xmlns:a16="http://schemas.microsoft.com/office/drawing/2014/main" id="{81B8F218-EBB2-006B-64FA-4977B2C74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30" y="1923060"/>
            <a:ext cx="5821970" cy="3284009"/>
          </a:xfrm>
          <a:prstGeom prst="rect">
            <a:avLst/>
          </a:prstGeom>
        </p:spPr>
      </p:pic>
      <p:sp>
        <p:nvSpPr>
          <p:cNvPr id="8" name="Content Placeholder 2">
            <a:extLst>
              <a:ext uri="{FF2B5EF4-FFF2-40B4-BE49-F238E27FC236}">
                <a16:creationId xmlns:a16="http://schemas.microsoft.com/office/drawing/2014/main" id="{026A82BF-7F3B-13FD-0C1C-BBA7CA9EA886}"/>
              </a:ext>
            </a:extLst>
          </p:cNvPr>
          <p:cNvSpPr txBox="1">
            <a:spLocks/>
          </p:cNvSpPr>
          <p:nvPr/>
        </p:nvSpPr>
        <p:spPr>
          <a:xfrm>
            <a:off x="313922" y="5918094"/>
            <a:ext cx="11564155" cy="907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[1] </a:t>
            </a:r>
            <a:r>
              <a:rPr lang="en-GB" sz="1600" dirty="0" err="1"/>
              <a:t>Darvas</a:t>
            </a:r>
            <a:r>
              <a:rPr lang="en-GB" sz="1600" dirty="0"/>
              <a:t>, F., </a:t>
            </a:r>
            <a:r>
              <a:rPr lang="en-GB" sz="1600" dirty="0" err="1"/>
              <a:t>Mehić</a:t>
            </a:r>
            <a:r>
              <a:rPr lang="en-GB" sz="1600" dirty="0"/>
              <a:t>, E., </a:t>
            </a:r>
            <a:r>
              <a:rPr lang="en-GB" sz="1600" dirty="0" err="1"/>
              <a:t>Caler</a:t>
            </a:r>
            <a:r>
              <a:rPr lang="en-GB" sz="1600" dirty="0"/>
              <a:t>, C. J., </a:t>
            </a:r>
            <a:r>
              <a:rPr lang="en-GB" sz="1600" dirty="0" err="1"/>
              <a:t>Ojemann</a:t>
            </a:r>
            <a:r>
              <a:rPr lang="en-GB" sz="1600" dirty="0"/>
              <a:t>, J. G., Mourad, P. D. (2016). Toward Deep Brain Monitoring with Superficial EEG Sensors Plus </a:t>
            </a:r>
            <a:r>
              <a:rPr lang="en-GB" sz="1600" dirty="0" err="1"/>
              <a:t>Neuromodulatory</a:t>
            </a:r>
            <a:r>
              <a:rPr lang="en-GB" sz="1600" dirty="0"/>
              <a:t> Focused Ultrasound. Ultrasound in Medicine &amp; Biology. i.e. </a:t>
            </a:r>
          </a:p>
          <a:p>
            <a:pPr marL="0" indent="0">
              <a:buNone/>
            </a:pPr>
            <a:r>
              <a:rPr lang="en-GB" sz="1600" dirty="0"/>
              <a:t>Their result: you can only do US neuromodulation in living brains. </a:t>
            </a:r>
          </a:p>
        </p:txBody>
      </p:sp>
      <p:sp>
        <p:nvSpPr>
          <p:cNvPr id="9" name="TextBox 8">
            <a:extLst>
              <a:ext uri="{FF2B5EF4-FFF2-40B4-BE49-F238E27FC236}">
                <a16:creationId xmlns:a16="http://schemas.microsoft.com/office/drawing/2014/main" id="{5ED4F432-700F-7002-2CD0-5437DAD4C6D1}"/>
              </a:ext>
            </a:extLst>
          </p:cNvPr>
          <p:cNvSpPr txBox="1"/>
          <p:nvPr/>
        </p:nvSpPr>
        <p:spPr>
          <a:xfrm>
            <a:off x="1337475" y="1645615"/>
            <a:ext cx="1382735" cy="369332"/>
          </a:xfrm>
          <a:prstGeom prst="rect">
            <a:avLst/>
          </a:prstGeom>
          <a:noFill/>
        </p:spPr>
        <p:txBody>
          <a:bodyPr wrap="square" rtlCol="0">
            <a:spAutoFit/>
          </a:bodyPr>
          <a:lstStyle/>
          <a:p>
            <a:r>
              <a:rPr lang="en-GB" dirty="0"/>
              <a:t>Alive mouse</a:t>
            </a:r>
          </a:p>
        </p:txBody>
      </p:sp>
      <p:sp>
        <p:nvSpPr>
          <p:cNvPr id="10" name="TextBox 9">
            <a:extLst>
              <a:ext uri="{FF2B5EF4-FFF2-40B4-BE49-F238E27FC236}">
                <a16:creationId xmlns:a16="http://schemas.microsoft.com/office/drawing/2014/main" id="{50E47052-417A-34DA-D611-C29B197F32D5}"/>
              </a:ext>
            </a:extLst>
          </p:cNvPr>
          <p:cNvSpPr txBox="1"/>
          <p:nvPr/>
        </p:nvSpPr>
        <p:spPr>
          <a:xfrm>
            <a:off x="3038510" y="1650931"/>
            <a:ext cx="2497180" cy="369332"/>
          </a:xfrm>
          <a:prstGeom prst="rect">
            <a:avLst/>
          </a:prstGeom>
          <a:noFill/>
        </p:spPr>
        <p:txBody>
          <a:bodyPr wrap="square" rtlCol="0">
            <a:spAutoFit/>
          </a:bodyPr>
          <a:lstStyle/>
          <a:p>
            <a:r>
              <a:rPr lang="en-GB" dirty="0"/>
              <a:t>Recently dead mouse</a:t>
            </a:r>
          </a:p>
        </p:txBody>
      </p:sp>
      <p:sp>
        <p:nvSpPr>
          <p:cNvPr id="11" name="TextBox 10">
            <a:extLst>
              <a:ext uri="{FF2B5EF4-FFF2-40B4-BE49-F238E27FC236}">
                <a16:creationId xmlns:a16="http://schemas.microsoft.com/office/drawing/2014/main" id="{CEE03AA6-4AD8-DEFB-A712-D098DF96F664}"/>
              </a:ext>
            </a:extLst>
          </p:cNvPr>
          <p:cNvSpPr txBox="1"/>
          <p:nvPr/>
        </p:nvSpPr>
        <p:spPr>
          <a:xfrm>
            <a:off x="6821947" y="1738394"/>
            <a:ext cx="4697488" cy="369332"/>
          </a:xfrm>
          <a:prstGeom prst="rect">
            <a:avLst/>
          </a:prstGeom>
          <a:noFill/>
        </p:spPr>
        <p:txBody>
          <a:bodyPr wrap="square" rtlCol="0">
            <a:spAutoFit/>
          </a:bodyPr>
          <a:lstStyle/>
          <a:p>
            <a:r>
              <a:rPr lang="en-GB" dirty="0"/>
              <a:t>Time series results with and without ultrasound</a:t>
            </a:r>
          </a:p>
        </p:txBody>
      </p:sp>
      <p:sp>
        <p:nvSpPr>
          <p:cNvPr id="12" name="Content Placeholder 2">
            <a:extLst>
              <a:ext uri="{FF2B5EF4-FFF2-40B4-BE49-F238E27FC236}">
                <a16:creationId xmlns:a16="http://schemas.microsoft.com/office/drawing/2014/main" id="{0F261917-901D-1AF7-F05F-C5F3424DC616}"/>
              </a:ext>
            </a:extLst>
          </p:cNvPr>
          <p:cNvSpPr txBox="1">
            <a:spLocks/>
          </p:cNvSpPr>
          <p:nvPr/>
        </p:nvSpPr>
        <p:spPr>
          <a:xfrm>
            <a:off x="715536" y="5207069"/>
            <a:ext cx="10515600" cy="83225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This is also seen in that paper where they did alive vs dead mouse. </a:t>
            </a:r>
            <a:r>
              <a:rPr lang="en-GB" sz="2800" dirty="0"/>
              <a:t>Interesting finding here that this signal is larger in alive brains. Ultrasound neuromodulation only works in live brains. Alive brains notably have electrical signals in them, and dead brains don’t so much. Can this be the AE effect?  </a:t>
            </a:r>
          </a:p>
        </p:txBody>
      </p:sp>
    </p:spTree>
    <p:extLst>
      <p:ext uri="{BB962C8B-B14F-4D97-AF65-F5344CB8AC3E}">
        <p14:creationId xmlns:p14="http://schemas.microsoft.com/office/powerpoint/2010/main" val="22706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DE93-3080-CCE3-E3C2-64FD6E6E54BA}"/>
              </a:ext>
            </a:extLst>
          </p:cNvPr>
          <p:cNvSpPr>
            <a:spLocks noGrp="1"/>
          </p:cNvSpPr>
          <p:nvPr>
            <p:ph type="title"/>
          </p:nvPr>
        </p:nvSpPr>
        <p:spPr>
          <a:xfrm>
            <a:off x="675362" y="52482"/>
            <a:ext cx="10515600" cy="1012738"/>
          </a:xfrm>
        </p:spPr>
        <p:txBody>
          <a:bodyPr>
            <a:normAutofit fontScale="90000"/>
          </a:bodyPr>
          <a:lstStyle/>
          <a:p>
            <a:pPr algn="ctr"/>
            <a:r>
              <a:rPr lang="en-GB" sz="2800" dirty="0"/>
              <a:t>The Shapiro paper, though thorough in many ways – does not consider frequency mixing or the AE effect as a mechanism, and their findings do NOT rule it out. </a:t>
            </a:r>
          </a:p>
        </p:txBody>
      </p:sp>
      <p:sp>
        <p:nvSpPr>
          <p:cNvPr id="3" name="Content Placeholder 2">
            <a:extLst>
              <a:ext uri="{FF2B5EF4-FFF2-40B4-BE49-F238E27FC236}">
                <a16:creationId xmlns:a16="http://schemas.microsoft.com/office/drawing/2014/main" id="{BF05FB9F-81BA-9CA2-5CB5-41EF492C5CE3}"/>
              </a:ext>
            </a:extLst>
          </p:cNvPr>
          <p:cNvSpPr>
            <a:spLocks noGrp="1"/>
          </p:cNvSpPr>
          <p:nvPr>
            <p:ph idx="1"/>
          </p:nvPr>
        </p:nvSpPr>
        <p:spPr>
          <a:xfrm>
            <a:off x="275572" y="1102291"/>
            <a:ext cx="11511420" cy="5390583"/>
          </a:xfrm>
        </p:spPr>
        <p:txBody>
          <a:bodyPr>
            <a:normAutofit fontScale="70000" lnSpcReduction="20000"/>
          </a:bodyPr>
          <a:lstStyle/>
          <a:p>
            <a:pPr marL="0" indent="0">
              <a:buNone/>
            </a:pPr>
            <a:r>
              <a:rPr lang="en-GB" sz="2000" dirty="0">
                <a:solidFill>
                  <a:schemeClr val="accent1"/>
                </a:solidFill>
              </a:rPr>
              <a:t>[1] </a:t>
            </a:r>
            <a:r>
              <a:rPr lang="en-GB" sz="2000" dirty="0" err="1">
                <a:solidFill>
                  <a:schemeClr val="accent1"/>
                </a:solidFill>
              </a:rPr>
              <a:t>Yoo</a:t>
            </a:r>
            <a:r>
              <a:rPr lang="en-GB" sz="2000" dirty="0">
                <a:solidFill>
                  <a:schemeClr val="accent1"/>
                </a:solidFill>
              </a:rPr>
              <a:t>, S., </a:t>
            </a:r>
            <a:r>
              <a:rPr lang="en-GB" sz="2000" dirty="0" err="1">
                <a:solidFill>
                  <a:schemeClr val="accent1"/>
                </a:solidFill>
              </a:rPr>
              <a:t>Mittelstein</a:t>
            </a:r>
            <a:r>
              <a:rPr lang="en-GB" sz="2000" dirty="0">
                <a:solidFill>
                  <a:schemeClr val="accent1"/>
                </a:solidFill>
              </a:rPr>
              <a:t>, D. R., Hurt, R. C., Lacroix, J., Shapiro, M. G. (2022). Focused ultrasound excites cortical neurons via mechanosensitive calcium accumulation and ion channel amplification. Nature Communications 2022 13:1  https://doi.org/10.1038/s41467-022-28040-1</a:t>
            </a:r>
            <a:endParaRPr lang="en-GB" dirty="0"/>
          </a:p>
          <a:p>
            <a:pPr marL="0" indent="0">
              <a:buNone/>
            </a:pPr>
            <a:r>
              <a:rPr lang="en-GB" sz="2000" dirty="0"/>
              <a:t>1. This paper shows what US neuromodulation is NOT through exhaustive experiments, i.e. </a:t>
            </a:r>
          </a:p>
          <a:p>
            <a:pPr marL="0" indent="0">
              <a:buNone/>
            </a:pPr>
            <a:r>
              <a:rPr lang="en-GB" sz="2000" dirty="0"/>
              <a:t>‘Cavitation, temperature changes, large-scale deformation, and synaptic transmission are not required for this excitation to occur. ‘ . NOTE: they also rule out the acoustic radiation force(it’s too weak) through experiments. They also show it is independent of synaptic connections through post-synaptic blockers. i.e. it works with and without these blockers. ‘Intracellular calcium release from the endoplasmic reticulum does not play a major additional role .‘</a:t>
            </a:r>
          </a:p>
          <a:p>
            <a:pPr marL="0" indent="0">
              <a:buNone/>
            </a:pPr>
            <a:r>
              <a:rPr lang="en-GB" sz="2000" dirty="0"/>
              <a:t>2. Positive finding: The endogenous voltage-gated Ca2+ channels that they show through calcium imaging are stimulated by ultrasound. Calcium enters the cell directly as a result of ultrasound application, in addition to its entry following depolarization. ‘In calcium-free media this voltage response to ultrasound was completely eliminated, while the cells retained their ability to respond to other stimuli ‘.  ‘It is not possible to rule out contributions from more direct activation of voltage gated ion channels’ </a:t>
            </a:r>
            <a:r>
              <a:rPr lang="en-GB" sz="2000" dirty="0">
                <a:solidFill>
                  <a:schemeClr val="accent2"/>
                </a:solidFill>
              </a:rPr>
              <a:t>– this too is a telling remark that leaves ROOM for the AE effect. </a:t>
            </a:r>
          </a:p>
          <a:p>
            <a:pPr marL="0" indent="0">
              <a:buNone/>
            </a:pPr>
            <a:r>
              <a:rPr lang="en-GB" sz="2000" b="1" dirty="0"/>
              <a:t>Summary results:</a:t>
            </a:r>
          </a:p>
          <a:p>
            <a:pPr marL="0" indent="0">
              <a:buNone/>
            </a:pPr>
            <a:r>
              <a:rPr lang="en-GB" sz="2000" b="1" dirty="0"/>
              <a:t>First key finding: These results demonstrate that </a:t>
            </a:r>
            <a:r>
              <a:rPr lang="en-GB" sz="2000" b="1" dirty="0">
                <a:solidFill>
                  <a:schemeClr val="accent6"/>
                </a:solidFill>
              </a:rPr>
              <a:t>extracellular Ca2+ is the essential ionic initiator of ultrasonic neuromodulation.</a:t>
            </a:r>
          </a:p>
          <a:p>
            <a:pPr marL="0" indent="0">
              <a:buNone/>
            </a:pPr>
            <a:r>
              <a:rPr lang="en-GB" sz="2000" b="1" dirty="0"/>
              <a:t>Second key finding: Response to ultrasound is </a:t>
            </a:r>
            <a:r>
              <a:rPr lang="en-GB" sz="2000" b="1" dirty="0">
                <a:solidFill>
                  <a:schemeClr val="accent6"/>
                </a:solidFill>
              </a:rPr>
              <a:t>amplified by calcium-gated and low-threshold voltage-gated  ion channels</a:t>
            </a:r>
          </a:p>
          <a:p>
            <a:pPr marL="0" indent="0">
              <a:buNone/>
            </a:pPr>
            <a:endParaRPr lang="en-GB" sz="2000" dirty="0">
              <a:solidFill>
                <a:schemeClr val="accent6"/>
              </a:solidFill>
            </a:endParaRPr>
          </a:p>
          <a:p>
            <a:pPr marL="0" indent="0">
              <a:buNone/>
            </a:pPr>
            <a:r>
              <a:rPr lang="en-GB" sz="2000" b="1" dirty="0"/>
              <a:t>Counterpoint to their first key finding which adds sufficient ambiguity for the AE effect to be considered: There are plenty of articles showing </a:t>
            </a:r>
            <a:r>
              <a:rPr lang="en-GB" sz="2000" b="1" dirty="0">
                <a:solidFill>
                  <a:schemeClr val="accent6"/>
                </a:solidFill>
              </a:rPr>
              <a:t>Ca2+ is also modulated </a:t>
            </a:r>
            <a:r>
              <a:rPr lang="en-GB" sz="2000" b="1" dirty="0"/>
              <a:t>by direct DC electric fields(</a:t>
            </a:r>
            <a:r>
              <a:rPr lang="en-GB" sz="2000" b="1" dirty="0" err="1"/>
              <a:t>tDCs</a:t>
            </a:r>
            <a:r>
              <a:rPr lang="en-GB" sz="2000" b="1" dirty="0"/>
              <a:t>). E.g. below.</a:t>
            </a:r>
          </a:p>
          <a:p>
            <a:pPr marL="0" indent="0">
              <a:buNone/>
            </a:pPr>
            <a:r>
              <a:rPr lang="en-GB" sz="2000" dirty="0">
                <a:solidFill>
                  <a:schemeClr val="accent1"/>
                </a:solidFill>
              </a:rPr>
              <a:t>[2] Ca2+ channel dynamics explain the nonlinear neuroplasticity induction by cathodal transcranial direct current stimulation over the primary motor cortex. (2020, Mohsen </a:t>
            </a:r>
            <a:r>
              <a:rPr lang="en-GB" sz="2000" dirty="0" err="1">
                <a:solidFill>
                  <a:schemeClr val="accent1"/>
                </a:solidFill>
              </a:rPr>
              <a:t>Mosayebi-Samani</a:t>
            </a:r>
            <a:r>
              <a:rPr lang="en-GB" sz="2000" dirty="0">
                <a:solidFill>
                  <a:schemeClr val="accent1"/>
                </a:solidFill>
              </a:rPr>
              <a:t> 1, Lorena Melo 2, Desmond </a:t>
            </a:r>
            <a:r>
              <a:rPr lang="en-GB" sz="2000" dirty="0" err="1">
                <a:solidFill>
                  <a:schemeClr val="accent1"/>
                </a:solidFill>
              </a:rPr>
              <a:t>Agboada</a:t>
            </a:r>
            <a:r>
              <a:rPr lang="en-GB" sz="2000" dirty="0">
                <a:solidFill>
                  <a:schemeClr val="accent1"/>
                </a:solidFill>
              </a:rPr>
              <a:t> 2, Michael A </a:t>
            </a:r>
            <a:r>
              <a:rPr lang="en-GB" sz="2000" dirty="0" err="1">
                <a:solidFill>
                  <a:schemeClr val="accent1"/>
                </a:solidFill>
              </a:rPr>
              <a:t>Nitsche</a:t>
            </a:r>
            <a:r>
              <a:rPr lang="en-GB" sz="2000" dirty="0">
                <a:solidFill>
                  <a:schemeClr val="accent1"/>
                </a:solidFill>
              </a:rPr>
              <a:t> 3, Min-Fang Kuo 4)</a:t>
            </a:r>
            <a:endParaRPr lang="en-GB" sz="2000" b="1" dirty="0"/>
          </a:p>
          <a:p>
            <a:pPr marL="0" indent="0">
              <a:buNone/>
            </a:pPr>
            <a:r>
              <a:rPr lang="en-GB" sz="2000" b="1" dirty="0">
                <a:solidFill>
                  <a:schemeClr val="accent6"/>
                </a:solidFill>
              </a:rPr>
              <a:t>Explanation of amplification(their second key finding) actually supports the AE effect being amplified in vivo. (something we have seen, but Jean still needs better controlled data for – surface area of electrodes!)</a:t>
            </a:r>
          </a:p>
          <a:p>
            <a:pPr marL="0" indent="0">
              <a:buNone/>
            </a:pPr>
            <a:r>
              <a:rPr lang="en-GB" sz="2000" dirty="0"/>
              <a:t>Thus, US neuromodulation and DC electric fields modulate extracellular Ca2+. If US neuromodulation were to induce a DC electric field, we would be able to entirely explain US neuromodulation without the need for specific mechanosensitive ion channels or any special neural mechanism.</a:t>
            </a:r>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64378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C545325-34ED-BB31-EDA2-CC6B4B60C59E}"/>
              </a:ext>
            </a:extLst>
          </p:cNvPr>
          <p:cNvGrpSpPr/>
          <p:nvPr/>
        </p:nvGrpSpPr>
        <p:grpSpPr>
          <a:xfrm>
            <a:off x="387568" y="1218787"/>
            <a:ext cx="3799421" cy="3174820"/>
            <a:chOff x="740495" y="2576836"/>
            <a:chExt cx="4718568" cy="3949941"/>
          </a:xfrm>
        </p:grpSpPr>
        <p:sp>
          <p:nvSpPr>
            <p:cNvPr id="15" name="Oval 14">
              <a:extLst>
                <a:ext uri="{FF2B5EF4-FFF2-40B4-BE49-F238E27FC236}">
                  <a16:creationId xmlns:a16="http://schemas.microsoft.com/office/drawing/2014/main" id="{C80295E4-C99C-148C-632A-2C297FA9F895}"/>
                </a:ext>
              </a:extLst>
            </p:cNvPr>
            <p:cNvSpPr/>
            <p:nvPr/>
          </p:nvSpPr>
          <p:spPr>
            <a:xfrm>
              <a:off x="1240631" y="2576836"/>
              <a:ext cx="4218432" cy="39499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E45D1FC-0ED8-F4E0-05BD-CC0BD4D4E514}"/>
                </a:ext>
              </a:extLst>
            </p:cNvPr>
            <p:cNvGrpSpPr/>
            <p:nvPr/>
          </p:nvGrpSpPr>
          <p:grpSpPr>
            <a:xfrm>
              <a:off x="740495" y="3076841"/>
              <a:ext cx="3755289" cy="2933459"/>
              <a:chOff x="865479" y="1840992"/>
              <a:chExt cx="3755289" cy="2933459"/>
            </a:xfrm>
          </p:grpSpPr>
          <p:sp>
            <p:nvSpPr>
              <p:cNvPr id="4" name="Chord 3">
                <a:extLst>
                  <a:ext uri="{FF2B5EF4-FFF2-40B4-BE49-F238E27FC236}">
                    <a16:creationId xmlns:a16="http://schemas.microsoft.com/office/drawing/2014/main" id="{778AA674-534C-4D38-BE70-C9EA8CE08CD7}"/>
                  </a:ext>
                </a:extLst>
              </p:cNvPr>
              <p:cNvSpPr/>
              <p:nvPr/>
            </p:nvSpPr>
            <p:spPr>
              <a:xfrm rot="2259135">
                <a:off x="865479" y="2373383"/>
                <a:ext cx="871583" cy="825662"/>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AACFFE82-41CB-C77C-5A48-82C8E0E9B66C}"/>
                  </a:ext>
                </a:extLst>
              </p:cNvPr>
              <p:cNvCxnSpPr/>
              <p:nvPr/>
            </p:nvCxnSpPr>
            <p:spPr>
              <a:xfrm>
                <a:off x="1959752" y="2767584"/>
                <a:ext cx="2661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ight Bracket 6">
                <a:extLst>
                  <a:ext uri="{FF2B5EF4-FFF2-40B4-BE49-F238E27FC236}">
                    <a16:creationId xmlns:a16="http://schemas.microsoft.com/office/drawing/2014/main" id="{99522E02-FFA6-2ADA-9E49-387F1E8EABB7}"/>
                  </a:ext>
                </a:extLst>
              </p:cNvPr>
              <p:cNvSpPr/>
              <p:nvPr/>
            </p:nvSpPr>
            <p:spPr>
              <a:xfrm>
                <a:off x="2913888" y="2316480"/>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ket 7">
                <a:extLst>
                  <a:ext uri="{FF2B5EF4-FFF2-40B4-BE49-F238E27FC236}">
                    <a16:creationId xmlns:a16="http://schemas.microsoft.com/office/drawing/2014/main" id="{C8B75DB9-4A7D-DAB7-92A9-7D95945E0C5C}"/>
                  </a:ext>
                </a:extLst>
              </p:cNvPr>
              <p:cNvSpPr/>
              <p:nvPr/>
            </p:nvSpPr>
            <p:spPr>
              <a:xfrm>
                <a:off x="3075433" y="2328672"/>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ket 8">
                <a:extLst>
                  <a:ext uri="{FF2B5EF4-FFF2-40B4-BE49-F238E27FC236}">
                    <a16:creationId xmlns:a16="http://schemas.microsoft.com/office/drawing/2014/main" id="{53B6394C-84FA-06AA-ADD5-870564BAB24A}"/>
                  </a:ext>
                </a:extLst>
              </p:cNvPr>
              <p:cNvSpPr/>
              <p:nvPr/>
            </p:nvSpPr>
            <p:spPr>
              <a:xfrm>
                <a:off x="3243076" y="2328938"/>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Right Bracket 9">
                <a:extLst>
                  <a:ext uri="{FF2B5EF4-FFF2-40B4-BE49-F238E27FC236}">
                    <a16:creationId xmlns:a16="http://schemas.microsoft.com/office/drawing/2014/main" id="{C0A64A42-C366-CE83-C882-DF7183DE5E7C}"/>
                  </a:ext>
                </a:extLst>
              </p:cNvPr>
              <p:cNvSpPr/>
              <p:nvPr/>
            </p:nvSpPr>
            <p:spPr>
              <a:xfrm>
                <a:off x="3429112" y="2328672"/>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ight Bracket 10">
                <a:extLst>
                  <a:ext uri="{FF2B5EF4-FFF2-40B4-BE49-F238E27FC236}">
                    <a16:creationId xmlns:a16="http://schemas.microsoft.com/office/drawing/2014/main" id="{D5412E00-F462-E7D5-8C55-D05151E35EFE}"/>
                  </a:ext>
                </a:extLst>
              </p:cNvPr>
              <p:cNvSpPr/>
              <p:nvPr/>
            </p:nvSpPr>
            <p:spPr>
              <a:xfrm>
                <a:off x="3618088" y="2322576"/>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ight Bracket 11">
                <a:extLst>
                  <a:ext uri="{FF2B5EF4-FFF2-40B4-BE49-F238E27FC236}">
                    <a16:creationId xmlns:a16="http://schemas.microsoft.com/office/drawing/2014/main" id="{6511FF26-F07F-9B89-1B8A-57B7D35E02B1}"/>
                  </a:ext>
                </a:extLst>
              </p:cNvPr>
              <p:cNvSpPr/>
              <p:nvPr/>
            </p:nvSpPr>
            <p:spPr>
              <a:xfrm>
                <a:off x="3831448" y="2328672"/>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ket 12">
                <a:extLst>
                  <a:ext uri="{FF2B5EF4-FFF2-40B4-BE49-F238E27FC236}">
                    <a16:creationId xmlns:a16="http://schemas.microsoft.com/office/drawing/2014/main" id="{AE61334A-6636-E755-66BF-EDF2F75F9AD0}"/>
                  </a:ext>
                </a:extLst>
              </p:cNvPr>
              <p:cNvSpPr/>
              <p:nvPr/>
            </p:nvSpPr>
            <p:spPr>
              <a:xfrm>
                <a:off x="4020424" y="2322576"/>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AF209EC5-6D13-BF96-D8F3-13BDCA977E88}"/>
                  </a:ext>
                </a:extLst>
              </p:cNvPr>
              <p:cNvSpPr txBox="1"/>
              <p:nvPr/>
            </p:nvSpPr>
            <p:spPr>
              <a:xfrm>
                <a:off x="3121152" y="1840992"/>
                <a:ext cx="1121553" cy="378217"/>
              </a:xfrm>
              <a:prstGeom prst="rect">
                <a:avLst/>
              </a:prstGeom>
              <a:noFill/>
            </p:spPr>
            <p:txBody>
              <a:bodyPr wrap="square" rtlCol="0">
                <a:spAutoFit/>
              </a:bodyPr>
              <a:lstStyle/>
              <a:p>
                <a:r>
                  <a:rPr lang="en-GB" dirty="0"/>
                  <a:t>500khz</a:t>
                </a:r>
              </a:p>
            </p:txBody>
          </p:sp>
          <p:cxnSp>
            <p:nvCxnSpPr>
              <p:cNvPr id="16" name="Straight Arrow Connector 15">
                <a:extLst>
                  <a:ext uri="{FF2B5EF4-FFF2-40B4-BE49-F238E27FC236}">
                    <a16:creationId xmlns:a16="http://schemas.microsoft.com/office/drawing/2014/main" id="{ECA4D6FE-4215-15E2-95F1-0E1DA9991CA0}"/>
                  </a:ext>
                </a:extLst>
              </p:cNvPr>
              <p:cNvCxnSpPr>
                <a:cxnSpLocks/>
              </p:cNvCxnSpPr>
              <p:nvPr/>
            </p:nvCxnSpPr>
            <p:spPr>
              <a:xfrm flipH="1">
                <a:off x="2085474" y="4331689"/>
                <a:ext cx="2535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ight Bracket 18">
                <a:extLst>
                  <a:ext uri="{FF2B5EF4-FFF2-40B4-BE49-F238E27FC236}">
                    <a16:creationId xmlns:a16="http://schemas.microsoft.com/office/drawing/2014/main" id="{292F6AC3-81F6-A740-A006-7E851E9907D8}"/>
                  </a:ext>
                </a:extLst>
              </p:cNvPr>
              <p:cNvSpPr/>
              <p:nvPr/>
            </p:nvSpPr>
            <p:spPr>
              <a:xfrm rot="10800000">
                <a:off x="3007733" y="3908649"/>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ight Bracket 19">
                <a:extLst>
                  <a:ext uri="{FF2B5EF4-FFF2-40B4-BE49-F238E27FC236}">
                    <a16:creationId xmlns:a16="http://schemas.microsoft.com/office/drawing/2014/main" id="{039CA58E-5FDA-00E8-1E72-6466C17C0C09}"/>
                  </a:ext>
                </a:extLst>
              </p:cNvPr>
              <p:cNvSpPr/>
              <p:nvPr/>
            </p:nvSpPr>
            <p:spPr>
              <a:xfrm rot="10800000">
                <a:off x="3197357" y="3921011"/>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Right Bracket 20">
                <a:extLst>
                  <a:ext uri="{FF2B5EF4-FFF2-40B4-BE49-F238E27FC236}">
                    <a16:creationId xmlns:a16="http://schemas.microsoft.com/office/drawing/2014/main" id="{B2341849-6DAA-43CE-60F1-3DC89D9E0DFF}"/>
                  </a:ext>
                </a:extLst>
              </p:cNvPr>
              <p:cNvSpPr/>
              <p:nvPr/>
            </p:nvSpPr>
            <p:spPr>
              <a:xfrm rot="10800000">
                <a:off x="3397883" y="3912991"/>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ight Bracket 21">
                <a:extLst>
                  <a:ext uri="{FF2B5EF4-FFF2-40B4-BE49-F238E27FC236}">
                    <a16:creationId xmlns:a16="http://schemas.microsoft.com/office/drawing/2014/main" id="{FA5C95DB-6C8E-ADEE-A260-54EFD574C35B}"/>
                  </a:ext>
                </a:extLst>
              </p:cNvPr>
              <p:cNvSpPr/>
              <p:nvPr/>
            </p:nvSpPr>
            <p:spPr>
              <a:xfrm rot="10800000">
                <a:off x="3614451" y="3904971"/>
                <a:ext cx="45719" cy="85344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5" name="TextBox 24">
            <a:extLst>
              <a:ext uri="{FF2B5EF4-FFF2-40B4-BE49-F238E27FC236}">
                <a16:creationId xmlns:a16="http://schemas.microsoft.com/office/drawing/2014/main" id="{E6365AAE-F0E9-4418-167B-5835785562D4}"/>
              </a:ext>
            </a:extLst>
          </p:cNvPr>
          <p:cNvSpPr txBox="1"/>
          <p:nvPr/>
        </p:nvSpPr>
        <p:spPr>
          <a:xfrm>
            <a:off x="0" y="5922971"/>
            <a:ext cx="12161192"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Ultrasound neuromodulation has been noted at the PRF. To obtain a signal at the PRF you multiply the US frequency by the US PRF. i.e. the signal multiplies with itself. This would happen on reflection in the mouse brain. </a:t>
            </a:r>
          </a:p>
          <a:p>
            <a:pPr marL="285750" indent="-285750">
              <a:buFont typeface="Arial" panose="020B0604020202020204" pitchFamily="34" charset="0"/>
              <a:buChar char="•"/>
            </a:pPr>
            <a:r>
              <a:rPr lang="en-GB" sz="1400" dirty="0"/>
              <a:t>I saw the </a:t>
            </a:r>
            <a:r>
              <a:rPr lang="en-GB" sz="1400" dirty="0" err="1"/>
              <a:t>center</a:t>
            </a:r>
            <a:r>
              <a:rPr lang="en-GB" sz="1400" dirty="0"/>
              <a:t> frequency(500khz) appear often in the tank phantom as well as a DC offset when applying a continuous 500khz wave. </a:t>
            </a:r>
          </a:p>
        </p:txBody>
      </p:sp>
      <p:pic>
        <p:nvPicPr>
          <p:cNvPr id="27" name="Content Placeholder 4" descr="Chart&#10;&#10;Description automatically generated with medium confidence">
            <a:extLst>
              <a:ext uri="{FF2B5EF4-FFF2-40B4-BE49-F238E27FC236}">
                <a16:creationId xmlns:a16="http://schemas.microsoft.com/office/drawing/2014/main" id="{38455D7B-AE0D-2883-1AF6-83279502D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624" y="769821"/>
            <a:ext cx="6698037" cy="4351338"/>
          </a:xfrm>
          <a:prstGeom prst="rect">
            <a:avLst/>
          </a:prstGeom>
        </p:spPr>
      </p:pic>
      <p:sp>
        <p:nvSpPr>
          <p:cNvPr id="28" name="Title 1">
            <a:extLst>
              <a:ext uri="{FF2B5EF4-FFF2-40B4-BE49-F238E27FC236}">
                <a16:creationId xmlns:a16="http://schemas.microsoft.com/office/drawing/2014/main" id="{46FA6B5C-6290-DCCB-2F4F-3E516AF4AB02}"/>
              </a:ext>
            </a:extLst>
          </p:cNvPr>
          <p:cNvSpPr txBox="1">
            <a:spLocks/>
          </p:cNvSpPr>
          <p:nvPr/>
        </p:nvSpPr>
        <p:spPr>
          <a:xfrm>
            <a:off x="35171" y="196365"/>
            <a:ext cx="12156829" cy="5111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t>Step by step theory of ultrasound neuromodulation. When we say mechanosensitive ion channels – this is the acoustoelectric effect.</a:t>
            </a:r>
          </a:p>
        </p:txBody>
      </p:sp>
    </p:spTree>
    <p:extLst>
      <p:ext uri="{BB962C8B-B14F-4D97-AF65-F5344CB8AC3E}">
        <p14:creationId xmlns:p14="http://schemas.microsoft.com/office/powerpoint/2010/main" val="11761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7AF5-F29C-2C5C-52F0-0E823E78D20F}"/>
              </a:ext>
            </a:extLst>
          </p:cNvPr>
          <p:cNvSpPr>
            <a:spLocks noGrp="1"/>
          </p:cNvSpPr>
          <p:nvPr>
            <p:ph type="title"/>
          </p:nvPr>
        </p:nvSpPr>
        <p:spPr/>
        <p:txBody>
          <a:bodyPr/>
          <a:lstStyle/>
          <a:p>
            <a:r>
              <a:rPr lang="en-GB" dirty="0"/>
              <a:t>Carrier close up of 1khz PRF. </a:t>
            </a:r>
          </a:p>
        </p:txBody>
      </p:sp>
      <p:pic>
        <p:nvPicPr>
          <p:cNvPr id="5" name="Content Placeholder 4" descr="Chart&#10;&#10;Description automatically generated">
            <a:extLst>
              <a:ext uri="{FF2B5EF4-FFF2-40B4-BE49-F238E27FC236}">
                <a16:creationId xmlns:a16="http://schemas.microsoft.com/office/drawing/2014/main" id="{FF43B8B7-E698-54CB-9E23-1C613FA85C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6461"/>
            <a:ext cx="5056414" cy="5056414"/>
          </a:xfrm>
        </p:spPr>
      </p:pic>
      <p:pic>
        <p:nvPicPr>
          <p:cNvPr id="6" name="Picture 5" descr="Chart&#10;&#10;Description automatically generated">
            <a:extLst>
              <a:ext uri="{FF2B5EF4-FFF2-40B4-BE49-F238E27FC236}">
                <a16:creationId xmlns:a16="http://schemas.microsoft.com/office/drawing/2014/main" id="{B5E80A67-CA09-F4F0-ED18-57D4C71A0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71" y="2145542"/>
            <a:ext cx="6487463" cy="3892478"/>
          </a:xfrm>
          <a:prstGeom prst="rect">
            <a:avLst/>
          </a:prstGeom>
        </p:spPr>
      </p:pic>
    </p:spTree>
    <p:extLst>
      <p:ext uri="{BB962C8B-B14F-4D97-AF65-F5344CB8AC3E}">
        <p14:creationId xmlns:p14="http://schemas.microsoft.com/office/powerpoint/2010/main" val="178624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10;&#10;Description automatically generated">
            <a:extLst>
              <a:ext uri="{FF2B5EF4-FFF2-40B4-BE49-F238E27FC236}">
                <a16:creationId xmlns:a16="http://schemas.microsoft.com/office/drawing/2014/main" id="{C3DFF2A8-DA2A-E09B-2693-8236B200F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404" y="4236440"/>
            <a:ext cx="4403300" cy="2641980"/>
          </a:xfrm>
          <a:prstGeom prst="rect">
            <a:avLst/>
          </a:prstGeom>
        </p:spPr>
      </p:pic>
      <p:sp>
        <p:nvSpPr>
          <p:cNvPr id="2" name="Title 1">
            <a:extLst>
              <a:ext uri="{FF2B5EF4-FFF2-40B4-BE49-F238E27FC236}">
                <a16:creationId xmlns:a16="http://schemas.microsoft.com/office/drawing/2014/main" id="{B518C627-1E96-A3A4-CDD5-605351099708}"/>
              </a:ext>
            </a:extLst>
          </p:cNvPr>
          <p:cNvSpPr>
            <a:spLocks noGrp="1"/>
          </p:cNvSpPr>
          <p:nvPr>
            <p:ph type="title"/>
          </p:nvPr>
        </p:nvSpPr>
        <p:spPr>
          <a:xfrm>
            <a:off x="838200" y="175133"/>
            <a:ext cx="10515600" cy="560426"/>
          </a:xfrm>
        </p:spPr>
        <p:txBody>
          <a:bodyPr>
            <a:normAutofit fontScale="90000"/>
          </a:bodyPr>
          <a:lstStyle/>
          <a:p>
            <a:r>
              <a:rPr lang="en-GB" sz="2000" dirty="0"/>
              <a:t>Imitating the PRF 1khz paper result in a mouse over the visual cortex and measuring the electric signal.</a:t>
            </a:r>
          </a:p>
        </p:txBody>
      </p:sp>
      <p:pic>
        <p:nvPicPr>
          <p:cNvPr id="7" name="Picture 6" descr="Chart, histogram&#10;&#10;Description automatically generated">
            <a:extLst>
              <a:ext uri="{FF2B5EF4-FFF2-40B4-BE49-F238E27FC236}">
                <a16:creationId xmlns:a16="http://schemas.microsoft.com/office/drawing/2014/main" id="{DD864360-298E-AF32-9413-D5D0C6D05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979" y="879219"/>
            <a:ext cx="3625874" cy="3625874"/>
          </a:xfrm>
          <a:prstGeom prst="rect">
            <a:avLst/>
          </a:prstGeom>
        </p:spPr>
      </p:pic>
      <p:sp>
        <p:nvSpPr>
          <p:cNvPr id="8" name="Rectangle 7">
            <a:extLst>
              <a:ext uri="{FF2B5EF4-FFF2-40B4-BE49-F238E27FC236}">
                <a16:creationId xmlns:a16="http://schemas.microsoft.com/office/drawing/2014/main" id="{9A2C4DC8-269C-BD3D-80CB-C6A732106CA7}"/>
              </a:ext>
            </a:extLst>
          </p:cNvPr>
          <p:cNvSpPr/>
          <p:nvPr/>
        </p:nvSpPr>
        <p:spPr>
          <a:xfrm>
            <a:off x="1972867" y="1439645"/>
            <a:ext cx="108181" cy="251649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5DA09BB9-7C09-C28A-4F6D-9C91E7C45863}"/>
              </a:ext>
            </a:extLst>
          </p:cNvPr>
          <p:cNvCxnSpPr>
            <a:cxnSpLocks/>
          </p:cNvCxnSpPr>
          <p:nvPr/>
        </p:nvCxnSpPr>
        <p:spPr>
          <a:xfrm>
            <a:off x="1972867" y="1182952"/>
            <a:ext cx="385010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081403-23CF-4EC3-20B7-BF8970E162F7}"/>
              </a:ext>
            </a:extLst>
          </p:cNvPr>
          <p:cNvSpPr txBox="1"/>
          <p:nvPr/>
        </p:nvSpPr>
        <p:spPr>
          <a:xfrm>
            <a:off x="5966050" y="925552"/>
            <a:ext cx="1542873" cy="369332"/>
          </a:xfrm>
          <a:prstGeom prst="rect">
            <a:avLst/>
          </a:prstGeom>
          <a:noFill/>
        </p:spPr>
        <p:txBody>
          <a:bodyPr wrap="square" rtlCol="0">
            <a:spAutoFit/>
          </a:bodyPr>
          <a:lstStyle/>
          <a:p>
            <a:r>
              <a:rPr lang="en-GB" dirty="0"/>
              <a:t>Zoom view</a:t>
            </a:r>
          </a:p>
        </p:txBody>
      </p:sp>
      <p:sp>
        <p:nvSpPr>
          <p:cNvPr id="11" name="TextBox 10">
            <a:extLst>
              <a:ext uri="{FF2B5EF4-FFF2-40B4-BE49-F238E27FC236}">
                <a16:creationId xmlns:a16="http://schemas.microsoft.com/office/drawing/2014/main" id="{4232EAB9-2E74-7849-D458-85642F2EED23}"/>
              </a:ext>
            </a:extLst>
          </p:cNvPr>
          <p:cNvSpPr txBox="1"/>
          <p:nvPr/>
        </p:nvSpPr>
        <p:spPr>
          <a:xfrm>
            <a:off x="9303275" y="1061862"/>
            <a:ext cx="2888726" cy="4247317"/>
          </a:xfrm>
          <a:prstGeom prst="rect">
            <a:avLst/>
          </a:prstGeom>
          <a:noFill/>
        </p:spPr>
        <p:txBody>
          <a:bodyPr wrap="square" rtlCol="0">
            <a:spAutoFit/>
          </a:bodyPr>
          <a:lstStyle/>
          <a:p>
            <a:pPr marL="285750" indent="-285750">
              <a:buFont typeface="Arial" panose="020B0604020202020204" pitchFamily="34" charset="0"/>
              <a:buChar char="•"/>
            </a:pPr>
            <a:r>
              <a:rPr lang="en-GB" dirty="0"/>
              <a:t>900 microvolts at US transducer frequency</a:t>
            </a:r>
          </a:p>
          <a:p>
            <a:pPr marL="285750" indent="-285750">
              <a:buFont typeface="Arial" panose="020B0604020202020204" pitchFamily="34" charset="0"/>
              <a:buChar char="•"/>
            </a:pPr>
            <a:r>
              <a:rPr lang="en-GB" dirty="0"/>
              <a:t>12 microvolts at 1khz PRF. </a:t>
            </a:r>
          </a:p>
          <a:p>
            <a:pPr marL="285750" indent="-285750">
              <a:buFont typeface="Arial" panose="020B0604020202020204" pitchFamily="34" charset="0"/>
              <a:buChar char="•"/>
            </a:pPr>
            <a:r>
              <a:rPr lang="en-GB" dirty="0"/>
              <a:t>This effect is approximately 75 times stronger at the transducer frequency. </a:t>
            </a:r>
          </a:p>
          <a:p>
            <a:pPr marL="285750" indent="-285750">
              <a:buFont typeface="Arial" panose="020B0604020202020204" pitchFamily="34" charset="0"/>
              <a:buChar char="•"/>
            </a:pPr>
            <a:r>
              <a:rPr lang="en-GB" dirty="0"/>
              <a:t>When you use a continuous wave the effect is 1200 microvolts, so over 100 times bigger.</a:t>
            </a:r>
          </a:p>
          <a:p>
            <a:pPr marL="285750" indent="-285750">
              <a:buFont typeface="Arial" panose="020B0604020202020204" pitchFamily="34" charset="0"/>
              <a:buChar char="•"/>
            </a:pPr>
            <a:r>
              <a:rPr lang="en-GB" dirty="0"/>
              <a:t>This size may be an advantage in demodulation signal recovery.   </a:t>
            </a:r>
          </a:p>
        </p:txBody>
      </p:sp>
      <p:pic>
        <p:nvPicPr>
          <p:cNvPr id="15" name="Picture 14" descr="Chart, surface chart&#10;&#10;Description automatically generated">
            <a:extLst>
              <a:ext uri="{FF2B5EF4-FFF2-40B4-BE49-F238E27FC236}">
                <a16:creationId xmlns:a16="http://schemas.microsoft.com/office/drawing/2014/main" id="{6DC484CF-276E-1331-2242-16764E49E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642" y="4291660"/>
            <a:ext cx="4290672" cy="2574403"/>
          </a:xfrm>
          <a:prstGeom prst="rect">
            <a:avLst/>
          </a:prstGeom>
        </p:spPr>
      </p:pic>
      <p:sp>
        <p:nvSpPr>
          <p:cNvPr id="19" name="TextBox 18">
            <a:extLst>
              <a:ext uri="{FF2B5EF4-FFF2-40B4-BE49-F238E27FC236}">
                <a16:creationId xmlns:a16="http://schemas.microsoft.com/office/drawing/2014/main" id="{07DD7593-57AC-6CC5-9276-7BBDF6F02AF8}"/>
              </a:ext>
            </a:extLst>
          </p:cNvPr>
          <p:cNvSpPr txBox="1"/>
          <p:nvPr/>
        </p:nvSpPr>
        <p:spPr>
          <a:xfrm>
            <a:off x="356104" y="4153352"/>
            <a:ext cx="1588137" cy="369332"/>
          </a:xfrm>
          <a:prstGeom prst="rect">
            <a:avLst/>
          </a:prstGeom>
          <a:noFill/>
        </p:spPr>
        <p:txBody>
          <a:bodyPr wrap="square" rtlCol="0">
            <a:spAutoFit/>
          </a:bodyPr>
          <a:lstStyle/>
          <a:p>
            <a:r>
              <a:rPr lang="en-GB" dirty="0"/>
              <a:t>Time series</a:t>
            </a:r>
          </a:p>
        </p:txBody>
      </p:sp>
      <p:sp>
        <p:nvSpPr>
          <p:cNvPr id="20" name="TextBox 19">
            <a:extLst>
              <a:ext uri="{FF2B5EF4-FFF2-40B4-BE49-F238E27FC236}">
                <a16:creationId xmlns:a16="http://schemas.microsoft.com/office/drawing/2014/main" id="{8F348293-A2AC-34E9-4D35-4F5512180E43}"/>
              </a:ext>
            </a:extLst>
          </p:cNvPr>
          <p:cNvSpPr txBox="1"/>
          <p:nvPr/>
        </p:nvSpPr>
        <p:spPr>
          <a:xfrm>
            <a:off x="607815" y="1083026"/>
            <a:ext cx="1184856" cy="369332"/>
          </a:xfrm>
          <a:prstGeom prst="rect">
            <a:avLst/>
          </a:prstGeom>
          <a:noFill/>
        </p:spPr>
        <p:txBody>
          <a:bodyPr wrap="square" rtlCol="0">
            <a:spAutoFit/>
          </a:bodyPr>
          <a:lstStyle/>
          <a:p>
            <a:r>
              <a:rPr lang="en-GB" dirty="0"/>
              <a:t>ASD</a:t>
            </a:r>
          </a:p>
        </p:txBody>
      </p:sp>
      <p:pic>
        <p:nvPicPr>
          <p:cNvPr id="5" name="Picture 4" descr="Chart&#10;&#10;Description automatically generated">
            <a:extLst>
              <a:ext uri="{FF2B5EF4-FFF2-40B4-BE49-F238E27FC236}">
                <a16:creationId xmlns:a16="http://schemas.microsoft.com/office/drawing/2014/main" id="{593CC373-9D22-4FB0-7DAC-FB1940799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9874" y="692473"/>
            <a:ext cx="3697494" cy="3697494"/>
          </a:xfrm>
          <a:prstGeom prst="rect">
            <a:avLst/>
          </a:prstGeom>
        </p:spPr>
      </p:pic>
    </p:spTree>
    <p:extLst>
      <p:ext uri="{BB962C8B-B14F-4D97-AF65-F5344CB8AC3E}">
        <p14:creationId xmlns:p14="http://schemas.microsoft.com/office/powerpoint/2010/main" val="203923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FECA35A9-AC33-1DFB-E70B-275F27618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648" y="1443993"/>
            <a:ext cx="5366711" cy="5366711"/>
          </a:xfrm>
          <a:prstGeom prst="rect">
            <a:avLst/>
          </a:prstGeom>
        </p:spPr>
      </p:pic>
      <p:pic>
        <p:nvPicPr>
          <p:cNvPr id="5" name="Picture 4" descr="Chart, histogram&#10;&#10;Description automatically generated">
            <a:extLst>
              <a:ext uri="{FF2B5EF4-FFF2-40B4-BE49-F238E27FC236}">
                <a16:creationId xmlns:a16="http://schemas.microsoft.com/office/drawing/2014/main" id="{C11C787F-B053-71BE-A571-8DA96C60E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00" y="1585286"/>
            <a:ext cx="5110789" cy="5110789"/>
          </a:xfrm>
          <a:prstGeom prst="rect">
            <a:avLst/>
          </a:prstGeom>
        </p:spPr>
      </p:pic>
      <p:sp>
        <p:nvSpPr>
          <p:cNvPr id="2" name="Title 1">
            <a:extLst>
              <a:ext uri="{FF2B5EF4-FFF2-40B4-BE49-F238E27FC236}">
                <a16:creationId xmlns:a16="http://schemas.microsoft.com/office/drawing/2014/main" id="{A184A116-10E1-3CD6-597B-4C7D17E28056}"/>
              </a:ext>
            </a:extLst>
          </p:cNvPr>
          <p:cNvSpPr>
            <a:spLocks noGrp="1"/>
          </p:cNvSpPr>
          <p:nvPr>
            <p:ph type="title"/>
          </p:nvPr>
        </p:nvSpPr>
        <p:spPr>
          <a:xfrm>
            <a:off x="830900" y="161925"/>
            <a:ext cx="10515600" cy="803275"/>
          </a:xfrm>
        </p:spPr>
        <p:txBody>
          <a:bodyPr>
            <a:normAutofit/>
          </a:bodyPr>
          <a:lstStyle/>
          <a:p>
            <a:r>
              <a:rPr lang="en-GB" sz="2000" dirty="0"/>
              <a:t>PRF 1kHz – does appear at the sum and difference frequency of this pulse. </a:t>
            </a:r>
            <a:br>
              <a:rPr lang="en-GB" sz="2000" dirty="0"/>
            </a:br>
            <a:r>
              <a:rPr lang="en-GB" sz="2000" dirty="0"/>
              <a:t>The </a:t>
            </a:r>
            <a:r>
              <a:rPr lang="en-GB" sz="2000" dirty="0">
                <a:solidFill>
                  <a:schemeClr val="accent6"/>
                </a:solidFill>
              </a:rPr>
              <a:t>ultrasound IS mixing </a:t>
            </a:r>
            <a:r>
              <a:rPr lang="en-GB" sz="2000" dirty="0"/>
              <a:t>with itself. </a:t>
            </a:r>
          </a:p>
        </p:txBody>
      </p:sp>
      <p:sp>
        <p:nvSpPr>
          <p:cNvPr id="3" name="Content Placeholder 2">
            <a:extLst>
              <a:ext uri="{FF2B5EF4-FFF2-40B4-BE49-F238E27FC236}">
                <a16:creationId xmlns:a16="http://schemas.microsoft.com/office/drawing/2014/main" id="{DACDA856-D603-1C1B-388E-C15826E8A26B}"/>
              </a:ext>
            </a:extLst>
          </p:cNvPr>
          <p:cNvSpPr>
            <a:spLocks noGrp="1"/>
          </p:cNvSpPr>
          <p:nvPr>
            <p:ph idx="1"/>
          </p:nvPr>
        </p:nvSpPr>
        <p:spPr>
          <a:xfrm>
            <a:off x="500700" y="1042355"/>
            <a:ext cx="11176000" cy="803276"/>
          </a:xfrm>
        </p:spPr>
        <p:txBody>
          <a:bodyPr>
            <a:normAutofit/>
          </a:bodyPr>
          <a:lstStyle/>
          <a:p>
            <a:r>
              <a:rPr lang="en-GB" sz="1400" dirty="0"/>
              <a:t>If the ultrasound(672800Hz) was mixing with itself to create sum and difference frequencies using PRF of 1kHz, you’d expect to see the difference frequency at 1kHz, and at 2*672800 + 1kHz. </a:t>
            </a:r>
          </a:p>
          <a:p>
            <a:r>
              <a:rPr lang="en-GB" sz="1400" dirty="0"/>
              <a:t>NOTE: THIS only occurs on the electrical measurement probe. It is not present on the RF monitor output. </a:t>
            </a:r>
          </a:p>
          <a:p>
            <a:endParaRPr lang="en-GB" dirty="0">
              <a:solidFill>
                <a:schemeClr val="accent6"/>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E21CB8-CCA4-D415-0EC2-8B52021338F8}"/>
                  </a:ext>
                </a:extLst>
              </p:cNvPr>
              <p:cNvSpPr txBox="1"/>
              <p:nvPr/>
            </p:nvSpPr>
            <p:spPr>
              <a:xfrm>
                <a:off x="7546364" y="2717799"/>
                <a:ext cx="312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GB" b="0" i="1" smtClean="0">
                          <a:latin typeface="Cambria Math" panose="02040503050406030204" pitchFamily="18" charset="0"/>
                          <a:ea typeface="Cambria Math" panose="02040503050406030204" pitchFamily="18" charset="0"/>
                        </a:rPr>
                        <m:t>𝑓</m:t>
                      </m:r>
                    </m:oMath>
                  </m:oMathPara>
                </a14:m>
                <a:endParaRPr lang="en-GB" dirty="0"/>
              </a:p>
            </p:txBody>
          </p:sp>
        </mc:Choice>
        <mc:Fallback xmlns="">
          <p:sp>
            <p:nvSpPr>
              <p:cNvPr id="8" name="TextBox 7">
                <a:extLst>
                  <a:ext uri="{FF2B5EF4-FFF2-40B4-BE49-F238E27FC236}">
                    <a16:creationId xmlns:a16="http://schemas.microsoft.com/office/drawing/2014/main" id="{7CE21CB8-CCA4-D415-0EC2-8B52021338F8}"/>
                  </a:ext>
                </a:extLst>
              </p:cNvPr>
              <p:cNvSpPr txBox="1">
                <a:spLocks noRot="1" noChangeAspect="1" noMove="1" noResize="1" noEditPoints="1" noAdjustHandles="1" noChangeArrowheads="1" noChangeShapeType="1" noTextEdit="1"/>
              </p:cNvSpPr>
              <p:nvPr/>
            </p:nvSpPr>
            <p:spPr>
              <a:xfrm>
                <a:off x="7546364" y="2717799"/>
                <a:ext cx="312906" cy="276999"/>
              </a:xfrm>
              <a:prstGeom prst="rect">
                <a:avLst/>
              </a:prstGeom>
              <a:blipFill>
                <a:blip r:embed="rId4"/>
                <a:stretch>
                  <a:fillRect l="-17647" t="-2222" r="-2745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B7AD73-021A-DDE3-B2A2-B51757F49D58}"/>
                  </a:ext>
                </a:extLst>
              </p:cNvPr>
              <p:cNvSpPr txBox="1"/>
              <p:nvPr/>
            </p:nvSpPr>
            <p:spPr>
              <a:xfrm>
                <a:off x="2019300" y="2856299"/>
                <a:ext cx="324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GB" b="0" i="1" smtClean="0">
                          <a:latin typeface="Cambria Math" panose="02040503050406030204" pitchFamily="18" charset="0"/>
                          <a:ea typeface="Cambria Math" panose="02040503050406030204" pitchFamily="18" charset="0"/>
                        </a:rPr>
                        <m:t>𝑓</m:t>
                      </m:r>
                    </m:oMath>
                  </m:oMathPara>
                </a14:m>
                <a:endParaRPr lang="en-GB" dirty="0"/>
              </a:p>
            </p:txBody>
          </p:sp>
        </mc:Choice>
        <mc:Fallback xmlns="">
          <p:sp>
            <p:nvSpPr>
              <p:cNvPr id="10" name="TextBox 9">
                <a:extLst>
                  <a:ext uri="{FF2B5EF4-FFF2-40B4-BE49-F238E27FC236}">
                    <a16:creationId xmlns:a16="http://schemas.microsoft.com/office/drawing/2014/main" id="{8EB7AD73-021A-DDE3-B2A2-B51757F49D58}"/>
                  </a:ext>
                </a:extLst>
              </p:cNvPr>
              <p:cNvSpPr txBox="1">
                <a:spLocks noRot="1" noChangeAspect="1" noMove="1" noResize="1" noEditPoints="1" noAdjustHandles="1" noChangeArrowheads="1" noChangeShapeType="1" noTextEdit="1"/>
              </p:cNvSpPr>
              <p:nvPr/>
            </p:nvSpPr>
            <p:spPr>
              <a:xfrm>
                <a:off x="2019300" y="2856299"/>
                <a:ext cx="324128" cy="276999"/>
              </a:xfrm>
              <a:prstGeom prst="rect">
                <a:avLst/>
              </a:prstGeom>
              <a:blipFill>
                <a:blip r:embed="rId5"/>
                <a:stretch>
                  <a:fillRect l="-15094" t="-4444" r="-26415" b="-35556"/>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B285C751-F67B-CFD3-CBA5-DC89AF2E3FB2}"/>
              </a:ext>
            </a:extLst>
          </p:cNvPr>
          <p:cNvSpPr txBox="1"/>
          <p:nvPr/>
        </p:nvSpPr>
        <p:spPr>
          <a:xfrm>
            <a:off x="4925729" y="6488668"/>
            <a:ext cx="1767017" cy="369332"/>
          </a:xfrm>
          <a:prstGeom prst="rect">
            <a:avLst/>
          </a:prstGeom>
          <a:noFill/>
        </p:spPr>
        <p:txBody>
          <a:bodyPr wrap="square" rtlCol="0">
            <a:spAutoFit/>
          </a:bodyPr>
          <a:lstStyle/>
          <a:p>
            <a:pPr algn="ctr"/>
            <a:r>
              <a:rPr lang="en-GB" dirty="0"/>
              <a:t>Reflections?</a:t>
            </a:r>
          </a:p>
        </p:txBody>
      </p:sp>
    </p:spTree>
    <p:extLst>
      <p:ext uri="{BB962C8B-B14F-4D97-AF65-F5344CB8AC3E}">
        <p14:creationId xmlns:p14="http://schemas.microsoft.com/office/powerpoint/2010/main" val="411568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D9F9-4780-D95F-4075-C3BAFAC93463}"/>
              </a:ext>
            </a:extLst>
          </p:cNvPr>
          <p:cNvSpPr>
            <a:spLocks noGrp="1"/>
          </p:cNvSpPr>
          <p:nvPr>
            <p:ph type="title"/>
          </p:nvPr>
        </p:nvSpPr>
        <p:spPr>
          <a:xfrm>
            <a:off x="973687" y="279434"/>
            <a:ext cx="10244626" cy="908807"/>
          </a:xfrm>
        </p:spPr>
        <p:txBody>
          <a:bodyPr>
            <a:normAutofit/>
          </a:bodyPr>
          <a:lstStyle/>
          <a:p>
            <a:r>
              <a:rPr lang="en-GB" sz="3200" dirty="0"/>
              <a:t>What kind of exciting publishable statement can be made? </a:t>
            </a:r>
          </a:p>
        </p:txBody>
      </p:sp>
      <p:sp>
        <p:nvSpPr>
          <p:cNvPr id="3" name="Content Placeholder 2">
            <a:extLst>
              <a:ext uri="{FF2B5EF4-FFF2-40B4-BE49-F238E27FC236}">
                <a16:creationId xmlns:a16="http://schemas.microsoft.com/office/drawing/2014/main" id="{A476E9F2-EAF2-9F7F-08CE-E9006E2226B5}"/>
              </a:ext>
            </a:extLst>
          </p:cNvPr>
          <p:cNvSpPr>
            <a:spLocks noGrp="1"/>
          </p:cNvSpPr>
          <p:nvPr>
            <p:ph idx="1"/>
          </p:nvPr>
        </p:nvSpPr>
        <p:spPr>
          <a:xfrm>
            <a:off x="419100" y="1368226"/>
            <a:ext cx="11353800" cy="4755936"/>
          </a:xfrm>
        </p:spPr>
        <p:txBody>
          <a:bodyPr>
            <a:normAutofit fontScale="77500" lnSpcReduction="20000"/>
          </a:bodyPr>
          <a:lstStyle/>
          <a:p>
            <a:pPr marL="0" indent="0">
              <a:buNone/>
            </a:pPr>
            <a:r>
              <a:rPr lang="en-GB" dirty="0"/>
              <a:t>On the lower bound, there is strong evidence that US neuromodulation is a frequency mixing effect and noting that we haven’t considered the AE effect in any studies is important in </a:t>
            </a:r>
            <a:r>
              <a:rPr lang="en-GB" dirty="0" err="1"/>
              <a:t>itself.The</a:t>
            </a:r>
            <a:r>
              <a:rPr lang="en-GB" dirty="0"/>
              <a:t> DC offset also explains a lot of what people have seen and can be used to predict future experiments more accurately.</a:t>
            </a:r>
          </a:p>
          <a:p>
            <a:pPr marL="0" indent="0">
              <a:buNone/>
            </a:pPr>
            <a:endParaRPr lang="en-GB" dirty="0"/>
          </a:p>
          <a:p>
            <a:pPr marL="0" indent="0">
              <a:buNone/>
            </a:pPr>
            <a:endParaRPr lang="en-GB" dirty="0"/>
          </a:p>
          <a:p>
            <a:pPr marL="0" indent="0">
              <a:buNone/>
            </a:pPr>
            <a:endParaRPr lang="en-GB" dirty="0"/>
          </a:p>
          <a:p>
            <a:pPr marL="0" indent="0">
              <a:buNone/>
            </a:pPr>
            <a:r>
              <a:rPr lang="en-GB" dirty="0"/>
              <a:t>On the upper bound, a strong statement that US neuromodulation mechanism is the acoustoelectric effect. </a:t>
            </a:r>
          </a:p>
          <a:p>
            <a:pPr marL="0" indent="0">
              <a:buNone/>
            </a:pPr>
            <a:endParaRPr lang="en-GB" dirty="0"/>
          </a:p>
          <a:p>
            <a:pPr marL="0" indent="0">
              <a:buNone/>
            </a:pPr>
            <a:endParaRPr lang="en-GB" dirty="0"/>
          </a:p>
          <a:p>
            <a:pPr marL="0" indent="0">
              <a:buNone/>
            </a:pPr>
            <a:r>
              <a:rPr lang="en-GB" dirty="0">
                <a:solidFill>
                  <a:schemeClr val="accent2"/>
                </a:solidFill>
              </a:rPr>
              <a:t>Care must be taken to control for artefacts arising from the interaction of sound waves with recording electrodes. (I have done artefact tests for this in the published AE paper supplementary section but not provided a written logic description – which will be important to do in the supplementary section of this next paper).</a:t>
            </a:r>
          </a:p>
        </p:txBody>
      </p:sp>
      <p:sp>
        <p:nvSpPr>
          <p:cNvPr id="4" name="Arrow: Down 3">
            <a:extLst>
              <a:ext uri="{FF2B5EF4-FFF2-40B4-BE49-F238E27FC236}">
                <a16:creationId xmlns:a16="http://schemas.microsoft.com/office/drawing/2014/main" id="{0A5B94DC-2DCD-618F-366F-1B426C49CC10}"/>
              </a:ext>
            </a:extLst>
          </p:cNvPr>
          <p:cNvSpPr/>
          <p:nvPr/>
        </p:nvSpPr>
        <p:spPr>
          <a:xfrm>
            <a:off x="5285588" y="2454001"/>
            <a:ext cx="864296" cy="8267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46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5647DE39-2C0A-9464-33DF-90BD534E4AFD}"/>
              </a:ext>
            </a:extLst>
          </p:cNvPr>
          <p:cNvSpPr/>
          <p:nvPr/>
        </p:nvSpPr>
        <p:spPr>
          <a:xfrm>
            <a:off x="1560833" y="2626396"/>
            <a:ext cx="2997808" cy="194279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 name="Title 1">
            <a:extLst>
              <a:ext uri="{FF2B5EF4-FFF2-40B4-BE49-F238E27FC236}">
                <a16:creationId xmlns:a16="http://schemas.microsoft.com/office/drawing/2014/main" id="{1B30C33E-D649-1CDA-805F-66A3C5512276}"/>
              </a:ext>
            </a:extLst>
          </p:cNvPr>
          <p:cNvSpPr>
            <a:spLocks noGrp="1"/>
          </p:cNvSpPr>
          <p:nvPr>
            <p:ph type="title"/>
          </p:nvPr>
        </p:nvSpPr>
        <p:spPr>
          <a:xfrm>
            <a:off x="53500" y="90315"/>
            <a:ext cx="3974549" cy="752803"/>
          </a:xfrm>
        </p:spPr>
        <p:txBody>
          <a:bodyPr>
            <a:normAutofit/>
          </a:bodyPr>
          <a:lstStyle/>
          <a:p>
            <a:r>
              <a:rPr lang="en-GB" sz="3200" dirty="0"/>
              <a:t>Calibration Diagram</a:t>
            </a:r>
          </a:p>
        </p:txBody>
      </p:sp>
      <p:cxnSp>
        <p:nvCxnSpPr>
          <p:cNvPr id="54" name="Straight Connector 53">
            <a:extLst>
              <a:ext uri="{FF2B5EF4-FFF2-40B4-BE49-F238E27FC236}">
                <a16:creationId xmlns:a16="http://schemas.microsoft.com/office/drawing/2014/main" id="{82789640-1518-0C40-1BA4-1EEECCA19E05}"/>
              </a:ext>
            </a:extLst>
          </p:cNvPr>
          <p:cNvCxnSpPr>
            <a:cxnSpLocks/>
          </p:cNvCxnSpPr>
          <p:nvPr/>
        </p:nvCxnSpPr>
        <p:spPr>
          <a:xfrm>
            <a:off x="9714517" y="4061869"/>
            <a:ext cx="0" cy="754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B7EB78E-4A4A-E65C-41BD-AC6BB4CEB88A}"/>
              </a:ext>
            </a:extLst>
          </p:cNvPr>
          <p:cNvSpPr txBox="1"/>
          <p:nvPr/>
        </p:nvSpPr>
        <p:spPr>
          <a:xfrm>
            <a:off x="1990037" y="3936059"/>
            <a:ext cx="983285" cy="523220"/>
          </a:xfrm>
          <a:prstGeom prst="rect">
            <a:avLst/>
          </a:prstGeom>
          <a:noFill/>
        </p:spPr>
        <p:txBody>
          <a:bodyPr wrap="square" rtlCol="0">
            <a:spAutoFit/>
          </a:bodyPr>
          <a:lstStyle/>
          <a:p>
            <a:r>
              <a:rPr lang="en-US" sz="1400" dirty="0"/>
              <a:t>0.9% Saline</a:t>
            </a:r>
            <a:endParaRPr lang="en-GB" sz="1400" dirty="0"/>
          </a:p>
        </p:txBody>
      </p:sp>
      <p:sp>
        <p:nvSpPr>
          <p:cNvPr id="66" name="Rectangle 65">
            <a:extLst>
              <a:ext uri="{FF2B5EF4-FFF2-40B4-BE49-F238E27FC236}">
                <a16:creationId xmlns:a16="http://schemas.microsoft.com/office/drawing/2014/main" id="{4DA648F1-CD92-2760-9B56-039F9216EFFF}"/>
              </a:ext>
            </a:extLst>
          </p:cNvPr>
          <p:cNvSpPr/>
          <p:nvPr/>
        </p:nvSpPr>
        <p:spPr>
          <a:xfrm>
            <a:off x="8918407" y="2505946"/>
            <a:ext cx="1592220" cy="1621108"/>
          </a:xfrm>
          <a:prstGeom prst="rect">
            <a:avLst/>
          </a:prstGeom>
          <a:solidFill>
            <a:schemeClr val="bg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DAQ</a:t>
            </a:r>
            <a:endParaRPr lang="en-GB" sz="2000" dirty="0">
              <a:solidFill>
                <a:schemeClr val="tx1"/>
              </a:solidFill>
            </a:endParaRPr>
          </a:p>
        </p:txBody>
      </p:sp>
      <p:sp>
        <p:nvSpPr>
          <p:cNvPr id="68" name="Oval 67">
            <a:extLst>
              <a:ext uri="{FF2B5EF4-FFF2-40B4-BE49-F238E27FC236}">
                <a16:creationId xmlns:a16="http://schemas.microsoft.com/office/drawing/2014/main" id="{5F5E5ECA-01DF-F91F-6C62-C678B4FD4A2A}"/>
              </a:ext>
            </a:extLst>
          </p:cNvPr>
          <p:cNvSpPr/>
          <p:nvPr/>
        </p:nvSpPr>
        <p:spPr>
          <a:xfrm>
            <a:off x="3089362" y="2981353"/>
            <a:ext cx="104666" cy="98851"/>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rgbClr val="FF0000"/>
              </a:solidFill>
            </a:endParaRPr>
          </a:p>
        </p:txBody>
      </p:sp>
      <p:sp>
        <p:nvSpPr>
          <p:cNvPr id="70" name="Oval 69">
            <a:extLst>
              <a:ext uri="{FF2B5EF4-FFF2-40B4-BE49-F238E27FC236}">
                <a16:creationId xmlns:a16="http://schemas.microsoft.com/office/drawing/2014/main" id="{7D7952D6-CE61-CFEC-45E8-4AB708CEA73C}"/>
              </a:ext>
            </a:extLst>
          </p:cNvPr>
          <p:cNvSpPr/>
          <p:nvPr/>
        </p:nvSpPr>
        <p:spPr>
          <a:xfrm>
            <a:off x="2987400" y="3411004"/>
            <a:ext cx="385336" cy="1074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72" name="Straight Connector 71">
            <a:extLst>
              <a:ext uri="{FF2B5EF4-FFF2-40B4-BE49-F238E27FC236}">
                <a16:creationId xmlns:a16="http://schemas.microsoft.com/office/drawing/2014/main" id="{AA269475-BF8A-FD03-C823-9F4763B6BE38}"/>
              </a:ext>
            </a:extLst>
          </p:cNvPr>
          <p:cNvCxnSpPr>
            <a:cxnSpLocks/>
          </p:cNvCxnSpPr>
          <p:nvPr/>
        </p:nvCxnSpPr>
        <p:spPr>
          <a:xfrm flipH="1" flipV="1">
            <a:off x="4270248" y="2148949"/>
            <a:ext cx="904646" cy="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6FC522-8541-CD96-F78F-055AB135E1CA}"/>
              </a:ext>
            </a:extLst>
          </p:cNvPr>
          <p:cNvCxnSpPr>
            <a:cxnSpLocks/>
          </p:cNvCxnSpPr>
          <p:nvPr/>
        </p:nvCxnSpPr>
        <p:spPr>
          <a:xfrm flipH="1">
            <a:off x="2880332" y="2148949"/>
            <a:ext cx="1395894" cy="0"/>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2DA1DA6-0F33-1276-3424-51547E1C747D}"/>
              </a:ext>
            </a:extLst>
          </p:cNvPr>
          <p:cNvCxnSpPr>
            <a:cxnSpLocks/>
          </p:cNvCxnSpPr>
          <p:nvPr/>
        </p:nvCxnSpPr>
        <p:spPr>
          <a:xfrm>
            <a:off x="2883532" y="2142678"/>
            <a:ext cx="14392" cy="886898"/>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F70BB09-58AB-0D36-3163-1A06F7BCAC89}"/>
              </a:ext>
            </a:extLst>
          </p:cNvPr>
          <p:cNvCxnSpPr>
            <a:cxnSpLocks/>
          </p:cNvCxnSpPr>
          <p:nvPr/>
        </p:nvCxnSpPr>
        <p:spPr>
          <a:xfrm>
            <a:off x="5353775" y="2212928"/>
            <a:ext cx="0" cy="568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5955C56-658A-A2A0-3C2B-F68F050157FF}"/>
              </a:ext>
            </a:extLst>
          </p:cNvPr>
          <p:cNvCxnSpPr>
            <a:cxnSpLocks/>
          </p:cNvCxnSpPr>
          <p:nvPr/>
        </p:nvCxnSpPr>
        <p:spPr>
          <a:xfrm>
            <a:off x="5339055" y="2774101"/>
            <a:ext cx="3575336" cy="263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A2E0EF0-F1CF-AAFA-5210-CC582A0F40D8}"/>
              </a:ext>
            </a:extLst>
          </p:cNvPr>
          <p:cNvSpPr txBox="1"/>
          <p:nvPr/>
        </p:nvSpPr>
        <p:spPr>
          <a:xfrm>
            <a:off x="9385582" y="1971350"/>
            <a:ext cx="784396" cy="523220"/>
          </a:xfrm>
          <a:prstGeom prst="rect">
            <a:avLst/>
          </a:prstGeom>
          <a:noFill/>
        </p:spPr>
        <p:txBody>
          <a:bodyPr wrap="square" rtlCol="0">
            <a:spAutoFit/>
          </a:bodyPr>
          <a:lstStyle/>
          <a:p>
            <a:r>
              <a:rPr lang="en-US" sz="1400" dirty="0"/>
              <a:t>Voltage </a:t>
            </a:r>
          </a:p>
          <a:p>
            <a:r>
              <a:rPr lang="en-US" sz="1400" dirty="0"/>
              <a:t>output</a:t>
            </a:r>
            <a:endParaRPr lang="en-GB" sz="1400" dirty="0"/>
          </a:p>
        </p:txBody>
      </p:sp>
      <p:sp>
        <p:nvSpPr>
          <p:cNvPr id="85" name="Rectangle 84">
            <a:extLst>
              <a:ext uri="{FF2B5EF4-FFF2-40B4-BE49-F238E27FC236}">
                <a16:creationId xmlns:a16="http://schemas.microsoft.com/office/drawing/2014/main" id="{9BA28F5A-8523-4911-A8EB-5D3DE650F4C2}"/>
              </a:ext>
            </a:extLst>
          </p:cNvPr>
          <p:cNvSpPr/>
          <p:nvPr/>
        </p:nvSpPr>
        <p:spPr>
          <a:xfrm>
            <a:off x="8914391" y="4728867"/>
            <a:ext cx="1700964" cy="44345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Computer</a:t>
            </a:r>
          </a:p>
        </p:txBody>
      </p:sp>
      <p:sp>
        <p:nvSpPr>
          <p:cNvPr id="88" name="Rectangle 87">
            <a:extLst>
              <a:ext uri="{FF2B5EF4-FFF2-40B4-BE49-F238E27FC236}">
                <a16:creationId xmlns:a16="http://schemas.microsoft.com/office/drawing/2014/main" id="{7FFA5386-13D9-FD67-5C75-32810A76DBE6}"/>
              </a:ext>
            </a:extLst>
          </p:cNvPr>
          <p:cNvSpPr/>
          <p:nvPr/>
        </p:nvSpPr>
        <p:spPr>
          <a:xfrm>
            <a:off x="4465199" y="1580733"/>
            <a:ext cx="1483425" cy="67063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I,V Monitor</a:t>
            </a:r>
          </a:p>
        </p:txBody>
      </p:sp>
      <p:cxnSp>
        <p:nvCxnSpPr>
          <p:cNvPr id="95" name="Straight Connector 94">
            <a:extLst>
              <a:ext uri="{FF2B5EF4-FFF2-40B4-BE49-F238E27FC236}">
                <a16:creationId xmlns:a16="http://schemas.microsoft.com/office/drawing/2014/main" id="{5015DB53-974A-98DC-CE84-043C129E513E}"/>
              </a:ext>
            </a:extLst>
          </p:cNvPr>
          <p:cNvCxnSpPr>
            <a:cxnSpLocks/>
          </p:cNvCxnSpPr>
          <p:nvPr/>
        </p:nvCxnSpPr>
        <p:spPr>
          <a:xfrm>
            <a:off x="2880332" y="3028976"/>
            <a:ext cx="313696" cy="1203"/>
          </a:xfrm>
          <a:prstGeom prst="line">
            <a:avLst/>
          </a:prstGeom>
          <a:ln w="38100">
            <a:solidFill>
              <a:srgbClr val="C4020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D38EE4BB-8695-DB00-1E55-45C0189D310E}"/>
              </a:ext>
            </a:extLst>
          </p:cNvPr>
          <p:cNvSpPr txBox="1"/>
          <p:nvPr/>
        </p:nvSpPr>
        <p:spPr>
          <a:xfrm>
            <a:off x="2663075" y="3603710"/>
            <a:ext cx="1217098" cy="738664"/>
          </a:xfrm>
          <a:prstGeom prst="rect">
            <a:avLst/>
          </a:prstGeom>
          <a:noFill/>
        </p:spPr>
        <p:txBody>
          <a:bodyPr wrap="square" rtlCol="0">
            <a:spAutoFit/>
          </a:bodyPr>
          <a:lstStyle/>
          <a:p>
            <a:pPr algn="ctr"/>
            <a:r>
              <a:rPr lang="en-US" sz="1400" dirty="0"/>
              <a:t>Goldcup reference electrode</a:t>
            </a:r>
            <a:endParaRPr lang="en-GB" sz="1400" dirty="0"/>
          </a:p>
        </p:txBody>
      </p:sp>
      <p:cxnSp>
        <p:nvCxnSpPr>
          <p:cNvPr id="104" name="Straight Connector 103">
            <a:extLst>
              <a:ext uri="{FF2B5EF4-FFF2-40B4-BE49-F238E27FC236}">
                <a16:creationId xmlns:a16="http://schemas.microsoft.com/office/drawing/2014/main" id="{959BF542-F399-D584-16E5-3C3053DC4885}"/>
              </a:ext>
            </a:extLst>
          </p:cNvPr>
          <p:cNvCxnSpPr>
            <a:cxnSpLocks/>
          </p:cNvCxnSpPr>
          <p:nvPr/>
        </p:nvCxnSpPr>
        <p:spPr>
          <a:xfrm>
            <a:off x="5948624" y="1870243"/>
            <a:ext cx="3436958" cy="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982D838-48C0-5AFB-0D24-63EC80874B52}"/>
              </a:ext>
            </a:extLst>
          </p:cNvPr>
          <p:cNvCxnSpPr>
            <a:cxnSpLocks/>
          </p:cNvCxnSpPr>
          <p:nvPr/>
        </p:nvCxnSpPr>
        <p:spPr>
          <a:xfrm>
            <a:off x="9385582" y="1870243"/>
            <a:ext cx="0" cy="635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3824893-096B-8C59-CF0B-086250510BF8}"/>
              </a:ext>
            </a:extLst>
          </p:cNvPr>
          <p:cNvCxnSpPr>
            <a:cxnSpLocks/>
          </p:cNvCxnSpPr>
          <p:nvPr/>
        </p:nvCxnSpPr>
        <p:spPr>
          <a:xfrm flipH="1">
            <a:off x="2612693" y="1897418"/>
            <a:ext cx="13710" cy="1584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6095920-F6C1-CA8C-EF6C-AB67413FC3F6}"/>
              </a:ext>
            </a:extLst>
          </p:cNvPr>
          <p:cNvCxnSpPr>
            <a:cxnSpLocks/>
          </p:cNvCxnSpPr>
          <p:nvPr/>
        </p:nvCxnSpPr>
        <p:spPr>
          <a:xfrm>
            <a:off x="2590292" y="3464481"/>
            <a:ext cx="6235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39A23E1-65E6-C6DC-C5BA-F4C28E374545}"/>
              </a:ext>
            </a:extLst>
          </p:cNvPr>
          <p:cNvCxnSpPr>
            <a:cxnSpLocks/>
            <a:endCxn id="88" idx="1"/>
          </p:cNvCxnSpPr>
          <p:nvPr/>
        </p:nvCxnSpPr>
        <p:spPr>
          <a:xfrm>
            <a:off x="2607353" y="1916053"/>
            <a:ext cx="18578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C5A126A-DD8C-0D24-E28C-40DC4D230348}"/>
              </a:ext>
            </a:extLst>
          </p:cNvPr>
          <p:cNvSpPr txBox="1"/>
          <p:nvPr/>
        </p:nvSpPr>
        <p:spPr>
          <a:xfrm>
            <a:off x="386346" y="5878851"/>
            <a:ext cx="8907966" cy="923330"/>
          </a:xfrm>
          <a:prstGeom prst="rect">
            <a:avLst/>
          </a:prstGeom>
          <a:noFill/>
        </p:spPr>
        <p:txBody>
          <a:bodyPr wrap="square" rtlCol="0">
            <a:spAutoFit/>
          </a:bodyPr>
          <a:lstStyle/>
          <a:p>
            <a:r>
              <a:rPr lang="en-GB" dirty="0"/>
              <a:t>NOTE: do not add a </a:t>
            </a:r>
            <a:r>
              <a:rPr lang="en-GB" dirty="0" err="1"/>
              <a:t>gnd</a:t>
            </a:r>
            <a:r>
              <a:rPr lang="en-GB" dirty="0"/>
              <a:t> to this, otherwise my impedance measure will be wrong.</a:t>
            </a:r>
          </a:p>
          <a:p>
            <a:r>
              <a:rPr lang="en-GB" dirty="0"/>
              <a:t>Single electrode stim and measurement system with vertically aligned cup electrode reference. </a:t>
            </a:r>
          </a:p>
        </p:txBody>
      </p:sp>
      <p:sp>
        <p:nvSpPr>
          <p:cNvPr id="16" name="TextBox 15">
            <a:extLst>
              <a:ext uri="{FF2B5EF4-FFF2-40B4-BE49-F238E27FC236}">
                <a16:creationId xmlns:a16="http://schemas.microsoft.com/office/drawing/2014/main" id="{3C18370B-5D3D-64B6-203F-77F615AA2B20}"/>
              </a:ext>
            </a:extLst>
          </p:cNvPr>
          <p:cNvSpPr txBox="1"/>
          <p:nvPr/>
        </p:nvSpPr>
        <p:spPr>
          <a:xfrm>
            <a:off x="6500614" y="2794615"/>
            <a:ext cx="328381" cy="307777"/>
          </a:xfrm>
          <a:prstGeom prst="rect">
            <a:avLst/>
          </a:prstGeom>
          <a:noFill/>
        </p:spPr>
        <p:txBody>
          <a:bodyPr wrap="square" rtlCol="0">
            <a:spAutoFit/>
          </a:bodyPr>
          <a:lstStyle/>
          <a:p>
            <a:r>
              <a:rPr lang="en-US" sz="1400" b="1" dirty="0"/>
              <a:t>I</a:t>
            </a:r>
            <a:endParaRPr lang="en-GB" sz="1400" b="1" dirty="0"/>
          </a:p>
        </p:txBody>
      </p:sp>
      <p:sp>
        <p:nvSpPr>
          <p:cNvPr id="17" name="TextBox 16">
            <a:extLst>
              <a:ext uri="{FF2B5EF4-FFF2-40B4-BE49-F238E27FC236}">
                <a16:creationId xmlns:a16="http://schemas.microsoft.com/office/drawing/2014/main" id="{145337E5-AE53-5DFF-5235-D2DEFE9BDF04}"/>
              </a:ext>
            </a:extLst>
          </p:cNvPr>
          <p:cNvSpPr txBox="1"/>
          <p:nvPr/>
        </p:nvSpPr>
        <p:spPr>
          <a:xfrm>
            <a:off x="6465416" y="3127871"/>
            <a:ext cx="328381" cy="307777"/>
          </a:xfrm>
          <a:prstGeom prst="rect">
            <a:avLst/>
          </a:prstGeom>
          <a:noFill/>
        </p:spPr>
        <p:txBody>
          <a:bodyPr wrap="square" rtlCol="0">
            <a:spAutoFit/>
          </a:bodyPr>
          <a:lstStyle/>
          <a:p>
            <a:r>
              <a:rPr lang="en-US" sz="1400" b="1" dirty="0"/>
              <a:t>V</a:t>
            </a:r>
            <a:endParaRPr lang="en-GB" sz="1400" b="1" dirty="0"/>
          </a:p>
        </p:txBody>
      </p:sp>
      <p:cxnSp>
        <p:nvCxnSpPr>
          <p:cNvPr id="22" name="Straight Connector 21">
            <a:extLst>
              <a:ext uri="{FF2B5EF4-FFF2-40B4-BE49-F238E27FC236}">
                <a16:creationId xmlns:a16="http://schemas.microsoft.com/office/drawing/2014/main" id="{D725E4E1-84B7-014F-23BA-01EBF838BA4D}"/>
              </a:ext>
            </a:extLst>
          </p:cNvPr>
          <p:cNvCxnSpPr>
            <a:cxnSpLocks/>
          </p:cNvCxnSpPr>
          <p:nvPr/>
        </p:nvCxnSpPr>
        <p:spPr>
          <a:xfrm>
            <a:off x="4968890" y="2238910"/>
            <a:ext cx="0" cy="8829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E8DC5DB-1D1E-B1AE-BE5C-65136440AAA9}"/>
              </a:ext>
            </a:extLst>
          </p:cNvPr>
          <p:cNvCxnSpPr>
            <a:cxnSpLocks/>
          </p:cNvCxnSpPr>
          <p:nvPr/>
        </p:nvCxnSpPr>
        <p:spPr>
          <a:xfrm>
            <a:off x="4951736" y="3113636"/>
            <a:ext cx="3962655" cy="82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61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D9E8-BB72-D720-C942-7231690B7C61}"/>
              </a:ext>
            </a:extLst>
          </p:cNvPr>
          <p:cNvSpPr>
            <a:spLocks noGrp="1"/>
          </p:cNvSpPr>
          <p:nvPr>
            <p:ph type="title"/>
          </p:nvPr>
        </p:nvSpPr>
        <p:spPr>
          <a:xfrm>
            <a:off x="1309255" y="212725"/>
            <a:ext cx="9621981" cy="507711"/>
          </a:xfrm>
        </p:spPr>
        <p:txBody>
          <a:bodyPr>
            <a:normAutofit fontScale="90000"/>
          </a:bodyPr>
          <a:lstStyle/>
          <a:p>
            <a:r>
              <a:rPr lang="en-GB" sz="2800" dirty="0"/>
              <a:t>SALINE: 8kHz 1V amplitude, single electrode spatial calibration at 1MPa </a:t>
            </a:r>
          </a:p>
        </p:txBody>
      </p:sp>
      <p:pic>
        <p:nvPicPr>
          <p:cNvPr id="5" name="Picture 4" descr="A blurry image of a fire&#10;&#10;Description automatically generated with low confidence">
            <a:extLst>
              <a:ext uri="{FF2B5EF4-FFF2-40B4-BE49-F238E27FC236}">
                <a16:creationId xmlns:a16="http://schemas.microsoft.com/office/drawing/2014/main" id="{884A5D80-758E-58B6-AC58-2DED381D5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85" y="997956"/>
            <a:ext cx="3961572" cy="3600000"/>
          </a:xfrm>
          <a:prstGeom prst="rect">
            <a:avLst/>
          </a:prstGeom>
        </p:spPr>
      </p:pic>
      <p:pic>
        <p:nvPicPr>
          <p:cNvPr id="7" name="Picture 6" descr="A picture containing colorfulness, screenshot, purple, amber&#10;&#10;Description automatically generated">
            <a:extLst>
              <a:ext uri="{FF2B5EF4-FFF2-40B4-BE49-F238E27FC236}">
                <a16:creationId xmlns:a16="http://schemas.microsoft.com/office/drawing/2014/main" id="{3D491DD8-5E0A-5388-F4DC-09EB31CE4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0" y="997956"/>
            <a:ext cx="3882970" cy="3600000"/>
          </a:xfrm>
          <a:prstGeom prst="rect">
            <a:avLst/>
          </a:prstGeom>
        </p:spPr>
      </p:pic>
      <p:pic>
        <p:nvPicPr>
          <p:cNvPr id="9" name="Picture 8" descr="A picture containing colorfulness, screenshot, purple, amber&#10;&#10;Description automatically generated">
            <a:extLst>
              <a:ext uri="{FF2B5EF4-FFF2-40B4-BE49-F238E27FC236}">
                <a16:creationId xmlns:a16="http://schemas.microsoft.com/office/drawing/2014/main" id="{774C0B7A-ABB6-5436-F2D6-BA4791206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65" y="997956"/>
            <a:ext cx="3882970" cy="3600000"/>
          </a:xfrm>
          <a:prstGeom prst="rect">
            <a:avLst/>
          </a:prstGeom>
        </p:spPr>
      </p:pic>
      <p:sp>
        <p:nvSpPr>
          <p:cNvPr id="10" name="TextBox 9">
            <a:extLst>
              <a:ext uri="{FF2B5EF4-FFF2-40B4-BE49-F238E27FC236}">
                <a16:creationId xmlns:a16="http://schemas.microsoft.com/office/drawing/2014/main" id="{F2466CF1-496E-439D-C09D-D2215D029205}"/>
              </a:ext>
            </a:extLst>
          </p:cNvPr>
          <p:cNvSpPr txBox="1"/>
          <p:nvPr/>
        </p:nvSpPr>
        <p:spPr>
          <a:xfrm>
            <a:off x="316844" y="5017216"/>
            <a:ext cx="6427908" cy="1569660"/>
          </a:xfrm>
          <a:prstGeom prst="rect">
            <a:avLst/>
          </a:prstGeom>
          <a:noFill/>
        </p:spPr>
        <p:txBody>
          <a:bodyPr wrap="square" rtlCol="0">
            <a:spAutoFit/>
          </a:bodyPr>
          <a:lstStyle/>
          <a:p>
            <a:r>
              <a:rPr lang="en-GB" sz="1600" dirty="0"/>
              <a:t>You can see the difference frequency and the electrical carrier frequency are totally uncorrelated. The 500kHz amplitude seems more guided by the distance from the US source. Gold cup reference electrode mounted vertically below the stim/measure electrode with 7mm spacing.</a:t>
            </a:r>
          </a:p>
          <a:p>
            <a:endParaRPr lang="en-GB" sz="1600" dirty="0"/>
          </a:p>
          <a:p>
            <a:r>
              <a:rPr lang="en-GB" sz="1600" dirty="0"/>
              <a:t>Note: This is about 0.1mA, </a:t>
            </a:r>
            <a:r>
              <a:rPr lang="en-GB" sz="1600" dirty="0" err="1"/>
              <a:t>PtIr</a:t>
            </a:r>
            <a:r>
              <a:rPr lang="en-GB" sz="1600" dirty="0"/>
              <a:t> point electrodes are used. </a:t>
            </a:r>
          </a:p>
        </p:txBody>
      </p:sp>
      <p:sp>
        <p:nvSpPr>
          <p:cNvPr id="11" name="TextBox 10">
            <a:extLst>
              <a:ext uri="{FF2B5EF4-FFF2-40B4-BE49-F238E27FC236}">
                <a16:creationId xmlns:a16="http://schemas.microsoft.com/office/drawing/2014/main" id="{5666C9DE-549D-B0A7-296D-2730DF60F628}"/>
              </a:ext>
            </a:extLst>
          </p:cNvPr>
          <p:cNvSpPr txBox="1"/>
          <p:nvPr/>
        </p:nvSpPr>
        <p:spPr>
          <a:xfrm>
            <a:off x="-76387" y="3244334"/>
            <a:ext cx="561763" cy="369332"/>
          </a:xfrm>
          <a:prstGeom prst="rect">
            <a:avLst/>
          </a:prstGeom>
          <a:noFill/>
        </p:spPr>
        <p:txBody>
          <a:bodyPr wrap="square" rtlCol="0">
            <a:spAutoFit/>
          </a:bodyPr>
          <a:lstStyle/>
          <a:p>
            <a:r>
              <a:rPr lang="en-GB" dirty="0"/>
              <a:t>AP</a:t>
            </a:r>
          </a:p>
        </p:txBody>
      </p:sp>
      <p:sp>
        <p:nvSpPr>
          <p:cNvPr id="12" name="TextBox 11">
            <a:extLst>
              <a:ext uri="{FF2B5EF4-FFF2-40B4-BE49-F238E27FC236}">
                <a16:creationId xmlns:a16="http://schemas.microsoft.com/office/drawing/2014/main" id="{9091274B-1A28-4B44-8B87-CEE201960C63}"/>
              </a:ext>
            </a:extLst>
          </p:cNvPr>
          <p:cNvSpPr txBox="1"/>
          <p:nvPr/>
        </p:nvSpPr>
        <p:spPr>
          <a:xfrm>
            <a:off x="1585695" y="4588953"/>
            <a:ext cx="561763" cy="369332"/>
          </a:xfrm>
          <a:prstGeom prst="rect">
            <a:avLst/>
          </a:prstGeom>
          <a:noFill/>
        </p:spPr>
        <p:txBody>
          <a:bodyPr wrap="square" rtlCol="0">
            <a:spAutoFit/>
          </a:bodyPr>
          <a:lstStyle/>
          <a:p>
            <a:r>
              <a:rPr lang="en-GB" dirty="0"/>
              <a:t>ML</a:t>
            </a:r>
          </a:p>
        </p:txBody>
      </p:sp>
      <p:pic>
        <p:nvPicPr>
          <p:cNvPr id="16" name="Picture 15" descr="A line on a black background&#10;&#10;Description automatically generated with low confidence">
            <a:extLst>
              <a:ext uri="{FF2B5EF4-FFF2-40B4-BE49-F238E27FC236}">
                <a16:creationId xmlns:a16="http://schemas.microsoft.com/office/drawing/2014/main" id="{3095CC9F-AAAD-AB78-B62C-D6EE281C7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292" y="4611542"/>
            <a:ext cx="4080664" cy="2160000"/>
          </a:xfrm>
          <a:prstGeom prst="rect">
            <a:avLst/>
          </a:prstGeom>
        </p:spPr>
      </p:pic>
      <p:sp>
        <p:nvSpPr>
          <p:cNvPr id="17" name="TextBox 16">
            <a:extLst>
              <a:ext uri="{FF2B5EF4-FFF2-40B4-BE49-F238E27FC236}">
                <a16:creationId xmlns:a16="http://schemas.microsoft.com/office/drawing/2014/main" id="{52EBBA35-EC2F-B841-F108-F20AE57CBA8D}"/>
              </a:ext>
            </a:extLst>
          </p:cNvPr>
          <p:cNvSpPr txBox="1"/>
          <p:nvPr/>
        </p:nvSpPr>
        <p:spPr>
          <a:xfrm>
            <a:off x="11530773" y="5322210"/>
            <a:ext cx="561763" cy="369332"/>
          </a:xfrm>
          <a:prstGeom prst="rect">
            <a:avLst/>
          </a:prstGeom>
          <a:noFill/>
        </p:spPr>
        <p:txBody>
          <a:bodyPr wrap="square" rtlCol="0">
            <a:spAutoFit/>
          </a:bodyPr>
          <a:lstStyle/>
          <a:p>
            <a:r>
              <a:rPr lang="en-GB" dirty="0"/>
              <a:t>DV</a:t>
            </a:r>
          </a:p>
        </p:txBody>
      </p:sp>
      <p:sp>
        <p:nvSpPr>
          <p:cNvPr id="18" name="TextBox 17">
            <a:extLst>
              <a:ext uri="{FF2B5EF4-FFF2-40B4-BE49-F238E27FC236}">
                <a16:creationId xmlns:a16="http://schemas.microsoft.com/office/drawing/2014/main" id="{61A10A82-E732-E655-B304-B977A4B710B3}"/>
              </a:ext>
            </a:extLst>
          </p:cNvPr>
          <p:cNvSpPr txBox="1"/>
          <p:nvPr/>
        </p:nvSpPr>
        <p:spPr>
          <a:xfrm>
            <a:off x="11394996" y="6402210"/>
            <a:ext cx="833319" cy="369332"/>
          </a:xfrm>
          <a:prstGeom prst="rect">
            <a:avLst/>
          </a:prstGeom>
          <a:noFill/>
        </p:spPr>
        <p:txBody>
          <a:bodyPr wrap="square" rtlCol="0">
            <a:spAutoFit/>
          </a:bodyPr>
          <a:lstStyle/>
          <a:p>
            <a:r>
              <a:rPr lang="en-GB" dirty="0"/>
              <a:t>e97t6</a:t>
            </a:r>
          </a:p>
        </p:txBody>
      </p:sp>
      <p:cxnSp>
        <p:nvCxnSpPr>
          <p:cNvPr id="20" name="Straight Connector 19">
            <a:extLst>
              <a:ext uri="{FF2B5EF4-FFF2-40B4-BE49-F238E27FC236}">
                <a16:creationId xmlns:a16="http://schemas.microsoft.com/office/drawing/2014/main" id="{8D5684D6-595D-102E-885B-CAA2F6841154}"/>
              </a:ext>
            </a:extLst>
          </p:cNvPr>
          <p:cNvCxnSpPr/>
          <p:nvPr/>
        </p:nvCxnSpPr>
        <p:spPr>
          <a:xfrm flipV="1">
            <a:off x="9705474" y="4712147"/>
            <a:ext cx="0" cy="1690063"/>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5199031-FACB-7DFB-49F9-AEB3C235719D}"/>
              </a:ext>
            </a:extLst>
          </p:cNvPr>
          <p:cNvSpPr txBox="1"/>
          <p:nvPr/>
        </p:nvSpPr>
        <p:spPr>
          <a:xfrm>
            <a:off x="9848364" y="4712147"/>
            <a:ext cx="1350453" cy="369332"/>
          </a:xfrm>
          <a:prstGeom prst="rect">
            <a:avLst/>
          </a:prstGeom>
          <a:noFill/>
        </p:spPr>
        <p:txBody>
          <a:bodyPr wrap="square" rtlCol="0">
            <a:spAutoFit/>
          </a:bodyPr>
          <a:lstStyle/>
          <a:p>
            <a:r>
              <a:rPr lang="en-GB" dirty="0"/>
              <a:t>Focal point</a:t>
            </a:r>
          </a:p>
        </p:txBody>
      </p:sp>
    </p:spTree>
    <p:extLst>
      <p:ext uri="{BB962C8B-B14F-4D97-AF65-F5344CB8AC3E}">
        <p14:creationId xmlns:p14="http://schemas.microsoft.com/office/powerpoint/2010/main" val="343825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FEDB9-C70B-B498-E415-F13A806A8B79}"/>
              </a:ext>
            </a:extLst>
          </p:cNvPr>
          <p:cNvSpPr>
            <a:spLocks noGrp="1"/>
          </p:cNvSpPr>
          <p:nvPr>
            <p:ph idx="1"/>
          </p:nvPr>
        </p:nvSpPr>
        <p:spPr>
          <a:xfrm>
            <a:off x="838200" y="1362162"/>
            <a:ext cx="10515600" cy="4351338"/>
          </a:xfrm>
        </p:spPr>
        <p:txBody>
          <a:bodyPr/>
          <a:lstStyle/>
          <a:p>
            <a:r>
              <a:rPr lang="en-GB" dirty="0"/>
              <a:t>Look at DC, 1MHz and 500khz. </a:t>
            </a:r>
          </a:p>
        </p:txBody>
      </p:sp>
      <p:sp>
        <p:nvSpPr>
          <p:cNvPr id="4" name="Title 1">
            <a:extLst>
              <a:ext uri="{FF2B5EF4-FFF2-40B4-BE49-F238E27FC236}">
                <a16:creationId xmlns:a16="http://schemas.microsoft.com/office/drawing/2014/main" id="{C7A5594D-FB44-F431-39F5-5B5D4012BCB9}"/>
              </a:ext>
            </a:extLst>
          </p:cNvPr>
          <p:cNvSpPr txBox="1">
            <a:spLocks/>
          </p:cNvSpPr>
          <p:nvPr/>
        </p:nvSpPr>
        <p:spPr>
          <a:xfrm>
            <a:off x="1309255" y="212725"/>
            <a:ext cx="9621981" cy="5077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SALINE: no electric field, single electrode spatial calibration at 1MPa </a:t>
            </a:r>
          </a:p>
        </p:txBody>
      </p:sp>
    </p:spTree>
    <p:extLst>
      <p:ext uri="{BB962C8B-B14F-4D97-AF65-F5344CB8AC3E}">
        <p14:creationId xmlns:p14="http://schemas.microsoft.com/office/powerpoint/2010/main" val="174282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EB3-4ECB-77AD-5F08-F665423122DE}"/>
              </a:ext>
            </a:extLst>
          </p:cNvPr>
          <p:cNvSpPr>
            <a:spLocks noGrp="1"/>
          </p:cNvSpPr>
          <p:nvPr>
            <p:ph type="title"/>
          </p:nvPr>
        </p:nvSpPr>
        <p:spPr>
          <a:xfrm>
            <a:off x="838200" y="167647"/>
            <a:ext cx="6565900" cy="445198"/>
          </a:xfrm>
        </p:spPr>
        <p:txBody>
          <a:bodyPr>
            <a:normAutofit fontScale="90000"/>
          </a:bodyPr>
          <a:lstStyle/>
          <a:p>
            <a:r>
              <a:rPr lang="en-GB" sz="2800" dirty="0"/>
              <a:t>E97-t11 results analysis (mouse/isoflurane)</a:t>
            </a:r>
          </a:p>
        </p:txBody>
      </p:sp>
      <p:sp>
        <p:nvSpPr>
          <p:cNvPr id="6" name="TextBox 5">
            <a:extLst>
              <a:ext uri="{FF2B5EF4-FFF2-40B4-BE49-F238E27FC236}">
                <a16:creationId xmlns:a16="http://schemas.microsoft.com/office/drawing/2014/main" id="{1E9E440F-082D-5153-7A0D-F6C1385C8352}"/>
              </a:ext>
            </a:extLst>
          </p:cNvPr>
          <p:cNvSpPr txBox="1"/>
          <p:nvPr/>
        </p:nvSpPr>
        <p:spPr>
          <a:xfrm>
            <a:off x="8604454" y="612844"/>
            <a:ext cx="3419519" cy="5632311"/>
          </a:xfrm>
          <a:prstGeom prst="rect">
            <a:avLst/>
          </a:prstGeom>
          <a:noFill/>
        </p:spPr>
        <p:txBody>
          <a:bodyPr wrap="square" rtlCol="0">
            <a:spAutoFit/>
          </a:bodyPr>
          <a:lstStyle/>
          <a:p>
            <a:r>
              <a:rPr lang="en-GB" dirty="0">
                <a:solidFill>
                  <a:schemeClr val="accent6"/>
                </a:solidFill>
              </a:rPr>
              <a:t>Positive Result: There is a consistent DC offset and sum when ultrasound is applied to the mouse brain. </a:t>
            </a:r>
            <a:endParaRPr lang="en-GB" dirty="0"/>
          </a:p>
          <a:p>
            <a:endParaRPr lang="en-GB" dirty="0"/>
          </a:p>
          <a:p>
            <a:r>
              <a:rPr lang="en-GB" dirty="0"/>
              <a:t>The DC offset and 1MHz suggests that the 500khz commode mode noise is mixing with itself to form 0Hz and 1MHz signals. </a:t>
            </a:r>
          </a:p>
          <a:p>
            <a:endParaRPr lang="en-GB" dirty="0"/>
          </a:p>
          <a:p>
            <a:r>
              <a:rPr lang="en-GB" dirty="0"/>
              <a:t>The bottom plot shows the measurement channel, where you can see a large 500khz signal when there is an acoustic connection with the brain. I believe this acoustic signal is due to commode mode noise, with some small component being due to piezoelectric effect in ionic liquids. </a:t>
            </a:r>
          </a:p>
        </p:txBody>
      </p:sp>
      <p:pic>
        <p:nvPicPr>
          <p:cNvPr id="8" name="Picture 7" descr="A picture containing text, screenshot, line, font&#10;&#10;Description automatically generated">
            <a:extLst>
              <a:ext uri="{FF2B5EF4-FFF2-40B4-BE49-F238E27FC236}">
                <a16:creationId xmlns:a16="http://schemas.microsoft.com/office/drawing/2014/main" id="{8C7981FA-378A-8BEA-1CD6-DDD5FD6BACF0}"/>
              </a:ext>
            </a:extLst>
          </p:cNvPr>
          <p:cNvPicPr>
            <a:picLocks noChangeAspect="1"/>
          </p:cNvPicPr>
          <p:nvPr/>
        </p:nvPicPr>
        <p:blipFill rotWithShape="1">
          <a:blip r:embed="rId2">
            <a:extLst>
              <a:ext uri="{28A0092B-C50C-407E-A947-70E740481C1C}">
                <a14:useLocalDpi xmlns:a14="http://schemas.microsoft.com/office/drawing/2010/main" val="0"/>
              </a:ext>
            </a:extLst>
          </a:blip>
          <a:srcRect l="4312" t="6991" r="7727" b="2257"/>
          <a:stretch/>
        </p:blipFill>
        <p:spPr>
          <a:xfrm>
            <a:off x="0" y="765704"/>
            <a:ext cx="8604454" cy="5326592"/>
          </a:xfrm>
          <a:prstGeom prst="rect">
            <a:avLst/>
          </a:prstGeom>
        </p:spPr>
      </p:pic>
    </p:spTree>
    <p:extLst>
      <p:ext uri="{BB962C8B-B14F-4D97-AF65-F5344CB8AC3E}">
        <p14:creationId xmlns:p14="http://schemas.microsoft.com/office/powerpoint/2010/main" val="278892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0B90-FCB9-0BF5-FEFF-331247EC561E}"/>
              </a:ext>
            </a:extLst>
          </p:cNvPr>
          <p:cNvSpPr>
            <a:spLocks noGrp="1"/>
          </p:cNvSpPr>
          <p:nvPr>
            <p:ph type="title"/>
          </p:nvPr>
        </p:nvSpPr>
        <p:spPr>
          <a:xfrm>
            <a:off x="838199" y="155674"/>
            <a:ext cx="10515600" cy="643404"/>
          </a:xfrm>
        </p:spPr>
        <p:txBody>
          <a:bodyPr>
            <a:normAutofit/>
          </a:bodyPr>
          <a:lstStyle/>
          <a:p>
            <a:r>
              <a:rPr lang="en-GB" sz="2800" dirty="0"/>
              <a:t>Back up on the rf amplifier output. </a:t>
            </a:r>
          </a:p>
        </p:txBody>
      </p:sp>
      <p:pic>
        <p:nvPicPr>
          <p:cNvPr id="5" name="Picture 4" descr="A picture containing diagram, plot&#10;&#10;Description automatically generated">
            <a:extLst>
              <a:ext uri="{FF2B5EF4-FFF2-40B4-BE49-F238E27FC236}">
                <a16:creationId xmlns:a16="http://schemas.microsoft.com/office/drawing/2014/main" id="{6BCB2C5F-6A7A-135D-FAA2-A1AD50E79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36" y="795516"/>
            <a:ext cx="9825327" cy="5895196"/>
          </a:xfrm>
          <a:prstGeom prst="rect">
            <a:avLst/>
          </a:prstGeom>
        </p:spPr>
      </p:pic>
      <p:sp>
        <p:nvSpPr>
          <p:cNvPr id="8" name="TextBox 7">
            <a:extLst>
              <a:ext uri="{FF2B5EF4-FFF2-40B4-BE49-F238E27FC236}">
                <a16:creationId xmlns:a16="http://schemas.microsoft.com/office/drawing/2014/main" id="{F2143629-C0B3-B3D6-E574-D5778D253457}"/>
              </a:ext>
            </a:extLst>
          </p:cNvPr>
          <p:cNvSpPr txBox="1"/>
          <p:nvPr/>
        </p:nvSpPr>
        <p:spPr>
          <a:xfrm>
            <a:off x="3767365" y="1506155"/>
            <a:ext cx="5161482" cy="369332"/>
          </a:xfrm>
          <a:prstGeom prst="rect">
            <a:avLst/>
          </a:prstGeom>
          <a:noFill/>
        </p:spPr>
        <p:txBody>
          <a:bodyPr wrap="square" rtlCol="0">
            <a:spAutoFit/>
          </a:bodyPr>
          <a:lstStyle/>
          <a:p>
            <a:r>
              <a:rPr lang="en-GB" dirty="0"/>
              <a:t>DC offset at the RF Amplifier output is non-existent</a:t>
            </a:r>
          </a:p>
        </p:txBody>
      </p:sp>
      <p:sp>
        <p:nvSpPr>
          <p:cNvPr id="9" name="TextBox 8">
            <a:extLst>
              <a:ext uri="{FF2B5EF4-FFF2-40B4-BE49-F238E27FC236}">
                <a16:creationId xmlns:a16="http://schemas.microsoft.com/office/drawing/2014/main" id="{99F2BE5E-B147-D168-86ED-22E6EDBDB2F4}"/>
              </a:ext>
            </a:extLst>
          </p:cNvPr>
          <p:cNvSpPr txBox="1"/>
          <p:nvPr/>
        </p:nvSpPr>
        <p:spPr>
          <a:xfrm>
            <a:off x="2521272" y="3933046"/>
            <a:ext cx="4632563" cy="923330"/>
          </a:xfrm>
          <a:prstGeom prst="rect">
            <a:avLst/>
          </a:prstGeom>
          <a:noFill/>
        </p:spPr>
        <p:txBody>
          <a:bodyPr wrap="square" rtlCol="0">
            <a:spAutoFit/>
          </a:bodyPr>
          <a:lstStyle/>
          <a:p>
            <a:r>
              <a:rPr lang="en-GB" dirty="0"/>
              <a:t>1MHz band filtering, shows reflections in cable, but is very different to what we see in the mouse.</a:t>
            </a:r>
          </a:p>
        </p:txBody>
      </p:sp>
      <p:sp>
        <p:nvSpPr>
          <p:cNvPr id="10" name="TextBox 9">
            <a:extLst>
              <a:ext uri="{FF2B5EF4-FFF2-40B4-BE49-F238E27FC236}">
                <a16:creationId xmlns:a16="http://schemas.microsoft.com/office/drawing/2014/main" id="{DAAD699A-E0D9-EB42-CA0D-A55168E031A1}"/>
              </a:ext>
            </a:extLst>
          </p:cNvPr>
          <p:cNvSpPr txBox="1"/>
          <p:nvPr/>
        </p:nvSpPr>
        <p:spPr>
          <a:xfrm>
            <a:off x="665577" y="6388615"/>
            <a:ext cx="10343086" cy="369332"/>
          </a:xfrm>
          <a:prstGeom prst="rect">
            <a:avLst/>
          </a:prstGeom>
          <a:noFill/>
        </p:spPr>
        <p:txBody>
          <a:bodyPr wrap="square" rtlCol="0">
            <a:spAutoFit/>
          </a:bodyPr>
          <a:lstStyle/>
          <a:p>
            <a:r>
              <a:rPr lang="en-GB" dirty="0"/>
              <a:t>RESULT: A separate source of is occurring in the tissue, potentially acoustoelectric mixing of 500khz. </a:t>
            </a:r>
          </a:p>
        </p:txBody>
      </p:sp>
    </p:spTree>
    <p:extLst>
      <p:ext uri="{BB962C8B-B14F-4D97-AF65-F5344CB8AC3E}">
        <p14:creationId xmlns:p14="http://schemas.microsoft.com/office/powerpoint/2010/main" val="182068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2E0D-F226-62BC-BF48-ADD1D934B936}"/>
              </a:ext>
            </a:extLst>
          </p:cNvPr>
          <p:cNvSpPr>
            <a:spLocks noGrp="1"/>
          </p:cNvSpPr>
          <p:nvPr>
            <p:ph type="title"/>
          </p:nvPr>
        </p:nvSpPr>
        <p:spPr/>
        <p:txBody>
          <a:bodyPr/>
          <a:lstStyle/>
          <a:p>
            <a:r>
              <a:rPr lang="en-GB" dirty="0"/>
              <a:t>Why not look at hydrophone data?</a:t>
            </a:r>
          </a:p>
        </p:txBody>
      </p:sp>
      <p:sp>
        <p:nvSpPr>
          <p:cNvPr id="3" name="Content Placeholder 2">
            <a:extLst>
              <a:ext uri="{FF2B5EF4-FFF2-40B4-BE49-F238E27FC236}">
                <a16:creationId xmlns:a16="http://schemas.microsoft.com/office/drawing/2014/main" id="{C242059C-B244-F504-F52C-4C65D62B61DF}"/>
              </a:ext>
            </a:extLst>
          </p:cNvPr>
          <p:cNvSpPr>
            <a:spLocks noGrp="1"/>
          </p:cNvSpPr>
          <p:nvPr>
            <p:ph idx="1"/>
          </p:nvPr>
        </p:nvSpPr>
        <p:spPr/>
        <p:txBody>
          <a:bodyPr/>
          <a:lstStyle/>
          <a:p>
            <a:r>
              <a:rPr lang="en-GB" dirty="0"/>
              <a:t>When I used the hydrophone, I did not have an electric field in exactly the same geometry. Instead I measured pressure with a hydrophone, then I offset by known distance to the electric probe and applied the AE effect. </a:t>
            </a:r>
          </a:p>
          <a:p>
            <a:r>
              <a:rPr lang="en-GB" dirty="0"/>
              <a:t>The problem with looking at hydrophone data, is the hydrophone picks up both electrical and acoustic signals. It doesn’t discern between the two. </a:t>
            </a:r>
          </a:p>
          <a:p>
            <a:r>
              <a:rPr lang="en-GB" dirty="0"/>
              <a:t>The hydrophone may be non-linear… as it is an amplifier. If it picks up the carrier frequency as it should, it could add its own non-linearities.  </a:t>
            </a:r>
          </a:p>
        </p:txBody>
      </p:sp>
    </p:spTree>
    <p:extLst>
      <p:ext uri="{BB962C8B-B14F-4D97-AF65-F5344CB8AC3E}">
        <p14:creationId xmlns:p14="http://schemas.microsoft.com/office/powerpoint/2010/main" val="149745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7920-4325-67A2-FC2A-62BEAF925871}"/>
              </a:ext>
            </a:extLst>
          </p:cNvPr>
          <p:cNvSpPr>
            <a:spLocks noGrp="1"/>
          </p:cNvSpPr>
          <p:nvPr>
            <p:ph type="title"/>
          </p:nvPr>
        </p:nvSpPr>
        <p:spPr>
          <a:xfrm>
            <a:off x="838199" y="145784"/>
            <a:ext cx="8560633" cy="540566"/>
          </a:xfrm>
        </p:spPr>
        <p:txBody>
          <a:bodyPr>
            <a:normAutofit fontScale="90000"/>
          </a:bodyPr>
          <a:lstStyle/>
          <a:p>
            <a:r>
              <a:rPr lang="en-GB" sz="2800" dirty="0"/>
              <a:t>E97-t11 results analysis – </a:t>
            </a:r>
            <a:r>
              <a:rPr lang="en-GB" sz="2800" dirty="0" err="1"/>
              <a:t>vep</a:t>
            </a:r>
            <a:r>
              <a:rPr lang="en-GB" sz="2800" dirty="0"/>
              <a:t> software threshold 20 microvolts</a:t>
            </a:r>
          </a:p>
        </p:txBody>
      </p:sp>
      <p:sp>
        <p:nvSpPr>
          <p:cNvPr id="19" name="TextBox 18">
            <a:extLst>
              <a:ext uri="{FF2B5EF4-FFF2-40B4-BE49-F238E27FC236}">
                <a16:creationId xmlns:a16="http://schemas.microsoft.com/office/drawing/2014/main" id="{A863CD38-EAA4-8EFD-5FF1-7FBCE6DD7BFD}"/>
              </a:ext>
            </a:extLst>
          </p:cNvPr>
          <p:cNvSpPr txBox="1"/>
          <p:nvPr/>
        </p:nvSpPr>
        <p:spPr>
          <a:xfrm>
            <a:off x="1538816" y="6038839"/>
            <a:ext cx="9749367" cy="646331"/>
          </a:xfrm>
          <a:prstGeom prst="rect">
            <a:avLst/>
          </a:prstGeom>
          <a:noFill/>
        </p:spPr>
        <p:txBody>
          <a:bodyPr wrap="square" rtlCol="0">
            <a:spAutoFit/>
          </a:bodyPr>
          <a:lstStyle/>
          <a:p>
            <a:pPr algn="ctr"/>
            <a:r>
              <a:rPr lang="en-GB" dirty="0"/>
              <a:t>Number of repeats (Acoustically connected: 480, not acoustically connected: 406). T-test p-value = 0.27 (not significantly different).  </a:t>
            </a:r>
          </a:p>
        </p:txBody>
      </p:sp>
      <p:pic>
        <p:nvPicPr>
          <p:cNvPr id="23" name="Picture 22" descr="A picture containing text, diagram, plot, screenshot&#10;&#10;Description automatically generated">
            <a:extLst>
              <a:ext uri="{FF2B5EF4-FFF2-40B4-BE49-F238E27FC236}">
                <a16:creationId xmlns:a16="http://schemas.microsoft.com/office/drawing/2014/main" id="{896FAC8C-16A8-C969-D08F-A6B85FC6CB76}"/>
              </a:ext>
            </a:extLst>
          </p:cNvPr>
          <p:cNvPicPr>
            <a:picLocks noChangeAspect="1"/>
          </p:cNvPicPr>
          <p:nvPr/>
        </p:nvPicPr>
        <p:blipFill rotWithShape="1">
          <a:blip r:embed="rId2">
            <a:extLst>
              <a:ext uri="{28A0092B-C50C-407E-A947-70E740481C1C}">
                <a14:useLocalDpi xmlns:a14="http://schemas.microsoft.com/office/drawing/2010/main" val="0"/>
              </a:ext>
            </a:extLst>
          </a:blip>
          <a:srcRect r="8051"/>
          <a:stretch/>
        </p:blipFill>
        <p:spPr>
          <a:xfrm>
            <a:off x="4629219" y="961498"/>
            <a:ext cx="7562781" cy="4935004"/>
          </a:xfrm>
          <a:prstGeom prst="rect">
            <a:avLst/>
          </a:prstGeom>
        </p:spPr>
      </p:pic>
      <p:pic>
        <p:nvPicPr>
          <p:cNvPr id="27" name="Picture 26" descr="A picture containing diagram, screenshot, design&#10;&#10;Description automatically generated">
            <a:extLst>
              <a:ext uri="{FF2B5EF4-FFF2-40B4-BE49-F238E27FC236}">
                <a16:creationId xmlns:a16="http://schemas.microsoft.com/office/drawing/2014/main" id="{48BCCA3C-0F59-B725-33EF-D7BB0B0D9D9E}"/>
              </a:ext>
            </a:extLst>
          </p:cNvPr>
          <p:cNvPicPr>
            <a:picLocks noChangeAspect="1"/>
          </p:cNvPicPr>
          <p:nvPr/>
        </p:nvPicPr>
        <p:blipFill rotWithShape="1">
          <a:blip r:embed="rId3">
            <a:extLst>
              <a:ext uri="{28A0092B-C50C-407E-A947-70E740481C1C}">
                <a14:useLocalDpi xmlns:a14="http://schemas.microsoft.com/office/drawing/2010/main" val="0"/>
              </a:ext>
            </a:extLst>
          </a:blip>
          <a:srcRect t="9843" r="7766"/>
          <a:stretch/>
        </p:blipFill>
        <p:spPr>
          <a:xfrm>
            <a:off x="167265" y="1180809"/>
            <a:ext cx="4824364" cy="4715693"/>
          </a:xfrm>
          <a:prstGeom prst="rect">
            <a:avLst/>
          </a:prstGeom>
        </p:spPr>
      </p:pic>
    </p:spTree>
    <p:extLst>
      <p:ext uri="{BB962C8B-B14F-4D97-AF65-F5344CB8AC3E}">
        <p14:creationId xmlns:p14="http://schemas.microsoft.com/office/powerpoint/2010/main" val="405574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 diagram, design&#10;&#10;Description automatically generated">
            <a:extLst>
              <a:ext uri="{FF2B5EF4-FFF2-40B4-BE49-F238E27FC236}">
                <a16:creationId xmlns:a16="http://schemas.microsoft.com/office/drawing/2014/main" id="{8E9D0C7F-011B-F35D-5E58-0BC96C834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7342"/>
            <a:ext cx="4617929" cy="4617929"/>
          </a:xfrm>
        </p:spPr>
      </p:pic>
      <p:sp>
        <p:nvSpPr>
          <p:cNvPr id="4" name="Title 1">
            <a:extLst>
              <a:ext uri="{FF2B5EF4-FFF2-40B4-BE49-F238E27FC236}">
                <a16:creationId xmlns:a16="http://schemas.microsoft.com/office/drawing/2014/main" id="{C4B9E591-97C0-4BA2-0004-1F052F22D8B8}"/>
              </a:ext>
            </a:extLst>
          </p:cNvPr>
          <p:cNvSpPr txBox="1">
            <a:spLocks/>
          </p:cNvSpPr>
          <p:nvPr/>
        </p:nvSpPr>
        <p:spPr>
          <a:xfrm>
            <a:off x="838200" y="145784"/>
            <a:ext cx="9782908" cy="540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t>E97-t11 results analysis – taking all VEPs &gt; 100 microvolts</a:t>
            </a:r>
          </a:p>
        </p:txBody>
      </p:sp>
      <p:pic>
        <p:nvPicPr>
          <p:cNvPr id="8" name="Picture 7" descr="A picture containing text, diagram, map, plot&#10;&#10;Description automatically generated">
            <a:extLst>
              <a:ext uri="{FF2B5EF4-FFF2-40B4-BE49-F238E27FC236}">
                <a16:creationId xmlns:a16="http://schemas.microsoft.com/office/drawing/2014/main" id="{DA0D3D77-8470-4966-9EE4-EB91878CCBE8}"/>
              </a:ext>
            </a:extLst>
          </p:cNvPr>
          <p:cNvPicPr>
            <a:picLocks noChangeAspect="1"/>
          </p:cNvPicPr>
          <p:nvPr/>
        </p:nvPicPr>
        <p:blipFill rotWithShape="1">
          <a:blip r:embed="rId3">
            <a:extLst>
              <a:ext uri="{28A0092B-C50C-407E-A947-70E740481C1C}">
                <a14:useLocalDpi xmlns:a14="http://schemas.microsoft.com/office/drawing/2010/main" val="0"/>
              </a:ext>
            </a:extLst>
          </a:blip>
          <a:srcRect l="3104" t="8038" r="8676"/>
          <a:stretch/>
        </p:blipFill>
        <p:spPr>
          <a:xfrm>
            <a:off x="4125237" y="868803"/>
            <a:ext cx="8066763" cy="5045419"/>
          </a:xfrm>
          <a:prstGeom prst="rect">
            <a:avLst/>
          </a:prstGeom>
        </p:spPr>
      </p:pic>
      <p:sp>
        <p:nvSpPr>
          <p:cNvPr id="9" name="TextBox 8">
            <a:extLst>
              <a:ext uri="{FF2B5EF4-FFF2-40B4-BE49-F238E27FC236}">
                <a16:creationId xmlns:a16="http://schemas.microsoft.com/office/drawing/2014/main" id="{C16FE4EA-35C2-9DEC-C716-B5D24AB2CA0B}"/>
              </a:ext>
            </a:extLst>
          </p:cNvPr>
          <p:cNvSpPr txBox="1"/>
          <p:nvPr/>
        </p:nvSpPr>
        <p:spPr>
          <a:xfrm>
            <a:off x="921812" y="5914222"/>
            <a:ext cx="9749367" cy="646331"/>
          </a:xfrm>
          <a:prstGeom prst="rect">
            <a:avLst/>
          </a:prstGeom>
          <a:noFill/>
        </p:spPr>
        <p:txBody>
          <a:bodyPr wrap="square" rtlCol="0">
            <a:spAutoFit/>
          </a:bodyPr>
          <a:lstStyle/>
          <a:p>
            <a:pPr algn="ctr"/>
            <a:r>
              <a:rPr lang="en-GB" dirty="0"/>
              <a:t>There is no clear difference here when acoustically connected and not when comparing height. These plots do not contain the large DC offset that I see.  </a:t>
            </a:r>
          </a:p>
        </p:txBody>
      </p:sp>
    </p:spTree>
    <p:extLst>
      <p:ext uri="{BB962C8B-B14F-4D97-AF65-F5344CB8AC3E}">
        <p14:creationId xmlns:p14="http://schemas.microsoft.com/office/powerpoint/2010/main" val="36569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159370</TotalTime>
  <Words>1657</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US neuromodulation is a frequency mixing effect</vt:lpstr>
      <vt:lpstr>Calibration Diagram</vt:lpstr>
      <vt:lpstr>SALINE: 8kHz 1V amplitude, single electrode spatial calibration at 1MPa </vt:lpstr>
      <vt:lpstr>PowerPoint Presentation</vt:lpstr>
      <vt:lpstr>E97-t11 results analysis (mouse/isoflurane)</vt:lpstr>
      <vt:lpstr>Back up on the rf amplifier output. </vt:lpstr>
      <vt:lpstr>Why not look at hydrophone data?</vt:lpstr>
      <vt:lpstr>E97-t11 results analysis – vep software threshold 20 microvolts</vt:lpstr>
      <vt:lpstr>PowerPoint Presentation</vt:lpstr>
      <vt:lpstr>What has been shown</vt:lpstr>
      <vt:lpstr>Interesting paper has seen this too, but using a PRF of 1050Hz. They have a bandwidth limited measurement system, so they cannot see the US transducer frequency… </vt:lpstr>
      <vt:lpstr>The Shapiro paper, though thorough in many ways – does not consider frequency mixing or the AE effect as a mechanism, and their findings do NOT rule it out. </vt:lpstr>
      <vt:lpstr>PowerPoint Presentation</vt:lpstr>
      <vt:lpstr>Carrier close up of 1khz PRF. </vt:lpstr>
      <vt:lpstr>Imitating the PRF 1khz paper result in a mouse over the visual cortex and measuring the electric signal.</vt:lpstr>
      <vt:lpstr>PRF 1kHz – does appear at the sum and difference frequency of this pulse.  The ultrasound IS mixing with itself. </vt:lpstr>
      <vt:lpstr>What kind of exciting publishable statement can be made?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Rintoul, Jean</dc:creator>
  <cp:lastModifiedBy>Rintoul, Jean</cp:lastModifiedBy>
  <cp:revision>2198</cp:revision>
  <dcterms:created xsi:type="dcterms:W3CDTF">2022-12-15T15:24:01Z</dcterms:created>
  <dcterms:modified xsi:type="dcterms:W3CDTF">2023-06-26T13:03:20Z</dcterms:modified>
</cp:coreProperties>
</file>