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65" r:id="rId5"/>
    <p:sldId id="270" r:id="rId6"/>
    <p:sldId id="271" r:id="rId7"/>
    <p:sldId id="258" r:id="rId8"/>
    <p:sldId id="262" r:id="rId9"/>
    <p:sldId id="263" r:id="rId10"/>
    <p:sldId id="257" r:id="rId11"/>
    <p:sldId id="266" r:id="rId12"/>
    <p:sldId id="264" r:id="rId13"/>
    <p:sldId id="259" r:id="rId14"/>
    <p:sldId id="260" r:id="rId15"/>
    <p:sldId id="261"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4" autoAdjust="0"/>
    <p:restoredTop sz="94935" autoAdjust="0"/>
  </p:normalViewPr>
  <p:slideViewPr>
    <p:cSldViewPr snapToGrid="0">
      <p:cViewPr>
        <p:scale>
          <a:sx n="69" d="100"/>
          <a:sy n="69" d="100"/>
        </p:scale>
        <p:origin x="126" y="264"/>
      </p:cViewPr>
      <p:guideLst/>
    </p:cSldViewPr>
  </p:slideViewPr>
  <p:notesTextViewPr>
    <p:cViewPr>
      <p:scale>
        <a:sx n="1" d="1"/>
        <a:sy n="1" d="1"/>
      </p:scale>
      <p:origin x="0" y="0"/>
    </p:cViewPr>
  </p:notesTextViewPr>
  <p:sorterViewPr>
    <p:cViewPr>
      <p:scale>
        <a:sx n="100" d="100"/>
        <a:sy n="100" d="100"/>
      </p:scale>
      <p:origin x="0" y="-22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20E1-2717-9521-91BA-7FF7DD671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654BE0-18AF-0DAA-412A-BEFBA5EF7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CA7E0A-3D05-4533-142E-1D5EB849FBFC}"/>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5" name="Footer Placeholder 4">
            <a:extLst>
              <a:ext uri="{FF2B5EF4-FFF2-40B4-BE49-F238E27FC236}">
                <a16:creationId xmlns:a16="http://schemas.microsoft.com/office/drawing/2014/main" id="{5D459109-496D-AB7F-071A-300B7AA249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1FF77C-120D-8CE3-9E00-961D9FD15BC5}"/>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25157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6FB2-31CB-5EE6-9D20-90129A85C1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67CDD8-DB79-6EDD-D092-9F443BC5D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AEDC-E3CC-1C57-2B6A-C2DD96F58BC3}"/>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5" name="Footer Placeholder 4">
            <a:extLst>
              <a:ext uri="{FF2B5EF4-FFF2-40B4-BE49-F238E27FC236}">
                <a16:creationId xmlns:a16="http://schemas.microsoft.com/office/drawing/2014/main" id="{74053E17-798C-5A45-7B17-7CD108860F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D5DE44-23A9-1F4C-B202-2E2F5A65804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65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54400-BCE9-8005-DEAB-E196B02A4E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35CB2C-5E63-3B86-1882-57EA7F5F3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4EE496-9F9A-EBE8-E830-DFC8E0C823C4}"/>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5" name="Footer Placeholder 4">
            <a:extLst>
              <a:ext uri="{FF2B5EF4-FFF2-40B4-BE49-F238E27FC236}">
                <a16:creationId xmlns:a16="http://schemas.microsoft.com/office/drawing/2014/main" id="{DFFD8191-1D9F-3404-CC21-FD0D287767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7A9E49-4ACA-91E6-B01E-124D5F879B3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549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4BF-6C47-29FD-0F24-CF7A61920C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8ADF9-2533-9A87-79CC-F6758CB79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89F429-C70A-E728-42BD-5302FBDCB81F}"/>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5" name="Footer Placeholder 4">
            <a:extLst>
              <a:ext uri="{FF2B5EF4-FFF2-40B4-BE49-F238E27FC236}">
                <a16:creationId xmlns:a16="http://schemas.microsoft.com/office/drawing/2014/main" id="{81248158-4E0B-F75D-1CCA-65B1AA72E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0512D2-305A-E960-7DD8-D1A829C6B1E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87508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153-6916-75A1-6F03-21D9E3477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CF24D5-FCD0-58F3-BB67-0A948ABBF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0347A-7646-399A-A3E0-A21E0504AE01}"/>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5" name="Footer Placeholder 4">
            <a:extLst>
              <a:ext uri="{FF2B5EF4-FFF2-40B4-BE49-F238E27FC236}">
                <a16:creationId xmlns:a16="http://schemas.microsoft.com/office/drawing/2014/main" id="{97629B57-DC55-01F2-D421-EA5C1E9843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BA0C6D-74F6-3143-CC26-BCC7F302C9FA}"/>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7120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7BC4-F0D1-BA5F-1424-43664807E8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B05EB2-4F2F-A076-082C-AF93ED715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C1781D-3E08-ED2E-BB3F-FDA40852F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E730D6-9D86-58F0-A98A-BA4AB754B286}"/>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6" name="Footer Placeholder 5">
            <a:extLst>
              <a:ext uri="{FF2B5EF4-FFF2-40B4-BE49-F238E27FC236}">
                <a16:creationId xmlns:a16="http://schemas.microsoft.com/office/drawing/2014/main" id="{8D698F03-E889-D3DB-FF76-8D0AB0F9C0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D64F37-7262-EE33-59B7-A8AC61A62F6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27830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7CAD-C5BE-5451-74BC-0051C45E75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F24B84-BF5C-3CCD-7F02-580C5EF2F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C8C32-BBF0-FF04-EB8B-715A79E5C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0D77D9-1502-F9FE-05C4-2ABAC0821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7C833-09E6-1727-9A14-53AD73886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9D0A14-6DCA-3A4F-6A7E-C0FCDB48C426}"/>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8" name="Footer Placeholder 7">
            <a:extLst>
              <a:ext uri="{FF2B5EF4-FFF2-40B4-BE49-F238E27FC236}">
                <a16:creationId xmlns:a16="http://schemas.microsoft.com/office/drawing/2014/main" id="{DF6EA961-1FF7-BFC4-BD44-20570671F4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95F866-A989-1E28-64E5-7AB0225E4DE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332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DDF1-7AD0-194A-E4ED-FE965E04F56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568CF0-F78B-7040-DE7D-8C0608079A10}"/>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4" name="Footer Placeholder 3">
            <a:extLst>
              <a:ext uri="{FF2B5EF4-FFF2-40B4-BE49-F238E27FC236}">
                <a16:creationId xmlns:a16="http://schemas.microsoft.com/office/drawing/2014/main" id="{72E56C1C-6FA1-22E3-61BC-8ADAC6D157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29931F-1599-5F95-EF12-FBEEA37F987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4595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E61F1-15EF-52D3-6C98-B51CC0D558DE}"/>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3" name="Footer Placeholder 2">
            <a:extLst>
              <a:ext uri="{FF2B5EF4-FFF2-40B4-BE49-F238E27FC236}">
                <a16:creationId xmlns:a16="http://schemas.microsoft.com/office/drawing/2014/main" id="{5C9F5CCB-CDFE-46CB-F423-030B31FEE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6596DE-B98D-2FFD-8A2B-F02970A69E1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00245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5D75-91AA-F47B-22F7-2B68AA5FC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F8369E-8CBD-2AE8-EE2D-FB4AF6C84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0B9E9F-B4BA-8A09-BD58-1DA6EE65E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13559-33EB-B218-3B7A-1CE8741C1209}"/>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6" name="Footer Placeholder 5">
            <a:extLst>
              <a:ext uri="{FF2B5EF4-FFF2-40B4-BE49-F238E27FC236}">
                <a16:creationId xmlns:a16="http://schemas.microsoft.com/office/drawing/2014/main" id="{F2101BC8-9E8D-1EFA-9D0F-ECAD7D789D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6E1AAF-DC2F-B2E4-76AC-5688B8A8406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7780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4AA8-A876-1FAB-09C1-6D5A99310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17C0B4-4F70-595E-4F98-1DB36AFFCE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622AC-6E07-0136-199C-064741A60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936DE-AD28-8199-45BB-66475AF61BF6}"/>
              </a:ext>
            </a:extLst>
          </p:cNvPr>
          <p:cNvSpPr>
            <a:spLocks noGrp="1"/>
          </p:cNvSpPr>
          <p:nvPr>
            <p:ph type="dt" sz="half" idx="10"/>
          </p:nvPr>
        </p:nvSpPr>
        <p:spPr/>
        <p:txBody>
          <a:bodyPr/>
          <a:lstStyle/>
          <a:p>
            <a:fld id="{060BF606-3403-4164-815B-C7158F8EB762}" type="datetimeFigureOut">
              <a:rPr lang="en-GB" smtClean="0"/>
              <a:t>31/05/2023</a:t>
            </a:fld>
            <a:endParaRPr lang="en-GB"/>
          </a:p>
        </p:txBody>
      </p:sp>
      <p:sp>
        <p:nvSpPr>
          <p:cNvPr id="6" name="Footer Placeholder 5">
            <a:extLst>
              <a:ext uri="{FF2B5EF4-FFF2-40B4-BE49-F238E27FC236}">
                <a16:creationId xmlns:a16="http://schemas.microsoft.com/office/drawing/2014/main" id="{7249C9B9-3552-C3F5-883C-42A34E67F4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9AB8A6-8A94-5187-927E-45BCC34E1C32}"/>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387018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68F93-8005-4C41-095F-A81FB3BA8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E7E37A-D1A8-E880-60C6-A5B4489E1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2C9FFD-0964-3C08-9F21-4BFAEB775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BF606-3403-4164-815B-C7158F8EB762}" type="datetimeFigureOut">
              <a:rPr lang="en-GB" smtClean="0"/>
              <a:t>31/05/2023</a:t>
            </a:fld>
            <a:endParaRPr lang="en-GB"/>
          </a:p>
        </p:txBody>
      </p:sp>
      <p:sp>
        <p:nvSpPr>
          <p:cNvPr id="5" name="Footer Placeholder 4">
            <a:extLst>
              <a:ext uri="{FF2B5EF4-FFF2-40B4-BE49-F238E27FC236}">
                <a16:creationId xmlns:a16="http://schemas.microsoft.com/office/drawing/2014/main" id="{26185A11-4CE3-C3EA-D18A-71AC834BB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783866-AB18-0595-0BB4-0F965E926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E22A4-8D28-4808-B6C9-0FE929378273}" type="slidenum">
              <a:rPr lang="en-GB" smtClean="0"/>
              <a:t>‹#›</a:t>
            </a:fld>
            <a:endParaRPr lang="en-GB"/>
          </a:p>
        </p:txBody>
      </p:sp>
    </p:spTree>
    <p:extLst>
      <p:ext uri="{BB962C8B-B14F-4D97-AF65-F5344CB8AC3E}">
        <p14:creationId xmlns:p14="http://schemas.microsoft.com/office/powerpoint/2010/main" val="49151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948-B4E2-B0C2-1089-A1401BED5C8F}"/>
              </a:ext>
            </a:extLst>
          </p:cNvPr>
          <p:cNvSpPr>
            <a:spLocks noGrp="1"/>
          </p:cNvSpPr>
          <p:nvPr>
            <p:ph type="ctrTitle"/>
          </p:nvPr>
        </p:nvSpPr>
        <p:spPr>
          <a:xfrm>
            <a:off x="1524000" y="1122363"/>
            <a:ext cx="9144000" cy="1905042"/>
          </a:xfrm>
        </p:spPr>
        <p:txBody>
          <a:bodyPr>
            <a:normAutofit fontScale="90000"/>
          </a:bodyPr>
          <a:lstStyle/>
          <a:p>
            <a:r>
              <a:rPr lang="en-GB" dirty="0"/>
              <a:t>Acoustoelectric characterization in mouse versus saline. </a:t>
            </a:r>
          </a:p>
        </p:txBody>
      </p:sp>
      <p:sp>
        <p:nvSpPr>
          <p:cNvPr id="3" name="Subtitle 2">
            <a:extLst>
              <a:ext uri="{FF2B5EF4-FFF2-40B4-BE49-F238E27FC236}">
                <a16:creationId xmlns:a16="http://schemas.microsoft.com/office/drawing/2014/main" id="{7588D82D-B492-5964-743D-C7CC97F3A428}"/>
              </a:ext>
            </a:extLst>
          </p:cNvPr>
          <p:cNvSpPr>
            <a:spLocks noGrp="1"/>
          </p:cNvSpPr>
          <p:nvPr>
            <p:ph type="subTitle" idx="1"/>
          </p:nvPr>
        </p:nvSpPr>
        <p:spPr>
          <a:xfrm>
            <a:off x="4615248" y="3642177"/>
            <a:ext cx="2961503" cy="376838"/>
          </a:xfrm>
        </p:spPr>
        <p:txBody>
          <a:bodyPr>
            <a:normAutofit fontScale="92500" lnSpcReduction="10000"/>
          </a:bodyPr>
          <a:lstStyle/>
          <a:p>
            <a:r>
              <a:rPr lang="en-GB" dirty="0"/>
              <a:t>25/05/2023</a:t>
            </a:r>
          </a:p>
        </p:txBody>
      </p:sp>
    </p:spTree>
    <p:extLst>
      <p:ext uri="{BB962C8B-B14F-4D97-AF65-F5344CB8AC3E}">
        <p14:creationId xmlns:p14="http://schemas.microsoft.com/office/powerpoint/2010/main" val="49057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FD78-CA2E-4B13-FF6F-3B5C52A8FD16}"/>
              </a:ext>
            </a:extLst>
          </p:cNvPr>
          <p:cNvSpPr>
            <a:spLocks noGrp="1"/>
          </p:cNvSpPr>
          <p:nvPr>
            <p:ph type="title"/>
          </p:nvPr>
        </p:nvSpPr>
        <p:spPr>
          <a:xfrm>
            <a:off x="648195" y="365125"/>
            <a:ext cx="10515600" cy="969405"/>
          </a:xfrm>
        </p:spPr>
        <p:txBody>
          <a:bodyPr>
            <a:normAutofit fontScale="90000"/>
          </a:bodyPr>
          <a:lstStyle/>
          <a:p>
            <a:r>
              <a:rPr lang="en-GB" dirty="0"/>
              <a:t>Questions to answer. Figure 1 AE characterization.  </a:t>
            </a:r>
          </a:p>
        </p:txBody>
      </p:sp>
      <p:sp>
        <p:nvSpPr>
          <p:cNvPr id="3" name="Content Placeholder 2">
            <a:extLst>
              <a:ext uri="{FF2B5EF4-FFF2-40B4-BE49-F238E27FC236}">
                <a16:creationId xmlns:a16="http://schemas.microsoft.com/office/drawing/2014/main" id="{8E503589-DB72-3872-3971-B72D9262F43B}"/>
              </a:ext>
            </a:extLst>
          </p:cNvPr>
          <p:cNvSpPr>
            <a:spLocks noGrp="1"/>
          </p:cNvSpPr>
          <p:nvPr>
            <p:ph idx="1"/>
          </p:nvPr>
        </p:nvSpPr>
        <p:spPr>
          <a:xfrm>
            <a:off x="259493" y="1479885"/>
            <a:ext cx="11726562" cy="5012990"/>
          </a:xfrm>
        </p:spPr>
        <p:txBody>
          <a:bodyPr/>
          <a:lstStyle/>
          <a:p>
            <a:r>
              <a:rPr lang="en-GB" dirty="0"/>
              <a:t>Is the AE amplitude bigger in a mouse than in saline? How can I prove this is just not a position calibration issue, or connection impedance issue? How to conclusively show this? </a:t>
            </a:r>
            <a:r>
              <a:rPr lang="en-GB" dirty="0">
                <a:solidFill>
                  <a:schemeClr val="accent5"/>
                </a:solidFill>
              </a:rPr>
              <a:t>ANSWER: </a:t>
            </a:r>
            <a:r>
              <a:rPr lang="en-GB" dirty="0"/>
              <a:t>Do a complete X,Y,Z calibration in both saline and mouse. With the same connections and cabling. Keep all files. </a:t>
            </a:r>
          </a:p>
          <a:p>
            <a:r>
              <a:rPr lang="en-GB" dirty="0"/>
              <a:t>Does the AE amplitude decrease over time in saline, compared to a mouse? One hour tracking at 2 minute intervals? </a:t>
            </a:r>
          </a:p>
          <a:p>
            <a:r>
              <a:rPr lang="en-GB" dirty="0"/>
              <a:t>Are the AE amplitude vs voltage and AE vs pressure gradients similar in saline and a mouse? </a:t>
            </a:r>
          </a:p>
        </p:txBody>
      </p:sp>
    </p:spTree>
    <p:extLst>
      <p:ext uri="{BB962C8B-B14F-4D97-AF65-F5344CB8AC3E}">
        <p14:creationId xmlns:p14="http://schemas.microsoft.com/office/powerpoint/2010/main" val="208423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5F96-3515-780A-AE73-C4E97B93C15C}"/>
              </a:ext>
            </a:extLst>
          </p:cNvPr>
          <p:cNvSpPr>
            <a:spLocks noGrp="1"/>
          </p:cNvSpPr>
          <p:nvPr>
            <p:ph type="title"/>
          </p:nvPr>
        </p:nvSpPr>
        <p:spPr>
          <a:xfrm>
            <a:off x="838200" y="365125"/>
            <a:ext cx="10515600" cy="1019175"/>
          </a:xfrm>
        </p:spPr>
        <p:txBody>
          <a:bodyPr/>
          <a:lstStyle/>
          <a:p>
            <a:r>
              <a:rPr lang="en-GB" dirty="0"/>
              <a:t>Time w.r.t saline.</a:t>
            </a:r>
          </a:p>
        </p:txBody>
      </p:sp>
      <p:pic>
        <p:nvPicPr>
          <p:cNvPr id="5" name="Content Placeholder 4" descr="A picture containing graphics, line, font, design&#10;&#10;Description automatically generated">
            <a:extLst>
              <a:ext uri="{FF2B5EF4-FFF2-40B4-BE49-F238E27FC236}">
                <a16:creationId xmlns:a16="http://schemas.microsoft.com/office/drawing/2014/main" id="{B5F67298-1A6E-2C61-916B-2FD01573C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751" y="2151154"/>
            <a:ext cx="4818898" cy="4005080"/>
          </a:xfrm>
        </p:spPr>
      </p:pic>
      <p:sp>
        <p:nvSpPr>
          <p:cNvPr id="6" name="Content Placeholder 2">
            <a:extLst>
              <a:ext uri="{FF2B5EF4-FFF2-40B4-BE49-F238E27FC236}">
                <a16:creationId xmlns:a16="http://schemas.microsoft.com/office/drawing/2014/main" id="{85E348F4-C267-2BA6-9F09-51B5FB369862}"/>
              </a:ext>
            </a:extLst>
          </p:cNvPr>
          <p:cNvSpPr txBox="1">
            <a:spLocks/>
          </p:cNvSpPr>
          <p:nvPr/>
        </p:nvSpPr>
        <p:spPr>
          <a:xfrm>
            <a:off x="5956300" y="1479885"/>
            <a:ext cx="6029754" cy="4311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Over 1 hour there is no discernible trend, whereas in a mouse the ae  values are higher in amplitude and also go down over time. </a:t>
            </a:r>
          </a:p>
          <a:p>
            <a:r>
              <a:rPr lang="en-GB" dirty="0"/>
              <a:t>TODO: show this relationship more clearly on the same plot. </a:t>
            </a:r>
          </a:p>
        </p:txBody>
      </p:sp>
    </p:spTree>
    <p:extLst>
      <p:ext uri="{BB962C8B-B14F-4D97-AF65-F5344CB8AC3E}">
        <p14:creationId xmlns:p14="http://schemas.microsoft.com/office/powerpoint/2010/main" val="171886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2D7D-BF46-AD0B-8D33-E66334C01779}"/>
              </a:ext>
            </a:extLst>
          </p:cNvPr>
          <p:cNvSpPr>
            <a:spLocks noGrp="1"/>
          </p:cNvSpPr>
          <p:nvPr>
            <p:ph type="title"/>
          </p:nvPr>
        </p:nvSpPr>
        <p:spPr>
          <a:xfrm>
            <a:off x="1095778" y="0"/>
            <a:ext cx="9915659" cy="1325563"/>
          </a:xfrm>
        </p:spPr>
        <p:txBody>
          <a:bodyPr>
            <a:normAutofit fontScale="90000"/>
          </a:bodyPr>
          <a:lstStyle/>
          <a:p>
            <a:pPr algn="ctr"/>
            <a:r>
              <a:rPr lang="en-GB" dirty="0"/>
              <a:t>Amplitude calibration should be done such that electric field is aligned with acoustic field. </a:t>
            </a:r>
          </a:p>
        </p:txBody>
      </p:sp>
      <p:sp>
        <p:nvSpPr>
          <p:cNvPr id="3" name="Content Placeholder 2">
            <a:extLst>
              <a:ext uri="{FF2B5EF4-FFF2-40B4-BE49-F238E27FC236}">
                <a16:creationId xmlns:a16="http://schemas.microsoft.com/office/drawing/2014/main" id="{4871200E-8382-BC19-809C-33642F1E68B9}"/>
              </a:ext>
            </a:extLst>
          </p:cNvPr>
          <p:cNvSpPr>
            <a:spLocks noGrp="1"/>
          </p:cNvSpPr>
          <p:nvPr>
            <p:ph idx="1"/>
          </p:nvPr>
        </p:nvSpPr>
        <p:spPr>
          <a:xfrm>
            <a:off x="450761" y="1825625"/>
            <a:ext cx="11281893" cy="4351338"/>
          </a:xfrm>
        </p:spPr>
        <p:txBody>
          <a:bodyPr/>
          <a:lstStyle/>
          <a:p>
            <a:r>
              <a:rPr lang="en-GB" dirty="0"/>
              <a:t>When I tried doing a calibration with a 5mm horizontal alignment, I got  much lower values than when I had the vertical electrode alignment. It was hard to do any calibration. </a:t>
            </a:r>
          </a:p>
          <a:p>
            <a:r>
              <a:rPr lang="en-GB" dirty="0"/>
              <a:t>This suggests I need to do a vertically aligned electrode spatial calibration in the mouse. </a:t>
            </a:r>
          </a:p>
          <a:p>
            <a:r>
              <a:rPr lang="en-GB" dirty="0">
                <a:solidFill>
                  <a:schemeClr val="accent6"/>
                </a:solidFill>
              </a:rPr>
              <a:t>TODO: </a:t>
            </a:r>
            <a:r>
              <a:rPr lang="en-GB" dirty="0"/>
              <a:t>try using the gold cup electrode to do a spatial calibration. Immediately I got a higher value. Why? </a:t>
            </a:r>
          </a:p>
        </p:txBody>
      </p:sp>
    </p:spTree>
    <p:extLst>
      <p:ext uri="{BB962C8B-B14F-4D97-AF65-F5344CB8AC3E}">
        <p14:creationId xmlns:p14="http://schemas.microsoft.com/office/powerpoint/2010/main" val="1840850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78E7-CFC6-E93B-4415-25F8980B9D95}"/>
              </a:ext>
            </a:extLst>
          </p:cNvPr>
          <p:cNvSpPr>
            <a:spLocks noGrp="1"/>
          </p:cNvSpPr>
          <p:nvPr>
            <p:ph type="title"/>
          </p:nvPr>
        </p:nvSpPr>
        <p:spPr/>
        <p:txBody>
          <a:bodyPr/>
          <a:lstStyle/>
          <a:p>
            <a:r>
              <a:rPr lang="en-GB" dirty="0"/>
              <a:t>Can I obtain a 4 Hz difference frequency in saline and see it in the data? </a:t>
            </a:r>
          </a:p>
        </p:txBody>
      </p:sp>
      <p:sp>
        <p:nvSpPr>
          <p:cNvPr id="3" name="Content Placeholder 2">
            <a:extLst>
              <a:ext uri="{FF2B5EF4-FFF2-40B4-BE49-F238E27FC236}">
                <a16:creationId xmlns:a16="http://schemas.microsoft.com/office/drawing/2014/main" id="{E51B7C2C-46D2-355A-88EC-770617FC226C}"/>
              </a:ext>
            </a:extLst>
          </p:cNvPr>
          <p:cNvSpPr>
            <a:spLocks noGrp="1"/>
          </p:cNvSpPr>
          <p:nvPr>
            <p:ph idx="1"/>
          </p:nvPr>
        </p:nvSpPr>
        <p:spPr/>
        <p:txBody>
          <a:bodyPr>
            <a:normAutofit fontScale="92500" lnSpcReduction="10000"/>
          </a:bodyPr>
          <a:lstStyle/>
          <a:p>
            <a:r>
              <a:rPr lang="en-GB" dirty="0"/>
              <a:t>No, I am getting some serious aliasing issues. These may be alleviated by adding back a low pass filter.  </a:t>
            </a:r>
            <a:r>
              <a:rPr lang="en-GB" dirty="0">
                <a:solidFill>
                  <a:schemeClr val="accent6"/>
                </a:solidFill>
              </a:rPr>
              <a:t>TEST THIS. Not so much. Here, I think measuring and stimming from same electrode is an issue. The filter isn’t helping and I am not sure how to get this well again.</a:t>
            </a:r>
          </a:p>
          <a:p>
            <a:endParaRPr lang="en-GB" dirty="0">
              <a:solidFill>
                <a:schemeClr val="accent6"/>
              </a:solidFill>
            </a:endParaRPr>
          </a:p>
          <a:p>
            <a:r>
              <a:rPr lang="en-GB" dirty="0">
                <a:solidFill>
                  <a:schemeClr val="accent6"/>
                </a:solidFill>
              </a:rPr>
              <a:t>In the phantom </a:t>
            </a:r>
            <a:r>
              <a:rPr lang="en-GB" dirty="0" err="1">
                <a:solidFill>
                  <a:schemeClr val="accent6"/>
                </a:solidFill>
              </a:rPr>
              <a:t>uren</a:t>
            </a:r>
            <a:r>
              <a:rPr lang="en-GB" dirty="0">
                <a:solidFill>
                  <a:schemeClr val="accent6"/>
                </a:solidFill>
              </a:rPr>
              <a:t> tank, I used the low pass filter, and it just worked when I did an 8 second measurement. </a:t>
            </a:r>
          </a:p>
          <a:p>
            <a:r>
              <a:rPr lang="en-GB" dirty="0">
                <a:solidFill>
                  <a:schemeClr val="accent6"/>
                </a:solidFill>
              </a:rPr>
              <a:t>If I decrease the sample rate, I am seeing a clear mixing frequency. Something about this I do not understand correctly. </a:t>
            </a:r>
          </a:p>
          <a:p>
            <a:r>
              <a:rPr lang="en-GB" dirty="0">
                <a:solidFill>
                  <a:schemeClr val="accent6"/>
                </a:solidFill>
              </a:rPr>
              <a:t>In Uren, I measured with a different electrode/amplifier etc. I can still do this here If I use the middle electrode, and a distance reference. </a:t>
            </a:r>
          </a:p>
        </p:txBody>
      </p:sp>
    </p:spTree>
    <p:extLst>
      <p:ext uri="{BB962C8B-B14F-4D97-AF65-F5344CB8AC3E}">
        <p14:creationId xmlns:p14="http://schemas.microsoft.com/office/powerpoint/2010/main" val="327094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BB44-30AF-FDF9-C068-D0E762C43ED2}"/>
              </a:ext>
            </a:extLst>
          </p:cNvPr>
          <p:cNvSpPr>
            <a:spLocks noGrp="1"/>
          </p:cNvSpPr>
          <p:nvPr>
            <p:ph type="title"/>
          </p:nvPr>
        </p:nvSpPr>
        <p:spPr/>
        <p:txBody>
          <a:bodyPr/>
          <a:lstStyle/>
          <a:p>
            <a:r>
              <a:rPr lang="en-GB" dirty="0"/>
              <a:t>Can I modulate up a 4Hz signal, and see it in the data? </a:t>
            </a:r>
          </a:p>
        </p:txBody>
      </p:sp>
      <p:sp>
        <p:nvSpPr>
          <p:cNvPr id="3" name="Content Placeholder 2">
            <a:extLst>
              <a:ext uri="{FF2B5EF4-FFF2-40B4-BE49-F238E27FC236}">
                <a16:creationId xmlns:a16="http://schemas.microsoft.com/office/drawing/2014/main" id="{A01A014F-99C6-BB88-ECE3-2A88C525EB55}"/>
              </a:ext>
            </a:extLst>
          </p:cNvPr>
          <p:cNvSpPr>
            <a:spLocks noGrp="1"/>
          </p:cNvSpPr>
          <p:nvPr>
            <p:ph idx="1"/>
          </p:nvPr>
        </p:nvSpPr>
        <p:spPr/>
        <p:txBody>
          <a:bodyPr/>
          <a:lstStyle/>
          <a:p>
            <a:r>
              <a:rPr lang="en-GB" dirty="0"/>
              <a:t>Yes. This works. </a:t>
            </a:r>
          </a:p>
          <a:p>
            <a:r>
              <a:rPr lang="en-GB" dirty="0"/>
              <a:t>It’s a ratio of 1:40 when exactly calibrated… so doing this is entirely dependent on having low noise, and excellent position calibration.  </a:t>
            </a:r>
          </a:p>
        </p:txBody>
      </p:sp>
    </p:spTree>
    <p:extLst>
      <p:ext uri="{BB962C8B-B14F-4D97-AF65-F5344CB8AC3E}">
        <p14:creationId xmlns:p14="http://schemas.microsoft.com/office/powerpoint/2010/main" val="1664200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13A6-90C0-A0E6-ACAB-25B30C8491C2}"/>
              </a:ext>
            </a:extLst>
          </p:cNvPr>
          <p:cNvSpPr>
            <a:spLocks noGrp="1"/>
          </p:cNvSpPr>
          <p:nvPr>
            <p:ph type="title"/>
          </p:nvPr>
        </p:nvSpPr>
        <p:spPr>
          <a:xfrm>
            <a:off x="669758" y="184650"/>
            <a:ext cx="10515600" cy="868193"/>
          </a:xfrm>
        </p:spPr>
        <p:txBody>
          <a:bodyPr>
            <a:normAutofit fontScale="90000"/>
          </a:bodyPr>
          <a:lstStyle/>
          <a:p>
            <a:r>
              <a:rPr lang="en-GB" dirty="0"/>
              <a:t>TO DO list. What frequency to do this at? 8kHz </a:t>
            </a:r>
          </a:p>
        </p:txBody>
      </p:sp>
      <p:sp>
        <p:nvSpPr>
          <p:cNvPr id="3" name="Content Placeholder 2">
            <a:extLst>
              <a:ext uri="{FF2B5EF4-FFF2-40B4-BE49-F238E27FC236}">
                <a16:creationId xmlns:a16="http://schemas.microsoft.com/office/drawing/2014/main" id="{28E4FFD8-6835-BFBA-CC86-B0F543DBCD48}"/>
              </a:ext>
            </a:extLst>
          </p:cNvPr>
          <p:cNvSpPr>
            <a:spLocks noGrp="1"/>
          </p:cNvSpPr>
          <p:nvPr>
            <p:ph idx="1"/>
          </p:nvPr>
        </p:nvSpPr>
        <p:spPr>
          <a:xfrm>
            <a:off x="312821" y="1233317"/>
            <a:ext cx="11658599" cy="5259559"/>
          </a:xfrm>
        </p:spPr>
        <p:txBody>
          <a:bodyPr/>
          <a:lstStyle/>
          <a:p>
            <a:r>
              <a:rPr lang="en-GB" dirty="0"/>
              <a:t>With a more distant reference – ideally with same spacing as mouse, calibrate the </a:t>
            </a:r>
            <a:r>
              <a:rPr lang="en-GB" dirty="0" err="1"/>
              <a:t>center</a:t>
            </a:r>
            <a:r>
              <a:rPr lang="en-GB" dirty="0"/>
              <a:t> and do a 15 by 15 calibration saline image at </a:t>
            </a:r>
            <a:r>
              <a:rPr lang="en-GB" dirty="0" err="1"/>
              <a:t>dF</a:t>
            </a:r>
            <a:r>
              <a:rPr lang="en-GB" dirty="0"/>
              <a:t> and carrier. </a:t>
            </a:r>
            <a:r>
              <a:rPr lang="en-GB" dirty="0">
                <a:solidFill>
                  <a:schemeClr val="accent5"/>
                </a:solidFill>
              </a:rPr>
              <a:t>Repeat this spatial map in a mouse. </a:t>
            </a:r>
          </a:p>
          <a:p>
            <a:r>
              <a:rPr lang="en-GB" dirty="0"/>
              <a:t>At the </a:t>
            </a:r>
            <a:r>
              <a:rPr lang="en-GB" dirty="0" err="1"/>
              <a:t>center</a:t>
            </a:r>
            <a:r>
              <a:rPr lang="en-GB" dirty="0"/>
              <a:t> point, with distant reference – do a difference/sum vs pressure, and difference/sum vs voltage.  </a:t>
            </a:r>
            <a:r>
              <a:rPr lang="en-GB" dirty="0">
                <a:solidFill>
                  <a:schemeClr val="accent5"/>
                </a:solidFill>
              </a:rPr>
              <a:t>Repeat in a mouse after position calibration. </a:t>
            </a:r>
          </a:p>
          <a:p>
            <a:r>
              <a:rPr lang="en-GB" dirty="0"/>
              <a:t>Measure the amplitude of the AE amplitude at the </a:t>
            </a:r>
            <a:r>
              <a:rPr lang="en-GB" dirty="0" err="1"/>
              <a:t>center</a:t>
            </a:r>
            <a:r>
              <a:rPr lang="en-GB" dirty="0"/>
              <a:t> point for a fixed setting over time for 1 hour. </a:t>
            </a:r>
            <a:r>
              <a:rPr lang="en-GB" dirty="0">
                <a:solidFill>
                  <a:schemeClr val="accent5"/>
                </a:solidFill>
              </a:rPr>
              <a:t>Repeat in a mouse. </a:t>
            </a:r>
            <a:r>
              <a:rPr lang="en-GB" dirty="0"/>
              <a:t>Ideally I get a comparative plot showing AE amplitude stays the same in saline, and changes in a mouse. </a:t>
            </a:r>
          </a:p>
          <a:p>
            <a:r>
              <a:rPr lang="en-GB" dirty="0"/>
              <a:t>Test out adding a low pass filter to my voltage input for stimulation set up. </a:t>
            </a:r>
          </a:p>
        </p:txBody>
      </p:sp>
    </p:spTree>
    <p:extLst>
      <p:ext uri="{BB962C8B-B14F-4D97-AF65-F5344CB8AC3E}">
        <p14:creationId xmlns:p14="http://schemas.microsoft.com/office/powerpoint/2010/main" val="135586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4D97-1DDA-B154-E257-EA63FBC365FD}"/>
              </a:ext>
            </a:extLst>
          </p:cNvPr>
          <p:cNvSpPr>
            <a:spLocks noGrp="1"/>
          </p:cNvSpPr>
          <p:nvPr>
            <p:ph type="title"/>
          </p:nvPr>
        </p:nvSpPr>
        <p:spPr>
          <a:xfrm>
            <a:off x="838200" y="365125"/>
            <a:ext cx="10515600" cy="955675"/>
          </a:xfrm>
        </p:spPr>
        <p:txBody>
          <a:bodyPr/>
          <a:lstStyle/>
          <a:p>
            <a:r>
              <a:rPr lang="en-GB" dirty="0"/>
              <a:t>TODO list: 31/05/2023</a:t>
            </a:r>
          </a:p>
        </p:txBody>
      </p:sp>
      <p:sp>
        <p:nvSpPr>
          <p:cNvPr id="3" name="Content Placeholder 2">
            <a:extLst>
              <a:ext uri="{FF2B5EF4-FFF2-40B4-BE49-F238E27FC236}">
                <a16:creationId xmlns:a16="http://schemas.microsoft.com/office/drawing/2014/main" id="{C624E5C5-56C1-1A38-CB64-B4BA49969292}"/>
              </a:ext>
            </a:extLst>
          </p:cNvPr>
          <p:cNvSpPr>
            <a:spLocks noGrp="1"/>
          </p:cNvSpPr>
          <p:nvPr>
            <p:ph idx="1"/>
          </p:nvPr>
        </p:nvSpPr>
        <p:spPr>
          <a:xfrm>
            <a:off x="520700" y="1540700"/>
            <a:ext cx="11061700" cy="4783900"/>
          </a:xfrm>
        </p:spPr>
        <p:txBody>
          <a:bodyPr/>
          <a:lstStyle/>
          <a:p>
            <a:r>
              <a:rPr lang="en-GB" dirty="0"/>
              <a:t>Draw new equipment diagram. – Done. </a:t>
            </a:r>
          </a:p>
          <a:p>
            <a:r>
              <a:rPr lang="en-GB" dirty="0"/>
              <a:t>Determine swappable set up inclusive of the filter so that I can obtain low </a:t>
            </a:r>
            <a:r>
              <a:rPr lang="en-GB" dirty="0" err="1"/>
              <a:t>dfs</a:t>
            </a:r>
            <a:r>
              <a:rPr lang="en-GB" dirty="0"/>
              <a:t> using the preamp.</a:t>
            </a:r>
          </a:p>
          <a:p>
            <a:r>
              <a:rPr lang="en-GB" dirty="0"/>
              <a:t>Repeat measurement to test whether to do horizontal or vertical alignment with cup electrode. Cup electrode can be more than 5mm away now… maybe whatever the thickness of the head is? </a:t>
            </a:r>
          </a:p>
          <a:p>
            <a:r>
              <a:rPr lang="en-GB" dirty="0"/>
              <a:t>Find a good frequency and voltage in the chosen set up to do a 15x15 image where I record all data for posterity, so I can display </a:t>
            </a:r>
            <a:r>
              <a:rPr lang="en-GB" dirty="0" err="1"/>
              <a:t>df</a:t>
            </a:r>
            <a:r>
              <a:rPr lang="en-GB" dirty="0"/>
              <a:t>, </a:t>
            </a:r>
            <a:r>
              <a:rPr lang="en-GB" dirty="0" err="1"/>
              <a:t>usf</a:t>
            </a:r>
            <a:r>
              <a:rPr lang="en-GB" dirty="0"/>
              <a:t>, sf. </a:t>
            </a:r>
          </a:p>
          <a:p>
            <a:r>
              <a:rPr lang="en-GB" dirty="0"/>
              <a:t>In this new arrangement, create a v vs ae </a:t>
            </a:r>
            <a:r>
              <a:rPr lang="en-GB" dirty="0" err="1"/>
              <a:t>df</a:t>
            </a:r>
            <a:r>
              <a:rPr lang="en-GB" dirty="0"/>
              <a:t> and sf, and a p vs ae </a:t>
            </a:r>
            <a:r>
              <a:rPr lang="en-GB" dirty="0" err="1"/>
              <a:t>df</a:t>
            </a:r>
            <a:r>
              <a:rPr lang="en-GB" dirty="0"/>
              <a:t> and sf plot. </a:t>
            </a:r>
          </a:p>
        </p:txBody>
      </p:sp>
    </p:spTree>
    <p:extLst>
      <p:ext uri="{BB962C8B-B14F-4D97-AF65-F5344CB8AC3E}">
        <p14:creationId xmlns:p14="http://schemas.microsoft.com/office/powerpoint/2010/main" val="32470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5"/>
            <a:ext cx="3974549" cy="752803"/>
          </a:xfrm>
        </p:spPr>
        <p:txBody>
          <a:bodyPr>
            <a:normAutofit/>
          </a:bodyPr>
          <a:lstStyle/>
          <a:p>
            <a:r>
              <a:rPr lang="en-GB" sz="3200" dirty="0"/>
              <a:t>Calibration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3005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2" name="Straight Connector 71">
            <a:extLst>
              <a:ext uri="{FF2B5EF4-FFF2-40B4-BE49-F238E27FC236}">
                <a16:creationId xmlns:a16="http://schemas.microsoft.com/office/drawing/2014/main" id="{AA269475-BF8A-FD03-C823-9F4763B6BE38}"/>
              </a:ext>
            </a:extLst>
          </p:cNvPr>
          <p:cNvCxnSpPr>
            <a:cxnSpLocks/>
          </p:cNvCxnSpPr>
          <p:nvPr/>
        </p:nvCxnSpPr>
        <p:spPr>
          <a:xfrm flipH="1" flipV="1">
            <a:off x="4270248" y="2148949"/>
            <a:ext cx="904646" cy="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0332" y="2148949"/>
            <a:ext cx="139589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83532" y="2142678"/>
            <a:ext cx="14392" cy="886898"/>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42963" y="2212928"/>
            <a:ext cx="0" cy="568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1129" y="2778951"/>
            <a:ext cx="3583262" cy="215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435928" y="1936992"/>
            <a:ext cx="1347605" cy="523220"/>
          </a:xfrm>
          <a:prstGeom prst="rect">
            <a:avLst/>
          </a:prstGeom>
          <a:noFill/>
        </p:spPr>
        <p:txBody>
          <a:bodyPr wrap="square" rtlCol="0">
            <a:spAutoFit/>
          </a:bodyPr>
          <a:lstStyle/>
          <a:p>
            <a:r>
              <a:rPr lang="en-US" sz="1400" dirty="0"/>
              <a:t>Applied voltage output</a:t>
            </a:r>
            <a:endParaRPr lang="en-GB" sz="1400" dirty="0"/>
          </a:p>
        </p:txBody>
      </p:sp>
      <p:sp>
        <p:nvSpPr>
          <p:cNvPr id="84" name="Rectangle 83">
            <a:extLst>
              <a:ext uri="{FF2B5EF4-FFF2-40B4-BE49-F238E27FC236}">
                <a16:creationId xmlns:a16="http://schemas.microsoft.com/office/drawing/2014/main" id="{F0B43FA5-DAD4-1883-FB1B-603CCCD4ECE5}"/>
              </a:ext>
            </a:extLst>
          </p:cNvPr>
          <p:cNvSpPr/>
          <p:nvPr/>
        </p:nvSpPr>
        <p:spPr>
          <a:xfrm>
            <a:off x="7269819" y="2687790"/>
            <a:ext cx="116495" cy="2243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a:endCxn id="68" idx="2"/>
          </p:cNvCxnSpPr>
          <p:nvPr/>
        </p:nvCxnSpPr>
        <p:spPr>
          <a:xfrm>
            <a:off x="2890533" y="3025226"/>
            <a:ext cx="198829" cy="555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593643" y="1906943"/>
            <a:ext cx="13710" cy="1584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78782" y="349142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a:endCxn id="88" idx="1"/>
          </p:cNvCxnSpPr>
          <p:nvPr/>
        </p:nvCxnSpPr>
        <p:spPr>
          <a:xfrm>
            <a:off x="2578782" y="1906943"/>
            <a:ext cx="1886417" cy="9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776421" y="5399618"/>
            <a:ext cx="6987654" cy="1200329"/>
          </a:xfrm>
          <a:prstGeom prst="rect">
            <a:avLst/>
          </a:prstGeom>
          <a:noFill/>
        </p:spPr>
        <p:txBody>
          <a:bodyPr wrap="square" rtlCol="0">
            <a:spAutoFit/>
          </a:bodyPr>
          <a:lstStyle/>
          <a:p>
            <a:r>
              <a:rPr lang="en-GB" dirty="0"/>
              <a:t>Single electrode stim and measurement system with vertically aligned cup electrode reference. </a:t>
            </a:r>
          </a:p>
          <a:p>
            <a:r>
              <a:rPr lang="en-GB" dirty="0"/>
              <a:t>For demodulation: connect the preamp to the voltage monitor. </a:t>
            </a:r>
          </a:p>
          <a:p>
            <a:r>
              <a:rPr lang="en-GB" dirty="0"/>
              <a:t>For stimulation. Take the SR560 preamp output with gain. </a:t>
            </a:r>
          </a:p>
        </p:txBody>
      </p:sp>
      <p:cxnSp>
        <p:nvCxnSpPr>
          <p:cNvPr id="7" name="Straight Connector 6">
            <a:extLst>
              <a:ext uri="{FF2B5EF4-FFF2-40B4-BE49-F238E27FC236}">
                <a16:creationId xmlns:a16="http://schemas.microsoft.com/office/drawing/2014/main" id="{C5603621-9980-97D5-39C0-239F89BDCE16}"/>
              </a:ext>
            </a:extLst>
          </p:cNvPr>
          <p:cNvCxnSpPr>
            <a:cxnSpLocks/>
          </p:cNvCxnSpPr>
          <p:nvPr/>
        </p:nvCxnSpPr>
        <p:spPr>
          <a:xfrm flipH="1" flipV="1">
            <a:off x="4980286" y="3170030"/>
            <a:ext cx="3934105" cy="17081"/>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C18370B-5D3D-64B6-203F-77F615AA2B20}"/>
              </a:ext>
            </a:extLst>
          </p:cNvPr>
          <p:cNvSpPr txBox="1"/>
          <p:nvPr/>
        </p:nvSpPr>
        <p:spPr>
          <a:xfrm>
            <a:off x="7222123" y="2895350"/>
            <a:ext cx="328381" cy="307777"/>
          </a:xfrm>
          <a:prstGeom prst="rect">
            <a:avLst/>
          </a:prstGeom>
          <a:noFill/>
        </p:spPr>
        <p:txBody>
          <a:bodyPr wrap="square" rtlCol="0">
            <a:spAutoFit/>
          </a:bodyPr>
          <a:lstStyle/>
          <a:p>
            <a:r>
              <a:rPr lang="en-US" sz="1400" b="1" dirty="0"/>
              <a:t>I</a:t>
            </a:r>
            <a:endParaRPr lang="en-GB" sz="1400" b="1" dirty="0"/>
          </a:p>
        </p:txBody>
      </p:sp>
      <p:sp>
        <p:nvSpPr>
          <p:cNvPr id="17" name="TextBox 16">
            <a:extLst>
              <a:ext uri="{FF2B5EF4-FFF2-40B4-BE49-F238E27FC236}">
                <a16:creationId xmlns:a16="http://schemas.microsoft.com/office/drawing/2014/main" id="{145337E5-AE53-5DFF-5235-D2DEFE9BDF04}"/>
              </a:ext>
            </a:extLst>
          </p:cNvPr>
          <p:cNvSpPr txBox="1"/>
          <p:nvPr/>
        </p:nvSpPr>
        <p:spPr>
          <a:xfrm>
            <a:off x="6449346" y="3229742"/>
            <a:ext cx="328381" cy="307777"/>
          </a:xfrm>
          <a:prstGeom prst="rect">
            <a:avLst/>
          </a:prstGeom>
          <a:noFill/>
        </p:spPr>
        <p:txBody>
          <a:bodyPr wrap="square" rtlCol="0">
            <a:spAutoFit/>
          </a:bodyPr>
          <a:lstStyle/>
          <a:p>
            <a:r>
              <a:rPr lang="en-US" sz="1400" b="1" dirty="0"/>
              <a:t>V</a:t>
            </a:r>
            <a:endParaRPr lang="en-GB" sz="1400" b="1" dirty="0"/>
          </a:p>
        </p:txBody>
      </p:sp>
      <p:cxnSp>
        <p:nvCxnSpPr>
          <p:cNvPr id="6" name="Straight Connector 5">
            <a:extLst>
              <a:ext uri="{FF2B5EF4-FFF2-40B4-BE49-F238E27FC236}">
                <a16:creationId xmlns:a16="http://schemas.microsoft.com/office/drawing/2014/main" id="{75F0F5B7-7D4F-80EF-00A5-57EA4C377C23}"/>
              </a:ext>
            </a:extLst>
          </p:cNvPr>
          <p:cNvCxnSpPr>
            <a:cxnSpLocks/>
          </p:cNvCxnSpPr>
          <p:nvPr/>
        </p:nvCxnSpPr>
        <p:spPr>
          <a:xfrm>
            <a:off x="4980286" y="2239971"/>
            <a:ext cx="0" cy="938599"/>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61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5"/>
            <a:ext cx="3974549" cy="752803"/>
          </a:xfrm>
        </p:spPr>
        <p:txBody>
          <a:bodyPr>
            <a:normAutofit fontScale="90000"/>
          </a:bodyPr>
          <a:lstStyle/>
          <a:p>
            <a:r>
              <a:rPr lang="en-GB" sz="3600" dirty="0"/>
              <a:t>Demodulation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125621" y="2961285"/>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3005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83532" y="2142678"/>
            <a:ext cx="14392" cy="886898"/>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5AF6DAA-0232-B767-DB86-8A68090D6D9F}"/>
              </a:ext>
            </a:extLst>
          </p:cNvPr>
          <p:cNvCxnSpPr>
            <a:cxnSpLocks/>
          </p:cNvCxnSpPr>
          <p:nvPr/>
        </p:nvCxnSpPr>
        <p:spPr>
          <a:xfrm flipH="1">
            <a:off x="2599729" y="1211669"/>
            <a:ext cx="1585" cy="673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56F45C6-E37B-3B98-60A5-7030C167C442}"/>
              </a:ext>
            </a:extLst>
          </p:cNvPr>
          <p:cNvCxnSpPr>
            <a:cxnSpLocks/>
          </p:cNvCxnSpPr>
          <p:nvPr/>
        </p:nvCxnSpPr>
        <p:spPr>
          <a:xfrm>
            <a:off x="5792877" y="1238768"/>
            <a:ext cx="36372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cxnSp>
        <p:nvCxnSpPr>
          <p:cNvPr id="95" name="Straight Connector 94">
            <a:extLst>
              <a:ext uri="{FF2B5EF4-FFF2-40B4-BE49-F238E27FC236}">
                <a16:creationId xmlns:a16="http://schemas.microsoft.com/office/drawing/2014/main" id="{5015DB53-974A-98DC-CE84-043C129E513E}"/>
              </a:ext>
            </a:extLst>
          </p:cNvPr>
          <p:cNvCxnSpPr>
            <a:cxnSpLocks/>
            <a:endCxn id="68" idx="2"/>
          </p:cNvCxnSpPr>
          <p:nvPr/>
        </p:nvCxnSpPr>
        <p:spPr>
          <a:xfrm>
            <a:off x="2897924" y="3010711"/>
            <a:ext cx="22769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593643" y="1840742"/>
            <a:ext cx="7671" cy="16506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78782" y="349142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601314" y="1232787"/>
            <a:ext cx="3214242" cy="113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776421" y="5399618"/>
            <a:ext cx="6987654" cy="1200329"/>
          </a:xfrm>
          <a:prstGeom prst="rect">
            <a:avLst/>
          </a:prstGeom>
          <a:noFill/>
        </p:spPr>
        <p:txBody>
          <a:bodyPr wrap="square" rtlCol="0">
            <a:spAutoFit/>
          </a:bodyPr>
          <a:lstStyle/>
          <a:p>
            <a:r>
              <a:rPr lang="en-GB" dirty="0"/>
              <a:t>Single electrode stim and measurement system with vertically aligned cup electrode reference. </a:t>
            </a:r>
          </a:p>
          <a:p>
            <a:r>
              <a:rPr lang="en-GB" dirty="0"/>
              <a:t>For demodulation: connect the preamp to the voltage monitor. </a:t>
            </a:r>
          </a:p>
          <a:p>
            <a:r>
              <a:rPr lang="en-GB" dirty="0"/>
              <a:t>For stimulation. Take the SR560 preamp output with gain. </a:t>
            </a:r>
          </a:p>
        </p:txBody>
      </p:sp>
      <p:cxnSp>
        <p:nvCxnSpPr>
          <p:cNvPr id="7" name="Straight Connector 6">
            <a:extLst>
              <a:ext uri="{FF2B5EF4-FFF2-40B4-BE49-F238E27FC236}">
                <a16:creationId xmlns:a16="http://schemas.microsoft.com/office/drawing/2014/main" id="{C5603621-9980-97D5-39C0-239F89BDCE16}"/>
              </a:ext>
            </a:extLst>
          </p:cNvPr>
          <p:cNvCxnSpPr>
            <a:cxnSpLocks/>
          </p:cNvCxnSpPr>
          <p:nvPr/>
        </p:nvCxnSpPr>
        <p:spPr>
          <a:xfrm flipH="1" flipV="1">
            <a:off x="2897924" y="951585"/>
            <a:ext cx="6532155" cy="45581"/>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F5F1B53-EDCE-7309-63EB-41E9ACBE8A7B}"/>
              </a:ext>
            </a:extLst>
          </p:cNvPr>
          <p:cNvCxnSpPr>
            <a:cxnSpLocks/>
          </p:cNvCxnSpPr>
          <p:nvPr/>
        </p:nvCxnSpPr>
        <p:spPr>
          <a:xfrm flipH="1">
            <a:off x="2882291" y="933617"/>
            <a:ext cx="7063" cy="1235301"/>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20AEEF9-914A-593E-519F-78BD0BEAE42D}"/>
              </a:ext>
            </a:extLst>
          </p:cNvPr>
          <p:cNvSpPr/>
          <p:nvPr/>
        </p:nvSpPr>
        <p:spPr>
          <a:xfrm>
            <a:off x="5435615" y="2976429"/>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LED in Faraday Cage</a:t>
            </a:r>
          </a:p>
        </p:txBody>
      </p:sp>
    </p:spTree>
    <p:extLst>
      <p:ext uri="{BB962C8B-B14F-4D97-AF65-F5344CB8AC3E}">
        <p14:creationId xmlns:p14="http://schemas.microsoft.com/office/powerpoint/2010/main" val="289453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34874" y="0"/>
            <a:ext cx="3974549" cy="752803"/>
          </a:xfrm>
        </p:spPr>
        <p:txBody>
          <a:bodyPr>
            <a:normAutofit/>
          </a:bodyPr>
          <a:lstStyle/>
          <a:p>
            <a:r>
              <a:rPr lang="en-GB" sz="3200" dirty="0"/>
              <a:t>Stimulation diagram </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42237" y="398193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932433B-F384-BD86-B834-2FFFEF2A5D17}"/>
              </a:ext>
            </a:extLst>
          </p:cNvPr>
          <p:cNvSpPr/>
          <p:nvPr/>
        </p:nvSpPr>
        <p:spPr>
          <a:xfrm>
            <a:off x="6273468" y="739430"/>
            <a:ext cx="1470093" cy="754595"/>
          </a:xfrm>
          <a:prstGeom prst="rect">
            <a:avLst/>
          </a:prstGeom>
          <a:solidFill>
            <a:schemeClr val="bg1"/>
          </a:solidFill>
          <a:ln w="38100">
            <a:solidFill>
              <a:srgbClr val="C402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LPFILTER</a:t>
            </a:r>
            <a:endParaRPr lang="en-GB" sz="1400" dirty="0">
              <a:solidFill>
                <a:srgbClr val="C00000"/>
              </a:solidFill>
            </a:endParaRPr>
          </a:p>
        </p:txBody>
      </p:sp>
      <p:sp>
        <p:nvSpPr>
          <p:cNvPr id="60" name="Isosceles Triangle 9">
            <a:extLst>
              <a:ext uri="{FF2B5EF4-FFF2-40B4-BE49-F238E27FC236}">
                <a16:creationId xmlns:a16="http://schemas.microsoft.com/office/drawing/2014/main" id="{C27B889E-AEB3-3983-89BA-64D02B6522E0}"/>
              </a:ext>
            </a:extLst>
          </p:cNvPr>
          <p:cNvSpPr/>
          <p:nvPr/>
        </p:nvSpPr>
        <p:spPr>
          <a:xfrm rot="5400000">
            <a:off x="9678983" y="393312"/>
            <a:ext cx="938519" cy="1436326"/>
          </a:xfrm>
          <a:prstGeom prst="triangl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5400000" lon="0" rev="0"/>
              </a:camera>
              <a:lightRig rig="threePt" dir="t"/>
            </a:scene3d>
            <a:flatTx/>
          </a:bodyPr>
          <a:lstStyle/>
          <a:p>
            <a:pPr algn="ctr"/>
            <a:r>
              <a:rPr lang="en-US" sz="1400" dirty="0">
                <a:solidFill>
                  <a:schemeClr val="tx1"/>
                </a:solidFill>
              </a:rPr>
              <a:t>SR560 Preamp</a:t>
            </a:r>
            <a:endParaRPr lang="en-GB" sz="1400" dirty="0">
              <a:solidFill>
                <a:schemeClr val="tx1"/>
              </a:solidFill>
            </a:endParaRPr>
          </a:p>
        </p:txBody>
      </p: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cxnSp>
        <p:nvCxnSpPr>
          <p:cNvPr id="65" name="Straight Connector 64">
            <a:extLst>
              <a:ext uri="{FF2B5EF4-FFF2-40B4-BE49-F238E27FC236}">
                <a16:creationId xmlns:a16="http://schemas.microsoft.com/office/drawing/2014/main" id="{11EA6C09-F9A4-3EC0-63B6-58F0BFEE319E}"/>
              </a:ext>
            </a:extLst>
          </p:cNvPr>
          <p:cNvCxnSpPr>
            <a:cxnSpLocks/>
          </p:cNvCxnSpPr>
          <p:nvPr/>
        </p:nvCxnSpPr>
        <p:spPr>
          <a:xfrm>
            <a:off x="7743561" y="925540"/>
            <a:ext cx="16706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3006450" y="343005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2" name="Straight Connector 71">
            <a:extLst>
              <a:ext uri="{FF2B5EF4-FFF2-40B4-BE49-F238E27FC236}">
                <a16:creationId xmlns:a16="http://schemas.microsoft.com/office/drawing/2014/main" id="{AA269475-BF8A-FD03-C823-9F4763B6BE38}"/>
              </a:ext>
            </a:extLst>
          </p:cNvPr>
          <p:cNvCxnSpPr>
            <a:cxnSpLocks/>
          </p:cNvCxnSpPr>
          <p:nvPr/>
        </p:nvCxnSpPr>
        <p:spPr>
          <a:xfrm flipH="1" flipV="1">
            <a:off x="4270248" y="2148949"/>
            <a:ext cx="904646" cy="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0332" y="2148949"/>
            <a:ext cx="139589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83532" y="2142678"/>
            <a:ext cx="14392" cy="886898"/>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5AF6DAA-0232-B767-DB86-8A68090D6D9F}"/>
              </a:ext>
            </a:extLst>
          </p:cNvPr>
          <p:cNvCxnSpPr>
            <a:cxnSpLocks/>
          </p:cNvCxnSpPr>
          <p:nvPr/>
        </p:nvCxnSpPr>
        <p:spPr>
          <a:xfrm flipH="1">
            <a:off x="5544749" y="2008852"/>
            <a:ext cx="1" cy="609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56F45C6-E37B-3B98-60A5-7030C167C442}"/>
              </a:ext>
            </a:extLst>
          </p:cNvPr>
          <p:cNvCxnSpPr>
            <a:cxnSpLocks/>
          </p:cNvCxnSpPr>
          <p:nvPr/>
        </p:nvCxnSpPr>
        <p:spPr>
          <a:xfrm>
            <a:off x="5540287" y="2603424"/>
            <a:ext cx="3388335" cy="53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42963" y="2212928"/>
            <a:ext cx="0" cy="568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1129" y="2778951"/>
            <a:ext cx="3583262" cy="215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435928" y="1936992"/>
            <a:ext cx="1347605" cy="523220"/>
          </a:xfrm>
          <a:prstGeom prst="rect">
            <a:avLst/>
          </a:prstGeom>
          <a:noFill/>
        </p:spPr>
        <p:txBody>
          <a:bodyPr wrap="square" rtlCol="0">
            <a:spAutoFit/>
          </a:bodyPr>
          <a:lstStyle/>
          <a:p>
            <a:r>
              <a:rPr lang="en-US" sz="1400" dirty="0"/>
              <a:t>Applied voltage output</a:t>
            </a:r>
            <a:endParaRPr lang="en-GB" sz="1400" dirty="0"/>
          </a:p>
        </p:txBody>
      </p:sp>
      <p:sp>
        <p:nvSpPr>
          <p:cNvPr id="84" name="Rectangle 83">
            <a:extLst>
              <a:ext uri="{FF2B5EF4-FFF2-40B4-BE49-F238E27FC236}">
                <a16:creationId xmlns:a16="http://schemas.microsoft.com/office/drawing/2014/main" id="{F0B43FA5-DAD4-1883-FB1B-603CCCD4ECE5}"/>
              </a:ext>
            </a:extLst>
          </p:cNvPr>
          <p:cNvSpPr/>
          <p:nvPr/>
        </p:nvSpPr>
        <p:spPr>
          <a:xfrm>
            <a:off x="7269819" y="2687790"/>
            <a:ext cx="116495" cy="2243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Rectangle 84">
            <a:extLst>
              <a:ext uri="{FF2B5EF4-FFF2-40B4-BE49-F238E27FC236}">
                <a16:creationId xmlns:a16="http://schemas.microsoft.com/office/drawing/2014/main" id="{9BA28F5A-8523-4911-A8EB-5D3DE650F4C2}"/>
              </a:ext>
            </a:extLst>
          </p:cNvPr>
          <p:cNvSpPr/>
          <p:nvPr/>
        </p:nvSpPr>
        <p:spPr>
          <a:xfrm>
            <a:off x="8891755"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a:endCxn id="68" idx="2"/>
          </p:cNvCxnSpPr>
          <p:nvPr/>
        </p:nvCxnSpPr>
        <p:spPr>
          <a:xfrm>
            <a:off x="2890533" y="3025226"/>
            <a:ext cx="198829" cy="555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7655B8-C673-630C-8562-8213B044A8FC}"/>
              </a:ext>
            </a:extLst>
          </p:cNvPr>
          <p:cNvCxnSpPr>
            <a:cxnSpLocks/>
          </p:cNvCxnSpPr>
          <p:nvPr/>
        </p:nvCxnSpPr>
        <p:spPr>
          <a:xfrm>
            <a:off x="10909724" y="1103413"/>
            <a:ext cx="15901" cy="22731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593643" y="1840742"/>
            <a:ext cx="7671" cy="16506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78782" y="3491425"/>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p:cNvCxnSpPr>
          <p:nvPr/>
        </p:nvCxnSpPr>
        <p:spPr>
          <a:xfrm>
            <a:off x="2593644" y="1840742"/>
            <a:ext cx="1864561" cy="7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05604DB-E370-1D53-7D40-1E971BCBCB58}"/>
              </a:ext>
            </a:extLst>
          </p:cNvPr>
          <p:cNvCxnSpPr>
            <a:cxnSpLocks/>
          </p:cNvCxnSpPr>
          <p:nvPr/>
        </p:nvCxnSpPr>
        <p:spPr>
          <a:xfrm>
            <a:off x="10517045" y="3376530"/>
            <a:ext cx="4085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3B8BA6E-526D-1A44-4477-24DC7F74A0BA}"/>
              </a:ext>
            </a:extLst>
          </p:cNvPr>
          <p:cNvCxnSpPr>
            <a:cxnSpLocks/>
          </p:cNvCxnSpPr>
          <p:nvPr/>
        </p:nvCxnSpPr>
        <p:spPr>
          <a:xfrm flipH="1">
            <a:off x="5645981" y="1273716"/>
            <a:ext cx="627487"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DFC05B8-9958-9BF0-1EBC-F202019915C8}"/>
              </a:ext>
            </a:extLst>
          </p:cNvPr>
          <p:cNvCxnSpPr>
            <a:cxnSpLocks/>
          </p:cNvCxnSpPr>
          <p:nvPr/>
        </p:nvCxnSpPr>
        <p:spPr>
          <a:xfrm>
            <a:off x="5645981" y="1273716"/>
            <a:ext cx="0" cy="323134"/>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08A1912-0B82-769B-81AC-19051BA4103F}"/>
              </a:ext>
            </a:extLst>
          </p:cNvPr>
          <p:cNvCxnSpPr>
            <a:cxnSpLocks/>
            <a:endCxn id="59" idx="3"/>
          </p:cNvCxnSpPr>
          <p:nvPr/>
        </p:nvCxnSpPr>
        <p:spPr>
          <a:xfrm flipH="1" flipV="1">
            <a:off x="7743561" y="1116728"/>
            <a:ext cx="1670619" cy="7486"/>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10BCDA3-419C-9A99-0D14-00E0D5F502BB}"/>
              </a:ext>
            </a:extLst>
          </p:cNvPr>
          <p:cNvCxnSpPr>
            <a:cxnSpLocks/>
          </p:cNvCxnSpPr>
          <p:nvPr/>
        </p:nvCxnSpPr>
        <p:spPr>
          <a:xfrm>
            <a:off x="5331129" y="985790"/>
            <a:ext cx="9423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776421" y="5399618"/>
            <a:ext cx="6987654" cy="1200329"/>
          </a:xfrm>
          <a:prstGeom prst="rect">
            <a:avLst/>
          </a:prstGeom>
          <a:noFill/>
        </p:spPr>
        <p:txBody>
          <a:bodyPr wrap="square" rtlCol="0">
            <a:spAutoFit/>
          </a:bodyPr>
          <a:lstStyle/>
          <a:p>
            <a:r>
              <a:rPr lang="en-GB" dirty="0"/>
              <a:t>Single electrode stim and measurement system with vertically aligned cup electrode reference. </a:t>
            </a:r>
          </a:p>
          <a:p>
            <a:r>
              <a:rPr lang="en-GB" dirty="0"/>
              <a:t>For demodulation: connect the preamp to the voltage monitor. </a:t>
            </a:r>
          </a:p>
          <a:p>
            <a:r>
              <a:rPr lang="en-GB" dirty="0"/>
              <a:t>For stimulation. Take the SR560 preamp output with gain. </a:t>
            </a:r>
          </a:p>
        </p:txBody>
      </p:sp>
      <p:cxnSp>
        <p:nvCxnSpPr>
          <p:cNvPr id="155" name="Straight Connector 154">
            <a:extLst>
              <a:ext uri="{FF2B5EF4-FFF2-40B4-BE49-F238E27FC236}">
                <a16:creationId xmlns:a16="http://schemas.microsoft.com/office/drawing/2014/main" id="{A358B609-ECF5-DAFA-9432-805447718089}"/>
              </a:ext>
            </a:extLst>
          </p:cNvPr>
          <p:cNvCxnSpPr>
            <a:cxnSpLocks/>
          </p:cNvCxnSpPr>
          <p:nvPr/>
        </p:nvCxnSpPr>
        <p:spPr>
          <a:xfrm>
            <a:off x="5340203" y="985790"/>
            <a:ext cx="2760" cy="6110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4B65B2FB-9FAC-3BD8-0EEB-3FD797AB620E}"/>
              </a:ext>
            </a:extLst>
          </p:cNvPr>
          <p:cNvSpPr txBox="1"/>
          <p:nvPr/>
        </p:nvSpPr>
        <p:spPr>
          <a:xfrm>
            <a:off x="7218664" y="2892814"/>
            <a:ext cx="328381" cy="307777"/>
          </a:xfrm>
          <a:prstGeom prst="rect">
            <a:avLst/>
          </a:prstGeom>
          <a:noFill/>
        </p:spPr>
        <p:txBody>
          <a:bodyPr wrap="square" rtlCol="0">
            <a:spAutoFit/>
          </a:bodyPr>
          <a:lstStyle/>
          <a:p>
            <a:r>
              <a:rPr lang="en-US" sz="1400" b="1" dirty="0"/>
              <a:t>I</a:t>
            </a:r>
            <a:endParaRPr lang="en-GB" sz="1400" b="1" dirty="0"/>
          </a:p>
        </p:txBody>
      </p:sp>
      <p:sp>
        <p:nvSpPr>
          <p:cNvPr id="159" name="TextBox 158">
            <a:extLst>
              <a:ext uri="{FF2B5EF4-FFF2-40B4-BE49-F238E27FC236}">
                <a16:creationId xmlns:a16="http://schemas.microsoft.com/office/drawing/2014/main" id="{837E6627-EF97-7295-29CB-4DA58AA54562}"/>
              </a:ext>
            </a:extLst>
          </p:cNvPr>
          <p:cNvSpPr txBox="1"/>
          <p:nvPr/>
        </p:nvSpPr>
        <p:spPr>
          <a:xfrm>
            <a:off x="7187398" y="2296285"/>
            <a:ext cx="328381" cy="307777"/>
          </a:xfrm>
          <a:prstGeom prst="rect">
            <a:avLst/>
          </a:prstGeom>
          <a:noFill/>
        </p:spPr>
        <p:txBody>
          <a:bodyPr wrap="square" rtlCol="0">
            <a:spAutoFit/>
          </a:bodyPr>
          <a:lstStyle/>
          <a:p>
            <a:r>
              <a:rPr lang="en-US" sz="1400" b="1" dirty="0"/>
              <a:t>V</a:t>
            </a:r>
            <a:endParaRPr lang="en-GB" sz="1400" b="1" dirty="0"/>
          </a:p>
        </p:txBody>
      </p:sp>
    </p:spTree>
    <p:extLst>
      <p:ext uri="{BB962C8B-B14F-4D97-AF65-F5344CB8AC3E}">
        <p14:creationId xmlns:p14="http://schemas.microsoft.com/office/powerpoint/2010/main" val="145566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D9E8-BB72-D720-C942-7231690B7C61}"/>
              </a:ext>
            </a:extLst>
          </p:cNvPr>
          <p:cNvSpPr>
            <a:spLocks noGrp="1"/>
          </p:cNvSpPr>
          <p:nvPr>
            <p:ph type="title"/>
          </p:nvPr>
        </p:nvSpPr>
        <p:spPr>
          <a:xfrm>
            <a:off x="1309255" y="212725"/>
            <a:ext cx="9621981" cy="507711"/>
          </a:xfrm>
        </p:spPr>
        <p:txBody>
          <a:bodyPr>
            <a:normAutofit fontScale="90000"/>
          </a:bodyPr>
          <a:lstStyle/>
          <a:p>
            <a:r>
              <a:rPr lang="en-GB" sz="2800" dirty="0"/>
              <a:t>SALINE: 8kHz 1V amplitude, single electrode spatial calibration with 1MPa </a:t>
            </a:r>
          </a:p>
        </p:txBody>
      </p:sp>
      <p:pic>
        <p:nvPicPr>
          <p:cNvPr id="5" name="Picture 4" descr="A blurry image of a fire&#10;&#10;Description automatically generated with low confidence">
            <a:extLst>
              <a:ext uri="{FF2B5EF4-FFF2-40B4-BE49-F238E27FC236}">
                <a16:creationId xmlns:a16="http://schemas.microsoft.com/office/drawing/2014/main" id="{884A5D80-758E-58B6-AC58-2DED381D5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601" y="997956"/>
            <a:ext cx="3961572" cy="3600000"/>
          </a:xfrm>
          <a:prstGeom prst="rect">
            <a:avLst/>
          </a:prstGeom>
        </p:spPr>
      </p:pic>
      <p:pic>
        <p:nvPicPr>
          <p:cNvPr id="7" name="Picture 6" descr="A picture containing colorfulness, screenshot, purple, amber&#10;&#10;Description automatically generated">
            <a:extLst>
              <a:ext uri="{FF2B5EF4-FFF2-40B4-BE49-F238E27FC236}">
                <a16:creationId xmlns:a16="http://schemas.microsoft.com/office/drawing/2014/main" id="{3D491DD8-5E0A-5388-F4DC-09EB31CE4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0" y="997956"/>
            <a:ext cx="3882970" cy="3600000"/>
          </a:xfrm>
          <a:prstGeom prst="rect">
            <a:avLst/>
          </a:prstGeom>
        </p:spPr>
      </p:pic>
      <p:pic>
        <p:nvPicPr>
          <p:cNvPr id="9" name="Picture 8" descr="A picture containing colorfulness, screenshot, purple, amber&#10;&#10;Description automatically generated">
            <a:extLst>
              <a:ext uri="{FF2B5EF4-FFF2-40B4-BE49-F238E27FC236}">
                <a16:creationId xmlns:a16="http://schemas.microsoft.com/office/drawing/2014/main" id="{774C0B7A-ABB6-5436-F2D6-BA4791206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465" y="997956"/>
            <a:ext cx="3882970" cy="3600000"/>
          </a:xfrm>
          <a:prstGeom prst="rect">
            <a:avLst/>
          </a:prstGeom>
        </p:spPr>
      </p:pic>
      <p:sp>
        <p:nvSpPr>
          <p:cNvPr id="10" name="TextBox 9">
            <a:extLst>
              <a:ext uri="{FF2B5EF4-FFF2-40B4-BE49-F238E27FC236}">
                <a16:creationId xmlns:a16="http://schemas.microsoft.com/office/drawing/2014/main" id="{F2466CF1-496E-439D-C09D-D2215D029205}"/>
              </a:ext>
            </a:extLst>
          </p:cNvPr>
          <p:cNvSpPr txBox="1"/>
          <p:nvPr/>
        </p:nvSpPr>
        <p:spPr>
          <a:xfrm>
            <a:off x="380344" y="5198324"/>
            <a:ext cx="5078347" cy="1323439"/>
          </a:xfrm>
          <a:prstGeom prst="rect">
            <a:avLst/>
          </a:prstGeom>
          <a:noFill/>
        </p:spPr>
        <p:txBody>
          <a:bodyPr wrap="square" rtlCol="0">
            <a:spAutoFit/>
          </a:bodyPr>
          <a:lstStyle/>
          <a:p>
            <a:r>
              <a:rPr lang="en-GB" sz="1600" dirty="0"/>
              <a:t>You can see the difference frequency and the electrical carrier frequency are totally uncorrelated. The 500kHz amplitude seems more guided by the distance from the US source. Gold cup reference electrode mounted vertically below the stim/measure electrode with 7mm spacing.</a:t>
            </a:r>
          </a:p>
        </p:txBody>
      </p:sp>
      <p:sp>
        <p:nvSpPr>
          <p:cNvPr id="11" name="TextBox 10">
            <a:extLst>
              <a:ext uri="{FF2B5EF4-FFF2-40B4-BE49-F238E27FC236}">
                <a16:creationId xmlns:a16="http://schemas.microsoft.com/office/drawing/2014/main" id="{5666C9DE-549D-B0A7-296D-2730DF60F628}"/>
              </a:ext>
            </a:extLst>
          </p:cNvPr>
          <p:cNvSpPr txBox="1"/>
          <p:nvPr/>
        </p:nvSpPr>
        <p:spPr>
          <a:xfrm>
            <a:off x="0" y="754182"/>
            <a:ext cx="561763" cy="369332"/>
          </a:xfrm>
          <a:prstGeom prst="rect">
            <a:avLst/>
          </a:prstGeom>
          <a:noFill/>
        </p:spPr>
        <p:txBody>
          <a:bodyPr wrap="square" rtlCol="0">
            <a:spAutoFit/>
          </a:bodyPr>
          <a:lstStyle/>
          <a:p>
            <a:r>
              <a:rPr lang="en-GB" dirty="0"/>
              <a:t>AP</a:t>
            </a:r>
          </a:p>
        </p:txBody>
      </p:sp>
      <p:sp>
        <p:nvSpPr>
          <p:cNvPr id="12" name="TextBox 11">
            <a:extLst>
              <a:ext uri="{FF2B5EF4-FFF2-40B4-BE49-F238E27FC236}">
                <a16:creationId xmlns:a16="http://schemas.microsoft.com/office/drawing/2014/main" id="{9091274B-1A28-4B44-8B87-CEE201960C63}"/>
              </a:ext>
            </a:extLst>
          </p:cNvPr>
          <p:cNvSpPr txBox="1"/>
          <p:nvPr/>
        </p:nvSpPr>
        <p:spPr>
          <a:xfrm>
            <a:off x="1585695" y="4588953"/>
            <a:ext cx="561763" cy="369332"/>
          </a:xfrm>
          <a:prstGeom prst="rect">
            <a:avLst/>
          </a:prstGeom>
          <a:noFill/>
        </p:spPr>
        <p:txBody>
          <a:bodyPr wrap="square" rtlCol="0">
            <a:spAutoFit/>
          </a:bodyPr>
          <a:lstStyle/>
          <a:p>
            <a:r>
              <a:rPr lang="en-GB" dirty="0"/>
              <a:t>ML</a:t>
            </a:r>
          </a:p>
        </p:txBody>
      </p:sp>
    </p:spTree>
    <p:extLst>
      <p:ext uri="{BB962C8B-B14F-4D97-AF65-F5344CB8AC3E}">
        <p14:creationId xmlns:p14="http://schemas.microsoft.com/office/powerpoint/2010/main" val="343825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0C8E-B8FD-80E7-FE38-7B67921FD2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B71AFBD-01CF-55C9-8AC0-E7F4AA55C2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255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1464-9414-5169-5769-881CACC5B4F7}"/>
              </a:ext>
            </a:extLst>
          </p:cNvPr>
          <p:cNvSpPr>
            <a:spLocks noGrp="1"/>
          </p:cNvSpPr>
          <p:nvPr>
            <p:ph type="title"/>
          </p:nvPr>
        </p:nvSpPr>
        <p:spPr>
          <a:xfrm>
            <a:off x="1892620" y="240535"/>
            <a:ext cx="8406760" cy="709523"/>
          </a:xfrm>
        </p:spPr>
        <p:txBody>
          <a:bodyPr>
            <a:normAutofit/>
          </a:bodyPr>
          <a:lstStyle/>
          <a:p>
            <a:r>
              <a:rPr lang="en-GB" sz="2800" dirty="0"/>
              <a:t>Saline Position Calibration with single electrode: exp 97t3</a:t>
            </a:r>
          </a:p>
        </p:txBody>
      </p:sp>
      <p:sp>
        <p:nvSpPr>
          <p:cNvPr id="10" name="TextBox 9">
            <a:extLst>
              <a:ext uri="{FF2B5EF4-FFF2-40B4-BE49-F238E27FC236}">
                <a16:creationId xmlns:a16="http://schemas.microsoft.com/office/drawing/2014/main" id="{47A9B95E-75A7-1BD7-5932-B837DF319166}"/>
              </a:ext>
            </a:extLst>
          </p:cNvPr>
          <p:cNvSpPr txBox="1"/>
          <p:nvPr/>
        </p:nvSpPr>
        <p:spPr>
          <a:xfrm>
            <a:off x="578708" y="5532603"/>
            <a:ext cx="11209638" cy="1200329"/>
          </a:xfrm>
          <a:prstGeom prst="rect">
            <a:avLst/>
          </a:prstGeom>
          <a:noFill/>
        </p:spPr>
        <p:txBody>
          <a:bodyPr wrap="square" rtlCol="0">
            <a:spAutoFit/>
          </a:bodyPr>
          <a:lstStyle/>
          <a:p>
            <a:r>
              <a:rPr lang="en-GB" dirty="0"/>
              <a:t>The difference frequency here is 500kHz – 8kHz = 492kHz, and I am calibrating the US position by using the acoustoelectric effect as a hydrophone. You can see the difference frequency and the electrical carrier frequency are totally uncorrelated. The 500kHz amplitude seems more guided by the distance from the US source. Note: I didn’t have time to calibrate for DV. </a:t>
            </a:r>
          </a:p>
        </p:txBody>
      </p:sp>
      <p:pic>
        <p:nvPicPr>
          <p:cNvPr id="20" name="Picture 19" descr="A blurry image of a sun&#10;&#10;Description automatically generated with low confidence">
            <a:extLst>
              <a:ext uri="{FF2B5EF4-FFF2-40B4-BE49-F238E27FC236}">
                <a16:creationId xmlns:a16="http://schemas.microsoft.com/office/drawing/2014/main" id="{E8041530-16C9-E929-B84A-292C996AF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08" y="1147350"/>
            <a:ext cx="5084074" cy="4187960"/>
          </a:xfrm>
          <a:prstGeom prst="rect">
            <a:avLst/>
          </a:prstGeom>
        </p:spPr>
      </p:pic>
      <p:pic>
        <p:nvPicPr>
          <p:cNvPr id="22" name="Picture 21" descr="A picture containing colorfulness, screenshot, amber, orange&#10;&#10;Description automatically generated">
            <a:extLst>
              <a:ext uri="{FF2B5EF4-FFF2-40B4-BE49-F238E27FC236}">
                <a16:creationId xmlns:a16="http://schemas.microsoft.com/office/drawing/2014/main" id="{BDD18AA0-8CE3-5AE8-EEEF-541B2042C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560" y="1147350"/>
            <a:ext cx="5065786" cy="4187960"/>
          </a:xfrm>
          <a:prstGeom prst="rect">
            <a:avLst/>
          </a:prstGeom>
        </p:spPr>
      </p:pic>
    </p:spTree>
    <p:extLst>
      <p:ext uri="{BB962C8B-B14F-4D97-AF65-F5344CB8AC3E}">
        <p14:creationId xmlns:p14="http://schemas.microsoft.com/office/powerpoint/2010/main" val="351473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B065-3062-8CCA-B048-5F19C35DB133}"/>
              </a:ext>
            </a:extLst>
          </p:cNvPr>
          <p:cNvSpPr>
            <a:spLocks noGrp="1"/>
          </p:cNvSpPr>
          <p:nvPr>
            <p:ph type="title"/>
          </p:nvPr>
        </p:nvSpPr>
        <p:spPr>
          <a:xfrm>
            <a:off x="1952041" y="136161"/>
            <a:ext cx="8462972" cy="904334"/>
          </a:xfrm>
        </p:spPr>
        <p:txBody>
          <a:bodyPr>
            <a:noAutofit/>
          </a:bodyPr>
          <a:lstStyle/>
          <a:p>
            <a:pPr algn="ctr"/>
            <a:r>
              <a:rPr lang="en-GB" sz="3200" dirty="0"/>
              <a:t>AE amplitude </a:t>
            </a:r>
            <a:r>
              <a:rPr lang="en-GB" sz="3200" dirty="0" err="1"/>
              <a:t>wrt</a:t>
            </a:r>
            <a:r>
              <a:rPr lang="en-GB" sz="3200" dirty="0"/>
              <a:t> to applied voltage and pressure</a:t>
            </a:r>
            <a:br>
              <a:rPr lang="en-GB" sz="3200" dirty="0"/>
            </a:br>
            <a:r>
              <a:rPr lang="en-GB" sz="3200" dirty="0"/>
              <a:t>(in saline phantom)</a:t>
            </a:r>
          </a:p>
        </p:txBody>
      </p:sp>
      <p:pic>
        <p:nvPicPr>
          <p:cNvPr id="11" name="Picture 10" descr="A red line on a black background&#10;&#10;Description automatically generated with medium confidence">
            <a:extLst>
              <a:ext uri="{FF2B5EF4-FFF2-40B4-BE49-F238E27FC236}">
                <a16:creationId xmlns:a16="http://schemas.microsoft.com/office/drawing/2014/main" id="{88C14249-CF98-2FB4-F78F-E1C228035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08" y="1720599"/>
            <a:ext cx="4928626" cy="4059944"/>
          </a:xfrm>
          <a:prstGeom prst="rect">
            <a:avLst/>
          </a:prstGeom>
        </p:spPr>
      </p:pic>
      <p:pic>
        <p:nvPicPr>
          <p:cNvPr id="13" name="Picture 12" descr="A red line on a black background&#10;&#10;Description automatically generated with medium confidence">
            <a:extLst>
              <a:ext uri="{FF2B5EF4-FFF2-40B4-BE49-F238E27FC236}">
                <a16:creationId xmlns:a16="http://schemas.microsoft.com/office/drawing/2014/main" id="{EC627B11-F626-05C7-8073-EB6A24BB1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527" y="1748031"/>
            <a:ext cx="4928626" cy="4005080"/>
          </a:xfrm>
          <a:prstGeom prst="rect">
            <a:avLst/>
          </a:prstGeom>
        </p:spPr>
      </p:pic>
      <p:sp>
        <p:nvSpPr>
          <p:cNvPr id="14" name="TextBox 13">
            <a:extLst>
              <a:ext uri="{FF2B5EF4-FFF2-40B4-BE49-F238E27FC236}">
                <a16:creationId xmlns:a16="http://schemas.microsoft.com/office/drawing/2014/main" id="{D7195B94-38DC-EAE7-ABFA-E333DFFB0357}"/>
              </a:ext>
            </a:extLst>
          </p:cNvPr>
          <p:cNvSpPr txBox="1"/>
          <p:nvPr/>
        </p:nvSpPr>
        <p:spPr>
          <a:xfrm>
            <a:off x="472856" y="5936041"/>
            <a:ext cx="11209638" cy="738664"/>
          </a:xfrm>
          <a:prstGeom prst="rect">
            <a:avLst/>
          </a:prstGeom>
          <a:noFill/>
        </p:spPr>
        <p:txBody>
          <a:bodyPr wrap="square" rtlCol="0">
            <a:spAutoFit/>
          </a:bodyPr>
          <a:lstStyle/>
          <a:p>
            <a:r>
              <a:rPr lang="en-GB" sz="1400" dirty="0"/>
              <a:t>The difference frequency here is 500kHz – 8kHz = 492kHz. It seems like the effect plateaus with pressure(which is also reflected in the calibration data), and continues linearly upwards when voltage is increased. Previously, when there was no cone I could linearly increase the pressure to 2MPa. This suggests that some aspect of reflections within the cone is leading to this asymptote.   </a:t>
            </a:r>
          </a:p>
        </p:txBody>
      </p:sp>
      <p:sp>
        <p:nvSpPr>
          <p:cNvPr id="15" name="TextBox 14">
            <a:extLst>
              <a:ext uri="{FF2B5EF4-FFF2-40B4-BE49-F238E27FC236}">
                <a16:creationId xmlns:a16="http://schemas.microsoft.com/office/drawing/2014/main" id="{B212EC05-88BB-84EB-6EBF-5AF91DC48B40}"/>
              </a:ext>
            </a:extLst>
          </p:cNvPr>
          <p:cNvSpPr txBox="1"/>
          <p:nvPr/>
        </p:nvSpPr>
        <p:spPr>
          <a:xfrm>
            <a:off x="2417462" y="1158191"/>
            <a:ext cx="2002138" cy="369332"/>
          </a:xfrm>
          <a:prstGeom prst="rect">
            <a:avLst/>
          </a:prstGeom>
          <a:noFill/>
        </p:spPr>
        <p:txBody>
          <a:bodyPr wrap="square" rtlCol="0">
            <a:spAutoFit/>
          </a:bodyPr>
          <a:lstStyle/>
          <a:p>
            <a:r>
              <a:rPr lang="en-GB" dirty="0"/>
              <a:t>Pressure = 1MPa</a:t>
            </a:r>
          </a:p>
        </p:txBody>
      </p:sp>
      <p:sp>
        <p:nvSpPr>
          <p:cNvPr id="16" name="TextBox 15">
            <a:extLst>
              <a:ext uri="{FF2B5EF4-FFF2-40B4-BE49-F238E27FC236}">
                <a16:creationId xmlns:a16="http://schemas.microsoft.com/office/drawing/2014/main" id="{A6E3F0B4-6B3C-20AC-E2E7-434672B93004}"/>
              </a:ext>
            </a:extLst>
          </p:cNvPr>
          <p:cNvSpPr txBox="1"/>
          <p:nvPr/>
        </p:nvSpPr>
        <p:spPr>
          <a:xfrm>
            <a:off x="7865762" y="1158191"/>
            <a:ext cx="2002138" cy="369332"/>
          </a:xfrm>
          <a:prstGeom prst="rect">
            <a:avLst/>
          </a:prstGeom>
          <a:noFill/>
        </p:spPr>
        <p:txBody>
          <a:bodyPr wrap="square" rtlCol="0">
            <a:spAutoFit/>
          </a:bodyPr>
          <a:lstStyle/>
          <a:p>
            <a:r>
              <a:rPr lang="en-GB" dirty="0"/>
              <a:t>Voltage = 2V</a:t>
            </a:r>
          </a:p>
        </p:txBody>
      </p:sp>
    </p:spTree>
    <p:extLst>
      <p:ext uri="{BB962C8B-B14F-4D97-AF65-F5344CB8AC3E}">
        <p14:creationId xmlns:p14="http://schemas.microsoft.com/office/powerpoint/2010/main" val="228494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E979-4250-35A7-AE04-7784EA60AFED}"/>
              </a:ext>
            </a:extLst>
          </p:cNvPr>
          <p:cNvSpPr>
            <a:spLocks noGrp="1"/>
          </p:cNvSpPr>
          <p:nvPr>
            <p:ph type="title"/>
          </p:nvPr>
        </p:nvSpPr>
        <p:spPr>
          <a:xfrm>
            <a:off x="838200" y="365126"/>
            <a:ext cx="10515600" cy="950108"/>
          </a:xfrm>
        </p:spPr>
        <p:txBody>
          <a:bodyPr/>
          <a:lstStyle/>
          <a:p>
            <a:r>
              <a:rPr lang="en-GB" dirty="0"/>
              <a:t>Mouse spatial distribution. </a:t>
            </a:r>
          </a:p>
        </p:txBody>
      </p:sp>
      <p:pic>
        <p:nvPicPr>
          <p:cNvPr id="5" name="Content Placeholder 4" descr="A drawing of a mouse's head&#10;&#10;Description automatically generated with low confidence">
            <a:extLst>
              <a:ext uri="{FF2B5EF4-FFF2-40B4-BE49-F238E27FC236}">
                <a16:creationId xmlns:a16="http://schemas.microsoft.com/office/drawing/2014/main" id="{6714A35B-73C2-4FDC-63F6-EDEC114B2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749552" y="2416172"/>
            <a:ext cx="3843059" cy="3153569"/>
          </a:xfrm>
        </p:spPr>
      </p:pic>
      <p:sp>
        <p:nvSpPr>
          <p:cNvPr id="6" name="TextBox 5">
            <a:extLst>
              <a:ext uri="{FF2B5EF4-FFF2-40B4-BE49-F238E27FC236}">
                <a16:creationId xmlns:a16="http://schemas.microsoft.com/office/drawing/2014/main" id="{0C7923DE-15A4-915D-C976-FD5B3BB11047}"/>
              </a:ext>
            </a:extLst>
          </p:cNvPr>
          <p:cNvSpPr txBox="1"/>
          <p:nvPr/>
        </p:nvSpPr>
        <p:spPr>
          <a:xfrm>
            <a:off x="4852198" y="1688371"/>
            <a:ext cx="6987654" cy="3970318"/>
          </a:xfrm>
          <a:prstGeom prst="rect">
            <a:avLst/>
          </a:prstGeom>
          <a:noFill/>
        </p:spPr>
        <p:txBody>
          <a:bodyPr wrap="square" rtlCol="0">
            <a:spAutoFit/>
          </a:bodyPr>
          <a:lstStyle/>
          <a:p>
            <a:r>
              <a:rPr lang="en-GB" dirty="0"/>
              <a:t>VEP: AP -3.5mm, ML -1.5 left of bregma. </a:t>
            </a:r>
          </a:p>
          <a:p>
            <a:r>
              <a:rPr lang="en-GB" dirty="0"/>
              <a:t>Motor Cortex Forepaw: AP 0.0mm, ML 2.0 </a:t>
            </a:r>
          </a:p>
          <a:p>
            <a:r>
              <a:rPr lang="en-GB" dirty="0"/>
              <a:t>Distance between two points = </a:t>
            </a:r>
          </a:p>
          <a:p>
            <a:r>
              <a:rPr lang="en-GB" dirty="0"/>
              <a:t>D = sqrt ((x2-x1)^2+ (y2-y1)^2)</a:t>
            </a:r>
          </a:p>
          <a:p>
            <a:r>
              <a:rPr lang="en-GB" dirty="0"/>
              <a:t>D = Sqrt(3.5^2 + 3.5^2) = sqrt(12.25+12.25) = 4.94 mm</a:t>
            </a:r>
          </a:p>
          <a:p>
            <a:r>
              <a:rPr lang="en-GB" dirty="0"/>
              <a:t>Distance between two screws is approx. 5mm. </a:t>
            </a:r>
          </a:p>
          <a:p>
            <a:endParaRPr lang="en-GB" dirty="0"/>
          </a:p>
          <a:p>
            <a:endParaRPr lang="en-GB" dirty="0"/>
          </a:p>
          <a:p>
            <a:r>
              <a:rPr lang="en-GB" dirty="0"/>
              <a:t>At 12V, we have an average of 1.6mV at the difference frequency. The electric field in V/m would be: </a:t>
            </a:r>
          </a:p>
          <a:p>
            <a:r>
              <a:rPr lang="en-GB" dirty="0"/>
              <a:t>E = 0.0016/0.005 = 0.32 V/m assuming a constant electric field in the 5mm region. This is not true though, as the voltage point source dissipates 1/r^2. Thus the electric field at the point the screw is, will be stronger. So really, it depends on the impedance of the medium. </a:t>
            </a:r>
          </a:p>
        </p:txBody>
      </p:sp>
      <p:sp>
        <p:nvSpPr>
          <p:cNvPr id="7" name="Oval 6">
            <a:extLst>
              <a:ext uri="{FF2B5EF4-FFF2-40B4-BE49-F238E27FC236}">
                <a16:creationId xmlns:a16="http://schemas.microsoft.com/office/drawing/2014/main" id="{AD0261C4-7542-C260-6918-3D95B769A29B}"/>
              </a:ext>
            </a:extLst>
          </p:cNvPr>
          <p:cNvSpPr/>
          <p:nvPr/>
        </p:nvSpPr>
        <p:spPr>
          <a:xfrm>
            <a:off x="2929859" y="396790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5AC0C14-2FA5-2EE4-B720-55DB3B2B4C31}"/>
              </a:ext>
            </a:extLst>
          </p:cNvPr>
          <p:cNvSpPr/>
          <p:nvPr/>
        </p:nvSpPr>
        <p:spPr>
          <a:xfrm>
            <a:off x="2441645" y="3622844"/>
            <a:ext cx="100800" cy="101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492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132626</TotalTime>
  <Words>1269</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Acoustoelectric characterization in mouse versus saline. </vt:lpstr>
      <vt:lpstr>Calibration Diagram</vt:lpstr>
      <vt:lpstr>Demodulation Diagram</vt:lpstr>
      <vt:lpstr>Stimulation diagram </vt:lpstr>
      <vt:lpstr>SALINE: 8kHz 1V amplitude, single electrode spatial calibration with 1MPa </vt:lpstr>
      <vt:lpstr>PowerPoint Presentation</vt:lpstr>
      <vt:lpstr>Saline Position Calibration with single electrode: exp 97t3</vt:lpstr>
      <vt:lpstr>AE amplitude wrt to applied voltage and pressure (in saline phantom)</vt:lpstr>
      <vt:lpstr>Mouse spatial distribution. </vt:lpstr>
      <vt:lpstr>Questions to answer. Figure 1 AE characterization.  </vt:lpstr>
      <vt:lpstr>Time w.r.t saline.</vt:lpstr>
      <vt:lpstr>Amplitude calibration should be done such that electric field is aligned with acoustic field. </vt:lpstr>
      <vt:lpstr>Can I obtain a 4 Hz difference frequency in saline and see it in the data? </vt:lpstr>
      <vt:lpstr>Can I modulate up a 4Hz signal, and see it in the data? </vt:lpstr>
      <vt:lpstr>TO DO list. What frequency to do this at? 8kHz </vt:lpstr>
      <vt:lpstr>TODO list: 31/05/2023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Rintoul, Jean</dc:creator>
  <cp:lastModifiedBy>Rintoul, Jean</cp:lastModifiedBy>
  <cp:revision>1664</cp:revision>
  <dcterms:created xsi:type="dcterms:W3CDTF">2022-12-15T15:24:01Z</dcterms:created>
  <dcterms:modified xsi:type="dcterms:W3CDTF">2023-06-03T20:05:36Z</dcterms:modified>
</cp:coreProperties>
</file>