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1" r:id="rId5"/>
    <p:sldId id="264" r:id="rId6"/>
    <p:sldId id="262" r:id="rId7"/>
    <p:sldId id="263" r:id="rId8"/>
    <p:sldId id="277" r:id="rId9"/>
    <p:sldId id="281" r:id="rId10"/>
    <p:sldId id="268" r:id="rId11"/>
    <p:sldId id="269" r:id="rId12"/>
    <p:sldId id="270" r:id="rId13"/>
    <p:sldId id="271" r:id="rId14"/>
    <p:sldId id="282" r:id="rId15"/>
    <p:sldId id="283" r:id="rId16"/>
    <p:sldId id="279" r:id="rId17"/>
    <p:sldId id="280" r:id="rId18"/>
    <p:sldId id="284" r:id="rId19"/>
    <p:sldId id="273" r:id="rId20"/>
    <p:sldId id="274" r:id="rId21"/>
    <p:sldId id="285" r:id="rId22"/>
    <p:sldId id="286" r:id="rId23"/>
    <p:sldId id="289" r:id="rId24"/>
    <p:sldId id="287" r:id="rId25"/>
    <p:sldId id="288" r:id="rId26"/>
    <p:sldId id="291"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52" d="100"/>
          <a:sy n="52" d="100"/>
        </p:scale>
        <p:origin x="14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13/07/2023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13/07/2023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13/07/2023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13/07/2023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13/07/2023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13/07/2023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13/07/2023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13/07/2023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13/07/2023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13/07/2023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13/07/2023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13/07/2023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1524000" y="819397"/>
            <a:ext cx="9144000" cy="1703977"/>
          </a:xfrm>
        </p:spPr>
        <p:txBody>
          <a:bodyPr>
            <a:normAutofit fontScale="90000"/>
          </a:bodyPr>
          <a:lstStyle/>
          <a:p>
            <a:r>
              <a:rPr lang="en-GB" dirty="0"/>
              <a:t>Could US neuromodulation be due to frequency mixing? </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1524000" y="3602038"/>
            <a:ext cx="9144000" cy="609015"/>
          </a:xfrm>
        </p:spPr>
        <p:txBody>
          <a:bodyPr/>
          <a:lstStyle/>
          <a:p>
            <a:r>
              <a:rPr lang="en-GB" dirty="0"/>
              <a:t>30/6/2023</a:t>
            </a:r>
          </a:p>
        </p:txBody>
      </p:sp>
      <p:sp>
        <p:nvSpPr>
          <p:cNvPr id="4" name="Title 1">
            <a:extLst>
              <a:ext uri="{FF2B5EF4-FFF2-40B4-BE49-F238E27FC236}">
                <a16:creationId xmlns:a16="http://schemas.microsoft.com/office/drawing/2014/main" id="{FCD415B7-6050-9E91-FB67-3F2E447B5FDF}"/>
              </a:ext>
            </a:extLst>
          </p:cNvPr>
          <p:cNvSpPr txBox="1">
            <a:spLocks/>
          </p:cNvSpPr>
          <p:nvPr/>
        </p:nvSpPr>
        <p:spPr>
          <a:xfrm>
            <a:off x="1524000" y="4652843"/>
            <a:ext cx="9144000" cy="1703977"/>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OR</a:t>
            </a:r>
            <a:r>
              <a:rPr lang="en-GB" dirty="0"/>
              <a:t>: A study on whether US neuromodulation could be confounded by high frequency electromagnetic noise. </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diagram, line, plot&#10;&#10;Description automatically generated">
            <a:extLst>
              <a:ext uri="{FF2B5EF4-FFF2-40B4-BE49-F238E27FC236}">
                <a16:creationId xmlns:a16="http://schemas.microsoft.com/office/drawing/2014/main" id="{07D3DBFE-C528-48F7-E278-D05E02170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58" y="1516818"/>
            <a:ext cx="5674198" cy="3404519"/>
          </a:xfrm>
          <a:prstGeom prst="rect">
            <a:avLst/>
          </a:prstGeom>
        </p:spPr>
      </p:pic>
      <p:sp>
        <p:nvSpPr>
          <p:cNvPr id="2" name="Title 1">
            <a:extLst>
              <a:ext uri="{FF2B5EF4-FFF2-40B4-BE49-F238E27FC236}">
                <a16:creationId xmlns:a16="http://schemas.microsoft.com/office/drawing/2014/main" id="{189DC437-6789-B5D0-352E-191B07B8B379}"/>
              </a:ext>
            </a:extLst>
          </p:cNvPr>
          <p:cNvSpPr>
            <a:spLocks noGrp="1"/>
          </p:cNvSpPr>
          <p:nvPr>
            <p:ph type="title"/>
          </p:nvPr>
        </p:nvSpPr>
        <p:spPr>
          <a:xfrm>
            <a:off x="838200" y="365125"/>
            <a:ext cx="10515600" cy="766251"/>
          </a:xfrm>
        </p:spPr>
        <p:txBody>
          <a:bodyPr/>
          <a:lstStyle/>
          <a:p>
            <a:r>
              <a:rPr lang="en-GB" dirty="0"/>
              <a:t>In a mouse, PRF1020Hz. DF</a:t>
            </a:r>
          </a:p>
        </p:txBody>
      </p:sp>
      <p:sp>
        <p:nvSpPr>
          <p:cNvPr id="6" name="TextBox 5">
            <a:extLst>
              <a:ext uri="{FF2B5EF4-FFF2-40B4-BE49-F238E27FC236}">
                <a16:creationId xmlns:a16="http://schemas.microsoft.com/office/drawing/2014/main" id="{DB3A8DBA-7D2D-3B9E-A36E-A9BAC134D44C}"/>
              </a:ext>
            </a:extLst>
          </p:cNvPr>
          <p:cNvSpPr txBox="1"/>
          <p:nvPr/>
        </p:nvSpPr>
        <p:spPr>
          <a:xfrm>
            <a:off x="290857" y="4826675"/>
            <a:ext cx="5257800" cy="2031325"/>
          </a:xfrm>
          <a:prstGeom prst="rect">
            <a:avLst/>
          </a:prstGeom>
          <a:noFill/>
        </p:spPr>
        <p:txBody>
          <a:bodyPr wrap="square" rtlCol="0">
            <a:spAutoFit/>
          </a:bodyPr>
          <a:lstStyle/>
          <a:p>
            <a:r>
              <a:rPr lang="en-GB" dirty="0"/>
              <a:t>There are clear and large frequency mixing at 1020Hz, and at frequency between the main harmonics too. The amplitude is huge. </a:t>
            </a:r>
          </a:p>
          <a:p>
            <a:endParaRPr lang="en-GB" dirty="0"/>
          </a:p>
          <a:p>
            <a:r>
              <a:rPr lang="en-GB" dirty="0"/>
              <a:t>Notably there are also DC amplitudes here. It seems that the main challenge to doing this in a novel way is this DC area. </a:t>
            </a:r>
          </a:p>
        </p:txBody>
      </p:sp>
      <p:sp>
        <p:nvSpPr>
          <p:cNvPr id="3" name="TextBox 2">
            <a:extLst>
              <a:ext uri="{FF2B5EF4-FFF2-40B4-BE49-F238E27FC236}">
                <a16:creationId xmlns:a16="http://schemas.microsoft.com/office/drawing/2014/main" id="{06283A3B-3DFE-6138-50B9-105202333105}"/>
              </a:ext>
            </a:extLst>
          </p:cNvPr>
          <p:cNvSpPr txBox="1"/>
          <p:nvPr/>
        </p:nvSpPr>
        <p:spPr>
          <a:xfrm>
            <a:off x="2370609" y="1332152"/>
            <a:ext cx="4044125" cy="369332"/>
          </a:xfrm>
          <a:prstGeom prst="rect">
            <a:avLst/>
          </a:prstGeom>
          <a:noFill/>
        </p:spPr>
        <p:txBody>
          <a:bodyPr wrap="square" rtlCol="0">
            <a:spAutoFit/>
          </a:bodyPr>
          <a:lstStyle/>
          <a:p>
            <a:r>
              <a:rPr lang="en-GB" dirty="0"/>
              <a:t>In a mouse </a:t>
            </a:r>
          </a:p>
        </p:txBody>
      </p:sp>
      <p:pic>
        <p:nvPicPr>
          <p:cNvPr id="9" name="Picture 8" descr="A graph of a graph&#10;&#10;Description automatically generated">
            <a:extLst>
              <a:ext uri="{FF2B5EF4-FFF2-40B4-BE49-F238E27FC236}">
                <a16:creationId xmlns:a16="http://schemas.microsoft.com/office/drawing/2014/main" id="{08B9FB61-A039-E81F-087E-516275156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287" y="1382060"/>
            <a:ext cx="5898795" cy="3539277"/>
          </a:xfrm>
          <a:prstGeom prst="rect">
            <a:avLst/>
          </a:prstGeom>
        </p:spPr>
      </p:pic>
      <p:sp>
        <p:nvSpPr>
          <p:cNvPr id="10" name="TextBox 9">
            <a:extLst>
              <a:ext uri="{FF2B5EF4-FFF2-40B4-BE49-F238E27FC236}">
                <a16:creationId xmlns:a16="http://schemas.microsoft.com/office/drawing/2014/main" id="{43A36A1A-2C75-8A08-E878-E52C80560A9D}"/>
              </a:ext>
            </a:extLst>
          </p:cNvPr>
          <p:cNvSpPr txBox="1"/>
          <p:nvPr/>
        </p:nvSpPr>
        <p:spPr>
          <a:xfrm>
            <a:off x="7607957" y="1321686"/>
            <a:ext cx="4044125" cy="369332"/>
          </a:xfrm>
          <a:prstGeom prst="rect">
            <a:avLst/>
          </a:prstGeom>
          <a:noFill/>
        </p:spPr>
        <p:txBody>
          <a:bodyPr wrap="square" rtlCol="0">
            <a:spAutoFit/>
          </a:bodyPr>
          <a:lstStyle/>
          <a:p>
            <a:r>
              <a:rPr lang="en-GB" dirty="0"/>
              <a:t>In saline</a:t>
            </a:r>
          </a:p>
        </p:txBody>
      </p:sp>
      <p:sp>
        <p:nvSpPr>
          <p:cNvPr id="11" name="TextBox 10">
            <a:extLst>
              <a:ext uri="{FF2B5EF4-FFF2-40B4-BE49-F238E27FC236}">
                <a16:creationId xmlns:a16="http://schemas.microsoft.com/office/drawing/2014/main" id="{B99A6B4B-5523-F66F-F374-D52C11178E81}"/>
              </a:ext>
            </a:extLst>
          </p:cNvPr>
          <p:cNvSpPr txBox="1"/>
          <p:nvPr/>
        </p:nvSpPr>
        <p:spPr>
          <a:xfrm>
            <a:off x="6096000" y="5152775"/>
            <a:ext cx="5556082" cy="646331"/>
          </a:xfrm>
          <a:prstGeom prst="rect">
            <a:avLst/>
          </a:prstGeom>
          <a:noFill/>
        </p:spPr>
        <p:txBody>
          <a:bodyPr wrap="square" rtlCol="0">
            <a:spAutoFit/>
          </a:bodyPr>
          <a:lstStyle/>
          <a:p>
            <a:r>
              <a:rPr lang="en-GB" dirty="0"/>
              <a:t>There is a smaller amount of mixing when the system is acoustically connected.</a:t>
            </a:r>
          </a:p>
        </p:txBody>
      </p:sp>
    </p:spTree>
    <p:extLst>
      <p:ext uri="{BB962C8B-B14F-4D97-AF65-F5344CB8AC3E}">
        <p14:creationId xmlns:p14="http://schemas.microsoft.com/office/powerpoint/2010/main" val="85052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7B6B-1D6F-9949-3384-2C7E8090F88A}"/>
              </a:ext>
            </a:extLst>
          </p:cNvPr>
          <p:cNvSpPr>
            <a:spLocks noGrp="1"/>
          </p:cNvSpPr>
          <p:nvPr>
            <p:ph type="title"/>
          </p:nvPr>
        </p:nvSpPr>
        <p:spPr>
          <a:xfrm>
            <a:off x="838200" y="133306"/>
            <a:ext cx="10515600" cy="1000672"/>
          </a:xfrm>
        </p:spPr>
        <p:txBody>
          <a:bodyPr/>
          <a:lstStyle/>
          <a:p>
            <a:r>
              <a:rPr lang="en-GB" dirty="0"/>
              <a:t>Sum Frequencies</a:t>
            </a:r>
          </a:p>
        </p:txBody>
      </p:sp>
      <p:sp>
        <p:nvSpPr>
          <p:cNvPr id="6" name="TextBox 5">
            <a:extLst>
              <a:ext uri="{FF2B5EF4-FFF2-40B4-BE49-F238E27FC236}">
                <a16:creationId xmlns:a16="http://schemas.microsoft.com/office/drawing/2014/main" id="{572FCDEE-CB37-C5FA-469B-C4094F0FD22A}"/>
              </a:ext>
            </a:extLst>
          </p:cNvPr>
          <p:cNvSpPr txBox="1"/>
          <p:nvPr/>
        </p:nvSpPr>
        <p:spPr>
          <a:xfrm>
            <a:off x="865822" y="5389256"/>
            <a:ext cx="4889197" cy="1200329"/>
          </a:xfrm>
          <a:prstGeom prst="rect">
            <a:avLst/>
          </a:prstGeom>
          <a:noFill/>
        </p:spPr>
        <p:txBody>
          <a:bodyPr wrap="square" rtlCol="0">
            <a:spAutoFit/>
          </a:bodyPr>
          <a:lstStyle/>
          <a:p>
            <a:r>
              <a:rPr lang="en-GB" dirty="0"/>
              <a:t>There are frequencies that appear, due to mixing, that didn’t even exist before…  </a:t>
            </a:r>
          </a:p>
          <a:p>
            <a:r>
              <a:rPr lang="en-GB" dirty="0"/>
              <a:t>The amplitude in a mouse of these frequencies is much larger than in saline? </a:t>
            </a:r>
          </a:p>
        </p:txBody>
      </p:sp>
      <p:pic>
        <p:nvPicPr>
          <p:cNvPr id="4" name="Picture 3" descr="A picture containing text, diagram, line, plot&#10;&#10;Description automatically generated">
            <a:extLst>
              <a:ext uri="{FF2B5EF4-FFF2-40B4-BE49-F238E27FC236}">
                <a16:creationId xmlns:a16="http://schemas.microsoft.com/office/drawing/2014/main" id="{82E6B782-0B40-0FBA-988A-B87E1DCCD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08" y="1550463"/>
            <a:ext cx="6261790" cy="3757074"/>
          </a:xfrm>
          <a:prstGeom prst="rect">
            <a:avLst/>
          </a:prstGeom>
        </p:spPr>
      </p:pic>
      <p:sp>
        <p:nvSpPr>
          <p:cNvPr id="3" name="TextBox 2">
            <a:extLst>
              <a:ext uri="{FF2B5EF4-FFF2-40B4-BE49-F238E27FC236}">
                <a16:creationId xmlns:a16="http://schemas.microsoft.com/office/drawing/2014/main" id="{B643E27E-CBD0-ABD4-61BC-33C4C272372A}"/>
              </a:ext>
            </a:extLst>
          </p:cNvPr>
          <p:cNvSpPr txBox="1"/>
          <p:nvPr/>
        </p:nvSpPr>
        <p:spPr>
          <a:xfrm>
            <a:off x="1623635" y="1365797"/>
            <a:ext cx="4044125" cy="369332"/>
          </a:xfrm>
          <a:prstGeom prst="rect">
            <a:avLst/>
          </a:prstGeom>
          <a:noFill/>
        </p:spPr>
        <p:txBody>
          <a:bodyPr wrap="square" rtlCol="0">
            <a:spAutoFit/>
          </a:bodyPr>
          <a:lstStyle/>
          <a:p>
            <a:r>
              <a:rPr lang="en-GB" dirty="0"/>
              <a:t>In a mouse </a:t>
            </a:r>
          </a:p>
        </p:txBody>
      </p:sp>
      <p:pic>
        <p:nvPicPr>
          <p:cNvPr id="7" name="Picture 6" descr="A graph of a graph&#10;&#10;Description automatically generated">
            <a:extLst>
              <a:ext uri="{FF2B5EF4-FFF2-40B4-BE49-F238E27FC236}">
                <a16:creationId xmlns:a16="http://schemas.microsoft.com/office/drawing/2014/main" id="{E017CCBF-9DDE-E54F-7764-9567C7364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449" y="1703431"/>
            <a:ext cx="6006843" cy="3604106"/>
          </a:xfrm>
          <a:prstGeom prst="rect">
            <a:avLst/>
          </a:prstGeom>
        </p:spPr>
      </p:pic>
      <p:sp>
        <p:nvSpPr>
          <p:cNvPr id="8" name="TextBox 7">
            <a:extLst>
              <a:ext uri="{FF2B5EF4-FFF2-40B4-BE49-F238E27FC236}">
                <a16:creationId xmlns:a16="http://schemas.microsoft.com/office/drawing/2014/main" id="{1AB92936-1C9E-8243-6CA5-0B9BDD8666FE}"/>
              </a:ext>
            </a:extLst>
          </p:cNvPr>
          <p:cNvSpPr txBox="1"/>
          <p:nvPr/>
        </p:nvSpPr>
        <p:spPr>
          <a:xfrm>
            <a:off x="7885425" y="1442281"/>
            <a:ext cx="4044125" cy="369332"/>
          </a:xfrm>
          <a:prstGeom prst="rect">
            <a:avLst/>
          </a:prstGeom>
          <a:noFill/>
        </p:spPr>
        <p:txBody>
          <a:bodyPr wrap="square" rtlCol="0">
            <a:spAutoFit/>
          </a:bodyPr>
          <a:lstStyle/>
          <a:p>
            <a:r>
              <a:rPr lang="en-GB" dirty="0"/>
              <a:t>In saline</a:t>
            </a:r>
          </a:p>
        </p:txBody>
      </p:sp>
      <p:sp>
        <p:nvSpPr>
          <p:cNvPr id="9" name="TextBox 8">
            <a:extLst>
              <a:ext uri="{FF2B5EF4-FFF2-40B4-BE49-F238E27FC236}">
                <a16:creationId xmlns:a16="http://schemas.microsoft.com/office/drawing/2014/main" id="{E928C3E5-C1C7-7B0B-8C19-50943CD779F9}"/>
              </a:ext>
            </a:extLst>
          </p:cNvPr>
          <p:cNvSpPr txBox="1"/>
          <p:nvPr/>
        </p:nvSpPr>
        <p:spPr>
          <a:xfrm>
            <a:off x="6780610" y="5415719"/>
            <a:ext cx="4573190" cy="646331"/>
          </a:xfrm>
          <a:prstGeom prst="rect">
            <a:avLst/>
          </a:prstGeom>
          <a:noFill/>
        </p:spPr>
        <p:txBody>
          <a:bodyPr wrap="square" rtlCol="0">
            <a:spAutoFit/>
          </a:bodyPr>
          <a:lstStyle/>
          <a:p>
            <a:r>
              <a:rPr lang="en-GB" dirty="0"/>
              <a:t>There is mixing and an amplitude increase, but it is much smaller amplitude. </a:t>
            </a:r>
          </a:p>
        </p:txBody>
      </p:sp>
    </p:spTree>
    <p:extLst>
      <p:ext uri="{BB962C8B-B14F-4D97-AF65-F5344CB8AC3E}">
        <p14:creationId xmlns:p14="http://schemas.microsoft.com/office/powerpoint/2010/main" val="151402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C341-14C8-9AD8-009D-B7CC23C2ACA3}"/>
              </a:ext>
            </a:extLst>
          </p:cNvPr>
          <p:cNvSpPr>
            <a:spLocks noGrp="1"/>
          </p:cNvSpPr>
          <p:nvPr>
            <p:ph type="title"/>
          </p:nvPr>
        </p:nvSpPr>
        <p:spPr>
          <a:xfrm>
            <a:off x="838200" y="365126"/>
            <a:ext cx="10515600" cy="974278"/>
          </a:xfrm>
        </p:spPr>
        <p:txBody>
          <a:bodyPr/>
          <a:lstStyle/>
          <a:p>
            <a:r>
              <a:rPr lang="en-GB" dirty="0"/>
              <a:t>Time Series PRF 1020Hz</a:t>
            </a:r>
          </a:p>
        </p:txBody>
      </p:sp>
      <p:sp>
        <p:nvSpPr>
          <p:cNvPr id="6" name="TextBox 5">
            <a:extLst>
              <a:ext uri="{FF2B5EF4-FFF2-40B4-BE49-F238E27FC236}">
                <a16:creationId xmlns:a16="http://schemas.microsoft.com/office/drawing/2014/main" id="{6E8C5DD4-714D-74B5-5A1A-819910EEEF7C}"/>
              </a:ext>
            </a:extLst>
          </p:cNvPr>
          <p:cNvSpPr txBox="1"/>
          <p:nvPr/>
        </p:nvSpPr>
        <p:spPr>
          <a:xfrm>
            <a:off x="838200" y="5351978"/>
            <a:ext cx="4587674" cy="1200329"/>
          </a:xfrm>
          <a:prstGeom prst="rect">
            <a:avLst/>
          </a:prstGeom>
          <a:noFill/>
        </p:spPr>
        <p:txBody>
          <a:bodyPr wrap="square" rtlCol="0">
            <a:spAutoFit/>
          </a:bodyPr>
          <a:lstStyle/>
          <a:p>
            <a:r>
              <a:rPr lang="en-GB" dirty="0"/>
              <a:t>Time series. Acoustically connected sum and difference frequencies are huge. </a:t>
            </a:r>
          </a:p>
          <a:p>
            <a:endParaRPr lang="en-GB" dirty="0"/>
          </a:p>
          <a:p>
            <a:r>
              <a:rPr lang="en-GB" dirty="0"/>
              <a:t>Tiny when not acoustically connected.  </a:t>
            </a:r>
          </a:p>
        </p:txBody>
      </p:sp>
      <p:pic>
        <p:nvPicPr>
          <p:cNvPr id="8" name="Content Placeholder 7" descr="A black and purple sound waves&#10;&#10;Description automatically generated with low confidence">
            <a:extLst>
              <a:ext uri="{FF2B5EF4-FFF2-40B4-BE49-F238E27FC236}">
                <a16:creationId xmlns:a16="http://schemas.microsoft.com/office/drawing/2014/main" id="{E78BF00A-16D6-BEC0-CDB6-F360802FA5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97" y="1773287"/>
            <a:ext cx="6134597" cy="3680759"/>
          </a:xfrm>
        </p:spPr>
      </p:pic>
      <p:sp>
        <p:nvSpPr>
          <p:cNvPr id="3" name="TextBox 2">
            <a:extLst>
              <a:ext uri="{FF2B5EF4-FFF2-40B4-BE49-F238E27FC236}">
                <a16:creationId xmlns:a16="http://schemas.microsoft.com/office/drawing/2014/main" id="{3369E96F-9FD5-0F45-EE82-C4950299C20A}"/>
              </a:ext>
            </a:extLst>
          </p:cNvPr>
          <p:cNvSpPr txBox="1"/>
          <p:nvPr/>
        </p:nvSpPr>
        <p:spPr>
          <a:xfrm>
            <a:off x="1810113" y="1384234"/>
            <a:ext cx="4044125" cy="369332"/>
          </a:xfrm>
          <a:prstGeom prst="rect">
            <a:avLst/>
          </a:prstGeom>
          <a:noFill/>
        </p:spPr>
        <p:txBody>
          <a:bodyPr wrap="square" rtlCol="0">
            <a:spAutoFit/>
          </a:bodyPr>
          <a:lstStyle/>
          <a:p>
            <a:r>
              <a:rPr lang="en-GB" dirty="0"/>
              <a:t>In a mouse </a:t>
            </a:r>
          </a:p>
        </p:txBody>
      </p:sp>
      <p:pic>
        <p:nvPicPr>
          <p:cNvPr id="5" name="Picture 4" descr="A black and purple lines&#10;&#10;Description automatically generated">
            <a:extLst>
              <a:ext uri="{FF2B5EF4-FFF2-40B4-BE49-F238E27FC236}">
                <a16:creationId xmlns:a16="http://schemas.microsoft.com/office/drawing/2014/main" id="{9A0E5375-D91F-5308-AECA-340E8D390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382" y="1914550"/>
            <a:ext cx="6134598" cy="3680759"/>
          </a:xfrm>
          <a:prstGeom prst="rect">
            <a:avLst/>
          </a:prstGeom>
        </p:spPr>
      </p:pic>
      <p:sp>
        <p:nvSpPr>
          <p:cNvPr id="7" name="TextBox 6">
            <a:extLst>
              <a:ext uri="{FF2B5EF4-FFF2-40B4-BE49-F238E27FC236}">
                <a16:creationId xmlns:a16="http://schemas.microsoft.com/office/drawing/2014/main" id="{6C5158DE-819E-1D62-C885-60D5D7827D2E}"/>
              </a:ext>
            </a:extLst>
          </p:cNvPr>
          <p:cNvSpPr txBox="1"/>
          <p:nvPr/>
        </p:nvSpPr>
        <p:spPr>
          <a:xfrm>
            <a:off x="7662686" y="1466027"/>
            <a:ext cx="4044125" cy="369332"/>
          </a:xfrm>
          <a:prstGeom prst="rect">
            <a:avLst/>
          </a:prstGeom>
          <a:noFill/>
        </p:spPr>
        <p:txBody>
          <a:bodyPr wrap="square" rtlCol="0">
            <a:spAutoFit/>
          </a:bodyPr>
          <a:lstStyle/>
          <a:p>
            <a:r>
              <a:rPr lang="en-GB" dirty="0"/>
              <a:t>In saline</a:t>
            </a:r>
          </a:p>
        </p:txBody>
      </p:sp>
      <p:sp>
        <p:nvSpPr>
          <p:cNvPr id="10" name="TextBox 9">
            <a:extLst>
              <a:ext uri="{FF2B5EF4-FFF2-40B4-BE49-F238E27FC236}">
                <a16:creationId xmlns:a16="http://schemas.microsoft.com/office/drawing/2014/main" id="{0EEAC519-A47B-06F6-FC30-0098E7965AD6}"/>
              </a:ext>
            </a:extLst>
          </p:cNvPr>
          <p:cNvSpPr txBox="1"/>
          <p:nvPr/>
        </p:nvSpPr>
        <p:spPr>
          <a:xfrm>
            <a:off x="6439844" y="5736572"/>
            <a:ext cx="4587674" cy="923330"/>
          </a:xfrm>
          <a:prstGeom prst="rect">
            <a:avLst/>
          </a:prstGeom>
          <a:noFill/>
        </p:spPr>
        <p:txBody>
          <a:bodyPr wrap="square" rtlCol="0">
            <a:spAutoFit/>
          </a:bodyPr>
          <a:lstStyle/>
          <a:p>
            <a:r>
              <a:rPr lang="en-GB" dirty="0"/>
              <a:t>Could the reflections have something to do with reflection and refraction through different impedances?</a:t>
            </a:r>
          </a:p>
        </p:txBody>
      </p:sp>
    </p:spTree>
    <p:extLst>
      <p:ext uri="{BB962C8B-B14F-4D97-AF65-F5344CB8AC3E}">
        <p14:creationId xmlns:p14="http://schemas.microsoft.com/office/powerpoint/2010/main" val="87496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BF83-C7FB-948C-47E9-030C69C068F9}"/>
              </a:ext>
            </a:extLst>
          </p:cNvPr>
          <p:cNvSpPr>
            <a:spLocks noGrp="1"/>
          </p:cNvSpPr>
          <p:nvPr>
            <p:ph type="title"/>
          </p:nvPr>
        </p:nvSpPr>
        <p:spPr>
          <a:xfrm>
            <a:off x="838200" y="123848"/>
            <a:ext cx="10515600" cy="820112"/>
          </a:xfrm>
        </p:spPr>
        <p:txBody>
          <a:bodyPr/>
          <a:lstStyle/>
          <a:p>
            <a:r>
              <a:rPr lang="en-GB" dirty="0"/>
              <a:t>PRF1020 gold foil overlay test. </a:t>
            </a:r>
          </a:p>
        </p:txBody>
      </p:sp>
      <p:sp>
        <p:nvSpPr>
          <p:cNvPr id="3" name="Content Placeholder 2">
            <a:extLst>
              <a:ext uri="{FF2B5EF4-FFF2-40B4-BE49-F238E27FC236}">
                <a16:creationId xmlns:a16="http://schemas.microsoft.com/office/drawing/2014/main" id="{11FA4F96-B77F-594E-84B8-8A040380F5AD}"/>
              </a:ext>
            </a:extLst>
          </p:cNvPr>
          <p:cNvSpPr>
            <a:spLocks noGrp="1"/>
          </p:cNvSpPr>
          <p:nvPr>
            <p:ph idx="1"/>
          </p:nvPr>
        </p:nvSpPr>
        <p:spPr>
          <a:xfrm>
            <a:off x="678499" y="1080161"/>
            <a:ext cx="10515600" cy="1649814"/>
          </a:xfrm>
        </p:spPr>
        <p:txBody>
          <a:bodyPr>
            <a:normAutofit lnSpcReduction="10000"/>
          </a:bodyPr>
          <a:lstStyle/>
          <a:p>
            <a:pPr marL="0" indent="0">
              <a:buNone/>
            </a:pPr>
            <a:r>
              <a:rPr lang="en-GB" sz="1800" dirty="0"/>
              <a:t>Could the acoustic connection also be a proxy for EM field traversal? To test this I try to block the EM by using a thin piece of foil between the transducer and the area with the measurement electrode. </a:t>
            </a:r>
          </a:p>
          <a:p>
            <a:pPr marL="0" indent="0">
              <a:buNone/>
            </a:pPr>
            <a:r>
              <a:rPr lang="en-GB" sz="1800" dirty="0"/>
              <a:t>Result: I still see frequency mixing. The amplitude gets a little larger than when there is no foil placed there. </a:t>
            </a:r>
          </a:p>
          <a:p>
            <a:pPr marL="0" indent="0">
              <a:buNone/>
            </a:pPr>
            <a:r>
              <a:rPr lang="en-GB" sz="1800" dirty="0"/>
              <a:t>TODO: add picture. </a:t>
            </a:r>
          </a:p>
          <a:p>
            <a:pPr marL="0" indent="0">
              <a:buNone/>
            </a:pPr>
            <a:r>
              <a:rPr lang="en-GB" sz="1800" dirty="0"/>
              <a:t>Why? In non-linear acoustics this would add an extra reflection point?</a:t>
            </a:r>
          </a:p>
        </p:txBody>
      </p:sp>
      <p:pic>
        <p:nvPicPr>
          <p:cNvPr id="7" name="Picture 6" descr="A graph of a graph&#10;&#10;Description automatically generated">
            <a:extLst>
              <a:ext uri="{FF2B5EF4-FFF2-40B4-BE49-F238E27FC236}">
                <a16:creationId xmlns:a16="http://schemas.microsoft.com/office/drawing/2014/main" id="{184FB682-CA8D-986D-3FDE-2989B473E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47" y="3359297"/>
            <a:ext cx="5222630" cy="3133578"/>
          </a:xfrm>
          <a:prstGeom prst="rect">
            <a:avLst/>
          </a:prstGeom>
        </p:spPr>
      </p:pic>
      <p:pic>
        <p:nvPicPr>
          <p:cNvPr id="9" name="Picture 8" descr="A graph of a person's body&#10;&#10;Description automatically generated">
            <a:extLst>
              <a:ext uri="{FF2B5EF4-FFF2-40B4-BE49-F238E27FC236}">
                <a16:creationId xmlns:a16="http://schemas.microsoft.com/office/drawing/2014/main" id="{FBDB495C-132D-5DD6-087A-419DB2082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4677" y="2908815"/>
            <a:ext cx="6172199" cy="3703319"/>
          </a:xfrm>
          <a:prstGeom prst="rect">
            <a:avLst/>
          </a:prstGeom>
        </p:spPr>
      </p:pic>
      <p:sp>
        <p:nvSpPr>
          <p:cNvPr id="10" name="TextBox 9">
            <a:extLst>
              <a:ext uri="{FF2B5EF4-FFF2-40B4-BE49-F238E27FC236}">
                <a16:creationId xmlns:a16="http://schemas.microsoft.com/office/drawing/2014/main" id="{4869DA19-9CDD-1E7B-BBA7-B9DBC39B3CB7}"/>
              </a:ext>
            </a:extLst>
          </p:cNvPr>
          <p:cNvSpPr txBox="1"/>
          <p:nvPr/>
        </p:nvSpPr>
        <p:spPr>
          <a:xfrm>
            <a:off x="2591530" y="2908815"/>
            <a:ext cx="1588919" cy="369332"/>
          </a:xfrm>
          <a:prstGeom prst="rect">
            <a:avLst/>
          </a:prstGeom>
          <a:noFill/>
        </p:spPr>
        <p:txBody>
          <a:bodyPr wrap="square" rtlCol="0">
            <a:spAutoFit/>
          </a:bodyPr>
          <a:lstStyle/>
          <a:p>
            <a:r>
              <a:rPr lang="en-GB" dirty="0"/>
              <a:t>DF</a:t>
            </a:r>
          </a:p>
        </p:txBody>
      </p:sp>
      <p:sp>
        <p:nvSpPr>
          <p:cNvPr id="11" name="TextBox 10">
            <a:extLst>
              <a:ext uri="{FF2B5EF4-FFF2-40B4-BE49-F238E27FC236}">
                <a16:creationId xmlns:a16="http://schemas.microsoft.com/office/drawing/2014/main" id="{9E172558-1A49-69DE-0198-6B212E97537A}"/>
              </a:ext>
            </a:extLst>
          </p:cNvPr>
          <p:cNvSpPr txBox="1"/>
          <p:nvPr/>
        </p:nvSpPr>
        <p:spPr>
          <a:xfrm>
            <a:off x="8063132" y="2746385"/>
            <a:ext cx="1234172" cy="369332"/>
          </a:xfrm>
          <a:prstGeom prst="rect">
            <a:avLst/>
          </a:prstGeom>
          <a:noFill/>
        </p:spPr>
        <p:txBody>
          <a:bodyPr wrap="square" rtlCol="0">
            <a:spAutoFit/>
          </a:bodyPr>
          <a:lstStyle/>
          <a:p>
            <a:r>
              <a:rPr lang="en-GB" dirty="0"/>
              <a:t>SF</a:t>
            </a:r>
          </a:p>
        </p:txBody>
      </p:sp>
    </p:spTree>
    <p:extLst>
      <p:ext uri="{BB962C8B-B14F-4D97-AF65-F5344CB8AC3E}">
        <p14:creationId xmlns:p14="http://schemas.microsoft.com/office/powerpoint/2010/main" val="635766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4B5D-9CF3-F3A5-14AA-5F742051A68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89DFFA0-8260-5215-3425-A28BC1A9910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66781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6E17-5BD9-A79F-EAE6-11A2762F6DB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5921150-0844-E4F5-F03D-3EF5B984050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7594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12AD-C881-D59F-E6C0-6D523CC89431}"/>
              </a:ext>
            </a:extLst>
          </p:cNvPr>
          <p:cNvSpPr>
            <a:spLocks noGrp="1"/>
          </p:cNvSpPr>
          <p:nvPr>
            <p:ph type="title"/>
          </p:nvPr>
        </p:nvSpPr>
        <p:spPr>
          <a:xfrm>
            <a:off x="838200" y="182094"/>
            <a:ext cx="10515600" cy="849721"/>
          </a:xfrm>
        </p:spPr>
        <p:txBody>
          <a:bodyPr>
            <a:normAutofit fontScale="90000"/>
          </a:bodyPr>
          <a:lstStyle/>
          <a:p>
            <a:r>
              <a:rPr lang="en-GB" sz="4000" dirty="0"/>
              <a:t>Phantom two-tone frequency mixing acoustics test.</a:t>
            </a:r>
          </a:p>
        </p:txBody>
      </p:sp>
      <p:sp>
        <p:nvSpPr>
          <p:cNvPr id="3" name="Content Placeholder 2">
            <a:extLst>
              <a:ext uri="{FF2B5EF4-FFF2-40B4-BE49-F238E27FC236}">
                <a16:creationId xmlns:a16="http://schemas.microsoft.com/office/drawing/2014/main" id="{2A7D2AFC-7A52-DAEF-F2A3-E0F928C93E25}"/>
              </a:ext>
            </a:extLst>
          </p:cNvPr>
          <p:cNvSpPr>
            <a:spLocks noGrp="1"/>
          </p:cNvSpPr>
          <p:nvPr>
            <p:ph idx="1"/>
          </p:nvPr>
        </p:nvSpPr>
        <p:spPr>
          <a:xfrm>
            <a:off x="838200" y="1144591"/>
            <a:ext cx="10515600" cy="1049970"/>
          </a:xfrm>
        </p:spPr>
        <p:txBody>
          <a:bodyPr/>
          <a:lstStyle/>
          <a:p>
            <a:r>
              <a:rPr lang="en-GB" dirty="0"/>
              <a:t>I apply a 500kHz signal, and a 500kHz-4Hz signal in saline.</a:t>
            </a:r>
          </a:p>
          <a:p>
            <a:r>
              <a:rPr lang="en-GB" dirty="0"/>
              <a:t>I can see the 4Hz. </a:t>
            </a:r>
          </a:p>
        </p:txBody>
      </p:sp>
      <p:pic>
        <p:nvPicPr>
          <p:cNvPr id="5" name="Picture 4" descr="A graph of a sound wave&#10;&#10;Description automatically generated">
            <a:extLst>
              <a:ext uri="{FF2B5EF4-FFF2-40B4-BE49-F238E27FC236}">
                <a16:creationId xmlns:a16="http://schemas.microsoft.com/office/drawing/2014/main" id="{28BB26B5-3AA9-9828-619A-ABD9B754E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64" y="2266401"/>
            <a:ext cx="5845636" cy="3507382"/>
          </a:xfrm>
          <a:prstGeom prst="rect">
            <a:avLst/>
          </a:prstGeom>
        </p:spPr>
      </p:pic>
      <p:pic>
        <p:nvPicPr>
          <p:cNvPr id="7" name="Picture 6" descr="A graph of a sound wave&#10;&#10;Description automatically generated">
            <a:extLst>
              <a:ext uri="{FF2B5EF4-FFF2-40B4-BE49-F238E27FC236}">
                <a16:creationId xmlns:a16="http://schemas.microsoft.com/office/drawing/2014/main" id="{5CED8A0B-AFAF-738C-0212-5B46E9659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716" y="2367746"/>
            <a:ext cx="5584380" cy="3350628"/>
          </a:xfrm>
          <a:prstGeom prst="rect">
            <a:avLst/>
          </a:prstGeom>
        </p:spPr>
      </p:pic>
      <p:sp>
        <p:nvSpPr>
          <p:cNvPr id="8" name="Content Placeholder 2">
            <a:extLst>
              <a:ext uri="{FF2B5EF4-FFF2-40B4-BE49-F238E27FC236}">
                <a16:creationId xmlns:a16="http://schemas.microsoft.com/office/drawing/2014/main" id="{AAFB25E2-ED1B-5EEE-2616-B38140B97580}"/>
              </a:ext>
            </a:extLst>
          </p:cNvPr>
          <p:cNvSpPr txBox="1">
            <a:spLocks/>
          </p:cNvSpPr>
          <p:nvPr/>
        </p:nvSpPr>
        <p:spPr>
          <a:xfrm>
            <a:off x="1013689" y="6315004"/>
            <a:ext cx="9751847" cy="4450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Though there is a large DC offset, this method has potential as a MEP test. </a:t>
            </a:r>
          </a:p>
        </p:txBody>
      </p:sp>
      <p:sp>
        <p:nvSpPr>
          <p:cNvPr id="9" name="TextBox 8">
            <a:extLst>
              <a:ext uri="{FF2B5EF4-FFF2-40B4-BE49-F238E27FC236}">
                <a16:creationId xmlns:a16="http://schemas.microsoft.com/office/drawing/2014/main" id="{61923E8C-6A09-E7D7-3634-AE1309DA4368}"/>
              </a:ext>
            </a:extLst>
          </p:cNvPr>
          <p:cNvSpPr txBox="1"/>
          <p:nvPr/>
        </p:nvSpPr>
        <p:spPr>
          <a:xfrm>
            <a:off x="2979058" y="5625339"/>
            <a:ext cx="914400" cy="369332"/>
          </a:xfrm>
          <a:prstGeom prst="rect">
            <a:avLst/>
          </a:prstGeom>
          <a:noFill/>
        </p:spPr>
        <p:txBody>
          <a:bodyPr wrap="square" rtlCol="0">
            <a:spAutoFit/>
          </a:bodyPr>
          <a:lstStyle/>
          <a:p>
            <a:r>
              <a:rPr lang="en-GB" dirty="0"/>
              <a:t>500kHz</a:t>
            </a:r>
          </a:p>
        </p:txBody>
      </p:sp>
      <p:sp>
        <p:nvSpPr>
          <p:cNvPr id="10" name="TextBox 9">
            <a:extLst>
              <a:ext uri="{FF2B5EF4-FFF2-40B4-BE49-F238E27FC236}">
                <a16:creationId xmlns:a16="http://schemas.microsoft.com/office/drawing/2014/main" id="{2F4C9B86-CB9B-1C8F-1451-8AA7737771C3}"/>
              </a:ext>
            </a:extLst>
          </p:cNvPr>
          <p:cNvSpPr txBox="1"/>
          <p:nvPr/>
        </p:nvSpPr>
        <p:spPr>
          <a:xfrm>
            <a:off x="1854200" y="5644515"/>
            <a:ext cx="914400" cy="646331"/>
          </a:xfrm>
          <a:prstGeom prst="rect">
            <a:avLst/>
          </a:prstGeom>
          <a:noFill/>
        </p:spPr>
        <p:txBody>
          <a:bodyPr wrap="square" rtlCol="0">
            <a:spAutoFit/>
          </a:bodyPr>
          <a:lstStyle/>
          <a:p>
            <a:r>
              <a:rPr lang="en-GB" dirty="0"/>
              <a:t>500kHz</a:t>
            </a:r>
          </a:p>
          <a:p>
            <a:r>
              <a:rPr lang="en-GB" dirty="0"/>
              <a:t>-4Hz</a:t>
            </a:r>
          </a:p>
        </p:txBody>
      </p:sp>
    </p:spTree>
    <p:extLst>
      <p:ext uri="{BB962C8B-B14F-4D97-AF65-F5344CB8AC3E}">
        <p14:creationId xmlns:p14="http://schemas.microsoft.com/office/powerpoint/2010/main" val="250452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2939-B2D6-2D2B-199F-868B8DF08321}"/>
              </a:ext>
            </a:extLst>
          </p:cNvPr>
          <p:cNvSpPr>
            <a:spLocks noGrp="1"/>
          </p:cNvSpPr>
          <p:nvPr>
            <p:ph type="title"/>
          </p:nvPr>
        </p:nvSpPr>
        <p:spPr/>
        <p:txBody>
          <a:bodyPr/>
          <a:lstStyle/>
          <a:p>
            <a:r>
              <a:rPr lang="en-GB" dirty="0"/>
              <a:t>DO A MEP TEST JUST WITH ACOUSTIC FIELD. </a:t>
            </a:r>
          </a:p>
        </p:txBody>
      </p:sp>
      <p:sp>
        <p:nvSpPr>
          <p:cNvPr id="3" name="Content Placeholder 2">
            <a:extLst>
              <a:ext uri="{FF2B5EF4-FFF2-40B4-BE49-F238E27FC236}">
                <a16:creationId xmlns:a16="http://schemas.microsoft.com/office/drawing/2014/main" id="{98FBDC03-91C0-B5EC-64A7-2E4A6DE137D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3064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48FB-CBFC-EAAD-CF86-DEF2A5FB6FD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1D3093D-9689-66AD-1E48-47908E7BB83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03414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E3F7-AE50-A40C-1363-F844505F7B17}"/>
              </a:ext>
            </a:extLst>
          </p:cNvPr>
          <p:cNvSpPr>
            <a:spLocks noGrp="1"/>
          </p:cNvSpPr>
          <p:nvPr>
            <p:ph type="title"/>
          </p:nvPr>
        </p:nvSpPr>
        <p:spPr>
          <a:xfrm>
            <a:off x="838200" y="365125"/>
            <a:ext cx="10515600" cy="877521"/>
          </a:xfrm>
        </p:spPr>
        <p:txBody>
          <a:bodyPr/>
          <a:lstStyle/>
          <a:p>
            <a:r>
              <a:rPr lang="en-GB" dirty="0"/>
              <a:t>Today: 05/07/2023</a:t>
            </a:r>
          </a:p>
        </p:txBody>
      </p:sp>
      <p:sp>
        <p:nvSpPr>
          <p:cNvPr id="3" name="Content Placeholder 2">
            <a:extLst>
              <a:ext uri="{FF2B5EF4-FFF2-40B4-BE49-F238E27FC236}">
                <a16:creationId xmlns:a16="http://schemas.microsoft.com/office/drawing/2014/main" id="{13EB5DAD-B662-C927-D4DE-885305BD2DEB}"/>
              </a:ext>
            </a:extLst>
          </p:cNvPr>
          <p:cNvSpPr>
            <a:spLocks noGrp="1"/>
          </p:cNvSpPr>
          <p:nvPr>
            <p:ph idx="1"/>
          </p:nvPr>
        </p:nvSpPr>
        <p:spPr>
          <a:xfrm>
            <a:off x="562707" y="1570892"/>
            <a:ext cx="11136923" cy="4606071"/>
          </a:xfrm>
        </p:spPr>
        <p:txBody>
          <a:bodyPr>
            <a:normAutofit fontScale="92500" lnSpcReduction="10000"/>
          </a:bodyPr>
          <a:lstStyle/>
          <a:p>
            <a:r>
              <a:rPr lang="en-GB" dirty="0"/>
              <a:t>Can I get a VEP with Ket/</a:t>
            </a:r>
            <a:r>
              <a:rPr lang="en-GB" dirty="0" err="1"/>
              <a:t>Xyl</a:t>
            </a:r>
            <a:r>
              <a:rPr lang="en-GB" dirty="0"/>
              <a:t> from the new mouse with Pat style electrodes, using the new cable, and the chemical heat mat? No VEP, but I did a neural recording test using the delta waves induced by ketamine. It looks promising. This should enable me to at least </a:t>
            </a:r>
          </a:p>
          <a:p>
            <a:r>
              <a:rPr lang="en-GB" dirty="0"/>
              <a:t>Do a big </a:t>
            </a:r>
            <a:r>
              <a:rPr lang="en-GB"/>
              <a:t>saline test:</a:t>
            </a:r>
            <a:endParaRPr lang="en-GB" dirty="0"/>
          </a:p>
          <a:p>
            <a:pPr marL="0" indent="0">
              <a:buNone/>
            </a:pPr>
            <a:r>
              <a:rPr lang="en-GB" dirty="0"/>
              <a:t>Do the PRF2020 test in saline at the calibrated focus, for an amplitude comparison. </a:t>
            </a:r>
          </a:p>
          <a:p>
            <a:pPr marL="0" indent="0">
              <a:buNone/>
            </a:pPr>
            <a:r>
              <a:rPr lang="en-GB" dirty="0"/>
              <a:t>What happens when I shield the area by placing that gold foil over the top of the gel? Do I still see frequency mixing? (i.e. is the current source EM noise from the transducer? or does it happen on its own).</a:t>
            </a:r>
          </a:p>
          <a:p>
            <a:pPr marL="0" indent="0">
              <a:buNone/>
            </a:pPr>
            <a:r>
              <a:rPr lang="en-GB" dirty="0"/>
              <a:t>Apply two US frequencies that are close together, can I see the diff frequency in saline? </a:t>
            </a:r>
          </a:p>
          <a:p>
            <a:pPr marL="0" indent="0">
              <a:buNone/>
            </a:pPr>
            <a:endParaRPr lang="en-GB" dirty="0"/>
          </a:p>
        </p:txBody>
      </p:sp>
    </p:spTree>
    <p:extLst>
      <p:ext uri="{BB962C8B-B14F-4D97-AF65-F5344CB8AC3E}">
        <p14:creationId xmlns:p14="http://schemas.microsoft.com/office/powerpoint/2010/main" val="4634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B578-657A-6145-1B10-1FF2750307D0}"/>
              </a:ext>
            </a:extLst>
          </p:cNvPr>
          <p:cNvSpPr>
            <a:spLocks noGrp="1"/>
          </p:cNvSpPr>
          <p:nvPr>
            <p:ph type="title"/>
          </p:nvPr>
        </p:nvSpPr>
        <p:spPr>
          <a:xfrm>
            <a:off x="1471246" y="201003"/>
            <a:ext cx="9185031" cy="666506"/>
          </a:xfrm>
        </p:spPr>
        <p:txBody>
          <a:bodyPr>
            <a:normAutofit fontScale="90000"/>
          </a:bodyPr>
          <a:lstStyle/>
          <a:p>
            <a:r>
              <a:rPr lang="en-GB" dirty="0"/>
              <a:t>Transmission curve of 500kHz transducer. </a:t>
            </a:r>
          </a:p>
        </p:txBody>
      </p:sp>
      <p:pic>
        <p:nvPicPr>
          <p:cNvPr id="5" name="Content Placeholder 4" descr="A picture containing text, line, plot, diagram&#10;&#10;Description automatically generated">
            <a:extLst>
              <a:ext uri="{FF2B5EF4-FFF2-40B4-BE49-F238E27FC236}">
                <a16:creationId xmlns:a16="http://schemas.microsoft.com/office/drawing/2014/main" id="{D9E5DAFB-55C6-BD68-8C50-562718101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860" y="1158955"/>
            <a:ext cx="9696417" cy="4888443"/>
          </a:xfrm>
        </p:spPr>
      </p:pic>
    </p:spTree>
    <p:extLst>
      <p:ext uri="{BB962C8B-B14F-4D97-AF65-F5344CB8AC3E}">
        <p14:creationId xmlns:p14="http://schemas.microsoft.com/office/powerpoint/2010/main" val="3515428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69A7-107C-A980-A357-BAA3781BE7AC}"/>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A72988D-0907-D6FB-226C-3E6CE52A2FB6}"/>
              </a:ext>
            </a:extLst>
          </p:cNvPr>
          <p:cNvSpPr>
            <a:spLocks noGrp="1"/>
          </p:cNvSpPr>
          <p:nvPr>
            <p:ph idx="1"/>
          </p:nvPr>
        </p:nvSpPr>
        <p:spPr>
          <a:xfrm>
            <a:off x="468924" y="1887416"/>
            <a:ext cx="11125200" cy="4605460"/>
          </a:xfrm>
        </p:spPr>
        <p:txBody>
          <a:bodyPr>
            <a:normAutofit lnSpcReduction="10000"/>
          </a:bodyPr>
          <a:lstStyle/>
          <a:p>
            <a:r>
              <a:rPr lang="en-GB" dirty="0"/>
              <a:t>What do I know? </a:t>
            </a:r>
          </a:p>
          <a:p>
            <a:r>
              <a:rPr lang="en-GB" dirty="0"/>
              <a:t>Frequency mixing occurs to generate sum and different frequencies when an acoustic wave is present. (No EM source required, unless the EM source is the transducer itself?)</a:t>
            </a:r>
          </a:p>
          <a:p>
            <a:r>
              <a:rPr lang="en-GB" dirty="0"/>
              <a:t>How can I use this? MEP with two close together US frequencies. </a:t>
            </a:r>
          </a:p>
          <a:p>
            <a:pPr marL="0" indent="0">
              <a:buNone/>
            </a:pPr>
            <a:r>
              <a:rPr lang="en-GB" dirty="0"/>
              <a:t>MEP experiment: </a:t>
            </a:r>
          </a:p>
          <a:p>
            <a:pPr marL="0" indent="0">
              <a:buNone/>
            </a:pPr>
            <a:r>
              <a:rPr lang="en-GB" dirty="0"/>
              <a:t>EMG with my new LED in place. </a:t>
            </a:r>
          </a:p>
          <a:p>
            <a:pPr marL="0" indent="0">
              <a:buNone/>
            </a:pPr>
            <a:r>
              <a:rPr lang="en-GB" dirty="0"/>
              <a:t>T1: US alone continuous wave. Showing DC offset response. (this proves US is not due to sound confound)</a:t>
            </a:r>
          </a:p>
          <a:p>
            <a:pPr marL="0" indent="0">
              <a:buNone/>
            </a:pPr>
            <a:r>
              <a:rPr lang="en-GB" dirty="0"/>
              <a:t>T2: US with two frequencies close together, can I measure </a:t>
            </a:r>
            <a:r>
              <a:rPr lang="en-GB" dirty="0" err="1"/>
              <a:t>dF</a:t>
            </a:r>
            <a:r>
              <a:rPr lang="en-GB" dirty="0"/>
              <a:t>? </a:t>
            </a:r>
          </a:p>
        </p:txBody>
      </p:sp>
    </p:spTree>
    <p:extLst>
      <p:ext uri="{BB962C8B-B14F-4D97-AF65-F5344CB8AC3E}">
        <p14:creationId xmlns:p14="http://schemas.microsoft.com/office/powerpoint/2010/main" val="1782347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234C-C05C-59AA-CAAF-105632B26391}"/>
              </a:ext>
            </a:extLst>
          </p:cNvPr>
          <p:cNvSpPr>
            <a:spLocks noGrp="1"/>
          </p:cNvSpPr>
          <p:nvPr>
            <p:ph type="title"/>
          </p:nvPr>
        </p:nvSpPr>
        <p:spPr>
          <a:xfrm>
            <a:off x="726907" y="296114"/>
            <a:ext cx="10738185" cy="1101366"/>
          </a:xfrm>
        </p:spPr>
        <p:txBody>
          <a:bodyPr>
            <a:normAutofit/>
          </a:bodyPr>
          <a:lstStyle/>
          <a:p>
            <a:r>
              <a:rPr lang="en-GB" dirty="0"/>
              <a:t>Continuous wave DC Offset comparison </a:t>
            </a:r>
            <a:r>
              <a:rPr lang="en-GB" i="1" dirty="0"/>
              <a:t>in vivo</a:t>
            </a:r>
            <a:r>
              <a:rPr lang="en-GB" dirty="0"/>
              <a:t>. </a:t>
            </a:r>
          </a:p>
        </p:txBody>
      </p:sp>
      <p:pic>
        <p:nvPicPr>
          <p:cNvPr id="15" name="Picture 14" descr="A graph of a line&#10;&#10;Description automatically generated">
            <a:extLst>
              <a:ext uri="{FF2B5EF4-FFF2-40B4-BE49-F238E27FC236}">
                <a16:creationId xmlns:a16="http://schemas.microsoft.com/office/drawing/2014/main" id="{62D8F101-F166-37F0-F906-7554E6C2DA65}"/>
              </a:ext>
            </a:extLst>
          </p:cNvPr>
          <p:cNvPicPr>
            <a:picLocks noChangeAspect="1"/>
          </p:cNvPicPr>
          <p:nvPr/>
        </p:nvPicPr>
        <p:blipFill rotWithShape="1">
          <a:blip r:embed="rId2">
            <a:extLst>
              <a:ext uri="{28A0092B-C50C-407E-A947-70E740481C1C}">
                <a14:useLocalDpi xmlns:a14="http://schemas.microsoft.com/office/drawing/2010/main" val="0"/>
              </a:ext>
            </a:extLst>
          </a:blip>
          <a:srcRect l="4562" r="7570"/>
          <a:stretch/>
        </p:blipFill>
        <p:spPr>
          <a:xfrm>
            <a:off x="0" y="1709149"/>
            <a:ext cx="7106653" cy="4852737"/>
          </a:xfrm>
          <a:prstGeom prst="rect">
            <a:avLst/>
          </a:prstGeom>
        </p:spPr>
      </p:pic>
      <p:pic>
        <p:nvPicPr>
          <p:cNvPr id="17" name="Picture 16" descr="A graph of a person's hand&#10;&#10;Description automatically generated">
            <a:extLst>
              <a:ext uri="{FF2B5EF4-FFF2-40B4-BE49-F238E27FC236}">
                <a16:creationId xmlns:a16="http://schemas.microsoft.com/office/drawing/2014/main" id="{B722AA97-C0C6-87BD-94B0-503F91EE0DFF}"/>
              </a:ext>
            </a:extLst>
          </p:cNvPr>
          <p:cNvPicPr>
            <a:picLocks noChangeAspect="1"/>
          </p:cNvPicPr>
          <p:nvPr/>
        </p:nvPicPr>
        <p:blipFill rotWithShape="1">
          <a:blip r:embed="rId3">
            <a:extLst>
              <a:ext uri="{28A0092B-C50C-407E-A947-70E740481C1C}">
                <a14:useLocalDpi xmlns:a14="http://schemas.microsoft.com/office/drawing/2010/main" val="0"/>
              </a:ext>
            </a:extLst>
          </a:blip>
          <a:srcRect l="6341" r="7086"/>
          <a:stretch/>
        </p:blipFill>
        <p:spPr>
          <a:xfrm>
            <a:off x="7507705" y="3256547"/>
            <a:ext cx="4507832" cy="3124205"/>
          </a:xfrm>
          <a:prstGeom prst="rect">
            <a:avLst/>
          </a:prstGeom>
        </p:spPr>
      </p:pic>
    </p:spTree>
    <p:extLst>
      <p:ext uri="{BB962C8B-B14F-4D97-AF65-F5344CB8AC3E}">
        <p14:creationId xmlns:p14="http://schemas.microsoft.com/office/powerpoint/2010/main" val="194036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AD70-95A0-64D1-DD26-5E9F519334E9}"/>
              </a:ext>
            </a:extLst>
          </p:cNvPr>
          <p:cNvSpPr>
            <a:spLocks noGrp="1"/>
          </p:cNvSpPr>
          <p:nvPr>
            <p:ph type="title"/>
          </p:nvPr>
        </p:nvSpPr>
        <p:spPr>
          <a:xfrm>
            <a:off x="838200" y="268872"/>
            <a:ext cx="10515600" cy="1325563"/>
          </a:xfrm>
        </p:spPr>
        <p:txBody>
          <a:bodyPr/>
          <a:lstStyle/>
          <a:p>
            <a:r>
              <a:rPr lang="en-GB" dirty="0"/>
              <a:t>Sum Frequency: 500khz + 500khz = 1MHz </a:t>
            </a:r>
          </a:p>
        </p:txBody>
      </p:sp>
      <p:pic>
        <p:nvPicPr>
          <p:cNvPr id="5" name="Content Placeholder 4" descr="A black line graph with white text&#10;&#10;Description automatically generated">
            <a:extLst>
              <a:ext uri="{FF2B5EF4-FFF2-40B4-BE49-F238E27FC236}">
                <a16:creationId xmlns:a16="http://schemas.microsoft.com/office/drawing/2014/main" id="{93D56249-9982-8242-C261-BA1D8CE96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579" y="1825625"/>
            <a:ext cx="7252229" cy="4351338"/>
          </a:xfrm>
        </p:spPr>
      </p:pic>
      <p:pic>
        <p:nvPicPr>
          <p:cNvPr id="9" name="Picture 8" descr="A graph of a normal distribution&#10;&#10;Description automatically generated">
            <a:extLst>
              <a:ext uri="{FF2B5EF4-FFF2-40B4-BE49-F238E27FC236}">
                <a16:creationId xmlns:a16="http://schemas.microsoft.com/office/drawing/2014/main" id="{BB12CB23-3BA6-ECF0-2E25-864951FEE851}"/>
              </a:ext>
            </a:extLst>
          </p:cNvPr>
          <p:cNvPicPr>
            <a:picLocks noChangeAspect="1"/>
          </p:cNvPicPr>
          <p:nvPr/>
        </p:nvPicPr>
        <p:blipFill rotWithShape="1">
          <a:blip r:embed="rId3">
            <a:extLst>
              <a:ext uri="{28A0092B-C50C-407E-A947-70E740481C1C}">
                <a14:useLocalDpi xmlns:a14="http://schemas.microsoft.com/office/drawing/2010/main" val="0"/>
              </a:ext>
            </a:extLst>
          </a:blip>
          <a:srcRect b="5557"/>
          <a:stretch/>
        </p:blipFill>
        <p:spPr>
          <a:xfrm>
            <a:off x="7511141" y="1858283"/>
            <a:ext cx="4232280" cy="3997085"/>
          </a:xfrm>
          <a:prstGeom prst="rect">
            <a:avLst/>
          </a:prstGeom>
        </p:spPr>
      </p:pic>
    </p:spTree>
    <p:extLst>
      <p:ext uri="{BB962C8B-B14F-4D97-AF65-F5344CB8AC3E}">
        <p14:creationId xmlns:p14="http://schemas.microsoft.com/office/powerpoint/2010/main" val="2081091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1AEC-52AE-A440-D657-EBFCDFF1D7D9}"/>
              </a:ext>
            </a:extLst>
          </p:cNvPr>
          <p:cNvSpPr>
            <a:spLocks noGrp="1"/>
          </p:cNvSpPr>
          <p:nvPr>
            <p:ph type="title"/>
          </p:nvPr>
        </p:nvSpPr>
        <p:spPr>
          <a:xfrm>
            <a:off x="838200" y="77936"/>
            <a:ext cx="10515600" cy="664172"/>
          </a:xfrm>
        </p:spPr>
        <p:txBody>
          <a:bodyPr>
            <a:normAutofit fontScale="90000"/>
          </a:bodyPr>
          <a:lstStyle/>
          <a:p>
            <a:r>
              <a:rPr lang="en-GB" dirty="0"/>
              <a:t>PRF SIGNAL simulation at 1020Hz </a:t>
            </a:r>
          </a:p>
        </p:txBody>
      </p:sp>
      <p:pic>
        <p:nvPicPr>
          <p:cNvPr id="5" name="Picture 4" descr="A black and white graph&#10;&#10;Description automatically generated">
            <a:extLst>
              <a:ext uri="{FF2B5EF4-FFF2-40B4-BE49-F238E27FC236}">
                <a16:creationId xmlns:a16="http://schemas.microsoft.com/office/drawing/2014/main" id="{7424DFF7-4C47-DCD1-08D8-820C91D35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5260"/>
            <a:ext cx="3429000" cy="3429000"/>
          </a:xfrm>
          <a:prstGeom prst="rect">
            <a:avLst/>
          </a:prstGeom>
        </p:spPr>
      </p:pic>
      <p:pic>
        <p:nvPicPr>
          <p:cNvPr id="7" name="Picture 6" descr="A graph of a frequency&#10;&#10;Description automatically generated">
            <a:extLst>
              <a:ext uri="{FF2B5EF4-FFF2-40B4-BE49-F238E27FC236}">
                <a16:creationId xmlns:a16="http://schemas.microsoft.com/office/drawing/2014/main" id="{CD22FE9A-CC55-EA20-8998-26B1B1A833E8}"/>
              </a:ext>
            </a:extLst>
          </p:cNvPr>
          <p:cNvPicPr>
            <a:picLocks noChangeAspect="1"/>
          </p:cNvPicPr>
          <p:nvPr/>
        </p:nvPicPr>
        <p:blipFill rotWithShape="1">
          <a:blip r:embed="rId3">
            <a:extLst>
              <a:ext uri="{28A0092B-C50C-407E-A947-70E740481C1C}">
                <a14:useLocalDpi xmlns:a14="http://schemas.microsoft.com/office/drawing/2010/main" val="0"/>
              </a:ext>
            </a:extLst>
          </a:blip>
          <a:srcRect t="7287"/>
          <a:stretch/>
        </p:blipFill>
        <p:spPr>
          <a:xfrm>
            <a:off x="4127224" y="634231"/>
            <a:ext cx="3620097" cy="3356312"/>
          </a:xfrm>
          <a:prstGeom prst="rect">
            <a:avLst/>
          </a:prstGeom>
        </p:spPr>
      </p:pic>
      <p:sp>
        <p:nvSpPr>
          <p:cNvPr id="8" name="TextBox 7">
            <a:extLst>
              <a:ext uri="{FF2B5EF4-FFF2-40B4-BE49-F238E27FC236}">
                <a16:creationId xmlns:a16="http://schemas.microsoft.com/office/drawing/2014/main" id="{96DB0677-4B32-0BE6-659F-1D25D3A2F830}"/>
              </a:ext>
            </a:extLst>
          </p:cNvPr>
          <p:cNvSpPr txBox="1"/>
          <p:nvPr/>
        </p:nvSpPr>
        <p:spPr>
          <a:xfrm>
            <a:off x="8064777" y="899458"/>
            <a:ext cx="4056519" cy="1200329"/>
          </a:xfrm>
          <a:prstGeom prst="rect">
            <a:avLst/>
          </a:prstGeom>
          <a:noFill/>
        </p:spPr>
        <p:txBody>
          <a:bodyPr wrap="square" rtlCol="0">
            <a:spAutoFit/>
          </a:bodyPr>
          <a:lstStyle/>
          <a:p>
            <a:r>
              <a:rPr lang="en-GB" dirty="0"/>
              <a:t>What happens when we multiply this signal by itself? </a:t>
            </a:r>
          </a:p>
          <a:p>
            <a:r>
              <a:rPr lang="en-GB" dirty="0"/>
              <a:t>New intermodulation frequencies appear due to mixing e.g. one appears at 2040Hz</a:t>
            </a:r>
          </a:p>
        </p:txBody>
      </p:sp>
      <p:pic>
        <p:nvPicPr>
          <p:cNvPr id="14" name="Picture 13" descr="A graph of a signal&#10;&#10;Description automatically generated">
            <a:extLst>
              <a:ext uri="{FF2B5EF4-FFF2-40B4-BE49-F238E27FC236}">
                <a16:creationId xmlns:a16="http://schemas.microsoft.com/office/drawing/2014/main" id="{0FC80737-0351-2800-B432-014CC3452E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4777" y="2859221"/>
            <a:ext cx="3920843" cy="3920843"/>
          </a:xfrm>
          <a:prstGeom prst="rect">
            <a:avLst/>
          </a:prstGeom>
        </p:spPr>
      </p:pic>
      <p:sp>
        <p:nvSpPr>
          <p:cNvPr id="15" name="TextBox 14">
            <a:extLst>
              <a:ext uri="{FF2B5EF4-FFF2-40B4-BE49-F238E27FC236}">
                <a16:creationId xmlns:a16="http://schemas.microsoft.com/office/drawing/2014/main" id="{6D75837D-F0CB-DD82-2413-8E6E43AA8D59}"/>
              </a:ext>
            </a:extLst>
          </p:cNvPr>
          <p:cNvSpPr txBox="1"/>
          <p:nvPr/>
        </p:nvSpPr>
        <p:spPr>
          <a:xfrm>
            <a:off x="94951" y="916734"/>
            <a:ext cx="3620098" cy="1200329"/>
          </a:xfrm>
          <a:prstGeom prst="rect">
            <a:avLst/>
          </a:prstGeom>
          <a:noFill/>
        </p:spPr>
        <p:txBody>
          <a:bodyPr wrap="square" rtlCol="0">
            <a:spAutoFit/>
          </a:bodyPr>
          <a:lstStyle/>
          <a:p>
            <a:r>
              <a:rPr lang="en-GB" dirty="0"/>
              <a:t>Time series pulses generated at 1020Hz of a 500kHz continuous wave.</a:t>
            </a:r>
          </a:p>
          <a:p>
            <a:endParaRPr lang="en-GB" dirty="0"/>
          </a:p>
        </p:txBody>
      </p:sp>
      <p:sp>
        <p:nvSpPr>
          <p:cNvPr id="16" name="Arrow: Right 15">
            <a:extLst>
              <a:ext uri="{FF2B5EF4-FFF2-40B4-BE49-F238E27FC236}">
                <a16:creationId xmlns:a16="http://schemas.microsoft.com/office/drawing/2014/main" id="{4832CEC1-2309-895E-15C9-F2772CD5EA8B}"/>
              </a:ext>
            </a:extLst>
          </p:cNvPr>
          <p:cNvSpPr/>
          <p:nvPr/>
        </p:nvSpPr>
        <p:spPr>
          <a:xfrm>
            <a:off x="3656544" y="2288372"/>
            <a:ext cx="290945" cy="360218"/>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977FB6E5-ED4E-6B94-80C0-39EA4A99F4AD}"/>
              </a:ext>
            </a:extLst>
          </p:cNvPr>
          <p:cNvSpPr/>
          <p:nvPr/>
        </p:nvSpPr>
        <p:spPr>
          <a:xfrm>
            <a:off x="3656544" y="5581048"/>
            <a:ext cx="290945" cy="360218"/>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A graph of a signal&#10;&#10;Description automatically generated">
            <a:extLst>
              <a:ext uri="{FF2B5EF4-FFF2-40B4-BE49-F238E27FC236}">
                <a16:creationId xmlns:a16="http://schemas.microsoft.com/office/drawing/2014/main" id="{879E207F-EB1F-E0FB-F0C6-268CF76790C0}"/>
              </a:ext>
            </a:extLst>
          </p:cNvPr>
          <p:cNvPicPr>
            <a:picLocks noChangeAspect="1"/>
          </p:cNvPicPr>
          <p:nvPr/>
        </p:nvPicPr>
        <p:blipFill rotWithShape="1">
          <a:blip r:embed="rId5">
            <a:extLst>
              <a:ext uri="{28A0092B-C50C-407E-A947-70E740481C1C}">
                <a14:useLocalDpi xmlns:a14="http://schemas.microsoft.com/office/drawing/2010/main" val="0"/>
              </a:ext>
            </a:extLst>
          </a:blip>
          <a:srcRect t="8284"/>
          <a:stretch/>
        </p:blipFill>
        <p:spPr>
          <a:xfrm>
            <a:off x="4264945" y="3981272"/>
            <a:ext cx="3136572" cy="2876728"/>
          </a:xfrm>
          <a:prstGeom prst="rect">
            <a:avLst/>
          </a:prstGeom>
        </p:spPr>
      </p:pic>
      <p:pic>
        <p:nvPicPr>
          <p:cNvPr id="24" name="Picture 23" descr="A black and white graph&#10;&#10;Description automatically generated">
            <a:extLst>
              <a:ext uri="{FF2B5EF4-FFF2-40B4-BE49-F238E27FC236}">
                <a16:creationId xmlns:a16="http://schemas.microsoft.com/office/drawing/2014/main" id="{E036B4B4-6A89-C7B8-796D-75DA35631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877660"/>
            <a:ext cx="3429000" cy="3429000"/>
          </a:xfrm>
          <a:prstGeom prst="rect">
            <a:avLst/>
          </a:prstGeom>
        </p:spPr>
      </p:pic>
    </p:spTree>
    <p:extLst>
      <p:ext uri="{BB962C8B-B14F-4D97-AF65-F5344CB8AC3E}">
        <p14:creationId xmlns:p14="http://schemas.microsoft.com/office/powerpoint/2010/main" val="1578152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CB39-75DF-CB14-11AE-ECB1F3C17C7B}"/>
              </a:ext>
            </a:extLst>
          </p:cNvPr>
          <p:cNvSpPr>
            <a:spLocks noGrp="1"/>
          </p:cNvSpPr>
          <p:nvPr>
            <p:ph type="title"/>
          </p:nvPr>
        </p:nvSpPr>
        <p:spPr>
          <a:xfrm>
            <a:off x="838200" y="365126"/>
            <a:ext cx="10515600" cy="924832"/>
          </a:xfrm>
        </p:spPr>
        <p:txBody>
          <a:bodyPr/>
          <a:lstStyle/>
          <a:p>
            <a:r>
              <a:rPr lang="en-GB" dirty="0"/>
              <a:t>PRF 1020kHz comparison </a:t>
            </a:r>
            <a:r>
              <a:rPr lang="en-GB" i="1" dirty="0"/>
              <a:t>in vivo</a:t>
            </a:r>
          </a:p>
        </p:txBody>
      </p:sp>
      <p:pic>
        <p:nvPicPr>
          <p:cNvPr id="13" name="Picture 12" descr="A graph with numbers and lines&#10;&#10;Description automatically generated">
            <a:extLst>
              <a:ext uri="{FF2B5EF4-FFF2-40B4-BE49-F238E27FC236}">
                <a16:creationId xmlns:a16="http://schemas.microsoft.com/office/drawing/2014/main" id="{0660C87D-CC2A-586B-7A5D-F27EFDDC6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813" y="1491282"/>
            <a:ext cx="5083759" cy="5083759"/>
          </a:xfrm>
          <a:prstGeom prst="rect">
            <a:avLst/>
          </a:prstGeom>
        </p:spPr>
      </p:pic>
      <p:pic>
        <p:nvPicPr>
          <p:cNvPr id="15" name="Picture 14" descr="A graph of a sound wave&#10;&#10;Description automatically generated">
            <a:extLst>
              <a:ext uri="{FF2B5EF4-FFF2-40B4-BE49-F238E27FC236}">
                <a16:creationId xmlns:a16="http://schemas.microsoft.com/office/drawing/2014/main" id="{99C40E91-DEA0-61EF-88DF-E95E543D5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9509" y="1289957"/>
            <a:ext cx="5486411" cy="5486411"/>
          </a:xfrm>
          <a:prstGeom prst="rect">
            <a:avLst/>
          </a:prstGeom>
        </p:spPr>
      </p:pic>
      <p:pic>
        <p:nvPicPr>
          <p:cNvPr id="21" name="Picture 20" descr="A black and red line graph&#10;&#10;Description automatically generated">
            <a:extLst>
              <a:ext uri="{FF2B5EF4-FFF2-40B4-BE49-F238E27FC236}">
                <a16:creationId xmlns:a16="http://schemas.microsoft.com/office/drawing/2014/main" id="{A9616C29-60ED-3A4C-CD53-9224AE6B4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733" y="2367644"/>
            <a:ext cx="6395365" cy="3837219"/>
          </a:xfrm>
          <a:prstGeom prst="rect">
            <a:avLst/>
          </a:prstGeom>
        </p:spPr>
      </p:pic>
    </p:spTree>
    <p:extLst>
      <p:ext uri="{BB962C8B-B14F-4D97-AF65-F5344CB8AC3E}">
        <p14:creationId xmlns:p14="http://schemas.microsoft.com/office/powerpoint/2010/main" val="1633439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B4F34A-0147-9622-E33D-15F7FDD2BEF8}"/>
              </a:ext>
            </a:extLst>
          </p:cNvPr>
          <p:cNvSpPr txBox="1">
            <a:spLocks/>
          </p:cNvSpPr>
          <p:nvPr/>
        </p:nvSpPr>
        <p:spPr>
          <a:xfrm>
            <a:off x="838200" y="365126"/>
            <a:ext cx="10515600" cy="924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Sum PRF 1020kHz comparison </a:t>
            </a:r>
            <a:r>
              <a:rPr lang="en-GB" i="1" dirty="0"/>
              <a:t>in vivo</a:t>
            </a:r>
          </a:p>
        </p:txBody>
      </p:sp>
      <p:pic>
        <p:nvPicPr>
          <p:cNvPr id="10" name="Picture 9" descr="A graph with numbers and lines&#10;&#10;Description automatically generated">
            <a:extLst>
              <a:ext uri="{FF2B5EF4-FFF2-40B4-BE49-F238E27FC236}">
                <a16:creationId xmlns:a16="http://schemas.microsoft.com/office/drawing/2014/main" id="{6B5BAA51-1551-D6CC-19C7-9B496FB04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589" y="1289958"/>
            <a:ext cx="5486411" cy="5486411"/>
          </a:xfrm>
          <a:prstGeom prst="rect">
            <a:avLst/>
          </a:prstGeom>
        </p:spPr>
      </p:pic>
      <p:pic>
        <p:nvPicPr>
          <p:cNvPr id="11" name="Picture 10" descr="A black and red line&#10;&#10;Description automatically generated">
            <a:extLst>
              <a:ext uri="{FF2B5EF4-FFF2-40B4-BE49-F238E27FC236}">
                <a16:creationId xmlns:a16="http://schemas.microsoft.com/office/drawing/2014/main" id="{13BCD51A-0CB8-845D-ADCB-CB419526A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42" y="2557676"/>
            <a:ext cx="6558663" cy="3935198"/>
          </a:xfrm>
          <a:prstGeom prst="rect">
            <a:avLst/>
          </a:prstGeom>
        </p:spPr>
      </p:pic>
    </p:spTree>
    <p:extLst>
      <p:ext uri="{BB962C8B-B14F-4D97-AF65-F5344CB8AC3E}">
        <p14:creationId xmlns:p14="http://schemas.microsoft.com/office/powerpoint/2010/main" val="162034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3594-A645-751A-4811-36110D791E41}"/>
              </a:ext>
            </a:extLst>
          </p:cNvPr>
          <p:cNvSpPr>
            <a:spLocks noGrp="1"/>
          </p:cNvSpPr>
          <p:nvPr>
            <p:ph type="title"/>
          </p:nvPr>
        </p:nvSpPr>
        <p:spPr>
          <a:xfrm>
            <a:off x="838200" y="202412"/>
            <a:ext cx="10515600" cy="892963"/>
          </a:xfrm>
        </p:spPr>
        <p:txBody>
          <a:bodyPr/>
          <a:lstStyle/>
          <a:p>
            <a:r>
              <a:rPr lang="en-GB" dirty="0"/>
              <a:t>Proof of frequency mixing </a:t>
            </a:r>
          </a:p>
        </p:txBody>
      </p:sp>
      <p:sp>
        <p:nvSpPr>
          <p:cNvPr id="3" name="Content Placeholder 2">
            <a:extLst>
              <a:ext uri="{FF2B5EF4-FFF2-40B4-BE49-F238E27FC236}">
                <a16:creationId xmlns:a16="http://schemas.microsoft.com/office/drawing/2014/main" id="{E7F2BD5D-556F-AE4C-91FB-D0DB143F525C}"/>
              </a:ext>
            </a:extLst>
          </p:cNvPr>
          <p:cNvSpPr>
            <a:spLocks noGrp="1"/>
          </p:cNvSpPr>
          <p:nvPr>
            <p:ph idx="1"/>
          </p:nvPr>
        </p:nvSpPr>
        <p:spPr/>
        <p:txBody>
          <a:bodyPr/>
          <a:lstStyle/>
          <a:p>
            <a:r>
              <a:rPr lang="en-GB" dirty="0"/>
              <a:t>Intermodulation frequency at 2kHz. </a:t>
            </a:r>
          </a:p>
        </p:txBody>
      </p:sp>
      <p:pic>
        <p:nvPicPr>
          <p:cNvPr id="7" name="Picture 6" descr="A graph of a sound wave&#10;&#10;Description automatically generated">
            <a:extLst>
              <a:ext uri="{FF2B5EF4-FFF2-40B4-BE49-F238E27FC236}">
                <a16:creationId xmlns:a16="http://schemas.microsoft.com/office/drawing/2014/main" id="{C48AA981-0DC7-7A2F-3DFB-7AD9D481C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389" y="1258088"/>
            <a:ext cx="5486411" cy="5486411"/>
          </a:xfrm>
          <a:prstGeom prst="rect">
            <a:avLst/>
          </a:prstGeom>
        </p:spPr>
      </p:pic>
    </p:spTree>
    <p:extLst>
      <p:ext uri="{BB962C8B-B14F-4D97-AF65-F5344CB8AC3E}">
        <p14:creationId xmlns:p14="http://schemas.microsoft.com/office/powerpoint/2010/main" val="2302200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9797-13CD-AA51-F181-9CC922BDFAA9}"/>
              </a:ext>
            </a:extLst>
          </p:cNvPr>
          <p:cNvSpPr>
            <a:spLocks noGrp="1"/>
          </p:cNvSpPr>
          <p:nvPr>
            <p:ph type="title"/>
          </p:nvPr>
        </p:nvSpPr>
        <p:spPr>
          <a:xfrm>
            <a:off x="987491" y="0"/>
            <a:ext cx="10515600" cy="877920"/>
          </a:xfrm>
        </p:spPr>
        <p:txBody>
          <a:bodyPr/>
          <a:lstStyle/>
          <a:p>
            <a:r>
              <a:rPr lang="en-GB" dirty="0"/>
              <a:t>Dual waveform comparisons in phantom</a:t>
            </a:r>
          </a:p>
        </p:txBody>
      </p:sp>
      <p:pic>
        <p:nvPicPr>
          <p:cNvPr id="7" name="Picture 6" descr="A graph of a wave&#10;&#10;Description automatically generated">
            <a:extLst>
              <a:ext uri="{FF2B5EF4-FFF2-40B4-BE49-F238E27FC236}">
                <a16:creationId xmlns:a16="http://schemas.microsoft.com/office/drawing/2014/main" id="{B3660922-00D8-5369-9C12-D0313E913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82" y="2231807"/>
            <a:ext cx="5691818" cy="3415091"/>
          </a:xfrm>
          <a:prstGeom prst="rect">
            <a:avLst/>
          </a:prstGeom>
        </p:spPr>
      </p:pic>
      <p:pic>
        <p:nvPicPr>
          <p:cNvPr id="11" name="Picture 10" descr="A graph of a line graph&#10;&#10;Description automatically generated">
            <a:extLst>
              <a:ext uri="{FF2B5EF4-FFF2-40B4-BE49-F238E27FC236}">
                <a16:creationId xmlns:a16="http://schemas.microsoft.com/office/drawing/2014/main" id="{27F61AC6-AA02-D7D8-504F-DB8D0B7C9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957" y="2042964"/>
            <a:ext cx="5956861" cy="3574117"/>
          </a:xfrm>
          <a:prstGeom prst="rect">
            <a:avLst/>
          </a:prstGeom>
        </p:spPr>
      </p:pic>
      <p:sp>
        <p:nvSpPr>
          <p:cNvPr id="12" name="TextBox 11">
            <a:extLst>
              <a:ext uri="{FF2B5EF4-FFF2-40B4-BE49-F238E27FC236}">
                <a16:creationId xmlns:a16="http://schemas.microsoft.com/office/drawing/2014/main" id="{52782E89-9A43-88DB-DED5-0D0B4EC5836A}"/>
              </a:ext>
            </a:extLst>
          </p:cNvPr>
          <p:cNvSpPr txBox="1"/>
          <p:nvPr/>
        </p:nvSpPr>
        <p:spPr>
          <a:xfrm>
            <a:off x="2519265" y="6030958"/>
            <a:ext cx="7725747" cy="369332"/>
          </a:xfrm>
          <a:prstGeom prst="rect">
            <a:avLst/>
          </a:prstGeom>
          <a:noFill/>
        </p:spPr>
        <p:txBody>
          <a:bodyPr wrap="square" rtlCol="0">
            <a:spAutoFit/>
          </a:bodyPr>
          <a:lstStyle/>
          <a:p>
            <a:r>
              <a:rPr lang="en-GB" dirty="0"/>
              <a:t>The dual waveform phantom tests shows frequency mixing occurs in phantom. </a:t>
            </a:r>
          </a:p>
        </p:txBody>
      </p:sp>
      <p:sp>
        <p:nvSpPr>
          <p:cNvPr id="14" name="TextBox 13">
            <a:extLst>
              <a:ext uri="{FF2B5EF4-FFF2-40B4-BE49-F238E27FC236}">
                <a16:creationId xmlns:a16="http://schemas.microsoft.com/office/drawing/2014/main" id="{6EABB9E7-DE53-B2C6-6D6E-30D965DB8CDC}"/>
              </a:ext>
            </a:extLst>
          </p:cNvPr>
          <p:cNvSpPr txBox="1"/>
          <p:nvPr/>
        </p:nvSpPr>
        <p:spPr>
          <a:xfrm>
            <a:off x="3250091" y="708163"/>
            <a:ext cx="5539346" cy="369332"/>
          </a:xfrm>
          <a:prstGeom prst="rect">
            <a:avLst/>
          </a:prstGeom>
          <a:noFill/>
        </p:spPr>
        <p:txBody>
          <a:bodyPr wrap="square">
            <a:spAutoFit/>
          </a:bodyPr>
          <a:lstStyle/>
          <a:p>
            <a:r>
              <a:rPr lang="en-GB" dirty="0"/>
              <a:t>Difference </a:t>
            </a:r>
            <a:r>
              <a:rPr lang="en-GB" dirty="0" err="1"/>
              <a:t>Frequenxy</a:t>
            </a:r>
            <a:r>
              <a:rPr lang="en-GB" dirty="0"/>
              <a:t> = 500000Hz -  499996Hz = 4Hz</a:t>
            </a:r>
          </a:p>
        </p:txBody>
      </p:sp>
      <p:pic>
        <p:nvPicPr>
          <p:cNvPr id="16" name="Picture 15" descr="A black sound wave with numbers&#10;&#10;Description automatically generated">
            <a:extLst>
              <a:ext uri="{FF2B5EF4-FFF2-40B4-BE49-F238E27FC236}">
                <a16:creationId xmlns:a16="http://schemas.microsoft.com/office/drawing/2014/main" id="{FBF2E151-67D1-3C33-0778-F71689280CDC}"/>
              </a:ext>
            </a:extLst>
          </p:cNvPr>
          <p:cNvPicPr>
            <a:picLocks noChangeAspect="1"/>
          </p:cNvPicPr>
          <p:nvPr/>
        </p:nvPicPr>
        <p:blipFill rotWithShape="1">
          <a:blip r:embed="rId4">
            <a:extLst>
              <a:ext uri="{28A0092B-C50C-407E-A947-70E740481C1C}">
                <a14:useLocalDpi xmlns:a14="http://schemas.microsoft.com/office/drawing/2010/main" val="0"/>
              </a:ext>
            </a:extLst>
          </a:blip>
          <a:srcRect l="3538" t="3486" r="8912"/>
          <a:stretch/>
        </p:blipFill>
        <p:spPr>
          <a:xfrm>
            <a:off x="-4522381" y="1633264"/>
            <a:ext cx="4926563" cy="3258539"/>
          </a:xfrm>
          <a:prstGeom prst="rect">
            <a:avLst/>
          </a:prstGeom>
        </p:spPr>
      </p:pic>
    </p:spTree>
    <p:extLst>
      <p:ext uri="{BB962C8B-B14F-4D97-AF65-F5344CB8AC3E}">
        <p14:creationId xmlns:p14="http://schemas.microsoft.com/office/powerpoint/2010/main" val="259252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A3F6-4776-4C77-D5F8-8415150AECFC}"/>
              </a:ext>
            </a:extLst>
          </p:cNvPr>
          <p:cNvSpPr>
            <a:spLocks noGrp="1"/>
          </p:cNvSpPr>
          <p:nvPr>
            <p:ph type="title"/>
          </p:nvPr>
        </p:nvSpPr>
        <p:spPr>
          <a:xfrm>
            <a:off x="838200" y="152182"/>
            <a:ext cx="10515600" cy="951057"/>
          </a:xfrm>
        </p:spPr>
        <p:txBody>
          <a:bodyPr>
            <a:normAutofit/>
          </a:bodyPr>
          <a:lstStyle/>
          <a:p>
            <a:r>
              <a:rPr lang="en-GB" sz="3200" b="1" dirty="0"/>
              <a:t>Proof points of frequency mixing occurring due to the medium</a:t>
            </a:r>
          </a:p>
        </p:txBody>
      </p:sp>
      <p:sp>
        <p:nvSpPr>
          <p:cNvPr id="3" name="Content Placeholder 2">
            <a:extLst>
              <a:ext uri="{FF2B5EF4-FFF2-40B4-BE49-F238E27FC236}">
                <a16:creationId xmlns:a16="http://schemas.microsoft.com/office/drawing/2014/main" id="{ADD540D5-B386-64B1-BC4E-3A789DB28940}"/>
              </a:ext>
            </a:extLst>
          </p:cNvPr>
          <p:cNvSpPr>
            <a:spLocks noGrp="1"/>
          </p:cNvSpPr>
          <p:nvPr>
            <p:ph idx="1"/>
          </p:nvPr>
        </p:nvSpPr>
        <p:spPr>
          <a:xfrm>
            <a:off x="574964" y="1191126"/>
            <a:ext cx="11159836" cy="5301749"/>
          </a:xfrm>
        </p:spPr>
        <p:txBody>
          <a:bodyPr>
            <a:normAutofit/>
          </a:bodyPr>
          <a:lstStyle/>
          <a:p>
            <a:r>
              <a:rPr lang="en-GB" sz="2000" dirty="0"/>
              <a:t>Amplitude covariance scale test. </a:t>
            </a:r>
          </a:p>
          <a:p>
            <a:pPr marL="0" indent="0">
              <a:buNone/>
            </a:pPr>
            <a:r>
              <a:rPr lang="en-GB" sz="2000" dirty="0"/>
              <a:t>	In the mouse and in saline the sf and </a:t>
            </a:r>
            <a:r>
              <a:rPr lang="en-GB" sz="2000" dirty="0" err="1"/>
              <a:t>df</a:t>
            </a:r>
            <a:r>
              <a:rPr lang="en-GB" sz="2000" dirty="0"/>
              <a:t> scale with the applied pressure. </a:t>
            </a:r>
          </a:p>
          <a:p>
            <a:r>
              <a:rPr lang="en-GB" sz="2000" dirty="0"/>
              <a:t>RF amplifier confound tests. </a:t>
            </a:r>
          </a:p>
          <a:p>
            <a:pPr marL="0" indent="0">
              <a:buNone/>
            </a:pPr>
            <a:r>
              <a:rPr lang="en-GB" sz="2000" dirty="0"/>
              <a:t>	In saline I see that the RF amplifier also has mixing frequencies in it. </a:t>
            </a:r>
          </a:p>
          <a:p>
            <a:r>
              <a:rPr lang="en-GB" sz="2000" dirty="0"/>
              <a:t>With and without acoustic connection. Could it be due to EM noise from the US? </a:t>
            </a:r>
          </a:p>
          <a:p>
            <a:pPr marL="0" indent="0">
              <a:buNone/>
            </a:pPr>
            <a:r>
              <a:rPr lang="en-GB" sz="2000" dirty="0"/>
              <a:t>   	I see the mixing frequencies in either continuous or PRF ultrasound, it scales with how close it is 	to the medium(either brain or saline).</a:t>
            </a:r>
          </a:p>
          <a:p>
            <a:r>
              <a:rPr lang="en-GB" sz="2000" dirty="0"/>
              <a:t>Size of the mixing PRF components should be larger at 1khz than at 2kHz and 3khz if it is frequency mixing. </a:t>
            </a:r>
          </a:p>
          <a:p>
            <a:pPr marL="0" indent="0">
              <a:buNone/>
            </a:pPr>
            <a:r>
              <a:rPr lang="en-GB" sz="2000" dirty="0"/>
              <a:t> 	This is true(1kHz is bigger than 3kHz), but also visible in the RF data so it is unclear the medium is 	the cause of the mixing, or whether the cause is coupling from the high voltage source. </a:t>
            </a:r>
          </a:p>
          <a:p>
            <a:r>
              <a:rPr lang="en-GB" sz="2000" dirty="0"/>
              <a:t>Spatial test is valid, as we presuppose that the mixing effect is proportional to the pressure focus. Hence moving off pressure focus should yield a lower value if it is the acoustoelectric effect. </a:t>
            </a:r>
          </a:p>
        </p:txBody>
      </p:sp>
    </p:spTree>
    <p:extLst>
      <p:ext uri="{BB962C8B-B14F-4D97-AF65-F5344CB8AC3E}">
        <p14:creationId xmlns:p14="http://schemas.microsoft.com/office/powerpoint/2010/main" val="351676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532F-C5BE-2AF6-5F2E-A8D988A2CC6D}"/>
              </a:ext>
            </a:extLst>
          </p:cNvPr>
          <p:cNvSpPr>
            <a:spLocks noGrp="1"/>
          </p:cNvSpPr>
          <p:nvPr>
            <p:ph type="title"/>
          </p:nvPr>
        </p:nvSpPr>
        <p:spPr>
          <a:xfrm>
            <a:off x="838200" y="275033"/>
            <a:ext cx="10515600" cy="609236"/>
          </a:xfrm>
        </p:spPr>
        <p:txBody>
          <a:bodyPr>
            <a:normAutofit/>
          </a:bodyPr>
          <a:lstStyle/>
          <a:p>
            <a:r>
              <a:rPr lang="en-GB" sz="2400" dirty="0"/>
              <a:t>Repeating with RF amplifier channel and preamp</a:t>
            </a:r>
          </a:p>
        </p:txBody>
      </p:sp>
      <p:sp>
        <p:nvSpPr>
          <p:cNvPr id="3" name="Content Placeholder 2">
            <a:extLst>
              <a:ext uri="{FF2B5EF4-FFF2-40B4-BE49-F238E27FC236}">
                <a16:creationId xmlns:a16="http://schemas.microsoft.com/office/drawing/2014/main" id="{696EB567-568F-6E00-1179-7A1DA955BA71}"/>
              </a:ext>
            </a:extLst>
          </p:cNvPr>
          <p:cNvSpPr>
            <a:spLocks noGrp="1"/>
          </p:cNvSpPr>
          <p:nvPr>
            <p:ph idx="1"/>
          </p:nvPr>
        </p:nvSpPr>
        <p:spPr>
          <a:xfrm>
            <a:off x="790905" y="1038639"/>
            <a:ext cx="10515600" cy="4351338"/>
          </a:xfrm>
        </p:spPr>
        <p:txBody>
          <a:bodyPr>
            <a:normAutofit/>
          </a:bodyPr>
          <a:lstStyle/>
          <a:p>
            <a:pPr marL="342900" indent="-342900">
              <a:buAutoNum type="arabicPeriod"/>
            </a:pPr>
            <a:r>
              <a:rPr lang="en-GB" sz="1800" dirty="0"/>
              <a:t>Spatial profile: The EM mixing amplitude appears to scale with the size of the carrier, not the pressure focus(unlike the AE effect). </a:t>
            </a:r>
          </a:p>
          <a:p>
            <a:pPr marL="342900" indent="-342900">
              <a:buAutoNum type="arabicPeriod"/>
            </a:pPr>
            <a:r>
              <a:rPr lang="en-GB" sz="1800" dirty="0"/>
              <a:t>Close up of a single pulse on RF amplifier and measurement channel reveals they look quite different.</a:t>
            </a:r>
          </a:p>
          <a:p>
            <a:pPr marL="342900" indent="-342900">
              <a:buAutoNum type="arabicPeriod"/>
            </a:pPr>
            <a:r>
              <a:rPr lang="en-GB" sz="1800" dirty="0"/>
              <a:t>In saline, there is definitely frequency mixing occurring.  </a:t>
            </a:r>
          </a:p>
        </p:txBody>
      </p:sp>
      <p:pic>
        <p:nvPicPr>
          <p:cNvPr id="5" name="Picture 4" descr="A picture containing text, screenshot, diagram, plot&#10;&#10;Description automatically generated">
            <a:extLst>
              <a:ext uri="{FF2B5EF4-FFF2-40B4-BE49-F238E27FC236}">
                <a16:creationId xmlns:a16="http://schemas.microsoft.com/office/drawing/2014/main" id="{F14EA459-485C-A077-E9A2-15186FCD9DB2}"/>
              </a:ext>
            </a:extLst>
          </p:cNvPr>
          <p:cNvPicPr>
            <a:picLocks noChangeAspect="1"/>
          </p:cNvPicPr>
          <p:nvPr/>
        </p:nvPicPr>
        <p:blipFill rotWithShape="1">
          <a:blip r:embed="rId2">
            <a:extLst>
              <a:ext uri="{28A0092B-C50C-407E-A947-70E740481C1C}">
                <a14:useLocalDpi xmlns:a14="http://schemas.microsoft.com/office/drawing/2010/main" val="0"/>
              </a:ext>
            </a:extLst>
          </a:blip>
          <a:srcRect l="3005" t="7992" r="3060"/>
          <a:stretch/>
        </p:blipFill>
        <p:spPr>
          <a:xfrm>
            <a:off x="246251" y="2819153"/>
            <a:ext cx="5646092" cy="3318191"/>
          </a:xfrm>
          <a:prstGeom prst="rect">
            <a:avLst/>
          </a:prstGeom>
        </p:spPr>
      </p:pic>
      <p:pic>
        <p:nvPicPr>
          <p:cNvPr id="7" name="Picture 6" descr="A picture containing text, diagram, drawing&#10;&#10;Description automatically generated">
            <a:extLst>
              <a:ext uri="{FF2B5EF4-FFF2-40B4-BE49-F238E27FC236}">
                <a16:creationId xmlns:a16="http://schemas.microsoft.com/office/drawing/2014/main" id="{7D616EC4-B3C1-2A32-D51F-F577F0E87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302" y="2502861"/>
            <a:ext cx="6139730" cy="3683838"/>
          </a:xfrm>
          <a:prstGeom prst="rect">
            <a:avLst/>
          </a:prstGeom>
        </p:spPr>
      </p:pic>
      <p:sp>
        <p:nvSpPr>
          <p:cNvPr id="8" name="TextBox 7">
            <a:extLst>
              <a:ext uri="{FF2B5EF4-FFF2-40B4-BE49-F238E27FC236}">
                <a16:creationId xmlns:a16="http://schemas.microsoft.com/office/drawing/2014/main" id="{F3AC16CD-0265-0B55-47EF-D3FDDC6E89D8}"/>
              </a:ext>
            </a:extLst>
          </p:cNvPr>
          <p:cNvSpPr txBox="1"/>
          <p:nvPr/>
        </p:nvSpPr>
        <p:spPr>
          <a:xfrm>
            <a:off x="885495" y="2449821"/>
            <a:ext cx="2775475" cy="369332"/>
          </a:xfrm>
          <a:prstGeom prst="rect">
            <a:avLst/>
          </a:prstGeom>
          <a:noFill/>
        </p:spPr>
        <p:txBody>
          <a:bodyPr wrap="square" rtlCol="0">
            <a:spAutoFit/>
          </a:bodyPr>
          <a:lstStyle/>
          <a:p>
            <a:r>
              <a:rPr lang="en-GB" dirty="0"/>
              <a:t>Close up of a single pulse </a:t>
            </a:r>
          </a:p>
        </p:txBody>
      </p:sp>
      <p:sp>
        <p:nvSpPr>
          <p:cNvPr id="9" name="TextBox 8">
            <a:extLst>
              <a:ext uri="{FF2B5EF4-FFF2-40B4-BE49-F238E27FC236}">
                <a16:creationId xmlns:a16="http://schemas.microsoft.com/office/drawing/2014/main" id="{D8092FA8-8D4B-04B5-6050-273A1D831C80}"/>
              </a:ext>
            </a:extLst>
          </p:cNvPr>
          <p:cNvSpPr txBox="1"/>
          <p:nvPr/>
        </p:nvSpPr>
        <p:spPr>
          <a:xfrm>
            <a:off x="7765143" y="2502861"/>
            <a:ext cx="3409855" cy="369332"/>
          </a:xfrm>
          <a:prstGeom prst="rect">
            <a:avLst/>
          </a:prstGeom>
          <a:noFill/>
        </p:spPr>
        <p:txBody>
          <a:bodyPr wrap="square" rtlCol="0">
            <a:spAutoFit/>
          </a:bodyPr>
          <a:lstStyle/>
          <a:p>
            <a:r>
              <a:rPr lang="en-GB" dirty="0"/>
              <a:t>Raw data with clear DC offset</a:t>
            </a:r>
          </a:p>
        </p:txBody>
      </p:sp>
      <p:cxnSp>
        <p:nvCxnSpPr>
          <p:cNvPr id="11" name="Straight Arrow Connector 10">
            <a:extLst>
              <a:ext uri="{FF2B5EF4-FFF2-40B4-BE49-F238E27FC236}">
                <a16:creationId xmlns:a16="http://schemas.microsoft.com/office/drawing/2014/main" id="{37F0E37D-90FB-D383-8DCA-0B2C38CEC767}"/>
              </a:ext>
            </a:extLst>
          </p:cNvPr>
          <p:cNvCxnSpPr>
            <a:cxnSpLocks/>
          </p:cNvCxnSpPr>
          <p:nvPr/>
        </p:nvCxnSpPr>
        <p:spPr>
          <a:xfrm flipH="1">
            <a:off x="3590251" y="2687527"/>
            <a:ext cx="643546" cy="42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6E54D0F-96B0-C0E1-4F63-50F877F8AA75}"/>
              </a:ext>
            </a:extLst>
          </p:cNvPr>
          <p:cNvSpPr txBox="1"/>
          <p:nvPr/>
        </p:nvSpPr>
        <p:spPr>
          <a:xfrm>
            <a:off x="4233797" y="2430365"/>
            <a:ext cx="3409855" cy="369332"/>
          </a:xfrm>
          <a:prstGeom prst="rect">
            <a:avLst/>
          </a:prstGeom>
          <a:noFill/>
        </p:spPr>
        <p:txBody>
          <a:bodyPr wrap="square" rtlCol="0">
            <a:spAutoFit/>
          </a:bodyPr>
          <a:lstStyle/>
          <a:p>
            <a:r>
              <a:rPr lang="en-GB" dirty="0"/>
              <a:t>Is this part is from reflected pulse?</a:t>
            </a:r>
          </a:p>
        </p:txBody>
      </p:sp>
      <p:sp>
        <p:nvSpPr>
          <p:cNvPr id="4" name="TextBox 3">
            <a:extLst>
              <a:ext uri="{FF2B5EF4-FFF2-40B4-BE49-F238E27FC236}">
                <a16:creationId xmlns:a16="http://schemas.microsoft.com/office/drawing/2014/main" id="{8730B317-2362-E20E-D30E-FF7EED2DDAFD}"/>
              </a:ext>
            </a:extLst>
          </p:cNvPr>
          <p:cNvSpPr txBox="1"/>
          <p:nvPr/>
        </p:nvSpPr>
        <p:spPr>
          <a:xfrm>
            <a:off x="246292" y="6109378"/>
            <a:ext cx="11172091" cy="646331"/>
          </a:xfrm>
          <a:prstGeom prst="rect">
            <a:avLst/>
          </a:prstGeom>
          <a:noFill/>
        </p:spPr>
        <p:txBody>
          <a:bodyPr wrap="square" rtlCol="0">
            <a:spAutoFit/>
          </a:bodyPr>
          <a:lstStyle/>
          <a:p>
            <a:r>
              <a:rPr lang="en-GB" dirty="0"/>
              <a:t>You can tell that the voltage measured is related to the acoustic field(not just the electric field in the RF amplifier), as it ramps up like a bell(as does the transducer), then has a reflection area at the end. </a:t>
            </a:r>
          </a:p>
        </p:txBody>
      </p:sp>
    </p:spTree>
    <p:extLst>
      <p:ext uri="{BB962C8B-B14F-4D97-AF65-F5344CB8AC3E}">
        <p14:creationId xmlns:p14="http://schemas.microsoft.com/office/powerpoint/2010/main" val="16294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82E4-386A-7B39-1C95-C51AF7C636D0}"/>
              </a:ext>
            </a:extLst>
          </p:cNvPr>
          <p:cNvSpPr>
            <a:spLocks noGrp="1"/>
          </p:cNvSpPr>
          <p:nvPr>
            <p:ph type="title"/>
          </p:nvPr>
        </p:nvSpPr>
        <p:spPr>
          <a:xfrm>
            <a:off x="167426" y="166417"/>
            <a:ext cx="8434589" cy="818094"/>
          </a:xfrm>
        </p:spPr>
        <p:txBody>
          <a:bodyPr>
            <a:normAutofit/>
          </a:bodyPr>
          <a:lstStyle/>
          <a:p>
            <a:r>
              <a:rPr lang="en-GB" sz="2400" dirty="0"/>
              <a:t>Looking at phase of individual components of mixed frequencies</a:t>
            </a:r>
          </a:p>
        </p:txBody>
      </p:sp>
      <p:pic>
        <p:nvPicPr>
          <p:cNvPr id="5" name="Content Placeholder 4" descr="A picture containing text, diagram, plot, screenshot&#10;&#10;Description automatically generated">
            <a:extLst>
              <a:ext uri="{FF2B5EF4-FFF2-40B4-BE49-F238E27FC236}">
                <a16:creationId xmlns:a16="http://schemas.microsoft.com/office/drawing/2014/main" id="{407FFEFA-AE6D-63E2-F14F-5D0E93994D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44" t="4416" r="5677"/>
          <a:stretch/>
        </p:blipFill>
        <p:spPr>
          <a:xfrm>
            <a:off x="167426" y="1854558"/>
            <a:ext cx="6503830" cy="4159158"/>
          </a:xfrm>
        </p:spPr>
      </p:pic>
      <p:sp>
        <p:nvSpPr>
          <p:cNvPr id="6" name="TextBox 5">
            <a:extLst>
              <a:ext uri="{FF2B5EF4-FFF2-40B4-BE49-F238E27FC236}">
                <a16:creationId xmlns:a16="http://schemas.microsoft.com/office/drawing/2014/main" id="{C36A12BA-DF49-A750-5062-B36FDA981959}"/>
              </a:ext>
            </a:extLst>
          </p:cNvPr>
          <p:cNvSpPr txBox="1"/>
          <p:nvPr/>
        </p:nvSpPr>
        <p:spPr>
          <a:xfrm>
            <a:off x="6870699" y="1143000"/>
            <a:ext cx="5153875" cy="2308324"/>
          </a:xfrm>
          <a:prstGeom prst="rect">
            <a:avLst/>
          </a:prstGeom>
          <a:noFill/>
        </p:spPr>
        <p:txBody>
          <a:bodyPr wrap="square" rtlCol="0">
            <a:spAutoFit/>
          </a:bodyPr>
          <a:lstStyle/>
          <a:p>
            <a:r>
              <a:rPr lang="en-GB" dirty="0"/>
              <a:t>This frequency mixing around DC means that we get one half of the phases(just one side of the spectrum) adding together. </a:t>
            </a:r>
          </a:p>
          <a:p>
            <a:r>
              <a:rPr lang="en-GB" dirty="0"/>
              <a:t>On the left we can see how the phase of a single pulse translates into the 1khz. The largest effect however is at DC – with a pronounced on and off offset(10Hz cut) as the US starts and stops shown below. </a:t>
            </a:r>
          </a:p>
        </p:txBody>
      </p:sp>
      <p:pic>
        <p:nvPicPr>
          <p:cNvPr id="8" name="Picture 7" descr="A picture containing diagram, plot, line&#10;&#10;Description automatically generated">
            <a:extLst>
              <a:ext uri="{FF2B5EF4-FFF2-40B4-BE49-F238E27FC236}">
                <a16:creationId xmlns:a16="http://schemas.microsoft.com/office/drawing/2014/main" id="{98FE5D9B-27FC-70DB-D2B7-C7350080C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398" y="3139706"/>
            <a:ext cx="5919795" cy="3551877"/>
          </a:xfrm>
          <a:prstGeom prst="rect">
            <a:avLst/>
          </a:prstGeom>
        </p:spPr>
      </p:pic>
    </p:spTree>
    <p:extLst>
      <p:ext uri="{BB962C8B-B14F-4D97-AF65-F5344CB8AC3E}">
        <p14:creationId xmlns:p14="http://schemas.microsoft.com/office/powerpoint/2010/main" val="83774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AC96-C882-5629-7962-AC3BFFB877C3}"/>
              </a:ext>
            </a:extLst>
          </p:cNvPr>
          <p:cNvSpPr>
            <a:spLocks noGrp="1"/>
          </p:cNvSpPr>
          <p:nvPr>
            <p:ph type="title"/>
          </p:nvPr>
        </p:nvSpPr>
        <p:spPr>
          <a:xfrm>
            <a:off x="838200" y="365125"/>
            <a:ext cx="10515600" cy="1118901"/>
          </a:xfrm>
        </p:spPr>
        <p:txBody>
          <a:bodyPr/>
          <a:lstStyle/>
          <a:p>
            <a:r>
              <a:rPr lang="en-GB" dirty="0"/>
              <a:t>Proof of frequency mixing</a:t>
            </a:r>
          </a:p>
        </p:txBody>
      </p:sp>
      <p:pic>
        <p:nvPicPr>
          <p:cNvPr id="5" name="Content Placeholder 4" descr="A picture containing sketch, drawing, line, diagram&#10;&#10;Description automatically generated">
            <a:extLst>
              <a:ext uri="{FF2B5EF4-FFF2-40B4-BE49-F238E27FC236}">
                <a16:creationId xmlns:a16="http://schemas.microsoft.com/office/drawing/2014/main" id="{95DBE318-BDF5-9C82-8963-8BC80B06C5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53006"/>
            <a:ext cx="7252229" cy="4351338"/>
          </a:xfrm>
        </p:spPr>
      </p:pic>
      <p:sp>
        <p:nvSpPr>
          <p:cNvPr id="6" name="TextBox 5">
            <a:extLst>
              <a:ext uri="{FF2B5EF4-FFF2-40B4-BE49-F238E27FC236}">
                <a16:creationId xmlns:a16="http://schemas.microsoft.com/office/drawing/2014/main" id="{432BDBEE-7705-2D97-010B-C85399076C10}"/>
              </a:ext>
            </a:extLst>
          </p:cNvPr>
          <p:cNvSpPr txBox="1"/>
          <p:nvPr/>
        </p:nvSpPr>
        <p:spPr>
          <a:xfrm>
            <a:off x="6670623" y="1690688"/>
            <a:ext cx="5321507" cy="3139321"/>
          </a:xfrm>
          <a:prstGeom prst="rect">
            <a:avLst/>
          </a:prstGeom>
          <a:noFill/>
        </p:spPr>
        <p:txBody>
          <a:bodyPr wrap="square" rtlCol="0">
            <a:spAutoFit/>
          </a:bodyPr>
          <a:lstStyle/>
          <a:p>
            <a:r>
              <a:rPr lang="en-GB" dirty="0"/>
              <a:t>Here in the FFT of the preamp measured data we can see that the 1kHz is larger than the 3kHz, this shows that frequency mixing is occurring around the carrier(500kHz). </a:t>
            </a:r>
          </a:p>
          <a:p>
            <a:endParaRPr lang="en-GB" dirty="0"/>
          </a:p>
          <a:p>
            <a:r>
              <a:rPr lang="en-GB" dirty="0"/>
              <a:t>This effect is stronger, when we do not use the PRF but use a continuous signal instead. </a:t>
            </a:r>
          </a:p>
          <a:p>
            <a:endParaRPr lang="en-GB" dirty="0"/>
          </a:p>
          <a:p>
            <a:endParaRPr lang="en-GB" dirty="0"/>
          </a:p>
          <a:p>
            <a:r>
              <a:rPr lang="en-GB" dirty="0"/>
              <a:t>Where is the frequency mixing occurring? </a:t>
            </a:r>
          </a:p>
          <a:p>
            <a:endParaRPr lang="en-GB" dirty="0"/>
          </a:p>
        </p:txBody>
      </p:sp>
      <p:cxnSp>
        <p:nvCxnSpPr>
          <p:cNvPr id="8" name="Straight Arrow Connector 7">
            <a:extLst>
              <a:ext uri="{FF2B5EF4-FFF2-40B4-BE49-F238E27FC236}">
                <a16:creationId xmlns:a16="http://schemas.microsoft.com/office/drawing/2014/main" id="{56FF44BD-E4E2-A48B-3028-19E58E2D276C}"/>
              </a:ext>
            </a:extLst>
          </p:cNvPr>
          <p:cNvCxnSpPr/>
          <p:nvPr/>
        </p:nvCxnSpPr>
        <p:spPr>
          <a:xfrm flipH="1">
            <a:off x="2254469" y="2664372"/>
            <a:ext cx="1655379" cy="1497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5DA05E2-BA62-27DB-E18A-59672D1D72DF}"/>
              </a:ext>
            </a:extLst>
          </p:cNvPr>
          <p:cNvCxnSpPr>
            <a:cxnSpLocks/>
          </p:cNvCxnSpPr>
          <p:nvPr/>
        </p:nvCxnSpPr>
        <p:spPr>
          <a:xfrm>
            <a:off x="4246323" y="2906038"/>
            <a:ext cx="0" cy="185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6C0D4DE-649A-3792-A919-DB28C9A5EFC2}"/>
              </a:ext>
            </a:extLst>
          </p:cNvPr>
          <p:cNvCxnSpPr>
            <a:cxnSpLocks/>
          </p:cNvCxnSpPr>
          <p:nvPr/>
        </p:nvCxnSpPr>
        <p:spPr>
          <a:xfrm flipH="1">
            <a:off x="1014608" y="2395392"/>
            <a:ext cx="2895240" cy="67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0205-2D02-2612-40BA-1F880ED5C457}"/>
              </a:ext>
            </a:extLst>
          </p:cNvPr>
          <p:cNvSpPr>
            <a:spLocks noGrp="1"/>
          </p:cNvSpPr>
          <p:nvPr>
            <p:ph type="title"/>
          </p:nvPr>
        </p:nvSpPr>
        <p:spPr>
          <a:xfrm>
            <a:off x="838200" y="103186"/>
            <a:ext cx="10515600" cy="930275"/>
          </a:xfrm>
        </p:spPr>
        <p:txBody>
          <a:bodyPr/>
          <a:lstStyle/>
          <a:p>
            <a:r>
              <a:rPr lang="en-GB" dirty="0"/>
              <a:t>Acoustically connected vs not (saline)</a:t>
            </a:r>
          </a:p>
        </p:txBody>
      </p:sp>
      <p:pic>
        <p:nvPicPr>
          <p:cNvPr id="5" name="Content Placeholder 4" descr="A picture containing text, diagram, line, plot&#10;&#10;Description automatically generated">
            <a:extLst>
              <a:ext uri="{FF2B5EF4-FFF2-40B4-BE49-F238E27FC236}">
                <a16:creationId xmlns:a16="http://schemas.microsoft.com/office/drawing/2014/main" id="{3E948C20-B3C2-24E0-992F-A2AD2D3F450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93" t="7317" r="6708"/>
          <a:stretch/>
        </p:blipFill>
        <p:spPr>
          <a:xfrm>
            <a:off x="0" y="1371600"/>
            <a:ext cx="7892718" cy="4876800"/>
          </a:xfrm>
        </p:spPr>
      </p:pic>
      <p:sp>
        <p:nvSpPr>
          <p:cNvPr id="6" name="TextBox 5">
            <a:extLst>
              <a:ext uri="{FF2B5EF4-FFF2-40B4-BE49-F238E27FC236}">
                <a16:creationId xmlns:a16="http://schemas.microsoft.com/office/drawing/2014/main" id="{F68AEC2C-4F06-3190-A6EF-136B53F1CCEA}"/>
              </a:ext>
            </a:extLst>
          </p:cNvPr>
          <p:cNvSpPr txBox="1"/>
          <p:nvPr/>
        </p:nvSpPr>
        <p:spPr>
          <a:xfrm>
            <a:off x="7766304" y="1033462"/>
            <a:ext cx="4413877" cy="5355312"/>
          </a:xfrm>
          <a:prstGeom prst="rect">
            <a:avLst/>
          </a:prstGeom>
          <a:noFill/>
        </p:spPr>
        <p:txBody>
          <a:bodyPr wrap="square" rtlCol="0">
            <a:spAutoFit/>
          </a:bodyPr>
          <a:lstStyle/>
          <a:p>
            <a:r>
              <a:rPr lang="en-GB" dirty="0"/>
              <a:t>Here we show the </a:t>
            </a:r>
            <a:r>
              <a:rPr lang="en-GB" dirty="0" err="1"/>
              <a:t>measurent</a:t>
            </a:r>
            <a:r>
              <a:rPr lang="en-GB" dirty="0"/>
              <a:t> electrode which is run through the preamp at gain 1000, applying PRF acoustic signal at 1kHz, and also the RF amplifier monitor. </a:t>
            </a:r>
          </a:p>
          <a:p>
            <a:endParaRPr lang="en-GB" dirty="0"/>
          </a:p>
          <a:p>
            <a:r>
              <a:rPr lang="en-GB" dirty="0"/>
              <a:t>In the RF amplifier monitor, the 1kHz is smaller than the 3kHz which suggests frequency mixing is NOT happening in the NAC case. In the AC case, there is frequency mixing. </a:t>
            </a:r>
          </a:p>
          <a:p>
            <a:endParaRPr lang="en-GB" dirty="0"/>
          </a:p>
          <a:p>
            <a:r>
              <a:rPr lang="en-GB" dirty="0"/>
              <a:t>In the voltage monitor, there is some ambiguity due to mains harmonics. It would be better to change the PRF to a non-integer multiple of 50Hz… i.e. 1020Hz would be a better PRF to disambiguate from mains noise. </a:t>
            </a:r>
          </a:p>
          <a:p>
            <a:r>
              <a:rPr lang="en-GB" dirty="0"/>
              <a:t>Goal: State that frequency mixing ONLY occurs when there is an acoustic connection. </a:t>
            </a:r>
          </a:p>
        </p:txBody>
      </p:sp>
    </p:spTree>
    <p:extLst>
      <p:ext uri="{BB962C8B-B14F-4D97-AF65-F5344CB8AC3E}">
        <p14:creationId xmlns:p14="http://schemas.microsoft.com/office/powerpoint/2010/main" val="305921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35CE-40C2-BAC2-C9D7-C3476E4CAE5D}"/>
              </a:ext>
            </a:extLst>
          </p:cNvPr>
          <p:cNvSpPr>
            <a:spLocks noGrp="1"/>
          </p:cNvSpPr>
          <p:nvPr>
            <p:ph type="title"/>
          </p:nvPr>
        </p:nvSpPr>
        <p:spPr/>
        <p:txBody>
          <a:bodyPr/>
          <a:lstStyle/>
          <a:p>
            <a:r>
              <a:rPr lang="en-GB" dirty="0"/>
              <a:t>Applying Ultrasound Only</a:t>
            </a:r>
          </a:p>
        </p:txBody>
      </p:sp>
      <p:sp>
        <p:nvSpPr>
          <p:cNvPr id="3" name="Content Placeholder 2">
            <a:extLst>
              <a:ext uri="{FF2B5EF4-FFF2-40B4-BE49-F238E27FC236}">
                <a16:creationId xmlns:a16="http://schemas.microsoft.com/office/drawing/2014/main" id="{1C698C37-F6E6-E4AA-C90B-7A0E3A8FDD55}"/>
              </a:ext>
            </a:extLst>
          </p:cNvPr>
          <p:cNvSpPr>
            <a:spLocks noGrp="1"/>
          </p:cNvSpPr>
          <p:nvPr>
            <p:ph idx="1"/>
          </p:nvPr>
        </p:nvSpPr>
        <p:spPr/>
        <p:txBody>
          <a:bodyPr/>
          <a:lstStyle/>
          <a:p>
            <a:r>
              <a:rPr lang="en-GB" dirty="0"/>
              <a:t>I notice there is frequency mixing, generating new frequencies which are not in the RF amplifier output. </a:t>
            </a:r>
          </a:p>
          <a:p>
            <a:r>
              <a:rPr lang="en-GB" dirty="0"/>
              <a:t>The amplitude of this effect appears proportional to the distance from the US EM source, but not the focal area of the transducer. </a:t>
            </a:r>
          </a:p>
          <a:p>
            <a:r>
              <a:rPr lang="en-GB" dirty="0"/>
              <a:t>The amplitude of these mixed frequencies is far larger in the mouse. </a:t>
            </a:r>
          </a:p>
          <a:p>
            <a:r>
              <a:rPr lang="en-GB" dirty="0"/>
              <a:t>In all plots, I apply </a:t>
            </a:r>
            <a:r>
              <a:rPr lang="en-GB" dirty="0" err="1"/>
              <a:t>v_out</a:t>
            </a:r>
            <a:r>
              <a:rPr lang="en-GB" dirty="0"/>
              <a:t> = 0.1V, 1MPa at a calibrated focal position. </a:t>
            </a:r>
          </a:p>
        </p:txBody>
      </p:sp>
    </p:spTree>
    <p:extLst>
      <p:ext uri="{BB962C8B-B14F-4D97-AF65-F5344CB8AC3E}">
        <p14:creationId xmlns:p14="http://schemas.microsoft.com/office/powerpoint/2010/main" val="397940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01E9-432B-23B8-F165-3F2A61732303}"/>
              </a:ext>
            </a:extLst>
          </p:cNvPr>
          <p:cNvSpPr>
            <a:spLocks noGrp="1"/>
          </p:cNvSpPr>
          <p:nvPr>
            <p:ph type="title"/>
          </p:nvPr>
        </p:nvSpPr>
        <p:spPr>
          <a:xfrm>
            <a:off x="838200" y="365125"/>
            <a:ext cx="10515600" cy="841883"/>
          </a:xfrm>
        </p:spPr>
        <p:txBody>
          <a:bodyPr>
            <a:normAutofit/>
          </a:bodyPr>
          <a:lstStyle/>
          <a:p>
            <a:r>
              <a:rPr lang="en-GB" sz="3600" dirty="0"/>
              <a:t>PRF 1020 at 500khz simulation to show spectrum.</a:t>
            </a:r>
          </a:p>
        </p:txBody>
      </p:sp>
      <p:sp>
        <p:nvSpPr>
          <p:cNvPr id="3" name="Content Placeholder 2">
            <a:extLst>
              <a:ext uri="{FF2B5EF4-FFF2-40B4-BE49-F238E27FC236}">
                <a16:creationId xmlns:a16="http://schemas.microsoft.com/office/drawing/2014/main" id="{E9015D2D-B8F3-CDFC-1AFA-DCBB1D624FDE}"/>
              </a:ext>
            </a:extLst>
          </p:cNvPr>
          <p:cNvSpPr>
            <a:spLocks noGrp="1"/>
          </p:cNvSpPr>
          <p:nvPr>
            <p:ph idx="1"/>
          </p:nvPr>
        </p:nvSpPr>
        <p:spPr>
          <a:xfrm>
            <a:off x="838200" y="1490345"/>
            <a:ext cx="10515600" cy="4351338"/>
          </a:xfrm>
        </p:spPr>
        <p:txBody>
          <a:bodyPr/>
          <a:lstStyle/>
          <a:p>
            <a:r>
              <a:rPr lang="en-GB" dirty="0"/>
              <a:t>Add code showing the shape of a PRF1020 at 500kHz in simulation. </a:t>
            </a:r>
          </a:p>
        </p:txBody>
      </p:sp>
      <p:pic>
        <p:nvPicPr>
          <p:cNvPr id="5" name="Picture 4">
            <a:extLst>
              <a:ext uri="{FF2B5EF4-FFF2-40B4-BE49-F238E27FC236}">
                <a16:creationId xmlns:a16="http://schemas.microsoft.com/office/drawing/2014/main" id="{29D55750-256A-A6FF-B4F0-FCB0529AEAC5}"/>
              </a:ext>
            </a:extLst>
          </p:cNvPr>
          <p:cNvPicPr>
            <a:picLocks noChangeAspect="1"/>
          </p:cNvPicPr>
          <p:nvPr/>
        </p:nvPicPr>
        <p:blipFill>
          <a:blip r:embed="rId2"/>
          <a:stretch>
            <a:fillRect/>
          </a:stretch>
        </p:blipFill>
        <p:spPr>
          <a:xfrm>
            <a:off x="2148840" y="2323696"/>
            <a:ext cx="6979920" cy="4534304"/>
          </a:xfrm>
          <a:prstGeom prst="rect">
            <a:avLst/>
          </a:prstGeom>
        </p:spPr>
      </p:pic>
    </p:spTree>
    <p:extLst>
      <p:ext uri="{BB962C8B-B14F-4D97-AF65-F5344CB8AC3E}">
        <p14:creationId xmlns:p14="http://schemas.microsoft.com/office/powerpoint/2010/main" val="594535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5156</TotalTime>
  <Words>1410</Words>
  <Application>Microsoft Office PowerPoint</Application>
  <PresentationFormat>Widescreen</PresentationFormat>
  <Paragraphs>108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Could US neuromodulation be due to frequency mixing? </vt:lpstr>
      <vt:lpstr>Transmission curve of 500kHz transducer. </vt:lpstr>
      <vt:lpstr>Proof points of frequency mixing occurring due to the medium</vt:lpstr>
      <vt:lpstr>Repeating with RF amplifier channel and preamp</vt:lpstr>
      <vt:lpstr>Looking at phase of individual components of mixed frequencies</vt:lpstr>
      <vt:lpstr>Proof of frequency mixing</vt:lpstr>
      <vt:lpstr>Acoustically connected vs not (saline)</vt:lpstr>
      <vt:lpstr>Applying Ultrasound Only</vt:lpstr>
      <vt:lpstr>PRF 1020 at 500khz simulation to show spectrum.</vt:lpstr>
      <vt:lpstr>In a mouse, PRF1020Hz. DF</vt:lpstr>
      <vt:lpstr>Sum Frequencies</vt:lpstr>
      <vt:lpstr>Time Series PRF 1020Hz</vt:lpstr>
      <vt:lpstr>PRF1020 gold foil overlay test. </vt:lpstr>
      <vt:lpstr>PowerPoint Presentation</vt:lpstr>
      <vt:lpstr>PowerPoint Presentation</vt:lpstr>
      <vt:lpstr>Phantom two-tone frequency mixing acoustics test.</vt:lpstr>
      <vt:lpstr>DO A MEP TEST JUST WITH ACOUSTIC FIELD. </vt:lpstr>
      <vt:lpstr>PowerPoint Presentation</vt:lpstr>
      <vt:lpstr>Today: 05/07/2023</vt:lpstr>
      <vt:lpstr>Summary</vt:lpstr>
      <vt:lpstr>Continuous wave DC Offset comparison in vivo. </vt:lpstr>
      <vt:lpstr>Sum Frequency: 500khz + 500khz = 1MHz </vt:lpstr>
      <vt:lpstr>PRF SIGNAL simulation at 1020Hz </vt:lpstr>
      <vt:lpstr>PRF 1020kHz comparison in vivo</vt:lpstr>
      <vt:lpstr>PowerPoint Presentation</vt:lpstr>
      <vt:lpstr>Proof of frequency mixing </vt:lpstr>
      <vt:lpstr>Dual waveform comparisons in phantom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cp:lastModifiedBy>
  <cp:revision>407</cp:revision>
  <dcterms:created xsi:type="dcterms:W3CDTF">2023-06-26T13:15:12Z</dcterms:created>
  <dcterms:modified xsi:type="dcterms:W3CDTF">2023-07-13T15:19:44Z</dcterms:modified>
</cp:coreProperties>
</file>