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4" d="100"/>
          <a:sy n="84"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04/07/2023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04/07/2023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1524000" y="819397"/>
            <a:ext cx="9144000" cy="1703977"/>
          </a:xfrm>
        </p:spPr>
        <p:txBody>
          <a:bodyPr>
            <a:normAutofit fontScale="90000"/>
          </a:bodyPr>
          <a:lstStyle/>
          <a:p>
            <a:r>
              <a:rPr lang="en-GB" dirty="0"/>
              <a:t>Could US neuromodulation be due to frequency mixing? </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1524000" y="3602038"/>
            <a:ext cx="9144000" cy="609015"/>
          </a:xfrm>
        </p:spPr>
        <p:txBody>
          <a:bodyPr/>
          <a:lstStyle/>
          <a:p>
            <a:r>
              <a:rPr lang="en-GB" dirty="0"/>
              <a:t>30/6/2023</a:t>
            </a:r>
          </a:p>
        </p:txBody>
      </p:sp>
      <p:sp>
        <p:nvSpPr>
          <p:cNvPr id="4" name="Title 1">
            <a:extLst>
              <a:ext uri="{FF2B5EF4-FFF2-40B4-BE49-F238E27FC236}">
                <a16:creationId xmlns:a16="http://schemas.microsoft.com/office/drawing/2014/main" id="{FCD415B7-6050-9E91-FB67-3F2E447B5FDF}"/>
              </a:ext>
            </a:extLst>
          </p:cNvPr>
          <p:cNvSpPr txBox="1">
            <a:spLocks/>
          </p:cNvSpPr>
          <p:nvPr/>
        </p:nvSpPr>
        <p:spPr>
          <a:xfrm>
            <a:off x="1524000" y="4652843"/>
            <a:ext cx="9144000" cy="170397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OR</a:t>
            </a:r>
            <a:r>
              <a:rPr lang="en-GB" dirty="0"/>
              <a:t>: A study on whether US neuromodulation could be confounded by high frequency electromagnetic noise. </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0205-2D02-2612-40BA-1F880ED5C457}"/>
              </a:ext>
            </a:extLst>
          </p:cNvPr>
          <p:cNvSpPr>
            <a:spLocks noGrp="1"/>
          </p:cNvSpPr>
          <p:nvPr>
            <p:ph type="title"/>
          </p:nvPr>
        </p:nvSpPr>
        <p:spPr>
          <a:xfrm>
            <a:off x="838200" y="103186"/>
            <a:ext cx="10515600" cy="930275"/>
          </a:xfrm>
        </p:spPr>
        <p:txBody>
          <a:bodyPr/>
          <a:lstStyle/>
          <a:p>
            <a:r>
              <a:rPr lang="en-GB" dirty="0"/>
              <a:t>Acoustically connected vs not</a:t>
            </a:r>
          </a:p>
        </p:txBody>
      </p:sp>
      <p:pic>
        <p:nvPicPr>
          <p:cNvPr id="5" name="Content Placeholder 4" descr="A picture containing text, diagram, line, plot&#10;&#10;Description automatically generated">
            <a:extLst>
              <a:ext uri="{FF2B5EF4-FFF2-40B4-BE49-F238E27FC236}">
                <a16:creationId xmlns:a16="http://schemas.microsoft.com/office/drawing/2014/main" id="{3E948C20-B3C2-24E0-992F-A2AD2D3F45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3" t="7317" r="6708"/>
          <a:stretch/>
        </p:blipFill>
        <p:spPr>
          <a:xfrm>
            <a:off x="0" y="1371600"/>
            <a:ext cx="7892718" cy="4876800"/>
          </a:xfrm>
        </p:spPr>
      </p:pic>
      <p:sp>
        <p:nvSpPr>
          <p:cNvPr id="6" name="TextBox 5">
            <a:extLst>
              <a:ext uri="{FF2B5EF4-FFF2-40B4-BE49-F238E27FC236}">
                <a16:creationId xmlns:a16="http://schemas.microsoft.com/office/drawing/2014/main" id="{F68AEC2C-4F06-3190-A6EF-136B53F1CCEA}"/>
              </a:ext>
            </a:extLst>
          </p:cNvPr>
          <p:cNvSpPr txBox="1"/>
          <p:nvPr/>
        </p:nvSpPr>
        <p:spPr>
          <a:xfrm>
            <a:off x="7766304" y="1033462"/>
            <a:ext cx="4413877" cy="5355312"/>
          </a:xfrm>
          <a:prstGeom prst="rect">
            <a:avLst/>
          </a:prstGeom>
          <a:noFill/>
        </p:spPr>
        <p:txBody>
          <a:bodyPr wrap="square" rtlCol="0">
            <a:spAutoFit/>
          </a:bodyPr>
          <a:lstStyle/>
          <a:p>
            <a:r>
              <a:rPr lang="en-GB" dirty="0"/>
              <a:t>Here we show the </a:t>
            </a:r>
            <a:r>
              <a:rPr lang="en-GB" dirty="0" err="1"/>
              <a:t>measurent</a:t>
            </a:r>
            <a:r>
              <a:rPr lang="en-GB" dirty="0"/>
              <a:t> electrode which is run through the preamp at gain 1000, applying PRF acoustic signal at 1kHz, and also the RF amplifier monitor. </a:t>
            </a:r>
          </a:p>
          <a:p>
            <a:endParaRPr lang="en-GB" dirty="0"/>
          </a:p>
          <a:p>
            <a:r>
              <a:rPr lang="en-GB" dirty="0"/>
              <a:t>In the RF amplifier monitor, the 1kHz is smaller than the 3kHz which suggests frequency mixing is NOT happening in the NAC case. In the AC case, there is frequency mixing. </a:t>
            </a:r>
          </a:p>
          <a:p>
            <a:endParaRPr lang="en-GB" dirty="0"/>
          </a:p>
          <a:p>
            <a:r>
              <a:rPr lang="en-GB" dirty="0"/>
              <a:t>In the voltage monitor, there is some ambiguity due to mains harmonics. It would be better to change the PRF to a non-integer multiple of 50Hz… i.e. 1020Hz would be a better PRF to disambiguate from mains noise. </a:t>
            </a:r>
          </a:p>
          <a:p>
            <a:r>
              <a:rPr lang="en-GB" dirty="0"/>
              <a:t>Goal: State that frequency mixing ONLY occurs when there is an acoustic connection. </a:t>
            </a:r>
          </a:p>
        </p:txBody>
      </p:sp>
    </p:spTree>
    <p:extLst>
      <p:ext uri="{BB962C8B-B14F-4D97-AF65-F5344CB8AC3E}">
        <p14:creationId xmlns:p14="http://schemas.microsoft.com/office/powerpoint/2010/main" val="305921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2FDA-D6B0-7DD4-F59D-BF3E73CD4798}"/>
              </a:ext>
            </a:extLst>
          </p:cNvPr>
          <p:cNvSpPr>
            <a:spLocks noGrp="1"/>
          </p:cNvSpPr>
          <p:nvPr>
            <p:ph type="title"/>
          </p:nvPr>
        </p:nvSpPr>
        <p:spPr/>
        <p:txBody>
          <a:bodyPr/>
          <a:lstStyle/>
          <a:p>
            <a:r>
              <a:rPr lang="en-GB" dirty="0"/>
              <a:t>Time series. </a:t>
            </a:r>
          </a:p>
        </p:txBody>
      </p:sp>
      <p:pic>
        <p:nvPicPr>
          <p:cNvPr id="5" name="Content Placeholder 4" descr="A picture containing text, screenshot, diagram, plot&#10;&#10;Description automatically generated">
            <a:extLst>
              <a:ext uri="{FF2B5EF4-FFF2-40B4-BE49-F238E27FC236}">
                <a16:creationId xmlns:a16="http://schemas.microsoft.com/office/drawing/2014/main" id="{84BDD971-715A-B753-93E8-5C8FF8122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69" y="1368425"/>
            <a:ext cx="7252229" cy="4351338"/>
          </a:xfrm>
        </p:spPr>
      </p:pic>
      <p:sp>
        <p:nvSpPr>
          <p:cNvPr id="6" name="TextBox 5">
            <a:extLst>
              <a:ext uri="{FF2B5EF4-FFF2-40B4-BE49-F238E27FC236}">
                <a16:creationId xmlns:a16="http://schemas.microsoft.com/office/drawing/2014/main" id="{D0415E1E-3B18-9BB7-585A-708DAF6ADF5C}"/>
              </a:ext>
            </a:extLst>
          </p:cNvPr>
          <p:cNvSpPr txBox="1"/>
          <p:nvPr/>
        </p:nvSpPr>
        <p:spPr>
          <a:xfrm>
            <a:off x="7222261" y="1800416"/>
            <a:ext cx="4753770" cy="2862322"/>
          </a:xfrm>
          <a:prstGeom prst="rect">
            <a:avLst/>
          </a:prstGeom>
          <a:noFill/>
        </p:spPr>
        <p:txBody>
          <a:bodyPr wrap="square" rtlCol="0">
            <a:spAutoFit/>
          </a:bodyPr>
          <a:lstStyle/>
          <a:p>
            <a:r>
              <a:rPr lang="en-GB" dirty="0"/>
              <a:t>The sum and diff frequencies are there either way, as they are output in the raw PRF signal. I can confirm that they change scale with the applied pressure amplitude. </a:t>
            </a:r>
          </a:p>
          <a:p>
            <a:endParaRPr lang="en-GB" dirty="0"/>
          </a:p>
          <a:p>
            <a:r>
              <a:rPr lang="en-GB" dirty="0"/>
              <a:t>When AC, they are much larger. Suggesting that frequency mixing takes place only in this case.</a:t>
            </a:r>
          </a:p>
          <a:p>
            <a:endParaRPr lang="en-GB" dirty="0"/>
          </a:p>
          <a:p>
            <a:r>
              <a:rPr lang="en-GB" dirty="0"/>
              <a:t>A better way to express this might be by a ratio of the 3</a:t>
            </a:r>
            <a:r>
              <a:rPr lang="en-GB" baseline="30000" dirty="0"/>
              <a:t>rd</a:t>
            </a:r>
            <a:r>
              <a:rPr lang="en-GB" dirty="0"/>
              <a:t> to the 1</a:t>
            </a:r>
            <a:r>
              <a:rPr lang="en-GB" baseline="30000" dirty="0"/>
              <a:t>st</a:t>
            </a:r>
            <a:r>
              <a:rPr lang="en-GB" dirty="0"/>
              <a:t> harmonic. </a:t>
            </a:r>
          </a:p>
        </p:txBody>
      </p:sp>
    </p:spTree>
    <p:extLst>
      <p:ext uri="{BB962C8B-B14F-4D97-AF65-F5344CB8AC3E}">
        <p14:creationId xmlns:p14="http://schemas.microsoft.com/office/powerpoint/2010/main" val="175119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E38F-1FBB-13DD-0FD7-BCDBCEB4C9C7}"/>
              </a:ext>
            </a:extLst>
          </p:cNvPr>
          <p:cNvSpPr>
            <a:spLocks noGrp="1"/>
          </p:cNvSpPr>
          <p:nvPr>
            <p:ph type="title"/>
          </p:nvPr>
        </p:nvSpPr>
        <p:spPr>
          <a:xfrm>
            <a:off x="838200" y="133477"/>
            <a:ext cx="10515600" cy="1000379"/>
          </a:xfrm>
        </p:spPr>
        <p:txBody>
          <a:bodyPr/>
          <a:lstStyle/>
          <a:p>
            <a:r>
              <a:rPr lang="en-GB" dirty="0"/>
              <a:t>TODO:    (04/07/2023)</a:t>
            </a:r>
          </a:p>
        </p:txBody>
      </p:sp>
      <p:sp>
        <p:nvSpPr>
          <p:cNvPr id="3" name="Content Placeholder 2">
            <a:extLst>
              <a:ext uri="{FF2B5EF4-FFF2-40B4-BE49-F238E27FC236}">
                <a16:creationId xmlns:a16="http://schemas.microsoft.com/office/drawing/2014/main" id="{57A082DE-2B67-D1DD-9D6A-E31FB840A3B0}"/>
              </a:ext>
            </a:extLst>
          </p:cNvPr>
          <p:cNvSpPr>
            <a:spLocks noGrp="1"/>
          </p:cNvSpPr>
          <p:nvPr>
            <p:ph idx="1"/>
          </p:nvPr>
        </p:nvSpPr>
        <p:spPr>
          <a:xfrm>
            <a:off x="365760" y="1133856"/>
            <a:ext cx="11533632" cy="5462016"/>
          </a:xfrm>
        </p:spPr>
        <p:txBody>
          <a:bodyPr>
            <a:normAutofit fontScale="92500" lnSpcReduction="10000"/>
          </a:bodyPr>
          <a:lstStyle/>
          <a:p>
            <a:r>
              <a:rPr lang="en-GB" dirty="0"/>
              <a:t>Change PRF to 1020Hz, and redo acoustically connected vs not data. </a:t>
            </a:r>
          </a:p>
          <a:p>
            <a:r>
              <a:rPr lang="en-GB" dirty="0"/>
              <a:t>Do a neural demodulation experiment? </a:t>
            </a:r>
          </a:p>
          <a:p>
            <a:endParaRPr lang="en-GB" dirty="0"/>
          </a:p>
          <a:p>
            <a:pPr marL="0" indent="0">
              <a:buNone/>
            </a:pPr>
            <a:endParaRPr lang="en-GB" dirty="0"/>
          </a:p>
          <a:p>
            <a:r>
              <a:rPr lang="en-GB" dirty="0"/>
              <a:t>Why can’t I see a spatial map of this frequency mixing change? What if this was the ratio between the first and third harmonic? As a proxy for the amount of f mixing taking place? </a:t>
            </a:r>
          </a:p>
          <a:p>
            <a:r>
              <a:rPr lang="en-GB" dirty="0"/>
              <a:t>Maybe the mains harmonics are dominating? Maybe the base PRF amplitude is what I see… make a new map, even in saline where I use the ratio of the 3</a:t>
            </a:r>
            <a:r>
              <a:rPr lang="en-GB" baseline="30000" dirty="0"/>
              <a:t>rd</a:t>
            </a:r>
            <a:r>
              <a:rPr lang="en-GB" dirty="0"/>
              <a:t> to the 1</a:t>
            </a:r>
            <a:r>
              <a:rPr lang="en-GB" baseline="30000" dirty="0"/>
              <a:t>st</a:t>
            </a:r>
            <a:r>
              <a:rPr lang="en-GB" dirty="0"/>
              <a:t> harmonic. </a:t>
            </a:r>
          </a:p>
          <a:p>
            <a:r>
              <a:rPr lang="en-GB" dirty="0"/>
              <a:t>Why does the carrier amplitude change size anyway? It changes based on the distance from the EM source. Currently I am doing EM source current source density imaging of the carrier. </a:t>
            </a:r>
          </a:p>
          <a:p>
            <a:r>
              <a:rPr lang="en-GB" dirty="0"/>
              <a:t>It should still change amplitude based on the </a:t>
            </a:r>
            <a:r>
              <a:rPr lang="en-GB"/>
              <a:t>applied pressure? </a:t>
            </a:r>
            <a:endParaRPr lang="en-GB" dirty="0"/>
          </a:p>
        </p:txBody>
      </p:sp>
    </p:spTree>
    <p:extLst>
      <p:ext uri="{BB962C8B-B14F-4D97-AF65-F5344CB8AC3E}">
        <p14:creationId xmlns:p14="http://schemas.microsoft.com/office/powerpoint/2010/main" val="329455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line, plot&#10;&#10;Description automatically generated">
            <a:extLst>
              <a:ext uri="{FF2B5EF4-FFF2-40B4-BE49-F238E27FC236}">
                <a16:creationId xmlns:a16="http://schemas.microsoft.com/office/drawing/2014/main" id="{07D3DBFE-C528-48F7-E278-D05E0217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8" y="1365722"/>
            <a:ext cx="8198068" cy="4918841"/>
          </a:xfrm>
          <a:prstGeom prst="rect">
            <a:avLst/>
          </a:prstGeom>
        </p:spPr>
      </p:pic>
      <p:sp>
        <p:nvSpPr>
          <p:cNvPr id="2" name="Title 1">
            <a:extLst>
              <a:ext uri="{FF2B5EF4-FFF2-40B4-BE49-F238E27FC236}">
                <a16:creationId xmlns:a16="http://schemas.microsoft.com/office/drawing/2014/main" id="{189DC437-6789-B5D0-352E-191B07B8B379}"/>
              </a:ext>
            </a:extLst>
          </p:cNvPr>
          <p:cNvSpPr>
            <a:spLocks noGrp="1"/>
          </p:cNvSpPr>
          <p:nvPr>
            <p:ph type="title"/>
          </p:nvPr>
        </p:nvSpPr>
        <p:spPr>
          <a:xfrm>
            <a:off x="838200" y="365125"/>
            <a:ext cx="10515600" cy="766251"/>
          </a:xfrm>
        </p:spPr>
        <p:txBody>
          <a:bodyPr/>
          <a:lstStyle/>
          <a:p>
            <a:r>
              <a:rPr lang="en-GB" dirty="0"/>
              <a:t>In a mouse, PRF1020Hz. DF</a:t>
            </a:r>
          </a:p>
        </p:txBody>
      </p:sp>
      <p:sp>
        <p:nvSpPr>
          <p:cNvPr id="6" name="TextBox 5">
            <a:extLst>
              <a:ext uri="{FF2B5EF4-FFF2-40B4-BE49-F238E27FC236}">
                <a16:creationId xmlns:a16="http://schemas.microsoft.com/office/drawing/2014/main" id="{DB3A8DBA-7D2D-3B9E-A36E-A9BAC134D44C}"/>
              </a:ext>
            </a:extLst>
          </p:cNvPr>
          <p:cNvSpPr txBox="1"/>
          <p:nvPr/>
        </p:nvSpPr>
        <p:spPr>
          <a:xfrm>
            <a:off x="8065217" y="1516818"/>
            <a:ext cx="4044125" cy="2308324"/>
          </a:xfrm>
          <a:prstGeom prst="rect">
            <a:avLst/>
          </a:prstGeom>
          <a:noFill/>
        </p:spPr>
        <p:txBody>
          <a:bodyPr wrap="square" rtlCol="0">
            <a:spAutoFit/>
          </a:bodyPr>
          <a:lstStyle/>
          <a:p>
            <a:r>
              <a:rPr lang="en-GB" dirty="0"/>
              <a:t>There are clear and large frequency mixing at 1020Hz, and at frequency between the main harmonics too. The amplitude is huge. </a:t>
            </a:r>
          </a:p>
          <a:p>
            <a:endParaRPr lang="en-GB" dirty="0"/>
          </a:p>
          <a:p>
            <a:r>
              <a:rPr lang="en-GB" dirty="0"/>
              <a:t>Notably there are also DC amplitudes here. It seems that the main challenge to doing this in a novel way is this DC area. </a:t>
            </a:r>
          </a:p>
        </p:txBody>
      </p:sp>
    </p:spTree>
    <p:extLst>
      <p:ext uri="{BB962C8B-B14F-4D97-AF65-F5344CB8AC3E}">
        <p14:creationId xmlns:p14="http://schemas.microsoft.com/office/powerpoint/2010/main" val="85052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7B6B-1D6F-9949-3384-2C7E8090F88A}"/>
              </a:ext>
            </a:extLst>
          </p:cNvPr>
          <p:cNvSpPr>
            <a:spLocks noGrp="1"/>
          </p:cNvSpPr>
          <p:nvPr>
            <p:ph type="title"/>
          </p:nvPr>
        </p:nvSpPr>
        <p:spPr/>
        <p:txBody>
          <a:bodyPr/>
          <a:lstStyle/>
          <a:p>
            <a:r>
              <a:rPr lang="en-GB" dirty="0"/>
              <a:t>In mouse PRF 1020Hz, SF</a:t>
            </a:r>
          </a:p>
        </p:txBody>
      </p:sp>
      <p:sp>
        <p:nvSpPr>
          <p:cNvPr id="6" name="TextBox 5">
            <a:extLst>
              <a:ext uri="{FF2B5EF4-FFF2-40B4-BE49-F238E27FC236}">
                <a16:creationId xmlns:a16="http://schemas.microsoft.com/office/drawing/2014/main" id="{572FCDEE-CB37-C5FA-469B-C4094F0FD22A}"/>
              </a:ext>
            </a:extLst>
          </p:cNvPr>
          <p:cNvSpPr txBox="1"/>
          <p:nvPr/>
        </p:nvSpPr>
        <p:spPr>
          <a:xfrm>
            <a:off x="7795778" y="1690688"/>
            <a:ext cx="4044125" cy="1200329"/>
          </a:xfrm>
          <a:prstGeom prst="rect">
            <a:avLst/>
          </a:prstGeom>
          <a:noFill/>
        </p:spPr>
        <p:txBody>
          <a:bodyPr wrap="square" rtlCol="0">
            <a:spAutoFit/>
          </a:bodyPr>
          <a:lstStyle/>
          <a:p>
            <a:r>
              <a:rPr lang="en-GB" dirty="0"/>
              <a:t>Sum frequencies.</a:t>
            </a:r>
          </a:p>
          <a:p>
            <a:endParaRPr lang="en-GB" dirty="0"/>
          </a:p>
          <a:p>
            <a:r>
              <a:rPr lang="en-GB" dirty="0"/>
              <a:t>There are frequencies that appear, due to mixing, that didn’t even exist before…  </a:t>
            </a:r>
          </a:p>
        </p:txBody>
      </p:sp>
      <p:pic>
        <p:nvPicPr>
          <p:cNvPr id="4" name="Picture 3" descr="A picture containing text, diagram, line, plot&#10;&#10;Description automatically generated">
            <a:extLst>
              <a:ext uri="{FF2B5EF4-FFF2-40B4-BE49-F238E27FC236}">
                <a16:creationId xmlns:a16="http://schemas.microsoft.com/office/drawing/2014/main" id="{82E6B782-0B40-0FBA-988A-B87E1DCCD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3" y="1690688"/>
            <a:ext cx="7329615" cy="4397769"/>
          </a:xfrm>
          <a:prstGeom prst="rect">
            <a:avLst/>
          </a:prstGeom>
        </p:spPr>
      </p:pic>
    </p:spTree>
    <p:extLst>
      <p:ext uri="{BB962C8B-B14F-4D97-AF65-F5344CB8AC3E}">
        <p14:creationId xmlns:p14="http://schemas.microsoft.com/office/powerpoint/2010/main" val="15140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C341-14C8-9AD8-009D-B7CC23C2ACA3}"/>
              </a:ext>
            </a:extLst>
          </p:cNvPr>
          <p:cNvSpPr>
            <a:spLocks noGrp="1"/>
          </p:cNvSpPr>
          <p:nvPr>
            <p:ph type="title"/>
          </p:nvPr>
        </p:nvSpPr>
        <p:spPr/>
        <p:txBody>
          <a:bodyPr/>
          <a:lstStyle/>
          <a:p>
            <a:r>
              <a:rPr lang="en-GB" dirty="0"/>
              <a:t>Time Series</a:t>
            </a:r>
          </a:p>
        </p:txBody>
      </p:sp>
      <p:sp>
        <p:nvSpPr>
          <p:cNvPr id="6" name="TextBox 5">
            <a:extLst>
              <a:ext uri="{FF2B5EF4-FFF2-40B4-BE49-F238E27FC236}">
                <a16:creationId xmlns:a16="http://schemas.microsoft.com/office/drawing/2014/main" id="{6E8C5DD4-714D-74B5-5A1A-819910EEEF7C}"/>
              </a:ext>
            </a:extLst>
          </p:cNvPr>
          <p:cNvSpPr txBox="1"/>
          <p:nvPr/>
        </p:nvSpPr>
        <p:spPr>
          <a:xfrm>
            <a:off x="7252230" y="1690688"/>
            <a:ext cx="4587674" cy="1200329"/>
          </a:xfrm>
          <a:prstGeom prst="rect">
            <a:avLst/>
          </a:prstGeom>
          <a:noFill/>
        </p:spPr>
        <p:txBody>
          <a:bodyPr wrap="square" rtlCol="0">
            <a:spAutoFit/>
          </a:bodyPr>
          <a:lstStyle/>
          <a:p>
            <a:r>
              <a:rPr lang="en-GB" dirty="0"/>
              <a:t>Time series. Acoustically connected sum and difference frequencies are huge. </a:t>
            </a:r>
          </a:p>
          <a:p>
            <a:endParaRPr lang="en-GB" dirty="0"/>
          </a:p>
          <a:p>
            <a:r>
              <a:rPr lang="en-GB" dirty="0"/>
              <a:t>Tiny when not </a:t>
            </a:r>
            <a:r>
              <a:rPr lang="en-GB"/>
              <a:t>acoustically connected.  </a:t>
            </a:r>
            <a:endParaRPr lang="en-GB" dirty="0"/>
          </a:p>
        </p:txBody>
      </p:sp>
      <p:pic>
        <p:nvPicPr>
          <p:cNvPr id="8" name="Content Placeholder 7" descr="A black and purple sound waves&#10;&#10;Description automatically generated with low confidence">
            <a:extLst>
              <a:ext uri="{FF2B5EF4-FFF2-40B4-BE49-F238E27FC236}">
                <a16:creationId xmlns:a16="http://schemas.microsoft.com/office/drawing/2014/main" id="{E78BF00A-16D6-BEC0-CDB6-F360802FA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7156"/>
            <a:ext cx="7252229" cy="4351338"/>
          </a:xfrm>
        </p:spPr>
      </p:pic>
    </p:spTree>
    <p:extLst>
      <p:ext uri="{BB962C8B-B14F-4D97-AF65-F5344CB8AC3E}">
        <p14:creationId xmlns:p14="http://schemas.microsoft.com/office/powerpoint/2010/main" val="87496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BF83-C7FB-948C-47E9-030C69C068F9}"/>
              </a:ext>
            </a:extLst>
          </p:cNvPr>
          <p:cNvSpPr>
            <a:spLocks noGrp="1"/>
          </p:cNvSpPr>
          <p:nvPr>
            <p:ph type="title"/>
          </p:nvPr>
        </p:nvSpPr>
        <p:spPr/>
        <p:txBody>
          <a:bodyPr/>
          <a:lstStyle/>
          <a:p>
            <a:r>
              <a:rPr lang="en-GB" dirty="0"/>
              <a:t>PRF1020 compare with saline amplitudes. </a:t>
            </a:r>
          </a:p>
        </p:txBody>
      </p:sp>
      <p:sp>
        <p:nvSpPr>
          <p:cNvPr id="3" name="Content Placeholder 2">
            <a:extLst>
              <a:ext uri="{FF2B5EF4-FFF2-40B4-BE49-F238E27FC236}">
                <a16:creationId xmlns:a16="http://schemas.microsoft.com/office/drawing/2014/main" id="{11FA4F96-B77F-594E-84B8-8A040380F5A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3576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C578-EE1D-CC71-A71A-A3B161FAF508}"/>
              </a:ext>
            </a:extLst>
          </p:cNvPr>
          <p:cNvSpPr>
            <a:spLocks noGrp="1"/>
          </p:cNvSpPr>
          <p:nvPr>
            <p:ph type="title"/>
          </p:nvPr>
        </p:nvSpPr>
        <p:spPr/>
        <p:txBody>
          <a:bodyPr/>
          <a:lstStyle/>
          <a:p>
            <a:r>
              <a:rPr lang="en-GB" dirty="0"/>
              <a:t>PRF1020 spatial map. </a:t>
            </a:r>
          </a:p>
        </p:txBody>
      </p:sp>
      <p:sp>
        <p:nvSpPr>
          <p:cNvPr id="3" name="Content Placeholder 2">
            <a:extLst>
              <a:ext uri="{FF2B5EF4-FFF2-40B4-BE49-F238E27FC236}">
                <a16:creationId xmlns:a16="http://schemas.microsoft.com/office/drawing/2014/main" id="{7A29BCC3-D7DE-2569-EB6D-3962559BECA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6513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3F7-AE50-A40C-1363-F844505F7B17}"/>
              </a:ext>
            </a:extLst>
          </p:cNvPr>
          <p:cNvSpPr>
            <a:spLocks noGrp="1"/>
          </p:cNvSpPr>
          <p:nvPr>
            <p:ph type="title"/>
          </p:nvPr>
        </p:nvSpPr>
        <p:spPr>
          <a:xfrm>
            <a:off x="838200" y="365125"/>
            <a:ext cx="10515600" cy="877521"/>
          </a:xfrm>
        </p:spPr>
        <p:txBody>
          <a:bodyPr/>
          <a:lstStyle/>
          <a:p>
            <a:r>
              <a:rPr lang="en-GB" dirty="0"/>
              <a:t>Today: 05/07/2023</a:t>
            </a:r>
          </a:p>
        </p:txBody>
      </p:sp>
      <p:sp>
        <p:nvSpPr>
          <p:cNvPr id="3" name="Content Placeholder 2">
            <a:extLst>
              <a:ext uri="{FF2B5EF4-FFF2-40B4-BE49-F238E27FC236}">
                <a16:creationId xmlns:a16="http://schemas.microsoft.com/office/drawing/2014/main" id="{13EB5DAD-B662-C927-D4DE-885305BD2DEB}"/>
              </a:ext>
            </a:extLst>
          </p:cNvPr>
          <p:cNvSpPr>
            <a:spLocks noGrp="1"/>
          </p:cNvSpPr>
          <p:nvPr>
            <p:ph idx="1"/>
          </p:nvPr>
        </p:nvSpPr>
        <p:spPr>
          <a:xfrm>
            <a:off x="562707" y="1570892"/>
            <a:ext cx="11136923" cy="4606071"/>
          </a:xfrm>
        </p:spPr>
        <p:txBody>
          <a:bodyPr>
            <a:normAutofit fontScale="92500" lnSpcReduction="10000"/>
          </a:bodyPr>
          <a:lstStyle/>
          <a:p>
            <a:r>
              <a:rPr lang="en-GB" dirty="0"/>
              <a:t>Can I get a VEP with Ket/</a:t>
            </a:r>
            <a:r>
              <a:rPr lang="en-GB" dirty="0" err="1"/>
              <a:t>Xyl</a:t>
            </a:r>
            <a:r>
              <a:rPr lang="en-GB" dirty="0"/>
              <a:t> from the new mouse with Pat style electrodes, using the new cable, and the chemical heat mat? No VEP, but I did a neural recording test using the delta waves induced by ketamine. It looks promising. This should enable me to at least </a:t>
            </a:r>
          </a:p>
          <a:p>
            <a:r>
              <a:rPr lang="en-GB" dirty="0"/>
              <a:t>Do a big </a:t>
            </a:r>
            <a:r>
              <a:rPr lang="en-GB"/>
              <a:t>saline test:</a:t>
            </a:r>
            <a:endParaRPr lang="en-GB" dirty="0"/>
          </a:p>
          <a:p>
            <a:pPr marL="0" indent="0">
              <a:buNone/>
            </a:pPr>
            <a:r>
              <a:rPr lang="en-GB" dirty="0"/>
              <a:t>Do the PRF2020 test in saline at the calibrated focus, for an amplitude comparison. </a:t>
            </a:r>
          </a:p>
          <a:p>
            <a:pPr marL="0" indent="0">
              <a:buNone/>
            </a:pPr>
            <a:r>
              <a:rPr lang="en-GB" dirty="0"/>
              <a:t>What happens when I shield the area by placing that gold foil over the top of the gel? Do I still see frequency mixing? (i.e. is the current source EM noise from the transducer? or does it happen on its own).</a:t>
            </a:r>
          </a:p>
          <a:p>
            <a:pPr marL="0" indent="0">
              <a:buNone/>
            </a:pPr>
            <a:r>
              <a:rPr lang="en-GB" dirty="0"/>
              <a:t>Apply two US frequencies that are close together, can I see the diff frequency in saline? </a:t>
            </a:r>
          </a:p>
          <a:p>
            <a:pPr marL="0" indent="0">
              <a:buNone/>
            </a:pPr>
            <a:endParaRPr lang="en-GB" dirty="0"/>
          </a:p>
        </p:txBody>
      </p:sp>
    </p:spTree>
    <p:extLst>
      <p:ext uri="{BB962C8B-B14F-4D97-AF65-F5344CB8AC3E}">
        <p14:creationId xmlns:p14="http://schemas.microsoft.com/office/powerpoint/2010/main" val="4634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69A7-107C-A980-A357-BAA3781BE7A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A72988D-0907-D6FB-226C-3E6CE52A2FB6}"/>
              </a:ext>
            </a:extLst>
          </p:cNvPr>
          <p:cNvSpPr>
            <a:spLocks noGrp="1"/>
          </p:cNvSpPr>
          <p:nvPr>
            <p:ph idx="1"/>
          </p:nvPr>
        </p:nvSpPr>
        <p:spPr>
          <a:xfrm>
            <a:off x="468924" y="1887416"/>
            <a:ext cx="11125200" cy="4605460"/>
          </a:xfrm>
        </p:spPr>
        <p:txBody>
          <a:bodyPr>
            <a:normAutofit lnSpcReduction="10000"/>
          </a:bodyPr>
          <a:lstStyle/>
          <a:p>
            <a:r>
              <a:rPr lang="en-GB" dirty="0"/>
              <a:t>What do I know? </a:t>
            </a:r>
          </a:p>
          <a:p>
            <a:r>
              <a:rPr lang="en-GB" dirty="0"/>
              <a:t>Frequency mixing occurs to generate sum and different frequencies when an acoustic wave is present. (No EM source required, unless the EM source is the transducer itself?)</a:t>
            </a:r>
          </a:p>
          <a:p>
            <a:r>
              <a:rPr lang="en-GB" dirty="0"/>
              <a:t>How can I use this? MEP with two close together US frequencies. </a:t>
            </a:r>
          </a:p>
          <a:p>
            <a:pPr marL="0" indent="0">
              <a:buNone/>
            </a:pPr>
            <a:r>
              <a:rPr lang="en-GB" dirty="0"/>
              <a:t>MEP experiment: </a:t>
            </a:r>
          </a:p>
          <a:p>
            <a:pPr marL="0" indent="0">
              <a:buNone/>
            </a:pPr>
            <a:r>
              <a:rPr lang="en-GB" dirty="0"/>
              <a:t>EMG with my new LED in place. </a:t>
            </a:r>
          </a:p>
          <a:p>
            <a:pPr marL="0" indent="0">
              <a:buNone/>
            </a:pPr>
            <a:r>
              <a:rPr lang="en-GB" dirty="0"/>
              <a:t>T1: US alone continuous wave. Showing DC offset response. (this proves US is not due to sound confound)</a:t>
            </a:r>
          </a:p>
          <a:p>
            <a:pPr marL="0" indent="0">
              <a:buNone/>
            </a:pPr>
            <a:r>
              <a:rPr lang="en-GB" dirty="0"/>
              <a:t>T2: US with two frequencies close together, can I measure </a:t>
            </a:r>
            <a:r>
              <a:rPr lang="en-GB" dirty="0" err="1"/>
              <a:t>dF</a:t>
            </a:r>
            <a:r>
              <a:rPr lang="en-GB" dirty="0"/>
              <a:t>? </a:t>
            </a:r>
          </a:p>
        </p:txBody>
      </p:sp>
    </p:spTree>
    <p:extLst>
      <p:ext uri="{BB962C8B-B14F-4D97-AF65-F5344CB8AC3E}">
        <p14:creationId xmlns:p14="http://schemas.microsoft.com/office/powerpoint/2010/main" val="178234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A3F6-4776-4C77-D5F8-8415150AECFC}"/>
              </a:ext>
            </a:extLst>
          </p:cNvPr>
          <p:cNvSpPr>
            <a:spLocks noGrp="1"/>
          </p:cNvSpPr>
          <p:nvPr>
            <p:ph type="title"/>
          </p:nvPr>
        </p:nvSpPr>
        <p:spPr>
          <a:xfrm>
            <a:off x="838200" y="152182"/>
            <a:ext cx="10515600" cy="951057"/>
          </a:xfrm>
        </p:spPr>
        <p:txBody>
          <a:bodyPr>
            <a:normAutofit/>
          </a:bodyPr>
          <a:lstStyle/>
          <a:p>
            <a:r>
              <a:rPr lang="en-GB" sz="3200" b="1" dirty="0"/>
              <a:t>Proof points of frequency mixing occurring due to the medium</a:t>
            </a:r>
          </a:p>
        </p:txBody>
      </p:sp>
      <p:sp>
        <p:nvSpPr>
          <p:cNvPr id="3" name="Content Placeholder 2">
            <a:extLst>
              <a:ext uri="{FF2B5EF4-FFF2-40B4-BE49-F238E27FC236}">
                <a16:creationId xmlns:a16="http://schemas.microsoft.com/office/drawing/2014/main" id="{ADD540D5-B386-64B1-BC4E-3A789DB28940}"/>
              </a:ext>
            </a:extLst>
          </p:cNvPr>
          <p:cNvSpPr>
            <a:spLocks noGrp="1"/>
          </p:cNvSpPr>
          <p:nvPr>
            <p:ph idx="1"/>
          </p:nvPr>
        </p:nvSpPr>
        <p:spPr>
          <a:xfrm>
            <a:off x="574964" y="1191126"/>
            <a:ext cx="11159836" cy="5301749"/>
          </a:xfrm>
        </p:spPr>
        <p:txBody>
          <a:bodyPr>
            <a:normAutofit/>
          </a:bodyPr>
          <a:lstStyle/>
          <a:p>
            <a:r>
              <a:rPr lang="en-GB" sz="2000" dirty="0"/>
              <a:t>Amplitude covariance scale test. </a:t>
            </a:r>
          </a:p>
          <a:p>
            <a:pPr marL="0" indent="0">
              <a:buNone/>
            </a:pPr>
            <a:r>
              <a:rPr lang="en-GB" sz="2000" dirty="0"/>
              <a:t>	In the mouse and in saline the sf and </a:t>
            </a:r>
            <a:r>
              <a:rPr lang="en-GB" sz="2000" dirty="0" err="1"/>
              <a:t>df</a:t>
            </a:r>
            <a:r>
              <a:rPr lang="en-GB" sz="2000" dirty="0"/>
              <a:t> scale with the applied pressure. </a:t>
            </a:r>
          </a:p>
          <a:p>
            <a:r>
              <a:rPr lang="en-GB" sz="2000" dirty="0"/>
              <a:t>RF amplifier confound tests. </a:t>
            </a:r>
          </a:p>
          <a:p>
            <a:pPr marL="0" indent="0">
              <a:buNone/>
            </a:pPr>
            <a:r>
              <a:rPr lang="en-GB" sz="2000" dirty="0"/>
              <a:t>	In saline I see that the RF amplifier also has mixing frequencies in it. </a:t>
            </a:r>
          </a:p>
          <a:p>
            <a:r>
              <a:rPr lang="en-GB" sz="2000" dirty="0"/>
              <a:t>With and without acoustic connection. Could it be due to EM noise from the US? </a:t>
            </a:r>
          </a:p>
          <a:p>
            <a:pPr marL="0" indent="0">
              <a:buNone/>
            </a:pPr>
            <a:r>
              <a:rPr lang="en-GB" sz="2000" dirty="0"/>
              <a:t>   	I see the mixing frequencies in either continuous or PRF ultrasound, it scales with how close it is 	to the medium(either brain or saline).</a:t>
            </a:r>
          </a:p>
          <a:p>
            <a:r>
              <a:rPr lang="en-GB" sz="2000" dirty="0"/>
              <a:t>Size of the mixing PRF components should be larger at 1khz than at 2kHz and 3khz if it is frequency mixing. </a:t>
            </a:r>
          </a:p>
          <a:p>
            <a:pPr marL="0" indent="0">
              <a:buNone/>
            </a:pPr>
            <a:r>
              <a:rPr lang="en-GB" sz="2000" dirty="0"/>
              <a:t> 	This is true(1kHz is bigger than 3kHz), but also visible in the RF data so it is unclear the medium is 	the cause of the mixing, or whether the cause is coupling from the high voltage source. </a:t>
            </a:r>
          </a:p>
          <a:p>
            <a:r>
              <a:rPr lang="en-GB" sz="2000" dirty="0"/>
              <a:t>Spatial test is valid, as we presuppose that the mixing effect is proportional to the pressure focus. Hence moving off pressure focus should yield a lower value if it is the acoustoelectric effect. </a:t>
            </a:r>
          </a:p>
        </p:txBody>
      </p:sp>
    </p:spTree>
    <p:extLst>
      <p:ext uri="{BB962C8B-B14F-4D97-AF65-F5344CB8AC3E}">
        <p14:creationId xmlns:p14="http://schemas.microsoft.com/office/powerpoint/2010/main" val="351676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1A5D-15CE-78D8-8059-60860666A567}"/>
              </a:ext>
            </a:extLst>
          </p:cNvPr>
          <p:cNvSpPr>
            <a:spLocks noGrp="1"/>
          </p:cNvSpPr>
          <p:nvPr>
            <p:ph type="title"/>
          </p:nvPr>
        </p:nvSpPr>
        <p:spPr>
          <a:xfrm>
            <a:off x="2947250" y="86637"/>
            <a:ext cx="6056870" cy="653778"/>
          </a:xfrm>
        </p:spPr>
        <p:txBody>
          <a:bodyPr>
            <a:noAutofit/>
          </a:bodyPr>
          <a:lstStyle/>
          <a:p>
            <a:pPr algn="ctr"/>
            <a:r>
              <a:rPr lang="en-GB" sz="2800" b="1" dirty="0"/>
              <a:t>Look at old files and re-analyse. E97 t11</a:t>
            </a:r>
          </a:p>
        </p:txBody>
      </p:sp>
      <p:sp>
        <p:nvSpPr>
          <p:cNvPr id="3" name="Content Placeholder 2">
            <a:extLst>
              <a:ext uri="{FF2B5EF4-FFF2-40B4-BE49-F238E27FC236}">
                <a16:creationId xmlns:a16="http://schemas.microsoft.com/office/drawing/2014/main" id="{BAF64009-DDB7-AC81-A173-0EFAB421D7C9}"/>
              </a:ext>
            </a:extLst>
          </p:cNvPr>
          <p:cNvSpPr>
            <a:spLocks noGrp="1"/>
          </p:cNvSpPr>
          <p:nvPr>
            <p:ph idx="1"/>
          </p:nvPr>
        </p:nvSpPr>
        <p:spPr>
          <a:xfrm>
            <a:off x="479854" y="984038"/>
            <a:ext cx="11232292" cy="4877104"/>
          </a:xfrm>
        </p:spPr>
        <p:txBody>
          <a:bodyPr>
            <a:normAutofit fontScale="85000" lnSpcReduction="10000"/>
          </a:bodyPr>
          <a:lstStyle/>
          <a:p>
            <a:pPr marL="0" indent="0">
              <a:buNone/>
            </a:pPr>
            <a:r>
              <a:rPr lang="en-GB" sz="2000" dirty="0"/>
              <a:t>Notably, I was using the preamp in these files which is different from the experiment I have just completed. It is possible that my connection to the DAQ/stim electrodes in the experiment I have just completed is the problem. </a:t>
            </a:r>
          </a:p>
          <a:p>
            <a:pPr marL="0" indent="0">
              <a:buNone/>
            </a:pPr>
            <a:r>
              <a:rPr lang="en-GB" sz="2000" dirty="0"/>
              <a:t>Re-analysing, and this indeed is the problem. My gain on the preamp was at 500 and I can see the differences really clearly. </a:t>
            </a:r>
          </a:p>
          <a:p>
            <a:pPr marL="0" indent="0">
              <a:buNone/>
            </a:pPr>
            <a:r>
              <a:rPr lang="en-GB" sz="2000" dirty="0"/>
              <a:t>What does this mean if I am comparing signals here though, it might be that I am just not measuring them the same way?</a:t>
            </a:r>
          </a:p>
          <a:p>
            <a:pPr marL="0" indent="0">
              <a:buNone/>
            </a:pPr>
            <a:r>
              <a:rPr lang="en-GB" sz="2000" dirty="0"/>
              <a:t>This makes the RF amplifier confound question harder to answer. The RF amplifier monitor is single-ended, and to be directly comparable it should be differential to match the preamp. </a:t>
            </a:r>
          </a:p>
          <a:p>
            <a:pPr marL="0" indent="0">
              <a:buNone/>
            </a:pPr>
            <a:r>
              <a:rPr lang="en-GB" sz="2000" dirty="0"/>
              <a:t>If I redo this test, what are the questions I can answer? </a:t>
            </a:r>
          </a:p>
          <a:p>
            <a:pPr marL="0" indent="0">
              <a:buNone/>
            </a:pPr>
            <a:r>
              <a:rPr lang="en-GB" sz="2000" dirty="0"/>
              <a:t>TODO: Plug the rf amplifier into the differential input, so that I can directly compare more accurately to the preamp data for the RF confound test. </a:t>
            </a:r>
          </a:p>
          <a:p>
            <a:pPr marL="0" indent="0">
              <a:buNone/>
            </a:pPr>
            <a:r>
              <a:rPr lang="en-GB" sz="2000" dirty="0"/>
              <a:t>In saline, set up the preamp to do the measurement, and remove the filter from the bono stim set up. It is not needed. </a:t>
            </a:r>
          </a:p>
          <a:p>
            <a:pPr marL="457200" indent="-457200">
              <a:buFont typeface="+mj-lt"/>
              <a:buAutoNum type="arabicPeriod"/>
            </a:pPr>
            <a:r>
              <a:rPr lang="en-GB" sz="2000" dirty="0"/>
              <a:t>Spatial test</a:t>
            </a:r>
          </a:p>
          <a:p>
            <a:pPr marL="457200" indent="-457200">
              <a:buFont typeface="+mj-lt"/>
              <a:buAutoNum type="arabicPeriod"/>
            </a:pPr>
            <a:r>
              <a:rPr lang="en-GB" sz="2000" dirty="0"/>
              <a:t>Do the RF amplitude confound test. In addition, provide evidence of the resonant frequency of this transducer. </a:t>
            </a:r>
          </a:p>
          <a:p>
            <a:pPr marL="457200" indent="-457200">
              <a:buFont typeface="+mj-lt"/>
              <a:buAutoNum type="arabicPeriod"/>
            </a:pPr>
            <a:r>
              <a:rPr lang="en-GB" sz="2000" dirty="0"/>
              <a:t>With and without acoustic connection. (this seems like a strong one, as all measurement methods are the same). There is a massive different here, which bodes well. </a:t>
            </a:r>
          </a:p>
          <a:p>
            <a:pPr marL="457200" indent="-457200">
              <a:buFont typeface="+mj-lt"/>
              <a:buAutoNum type="arabicPeriod"/>
            </a:pPr>
            <a:r>
              <a:rPr lang="en-GB" sz="2000" dirty="0"/>
              <a:t>Size of the f mixing components, i.e. the 1kHz PRF is larger than 3kHz, is proof that frequency mixing is occurring. </a:t>
            </a:r>
          </a:p>
          <a:p>
            <a:pPr marL="457200" indent="-457200">
              <a:buFont typeface="+mj-lt"/>
              <a:buAutoNum type="arabicPeriod"/>
            </a:pPr>
            <a:r>
              <a:rPr lang="en-GB" sz="2000" dirty="0"/>
              <a:t>Amplitude covariance question. </a:t>
            </a:r>
          </a:p>
        </p:txBody>
      </p:sp>
      <p:sp>
        <p:nvSpPr>
          <p:cNvPr id="4" name="Title 1">
            <a:extLst>
              <a:ext uri="{FF2B5EF4-FFF2-40B4-BE49-F238E27FC236}">
                <a16:creationId xmlns:a16="http://schemas.microsoft.com/office/drawing/2014/main" id="{1D2D4184-63D6-1C29-2298-90F1171B100A}"/>
              </a:ext>
            </a:extLst>
          </p:cNvPr>
          <p:cNvSpPr txBox="1">
            <a:spLocks/>
          </p:cNvSpPr>
          <p:nvPr/>
        </p:nvSpPr>
        <p:spPr>
          <a:xfrm>
            <a:off x="717885" y="5716762"/>
            <a:ext cx="10515600" cy="1054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t>REDO this analysis exactly but using the preamp instead and with RF amplifier plugged into the diff input. </a:t>
            </a:r>
          </a:p>
        </p:txBody>
      </p:sp>
    </p:spTree>
    <p:extLst>
      <p:ext uri="{BB962C8B-B14F-4D97-AF65-F5344CB8AC3E}">
        <p14:creationId xmlns:p14="http://schemas.microsoft.com/office/powerpoint/2010/main" val="86808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9C06-081D-5B2C-9585-5B27855FF1C0}"/>
              </a:ext>
            </a:extLst>
          </p:cNvPr>
          <p:cNvSpPr>
            <a:spLocks noGrp="1"/>
          </p:cNvSpPr>
          <p:nvPr>
            <p:ph type="title"/>
          </p:nvPr>
        </p:nvSpPr>
        <p:spPr>
          <a:xfrm>
            <a:off x="3718226" y="48377"/>
            <a:ext cx="3621507" cy="633496"/>
          </a:xfrm>
        </p:spPr>
        <p:txBody>
          <a:bodyPr>
            <a:normAutofit/>
          </a:bodyPr>
          <a:lstStyle/>
          <a:p>
            <a:pPr algn="ctr"/>
            <a:r>
              <a:rPr lang="en-GB" sz="2400" b="1" dirty="0"/>
              <a:t>Look at an old PRF file? </a:t>
            </a:r>
          </a:p>
        </p:txBody>
      </p:sp>
      <p:sp>
        <p:nvSpPr>
          <p:cNvPr id="3" name="Content Placeholder 2">
            <a:extLst>
              <a:ext uri="{FF2B5EF4-FFF2-40B4-BE49-F238E27FC236}">
                <a16:creationId xmlns:a16="http://schemas.microsoft.com/office/drawing/2014/main" id="{0CB23877-9C3D-A34E-ABDF-483332C0F61D}"/>
              </a:ext>
            </a:extLst>
          </p:cNvPr>
          <p:cNvSpPr>
            <a:spLocks noGrp="1"/>
          </p:cNvSpPr>
          <p:nvPr>
            <p:ph idx="1"/>
          </p:nvPr>
        </p:nvSpPr>
        <p:spPr>
          <a:xfrm>
            <a:off x="300789" y="784866"/>
            <a:ext cx="11622505" cy="5708009"/>
          </a:xfrm>
        </p:spPr>
        <p:txBody>
          <a:bodyPr>
            <a:normAutofit fontScale="70000" lnSpcReduction="20000"/>
          </a:bodyPr>
          <a:lstStyle/>
          <a:p>
            <a:pPr marL="0" indent="0">
              <a:buNone/>
            </a:pPr>
            <a:r>
              <a:rPr lang="en-GB" sz="2400" dirty="0"/>
              <a:t>From compare_amplitude_prf_result.py, I can see the output from the RF amplifier and the preamp based </a:t>
            </a:r>
            <a:r>
              <a:rPr lang="en-GB" sz="2400" dirty="0" err="1"/>
              <a:t>df</a:t>
            </a:r>
            <a:r>
              <a:rPr lang="en-GB" sz="2400" dirty="0"/>
              <a:t> at 1khz. </a:t>
            </a:r>
          </a:p>
          <a:p>
            <a:pPr marL="0" indent="0">
              <a:buNone/>
            </a:pPr>
            <a:r>
              <a:rPr lang="en-GB" sz="2400" dirty="0"/>
              <a:t>Notably, I had the RF amplifier on </a:t>
            </a:r>
            <a:r>
              <a:rPr lang="en-GB" sz="2400" dirty="0" err="1"/>
              <a:t>chan</a:t>
            </a:r>
            <a:r>
              <a:rPr lang="en-GB" sz="2400" dirty="0"/>
              <a:t> 3 which is single-ended. There is 1kHz in both, but the pattern looks extremely different suggesting there is electrical mixing and an additional source of mixing in saline. </a:t>
            </a:r>
          </a:p>
          <a:p>
            <a:pPr marL="0" indent="0">
              <a:buNone/>
            </a:pPr>
            <a:endParaRPr lang="en-GB" sz="2400" dirty="0"/>
          </a:p>
          <a:p>
            <a:pPr marL="0" indent="0">
              <a:buNone/>
            </a:pPr>
            <a:r>
              <a:rPr lang="en-GB" sz="2400" dirty="0"/>
              <a:t>NB: It is possible that using a single-ended input to measure the RF channel means I do not see the whole set of reflections, hence I should move the RF channel to a differential input. </a:t>
            </a:r>
          </a:p>
          <a:p>
            <a:pPr marL="0" indent="0">
              <a:buNone/>
            </a:pPr>
            <a:r>
              <a:rPr lang="en-GB" sz="2400" dirty="0"/>
              <a:t>To consider: The reflections back into the RF amplifier are known to tell us something about the environment they were in. i.e. the reflected signal is both the time and frequency domain distortion induced by the medium the acoustic wave travels through.</a:t>
            </a:r>
          </a:p>
          <a:p>
            <a:pPr marL="0" indent="0">
              <a:buNone/>
            </a:pPr>
            <a:r>
              <a:rPr lang="en-GB" sz="2400" dirty="0"/>
              <a:t>The </a:t>
            </a:r>
            <a:r>
              <a:rPr lang="en-GB" sz="2400" dirty="0" err="1"/>
              <a:t>dF</a:t>
            </a:r>
            <a:r>
              <a:rPr lang="en-GB" sz="2400" dirty="0"/>
              <a:t> has clear beat frequency. The sf looks totally different in reflection compared to saline. </a:t>
            </a:r>
          </a:p>
          <a:p>
            <a:pPr marL="0" indent="0">
              <a:buNone/>
            </a:pPr>
            <a:endParaRPr lang="en-GB" sz="2400" dirty="0"/>
          </a:p>
          <a:p>
            <a:pPr marL="0" indent="0">
              <a:buNone/>
            </a:pPr>
            <a:r>
              <a:rPr lang="en-GB" sz="2400" dirty="0"/>
              <a:t>There is clearly frequency mixing occurring somewhere in the system. The frequency mixing is largest when there is an acoustic connection. Ideally this frequency mixing amplitude would follow the spatial profile of the pressure. When I tried to do this previously, I didn’t see any correlation. Maybe this was due to not using the preamp so I didn’t have good amplitude resolution? I should try this again in saline and using the preamp, but it seems like this might not be the answer. </a:t>
            </a:r>
          </a:p>
          <a:p>
            <a:pPr marL="0" indent="0">
              <a:buNone/>
            </a:pPr>
            <a:endParaRPr lang="en-GB" sz="2400" dirty="0"/>
          </a:p>
          <a:p>
            <a:pPr marL="0" indent="0">
              <a:buNone/>
            </a:pPr>
            <a:r>
              <a:rPr lang="en-GB" sz="2400" dirty="0"/>
              <a:t>The RF monitor channel shows all the same frequencies as the electrical channel. However, only when there is an acoustic connection do we see the mixing frequencies. </a:t>
            </a:r>
          </a:p>
          <a:p>
            <a:pPr>
              <a:buFontTx/>
              <a:buChar char="-"/>
            </a:pPr>
            <a:r>
              <a:rPr lang="en-GB" sz="2400" dirty="0"/>
              <a:t>1khz is not the resonant frequency of the US, so the acoustic amplitude would be very small. So chances are high that the small mixing frequencies are due to an interaction in the medium. For instance if there is a </a:t>
            </a:r>
            <a:r>
              <a:rPr lang="en-GB" sz="2400" dirty="0" err="1"/>
              <a:t>dF</a:t>
            </a:r>
            <a:r>
              <a:rPr lang="en-GB" sz="2400" dirty="0"/>
              <a:t> mixing frequency in the medium, it may induce tiny vibrations due to the acoustoelectric effect as well – which would then be picked up as a reflection by the </a:t>
            </a:r>
            <a:r>
              <a:rPr lang="en-GB" sz="2400" dirty="0" err="1"/>
              <a:t>piezoelement</a:t>
            </a:r>
            <a:r>
              <a:rPr lang="en-GB" sz="2400" dirty="0"/>
              <a:t>. </a:t>
            </a:r>
          </a:p>
          <a:p>
            <a:pPr>
              <a:buFontTx/>
              <a:buChar char="-"/>
            </a:pPr>
            <a:r>
              <a:rPr lang="en-GB" sz="2400" dirty="0"/>
              <a:t>Since the US connected vs not appear so different in the RF monitor channel, it suggests the electrolyte is important.  </a:t>
            </a:r>
          </a:p>
          <a:p>
            <a:pPr marL="0" indent="0">
              <a:buNone/>
            </a:pPr>
            <a:endParaRPr lang="en-GB" sz="2400" dirty="0"/>
          </a:p>
        </p:txBody>
      </p:sp>
    </p:spTree>
    <p:extLst>
      <p:ext uri="{BB962C8B-B14F-4D97-AF65-F5344CB8AC3E}">
        <p14:creationId xmlns:p14="http://schemas.microsoft.com/office/powerpoint/2010/main" val="23922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578-657A-6145-1B10-1FF2750307D0}"/>
              </a:ext>
            </a:extLst>
          </p:cNvPr>
          <p:cNvSpPr>
            <a:spLocks noGrp="1"/>
          </p:cNvSpPr>
          <p:nvPr>
            <p:ph type="title"/>
          </p:nvPr>
        </p:nvSpPr>
        <p:spPr>
          <a:xfrm>
            <a:off x="1471246" y="201003"/>
            <a:ext cx="9185031" cy="666506"/>
          </a:xfrm>
        </p:spPr>
        <p:txBody>
          <a:bodyPr>
            <a:normAutofit fontScale="90000"/>
          </a:bodyPr>
          <a:lstStyle/>
          <a:p>
            <a:r>
              <a:rPr lang="en-GB" dirty="0"/>
              <a:t>Transmission curve of 500kHz transducer. </a:t>
            </a:r>
          </a:p>
        </p:txBody>
      </p:sp>
      <p:pic>
        <p:nvPicPr>
          <p:cNvPr id="5" name="Content Placeholder 4" descr="A picture containing text, line, plot, diagram&#10;&#10;Description automatically generated">
            <a:extLst>
              <a:ext uri="{FF2B5EF4-FFF2-40B4-BE49-F238E27FC236}">
                <a16:creationId xmlns:a16="http://schemas.microsoft.com/office/drawing/2014/main" id="{D9E5DAFB-55C6-BD68-8C50-562718101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860" y="1158955"/>
            <a:ext cx="9696417" cy="4888443"/>
          </a:xfrm>
        </p:spPr>
      </p:pic>
    </p:spTree>
    <p:extLst>
      <p:ext uri="{BB962C8B-B14F-4D97-AF65-F5344CB8AC3E}">
        <p14:creationId xmlns:p14="http://schemas.microsoft.com/office/powerpoint/2010/main" val="35154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532F-C5BE-2AF6-5F2E-A8D988A2CC6D}"/>
              </a:ext>
            </a:extLst>
          </p:cNvPr>
          <p:cNvSpPr>
            <a:spLocks noGrp="1"/>
          </p:cNvSpPr>
          <p:nvPr>
            <p:ph type="title"/>
          </p:nvPr>
        </p:nvSpPr>
        <p:spPr>
          <a:xfrm>
            <a:off x="838200" y="365126"/>
            <a:ext cx="10515600" cy="609236"/>
          </a:xfrm>
        </p:spPr>
        <p:txBody>
          <a:bodyPr>
            <a:normAutofit/>
          </a:bodyPr>
          <a:lstStyle/>
          <a:p>
            <a:r>
              <a:rPr lang="en-GB" sz="2400" dirty="0"/>
              <a:t>Repeating with RF amplifier channel and preamp</a:t>
            </a:r>
          </a:p>
        </p:txBody>
      </p:sp>
      <p:sp>
        <p:nvSpPr>
          <p:cNvPr id="3" name="Content Placeholder 2">
            <a:extLst>
              <a:ext uri="{FF2B5EF4-FFF2-40B4-BE49-F238E27FC236}">
                <a16:creationId xmlns:a16="http://schemas.microsoft.com/office/drawing/2014/main" id="{696EB567-568F-6E00-1179-7A1DA955BA71}"/>
              </a:ext>
            </a:extLst>
          </p:cNvPr>
          <p:cNvSpPr>
            <a:spLocks noGrp="1"/>
          </p:cNvSpPr>
          <p:nvPr>
            <p:ph idx="1"/>
          </p:nvPr>
        </p:nvSpPr>
        <p:spPr>
          <a:xfrm>
            <a:off x="793027" y="1092186"/>
            <a:ext cx="10515600" cy="4351338"/>
          </a:xfrm>
        </p:spPr>
        <p:txBody>
          <a:bodyPr>
            <a:normAutofit/>
          </a:bodyPr>
          <a:lstStyle/>
          <a:p>
            <a:pPr marL="342900" indent="-342900">
              <a:buAutoNum type="arabicPeriod"/>
            </a:pPr>
            <a:r>
              <a:rPr lang="en-GB" sz="1800" dirty="0"/>
              <a:t>Spatial profile: The EM mixing amplitude appears to scale with the size of the carrier, not the pressure focus(unlike the AE effect). </a:t>
            </a:r>
          </a:p>
          <a:p>
            <a:pPr marL="342900" indent="-342900">
              <a:buAutoNum type="arabicPeriod"/>
            </a:pPr>
            <a:r>
              <a:rPr lang="en-GB" sz="1800" dirty="0"/>
              <a:t>Close up of a single pulse on RF amplifier and measurement channel reveals they look quite different.</a:t>
            </a:r>
          </a:p>
          <a:p>
            <a:pPr marL="342900" indent="-342900">
              <a:buAutoNum type="arabicPeriod"/>
            </a:pPr>
            <a:r>
              <a:rPr lang="en-GB" sz="1800" dirty="0"/>
              <a:t>In saline, there is definitely frequency mixing occurring.  </a:t>
            </a:r>
          </a:p>
        </p:txBody>
      </p:sp>
      <p:pic>
        <p:nvPicPr>
          <p:cNvPr id="5" name="Picture 4" descr="A picture containing text, screenshot, diagram, plot&#10;&#10;Description automatically generated">
            <a:extLst>
              <a:ext uri="{FF2B5EF4-FFF2-40B4-BE49-F238E27FC236}">
                <a16:creationId xmlns:a16="http://schemas.microsoft.com/office/drawing/2014/main" id="{F14EA459-485C-A077-E9A2-15186FCD9DB2}"/>
              </a:ext>
            </a:extLst>
          </p:cNvPr>
          <p:cNvPicPr>
            <a:picLocks noChangeAspect="1"/>
          </p:cNvPicPr>
          <p:nvPr/>
        </p:nvPicPr>
        <p:blipFill rotWithShape="1">
          <a:blip r:embed="rId2">
            <a:extLst>
              <a:ext uri="{28A0092B-C50C-407E-A947-70E740481C1C}">
                <a14:useLocalDpi xmlns:a14="http://schemas.microsoft.com/office/drawing/2010/main" val="0"/>
              </a:ext>
            </a:extLst>
          </a:blip>
          <a:srcRect l="3005" t="7992" r="3060"/>
          <a:stretch/>
        </p:blipFill>
        <p:spPr>
          <a:xfrm>
            <a:off x="246292" y="3174683"/>
            <a:ext cx="5646092" cy="3318191"/>
          </a:xfrm>
          <a:prstGeom prst="rect">
            <a:avLst/>
          </a:prstGeom>
        </p:spPr>
      </p:pic>
      <p:pic>
        <p:nvPicPr>
          <p:cNvPr id="7" name="Picture 6" descr="A picture containing text, diagram, drawing&#10;&#10;Description automatically generated">
            <a:extLst>
              <a:ext uri="{FF2B5EF4-FFF2-40B4-BE49-F238E27FC236}">
                <a16:creationId xmlns:a16="http://schemas.microsoft.com/office/drawing/2014/main" id="{7D616EC4-B3C1-2A32-D51F-F577F0E87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384" y="2809036"/>
            <a:ext cx="6139730" cy="3683838"/>
          </a:xfrm>
          <a:prstGeom prst="rect">
            <a:avLst/>
          </a:prstGeom>
        </p:spPr>
      </p:pic>
      <p:sp>
        <p:nvSpPr>
          <p:cNvPr id="8" name="TextBox 7">
            <a:extLst>
              <a:ext uri="{FF2B5EF4-FFF2-40B4-BE49-F238E27FC236}">
                <a16:creationId xmlns:a16="http://schemas.microsoft.com/office/drawing/2014/main" id="{F3AC16CD-0265-0B55-47EF-D3FDDC6E89D8}"/>
              </a:ext>
            </a:extLst>
          </p:cNvPr>
          <p:cNvSpPr txBox="1"/>
          <p:nvPr/>
        </p:nvSpPr>
        <p:spPr>
          <a:xfrm>
            <a:off x="1048586" y="2687527"/>
            <a:ext cx="2775475" cy="369332"/>
          </a:xfrm>
          <a:prstGeom prst="rect">
            <a:avLst/>
          </a:prstGeom>
          <a:noFill/>
        </p:spPr>
        <p:txBody>
          <a:bodyPr wrap="square" rtlCol="0">
            <a:spAutoFit/>
          </a:bodyPr>
          <a:lstStyle/>
          <a:p>
            <a:r>
              <a:rPr lang="en-GB" dirty="0"/>
              <a:t>Close up of a single pulse </a:t>
            </a:r>
          </a:p>
        </p:txBody>
      </p:sp>
      <p:sp>
        <p:nvSpPr>
          <p:cNvPr id="9" name="TextBox 8">
            <a:extLst>
              <a:ext uri="{FF2B5EF4-FFF2-40B4-BE49-F238E27FC236}">
                <a16:creationId xmlns:a16="http://schemas.microsoft.com/office/drawing/2014/main" id="{D8092FA8-8D4B-04B5-6050-273A1D831C80}"/>
              </a:ext>
            </a:extLst>
          </p:cNvPr>
          <p:cNvSpPr txBox="1"/>
          <p:nvPr/>
        </p:nvSpPr>
        <p:spPr>
          <a:xfrm>
            <a:off x="7705148" y="2740871"/>
            <a:ext cx="3409855" cy="369332"/>
          </a:xfrm>
          <a:prstGeom prst="rect">
            <a:avLst/>
          </a:prstGeom>
          <a:noFill/>
        </p:spPr>
        <p:txBody>
          <a:bodyPr wrap="square" rtlCol="0">
            <a:spAutoFit/>
          </a:bodyPr>
          <a:lstStyle/>
          <a:p>
            <a:r>
              <a:rPr lang="en-GB" dirty="0"/>
              <a:t>Raw data with clear DC offset</a:t>
            </a:r>
          </a:p>
        </p:txBody>
      </p:sp>
      <p:cxnSp>
        <p:nvCxnSpPr>
          <p:cNvPr id="11" name="Straight Arrow Connector 10">
            <a:extLst>
              <a:ext uri="{FF2B5EF4-FFF2-40B4-BE49-F238E27FC236}">
                <a16:creationId xmlns:a16="http://schemas.microsoft.com/office/drawing/2014/main" id="{37F0E37D-90FB-D383-8DCA-0B2C38CEC767}"/>
              </a:ext>
            </a:extLst>
          </p:cNvPr>
          <p:cNvCxnSpPr/>
          <p:nvPr/>
        </p:nvCxnSpPr>
        <p:spPr>
          <a:xfrm flipH="1">
            <a:off x="3632548" y="2687527"/>
            <a:ext cx="601249" cy="85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E54D0F-96B0-C0E1-4F63-50F877F8AA75}"/>
              </a:ext>
            </a:extLst>
          </p:cNvPr>
          <p:cNvSpPr txBox="1"/>
          <p:nvPr/>
        </p:nvSpPr>
        <p:spPr>
          <a:xfrm>
            <a:off x="4196798" y="2502861"/>
            <a:ext cx="3409855" cy="369332"/>
          </a:xfrm>
          <a:prstGeom prst="rect">
            <a:avLst/>
          </a:prstGeom>
          <a:noFill/>
        </p:spPr>
        <p:txBody>
          <a:bodyPr wrap="square" rtlCol="0">
            <a:spAutoFit/>
          </a:bodyPr>
          <a:lstStyle/>
          <a:p>
            <a:r>
              <a:rPr lang="en-GB" dirty="0"/>
              <a:t>Is this part is from reflected pulse?</a:t>
            </a:r>
          </a:p>
        </p:txBody>
      </p:sp>
    </p:spTree>
    <p:extLst>
      <p:ext uri="{BB962C8B-B14F-4D97-AF65-F5344CB8AC3E}">
        <p14:creationId xmlns:p14="http://schemas.microsoft.com/office/powerpoint/2010/main" val="16294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82E4-386A-7B39-1C95-C51AF7C636D0}"/>
              </a:ext>
            </a:extLst>
          </p:cNvPr>
          <p:cNvSpPr>
            <a:spLocks noGrp="1"/>
          </p:cNvSpPr>
          <p:nvPr>
            <p:ph type="title"/>
          </p:nvPr>
        </p:nvSpPr>
        <p:spPr>
          <a:xfrm>
            <a:off x="167426" y="166417"/>
            <a:ext cx="8434589" cy="818094"/>
          </a:xfrm>
        </p:spPr>
        <p:txBody>
          <a:bodyPr>
            <a:normAutofit/>
          </a:bodyPr>
          <a:lstStyle/>
          <a:p>
            <a:r>
              <a:rPr lang="en-GB" sz="2400" dirty="0"/>
              <a:t>Looking at phase of individual components of mixed frequencies</a:t>
            </a:r>
          </a:p>
        </p:txBody>
      </p:sp>
      <p:pic>
        <p:nvPicPr>
          <p:cNvPr id="5" name="Content Placeholder 4" descr="A picture containing text, diagram, plot, screenshot&#10;&#10;Description automatically generated">
            <a:extLst>
              <a:ext uri="{FF2B5EF4-FFF2-40B4-BE49-F238E27FC236}">
                <a16:creationId xmlns:a16="http://schemas.microsoft.com/office/drawing/2014/main" id="{407FFEFA-AE6D-63E2-F14F-5D0E93994D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44" t="4416" r="5677"/>
          <a:stretch/>
        </p:blipFill>
        <p:spPr>
          <a:xfrm>
            <a:off x="167426" y="1854558"/>
            <a:ext cx="6503830" cy="4159158"/>
          </a:xfrm>
        </p:spPr>
      </p:pic>
      <p:sp>
        <p:nvSpPr>
          <p:cNvPr id="6" name="TextBox 5">
            <a:extLst>
              <a:ext uri="{FF2B5EF4-FFF2-40B4-BE49-F238E27FC236}">
                <a16:creationId xmlns:a16="http://schemas.microsoft.com/office/drawing/2014/main" id="{C36A12BA-DF49-A750-5062-B36FDA981959}"/>
              </a:ext>
            </a:extLst>
          </p:cNvPr>
          <p:cNvSpPr txBox="1"/>
          <p:nvPr/>
        </p:nvSpPr>
        <p:spPr>
          <a:xfrm>
            <a:off x="6870699" y="1143000"/>
            <a:ext cx="5153875" cy="2308324"/>
          </a:xfrm>
          <a:prstGeom prst="rect">
            <a:avLst/>
          </a:prstGeom>
          <a:noFill/>
        </p:spPr>
        <p:txBody>
          <a:bodyPr wrap="square" rtlCol="0">
            <a:spAutoFit/>
          </a:bodyPr>
          <a:lstStyle/>
          <a:p>
            <a:r>
              <a:rPr lang="en-GB" dirty="0"/>
              <a:t>This frequency mixing around DC means that we get one half of the phases(just one side of the spectrum) adding together. </a:t>
            </a:r>
          </a:p>
          <a:p>
            <a:r>
              <a:rPr lang="en-GB" dirty="0"/>
              <a:t>On the left we can see how the phase of a single pulse translates into the 1khz. The largest effect however is at DC – with a pronounced on and off offset(10Hz cut) as the US starts and stops shown below. </a:t>
            </a:r>
          </a:p>
        </p:txBody>
      </p:sp>
      <p:pic>
        <p:nvPicPr>
          <p:cNvPr id="8" name="Picture 7" descr="A picture containing diagram, plot, line&#10;&#10;Description automatically generated">
            <a:extLst>
              <a:ext uri="{FF2B5EF4-FFF2-40B4-BE49-F238E27FC236}">
                <a16:creationId xmlns:a16="http://schemas.microsoft.com/office/drawing/2014/main" id="{98FE5D9B-27FC-70DB-D2B7-C7350080C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398" y="3139706"/>
            <a:ext cx="5919795" cy="3551877"/>
          </a:xfrm>
          <a:prstGeom prst="rect">
            <a:avLst/>
          </a:prstGeom>
        </p:spPr>
      </p:pic>
    </p:spTree>
    <p:extLst>
      <p:ext uri="{BB962C8B-B14F-4D97-AF65-F5344CB8AC3E}">
        <p14:creationId xmlns:p14="http://schemas.microsoft.com/office/powerpoint/2010/main" val="83774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1928-6A88-D75E-181C-AEB61E0726A8}"/>
              </a:ext>
            </a:extLst>
          </p:cNvPr>
          <p:cNvSpPr>
            <a:spLocks noGrp="1"/>
          </p:cNvSpPr>
          <p:nvPr>
            <p:ph type="title"/>
          </p:nvPr>
        </p:nvSpPr>
        <p:spPr>
          <a:xfrm>
            <a:off x="592428" y="365125"/>
            <a:ext cx="11127346" cy="1325563"/>
          </a:xfrm>
        </p:spPr>
        <p:txBody>
          <a:bodyPr/>
          <a:lstStyle/>
          <a:p>
            <a:endParaRPr lang="en-GB" dirty="0"/>
          </a:p>
        </p:txBody>
      </p:sp>
      <p:sp>
        <p:nvSpPr>
          <p:cNvPr id="3" name="Content Placeholder 2">
            <a:extLst>
              <a:ext uri="{FF2B5EF4-FFF2-40B4-BE49-F238E27FC236}">
                <a16:creationId xmlns:a16="http://schemas.microsoft.com/office/drawing/2014/main" id="{6C122E4A-8941-ABFE-F831-DB793DE8DC89}"/>
              </a:ext>
            </a:extLst>
          </p:cNvPr>
          <p:cNvSpPr>
            <a:spLocks noGrp="1"/>
          </p:cNvSpPr>
          <p:nvPr>
            <p:ph idx="1"/>
          </p:nvPr>
        </p:nvSpPr>
        <p:spPr>
          <a:xfrm>
            <a:off x="476517" y="1825625"/>
            <a:ext cx="11243257" cy="4667250"/>
          </a:xfrm>
        </p:spPr>
        <p:txBody>
          <a:bodyPr/>
          <a:lstStyle/>
          <a:p>
            <a:r>
              <a:rPr lang="en-GB" dirty="0"/>
              <a:t>We would expect the largest DC offset to occur with a continuous wave, as all the spectral mixing power would be at DC. Is this true? </a:t>
            </a:r>
          </a:p>
          <a:p>
            <a:r>
              <a:rPr lang="en-GB" dirty="0"/>
              <a:t>If we sent through a superposition of US waves at 500kHz, and 502kHz would we see the difference frequency? </a:t>
            </a:r>
          </a:p>
        </p:txBody>
      </p:sp>
    </p:spTree>
    <p:extLst>
      <p:ext uri="{BB962C8B-B14F-4D97-AF65-F5344CB8AC3E}">
        <p14:creationId xmlns:p14="http://schemas.microsoft.com/office/powerpoint/2010/main" val="322513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AC96-C882-5629-7962-AC3BFFB877C3}"/>
              </a:ext>
            </a:extLst>
          </p:cNvPr>
          <p:cNvSpPr>
            <a:spLocks noGrp="1"/>
          </p:cNvSpPr>
          <p:nvPr>
            <p:ph type="title"/>
          </p:nvPr>
        </p:nvSpPr>
        <p:spPr>
          <a:xfrm>
            <a:off x="838200" y="365125"/>
            <a:ext cx="10515600" cy="1118901"/>
          </a:xfrm>
        </p:spPr>
        <p:txBody>
          <a:bodyPr/>
          <a:lstStyle/>
          <a:p>
            <a:r>
              <a:rPr lang="en-GB" dirty="0"/>
              <a:t>Proof of frequency mixing</a:t>
            </a:r>
          </a:p>
        </p:txBody>
      </p:sp>
      <p:pic>
        <p:nvPicPr>
          <p:cNvPr id="5" name="Content Placeholder 4" descr="A picture containing sketch, drawing, line, diagram&#10;&#10;Description automatically generated">
            <a:extLst>
              <a:ext uri="{FF2B5EF4-FFF2-40B4-BE49-F238E27FC236}">
                <a16:creationId xmlns:a16="http://schemas.microsoft.com/office/drawing/2014/main" id="{95DBE318-BDF5-9C82-8963-8BC80B06C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3006"/>
            <a:ext cx="7252229" cy="4351338"/>
          </a:xfrm>
        </p:spPr>
      </p:pic>
      <p:sp>
        <p:nvSpPr>
          <p:cNvPr id="6" name="TextBox 5">
            <a:extLst>
              <a:ext uri="{FF2B5EF4-FFF2-40B4-BE49-F238E27FC236}">
                <a16:creationId xmlns:a16="http://schemas.microsoft.com/office/drawing/2014/main" id="{432BDBEE-7705-2D97-010B-C85399076C10}"/>
              </a:ext>
            </a:extLst>
          </p:cNvPr>
          <p:cNvSpPr txBox="1"/>
          <p:nvPr/>
        </p:nvSpPr>
        <p:spPr>
          <a:xfrm>
            <a:off x="6670623" y="1690688"/>
            <a:ext cx="5321507" cy="3139321"/>
          </a:xfrm>
          <a:prstGeom prst="rect">
            <a:avLst/>
          </a:prstGeom>
          <a:noFill/>
        </p:spPr>
        <p:txBody>
          <a:bodyPr wrap="square" rtlCol="0">
            <a:spAutoFit/>
          </a:bodyPr>
          <a:lstStyle/>
          <a:p>
            <a:r>
              <a:rPr lang="en-GB" dirty="0"/>
              <a:t>Here in the FFT of the preamp measured data we can see that the 1kHz is larger than the 3kHz, this shows that frequency mixing is occurring around the carrier(500kHz). </a:t>
            </a:r>
          </a:p>
          <a:p>
            <a:endParaRPr lang="en-GB" dirty="0"/>
          </a:p>
          <a:p>
            <a:r>
              <a:rPr lang="en-GB" dirty="0"/>
              <a:t>This effect is stronger, when we do not use the PRF but use a continuous signal instead. </a:t>
            </a:r>
          </a:p>
          <a:p>
            <a:endParaRPr lang="en-GB" dirty="0"/>
          </a:p>
          <a:p>
            <a:endParaRPr lang="en-GB" dirty="0"/>
          </a:p>
          <a:p>
            <a:r>
              <a:rPr lang="en-GB" dirty="0"/>
              <a:t>Where is the frequency mixing occurring? </a:t>
            </a:r>
          </a:p>
          <a:p>
            <a:endParaRPr lang="en-GB" dirty="0"/>
          </a:p>
        </p:txBody>
      </p:sp>
      <p:cxnSp>
        <p:nvCxnSpPr>
          <p:cNvPr id="8" name="Straight Arrow Connector 7">
            <a:extLst>
              <a:ext uri="{FF2B5EF4-FFF2-40B4-BE49-F238E27FC236}">
                <a16:creationId xmlns:a16="http://schemas.microsoft.com/office/drawing/2014/main" id="{56FF44BD-E4E2-A48B-3028-19E58E2D276C}"/>
              </a:ext>
            </a:extLst>
          </p:cNvPr>
          <p:cNvCxnSpPr/>
          <p:nvPr/>
        </p:nvCxnSpPr>
        <p:spPr>
          <a:xfrm flipH="1">
            <a:off x="2254469" y="2664372"/>
            <a:ext cx="1655379" cy="149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5DA05E2-BA62-27DB-E18A-59672D1D72DF}"/>
              </a:ext>
            </a:extLst>
          </p:cNvPr>
          <p:cNvCxnSpPr>
            <a:cxnSpLocks/>
          </p:cNvCxnSpPr>
          <p:nvPr/>
        </p:nvCxnSpPr>
        <p:spPr>
          <a:xfrm>
            <a:off x="4246323" y="2906038"/>
            <a:ext cx="0" cy="18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C0D4DE-649A-3792-A919-DB28C9A5EFC2}"/>
              </a:ext>
            </a:extLst>
          </p:cNvPr>
          <p:cNvCxnSpPr>
            <a:cxnSpLocks/>
          </p:cNvCxnSpPr>
          <p:nvPr/>
        </p:nvCxnSpPr>
        <p:spPr>
          <a:xfrm flipH="1">
            <a:off x="1014608" y="2395392"/>
            <a:ext cx="2895240" cy="6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6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4101</TotalTime>
  <Words>1933</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Could US neuromodulation be due to frequency mixing? </vt:lpstr>
      <vt:lpstr>Proof points of frequency mixing occurring due to the medium</vt:lpstr>
      <vt:lpstr>Look at old files and re-analyse. E97 t11</vt:lpstr>
      <vt:lpstr>Look at an old PRF file? </vt:lpstr>
      <vt:lpstr>Transmission curve of 500kHz transducer. </vt:lpstr>
      <vt:lpstr>Repeating with RF amplifier channel and preamp</vt:lpstr>
      <vt:lpstr>Looking at phase of individual components of mixed frequencies</vt:lpstr>
      <vt:lpstr>PowerPoint Presentation</vt:lpstr>
      <vt:lpstr>Proof of frequency mixing</vt:lpstr>
      <vt:lpstr>Acoustically connected vs not</vt:lpstr>
      <vt:lpstr>Time series. </vt:lpstr>
      <vt:lpstr>TODO:    (04/07/2023)</vt:lpstr>
      <vt:lpstr>In a mouse, PRF1020Hz. DF</vt:lpstr>
      <vt:lpstr>In mouse PRF 1020Hz, SF</vt:lpstr>
      <vt:lpstr>Time Series</vt:lpstr>
      <vt:lpstr>PRF1020 compare with saline amplitudes. </vt:lpstr>
      <vt:lpstr>PRF1020 spatial map. </vt:lpstr>
      <vt:lpstr>Today: 05/07/2023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310</cp:revision>
  <dcterms:created xsi:type="dcterms:W3CDTF">2023-06-26T13:15:12Z</dcterms:created>
  <dcterms:modified xsi:type="dcterms:W3CDTF">2023-07-05T11:57:12Z</dcterms:modified>
</cp:coreProperties>
</file>