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handoutMasterIdLst>
    <p:handoutMasterId r:id="rId18"/>
  </p:handoutMasterIdLst>
  <p:sldIdLst>
    <p:sldId id="256" r:id="rId2"/>
    <p:sldId id="262" r:id="rId3"/>
    <p:sldId id="263" r:id="rId4"/>
    <p:sldId id="257" r:id="rId5"/>
    <p:sldId id="258" r:id="rId6"/>
    <p:sldId id="265" r:id="rId7"/>
    <p:sldId id="271" r:id="rId8"/>
    <p:sldId id="260" r:id="rId9"/>
    <p:sldId id="270" r:id="rId10"/>
    <p:sldId id="269" r:id="rId11"/>
    <p:sldId id="261" r:id="rId12"/>
    <p:sldId id="266" r:id="rId13"/>
    <p:sldId id="268" r:id="rId14"/>
    <p:sldId id="25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an soudier" initials="js" lastIdx="3" clrIdx="0">
    <p:extLst>
      <p:ext uri="{19B8F6BF-5375-455C-9EA6-DF929625EA0E}">
        <p15:presenceInfo xmlns:p15="http://schemas.microsoft.com/office/powerpoint/2012/main" userId="a5105a8652f942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70"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17T11:49:05.055" idx="1">
    <p:pos x="4525" y="311"/>
    <p:text>Présentation du jeu: fps, deux modes de jeu (un en réseau et un solo)</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17T12:05:59.829" idx="2">
    <p:pos x="6948" y="176"/>
    <p:text>Parler de la stratégie d’affichage sur l’écran:
Map: labyrinthe composé de cases
Il y a en tout 17 images en fonction de la vue (avec ou sans adversaire, avec un mur ou non, etc)
Pour chaque case, un code décrit son environnement (numéro des cases voisines et autre)
Le code de la map décrit quelle image afficher en fonction de l’orientation du personnage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1-17T12:06:26.674" idx="3">
    <p:pos x="3767" y="576"/>
    <p:text>Parler de la conception d’une image:
Du pixel art jusqu’à la mémoire:
Pixel art sur excel
Récupération du code binaire
Transformation en hexadécimal 
(algorithme spécial car écran coupé en deux)
Stockage sur la mémoire</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4A500EA-A070-4E8D-85E9-7AD9F00C2E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0E9F451-40D4-49BD-AC87-0F8B039D9C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4B4EED-50BE-47B9-BAF5-F7BDD7BEE753}" type="datetimeFigureOut">
              <a:rPr lang="fr-FR" smtClean="0"/>
              <a:t>17/01/2020</a:t>
            </a:fld>
            <a:endParaRPr lang="fr-FR"/>
          </a:p>
        </p:txBody>
      </p:sp>
      <p:sp>
        <p:nvSpPr>
          <p:cNvPr id="4" name="Espace réservé du pied de page 3">
            <a:extLst>
              <a:ext uri="{FF2B5EF4-FFF2-40B4-BE49-F238E27FC236}">
                <a16:creationId xmlns:a16="http://schemas.microsoft.com/office/drawing/2014/main" id="{5CA28430-E737-4AD0-A2B6-8000436074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BEFCE41C-2A44-44DC-BC0E-8D539CD9B6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78F939-5DCE-4CD1-BBA6-16C16C502AD1}" type="slidenum">
              <a:rPr lang="fr-FR" smtClean="0"/>
              <a:t>‹N°›</a:t>
            </a:fld>
            <a:endParaRPr lang="fr-FR"/>
          </a:p>
        </p:txBody>
      </p:sp>
    </p:spTree>
    <p:extLst>
      <p:ext uri="{BB962C8B-B14F-4D97-AF65-F5344CB8AC3E}">
        <p14:creationId xmlns:p14="http://schemas.microsoft.com/office/powerpoint/2010/main" val="3515585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4583A-3DC2-4121-A24A-FF1C1B658648}" type="datetimeFigureOut">
              <a:rPr lang="fr-FR" smtClean="0"/>
              <a:t>17/01/2020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F95FB-93A1-4F05-9997-1933CF0C044F}" type="slidenum">
              <a:rPr lang="fr-FR" smtClean="0"/>
              <a:t>‹N°›</a:t>
            </a:fld>
            <a:endParaRPr lang="fr-FR"/>
          </a:p>
        </p:txBody>
      </p:sp>
    </p:spTree>
    <p:extLst>
      <p:ext uri="{BB962C8B-B14F-4D97-AF65-F5344CB8AC3E}">
        <p14:creationId xmlns:p14="http://schemas.microsoft.com/office/powerpoint/2010/main" val="359725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60345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AC24A9-CCB6-4F8D-B8DB-C2F3692CFA5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56708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3629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73338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024085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4883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86316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96881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193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993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AC24A9-CCB6-4F8D-B8DB-C2F3692CFA5A}"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5263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47498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3704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4894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80901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AC24A9-CCB6-4F8D-B8DB-C2F3692CFA5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68790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AC24A9-CCB6-4F8D-B8DB-C2F3692CFA5A}"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8072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AC24A9-CCB6-4F8D-B8DB-C2F3692CFA5A}" type="datetimeFigureOut">
              <a:rPr lang="en-US" smtClean="0"/>
              <a:t>1/17/2020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27544333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comments" Target="../comments/comment3.xml"/><Relationship Id="rId5" Type="http://schemas.openxmlformats.org/officeDocument/2006/relationships/image" Target="../media/image1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AAF71-C47E-4AA5-AFF3-14305E03D1D8}"/>
              </a:ext>
            </a:extLst>
          </p:cNvPr>
          <p:cNvSpPr>
            <a:spLocks noGrp="1"/>
          </p:cNvSpPr>
          <p:nvPr>
            <p:ph type="ctrTitle"/>
          </p:nvPr>
        </p:nvSpPr>
        <p:spPr/>
        <p:txBody>
          <a:bodyPr/>
          <a:lstStyle/>
          <a:p>
            <a:r>
              <a:rPr lang="fr-FR" dirty="0"/>
              <a:t>Projet électif</a:t>
            </a:r>
            <a:br>
              <a:rPr lang="fr-FR" dirty="0"/>
            </a:br>
            <a:r>
              <a:rPr lang="fr-FR" dirty="0"/>
              <a:t>Bas Niveau</a:t>
            </a:r>
          </a:p>
        </p:txBody>
      </p:sp>
      <p:sp>
        <p:nvSpPr>
          <p:cNvPr id="3" name="Sous-titre 2">
            <a:extLst>
              <a:ext uri="{FF2B5EF4-FFF2-40B4-BE49-F238E27FC236}">
                <a16:creationId xmlns:a16="http://schemas.microsoft.com/office/drawing/2014/main" id="{51503963-1806-48D8-9D00-B0D4582F0B09}"/>
              </a:ext>
            </a:extLst>
          </p:cNvPr>
          <p:cNvSpPr>
            <a:spLocks noGrp="1"/>
          </p:cNvSpPr>
          <p:nvPr>
            <p:ph type="subTitle" idx="1"/>
          </p:nvPr>
        </p:nvSpPr>
        <p:spPr/>
        <p:txBody>
          <a:bodyPr/>
          <a:lstStyle/>
          <a:p>
            <a:r>
              <a:rPr lang="fr-FR" dirty="0"/>
              <a:t>Conception de deux Gameboy</a:t>
            </a:r>
          </a:p>
        </p:txBody>
      </p:sp>
      <p:sp>
        <p:nvSpPr>
          <p:cNvPr id="6" name="Espace réservé du numéro de diapositive 5">
            <a:extLst>
              <a:ext uri="{FF2B5EF4-FFF2-40B4-BE49-F238E27FC236}">
                <a16:creationId xmlns:a16="http://schemas.microsoft.com/office/drawing/2014/main" id="{222C2545-D8A6-4A15-8241-A7D09D5B8B0C}"/>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a:t>
            </a:fld>
            <a:endParaRPr lang="en-US" dirty="0"/>
          </a:p>
        </p:txBody>
      </p:sp>
      <p:pic>
        <p:nvPicPr>
          <p:cNvPr id="7" name="Image 6">
            <a:extLst>
              <a:ext uri="{FF2B5EF4-FFF2-40B4-BE49-F238E27FC236}">
                <a16:creationId xmlns:a16="http://schemas.microsoft.com/office/drawing/2014/main" id="{8FEFB0E6-BF66-46A6-B091-7E7AED0EE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
        <p:nvSpPr>
          <p:cNvPr id="4" name="ZoneTexte 3">
            <a:extLst>
              <a:ext uri="{FF2B5EF4-FFF2-40B4-BE49-F238E27FC236}">
                <a16:creationId xmlns:a16="http://schemas.microsoft.com/office/drawing/2014/main" id="{49EE1E5A-CA67-4372-B786-F6E0278C21FF}"/>
              </a:ext>
            </a:extLst>
          </p:cNvPr>
          <p:cNvSpPr txBox="1"/>
          <p:nvPr/>
        </p:nvSpPr>
        <p:spPr>
          <a:xfrm>
            <a:off x="5011886" y="5809455"/>
            <a:ext cx="6491136" cy="461665"/>
          </a:xfrm>
          <a:prstGeom prst="rect">
            <a:avLst/>
          </a:prstGeom>
          <a:noFill/>
        </p:spPr>
        <p:txBody>
          <a:bodyPr wrap="none" rtlCol="0">
            <a:spAutoFit/>
          </a:bodyPr>
          <a:lstStyle/>
          <a:p>
            <a:r>
              <a:rPr lang="fr-FR" sz="2400" dirty="0"/>
              <a:t>SOUDIER Jean (GE4) – TESSIER Alexandre (MIQ4)</a:t>
            </a:r>
          </a:p>
        </p:txBody>
      </p:sp>
    </p:spTree>
    <p:extLst>
      <p:ext uri="{BB962C8B-B14F-4D97-AF65-F5344CB8AC3E}">
        <p14:creationId xmlns:p14="http://schemas.microsoft.com/office/powerpoint/2010/main" val="200838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579E51F-ED8D-40F8-80A6-0ECFD9F42C70}"/>
              </a:ext>
            </a:extLst>
          </p:cNvPr>
          <p:cNvSpPr txBox="1"/>
          <p:nvPr/>
        </p:nvSpPr>
        <p:spPr>
          <a:xfrm>
            <a:off x="3523376" y="796954"/>
            <a:ext cx="6149130" cy="3416320"/>
          </a:xfrm>
          <a:prstGeom prst="rect">
            <a:avLst/>
          </a:prstGeom>
          <a:noFill/>
        </p:spPr>
        <p:txBody>
          <a:bodyPr wrap="square" rtlCol="0">
            <a:spAutoFit/>
          </a:bodyPr>
          <a:lstStyle/>
          <a:p>
            <a:r>
              <a:rPr lang="fr-FR" dirty="0"/>
              <a:t>Plan mémoire :</a:t>
            </a:r>
          </a:p>
          <a:p>
            <a:endParaRPr lang="fr-FR" dirty="0"/>
          </a:p>
          <a:p>
            <a:r>
              <a:rPr lang="fr-FR" dirty="0"/>
              <a:t>-&gt; Atmega 16a</a:t>
            </a:r>
          </a:p>
          <a:p>
            <a:r>
              <a:rPr lang="fr-FR" dirty="0"/>
              <a:t>0x0000 – 0x005F réservé</a:t>
            </a:r>
          </a:p>
          <a:p>
            <a:r>
              <a:rPr lang="fr-FR" dirty="0"/>
              <a:t>0x0060 – 0x045F [SRAM] variables programme + tables</a:t>
            </a:r>
          </a:p>
          <a:p>
            <a:r>
              <a:rPr lang="fr-FR" dirty="0"/>
              <a:t>0x0460 – 0x4460 [flash] mémoire programme</a:t>
            </a:r>
          </a:p>
          <a:p>
            <a:r>
              <a:rPr lang="fr-FR" dirty="0"/>
              <a:t>0x000-0x200 [EEPROM] stockage du son du jeu et des menus</a:t>
            </a:r>
          </a:p>
          <a:p>
            <a:endParaRPr lang="fr-FR" dirty="0"/>
          </a:p>
          <a:p>
            <a:r>
              <a:rPr lang="fr-FR" dirty="0"/>
              <a:t>-&gt; Mémoire en SPI</a:t>
            </a:r>
          </a:p>
          <a:p>
            <a:r>
              <a:rPr lang="fr-FR" dirty="0"/>
              <a:t>0x0400 – 0x47FF images du jeu</a:t>
            </a:r>
          </a:p>
          <a:p>
            <a:r>
              <a:rPr lang="fr-FR" dirty="0"/>
              <a:t>0x4800 – 0x4DAF données du jeu</a:t>
            </a:r>
          </a:p>
          <a:p>
            <a:r>
              <a:rPr lang="fr-FR" dirty="0"/>
              <a:t>0x5800 – 0x7FFF images des menus de la console</a:t>
            </a:r>
          </a:p>
        </p:txBody>
      </p:sp>
      <p:sp>
        <p:nvSpPr>
          <p:cNvPr id="5" name="Espace réservé du numéro de diapositive 5">
            <a:extLst>
              <a:ext uri="{FF2B5EF4-FFF2-40B4-BE49-F238E27FC236}">
                <a16:creationId xmlns:a16="http://schemas.microsoft.com/office/drawing/2014/main" id="{80F87924-2C03-469C-8788-12ECB7408734}"/>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10</a:t>
            </a:fld>
            <a:endParaRPr lang="en-US" dirty="0"/>
          </a:p>
        </p:txBody>
      </p:sp>
      <p:pic>
        <p:nvPicPr>
          <p:cNvPr id="6" name="Image 5">
            <a:extLst>
              <a:ext uri="{FF2B5EF4-FFF2-40B4-BE49-F238E27FC236}">
                <a16:creationId xmlns:a16="http://schemas.microsoft.com/office/drawing/2014/main" id="{547E47D8-E20F-4FE6-B5D4-9A130965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336804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FF84989-4CC7-4CE5-BF1A-224B6EC86150}"/>
              </a:ext>
            </a:extLst>
          </p:cNvPr>
          <p:cNvSpPr txBox="1"/>
          <p:nvPr/>
        </p:nvSpPr>
        <p:spPr>
          <a:xfrm>
            <a:off x="3751277" y="2214213"/>
            <a:ext cx="4689446" cy="1754326"/>
          </a:xfrm>
          <a:prstGeom prst="rect">
            <a:avLst/>
          </a:prstGeom>
          <a:noFill/>
        </p:spPr>
        <p:txBody>
          <a:bodyPr wrap="square" rtlCol="0">
            <a:spAutoFit/>
          </a:bodyPr>
          <a:lstStyle/>
          <a:p>
            <a:r>
              <a:rPr lang="fr-FR" u="sng" dirty="0" err="1"/>
              <a:t>Fonctionnalitées</a:t>
            </a:r>
            <a:r>
              <a:rPr lang="fr-FR" u="sng" dirty="0"/>
              <a:t> utilisées :</a:t>
            </a:r>
          </a:p>
          <a:p>
            <a:pPr marL="285750" indent="-285750">
              <a:buFontTx/>
              <a:buChar char="-"/>
            </a:pPr>
            <a:r>
              <a:rPr lang="fr-FR" dirty="0"/>
              <a:t>I/O (boutons et écran)</a:t>
            </a:r>
          </a:p>
          <a:p>
            <a:pPr marL="285750" indent="-285750">
              <a:buFontTx/>
              <a:buChar char="-"/>
            </a:pPr>
            <a:r>
              <a:rPr lang="fr-FR" dirty="0" err="1"/>
              <a:t>Timer</a:t>
            </a:r>
            <a:r>
              <a:rPr lang="fr-FR" dirty="0"/>
              <a:t> (son et le jeu)</a:t>
            </a:r>
          </a:p>
          <a:p>
            <a:pPr marL="285750" indent="-285750">
              <a:buFontTx/>
              <a:buChar char="-"/>
            </a:pPr>
            <a:r>
              <a:rPr lang="fr-FR" dirty="0"/>
              <a:t>UART (module </a:t>
            </a:r>
            <a:r>
              <a:rPr lang="fr-FR" dirty="0" err="1"/>
              <a:t>bluetooth</a:t>
            </a:r>
            <a:r>
              <a:rPr lang="fr-FR" dirty="0"/>
              <a:t>)</a:t>
            </a:r>
          </a:p>
          <a:p>
            <a:pPr marL="285750" indent="-285750">
              <a:buFontTx/>
              <a:buChar char="-"/>
            </a:pPr>
            <a:r>
              <a:rPr lang="fr-FR" dirty="0"/>
              <a:t>SPI (mémoire EEPROM externe)</a:t>
            </a:r>
          </a:p>
          <a:p>
            <a:pPr marL="285750" indent="-285750">
              <a:buFontTx/>
              <a:buChar char="-"/>
            </a:pPr>
            <a:r>
              <a:rPr lang="fr-FR" dirty="0"/>
              <a:t>ADC (volume)</a:t>
            </a:r>
          </a:p>
        </p:txBody>
      </p:sp>
      <p:sp>
        <p:nvSpPr>
          <p:cNvPr id="5" name="Espace réservé du numéro de diapositive 5">
            <a:extLst>
              <a:ext uri="{FF2B5EF4-FFF2-40B4-BE49-F238E27FC236}">
                <a16:creationId xmlns:a16="http://schemas.microsoft.com/office/drawing/2014/main" id="{637B6228-C027-4C21-B69F-48097CA33E12}"/>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11</a:t>
            </a:fld>
            <a:endParaRPr lang="en-US" dirty="0"/>
          </a:p>
        </p:txBody>
      </p:sp>
      <p:pic>
        <p:nvPicPr>
          <p:cNvPr id="6" name="Image 5">
            <a:extLst>
              <a:ext uri="{FF2B5EF4-FFF2-40B4-BE49-F238E27FC236}">
                <a16:creationId xmlns:a16="http://schemas.microsoft.com/office/drawing/2014/main" id="{D6F33EAC-5AB6-4335-B7CC-65A92443C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278475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E9926667-C4AE-43A3-88E6-759B6E8DCFB3}"/>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12</a:t>
            </a:fld>
            <a:endParaRPr lang="en-US" dirty="0"/>
          </a:p>
        </p:txBody>
      </p:sp>
      <p:pic>
        <p:nvPicPr>
          <p:cNvPr id="7" name="Image 6">
            <a:extLst>
              <a:ext uri="{FF2B5EF4-FFF2-40B4-BE49-F238E27FC236}">
                <a16:creationId xmlns:a16="http://schemas.microsoft.com/office/drawing/2014/main" id="{82AD42F0-E31A-4262-89CD-4AED913D8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pic>
        <p:nvPicPr>
          <p:cNvPr id="2" name="Image 1">
            <a:extLst>
              <a:ext uri="{FF2B5EF4-FFF2-40B4-BE49-F238E27FC236}">
                <a16:creationId xmlns:a16="http://schemas.microsoft.com/office/drawing/2014/main" id="{C13065A4-91E8-44CC-B573-BEFEA995C027}"/>
              </a:ext>
            </a:extLst>
          </p:cNvPr>
          <p:cNvPicPr>
            <a:picLocks noChangeAspect="1"/>
          </p:cNvPicPr>
          <p:nvPr/>
        </p:nvPicPr>
        <p:blipFill>
          <a:blip r:embed="rId3"/>
          <a:stretch>
            <a:fillRect/>
          </a:stretch>
        </p:blipFill>
        <p:spPr>
          <a:xfrm>
            <a:off x="4077730" y="881449"/>
            <a:ext cx="4858681" cy="4637015"/>
          </a:xfrm>
          <a:prstGeom prst="rect">
            <a:avLst/>
          </a:prstGeom>
        </p:spPr>
      </p:pic>
    </p:spTree>
    <p:extLst>
      <p:ext uri="{BB962C8B-B14F-4D97-AF65-F5344CB8AC3E}">
        <p14:creationId xmlns:p14="http://schemas.microsoft.com/office/powerpoint/2010/main" val="55187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F5E82C7-D8CE-4190-A760-26622119F9EA}"/>
              </a:ext>
            </a:extLst>
          </p:cNvPr>
          <p:cNvPicPr>
            <a:picLocks noChangeAspect="1"/>
          </p:cNvPicPr>
          <p:nvPr/>
        </p:nvPicPr>
        <p:blipFill>
          <a:blip r:embed="rId2"/>
          <a:stretch>
            <a:fillRect/>
          </a:stretch>
        </p:blipFill>
        <p:spPr>
          <a:xfrm>
            <a:off x="5704513" y="250814"/>
            <a:ext cx="6097748" cy="2792553"/>
          </a:xfrm>
          <a:prstGeom prst="rect">
            <a:avLst/>
          </a:prstGeom>
        </p:spPr>
      </p:pic>
      <p:pic>
        <p:nvPicPr>
          <p:cNvPr id="3" name="Image 2">
            <a:extLst>
              <a:ext uri="{FF2B5EF4-FFF2-40B4-BE49-F238E27FC236}">
                <a16:creationId xmlns:a16="http://schemas.microsoft.com/office/drawing/2014/main" id="{5EC985EE-5B81-48CC-AE48-3C2404635C1A}"/>
              </a:ext>
            </a:extLst>
          </p:cNvPr>
          <p:cNvPicPr>
            <a:picLocks noChangeAspect="1"/>
          </p:cNvPicPr>
          <p:nvPr/>
        </p:nvPicPr>
        <p:blipFill>
          <a:blip r:embed="rId3"/>
          <a:stretch>
            <a:fillRect/>
          </a:stretch>
        </p:blipFill>
        <p:spPr>
          <a:xfrm>
            <a:off x="5742694" y="3596888"/>
            <a:ext cx="6059568" cy="2792552"/>
          </a:xfrm>
          <a:prstGeom prst="rect">
            <a:avLst/>
          </a:prstGeom>
        </p:spPr>
      </p:pic>
      <p:sp>
        <p:nvSpPr>
          <p:cNvPr id="6" name="Espace réservé du numéro de diapositive 5">
            <a:extLst>
              <a:ext uri="{FF2B5EF4-FFF2-40B4-BE49-F238E27FC236}">
                <a16:creationId xmlns:a16="http://schemas.microsoft.com/office/drawing/2014/main" id="{E9926667-C4AE-43A3-88E6-759B6E8DCFB3}"/>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13</a:t>
            </a:fld>
            <a:endParaRPr lang="en-US" dirty="0"/>
          </a:p>
        </p:txBody>
      </p:sp>
      <p:pic>
        <p:nvPicPr>
          <p:cNvPr id="7" name="Image 6">
            <a:extLst>
              <a:ext uri="{FF2B5EF4-FFF2-40B4-BE49-F238E27FC236}">
                <a16:creationId xmlns:a16="http://schemas.microsoft.com/office/drawing/2014/main" id="{82AD42F0-E31A-4262-89CD-4AED913D8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pic>
        <p:nvPicPr>
          <p:cNvPr id="4" name="Image 3">
            <a:extLst>
              <a:ext uri="{FF2B5EF4-FFF2-40B4-BE49-F238E27FC236}">
                <a16:creationId xmlns:a16="http://schemas.microsoft.com/office/drawing/2014/main" id="{520C15BF-C586-46B6-88AE-6351FD694F1D}"/>
              </a:ext>
            </a:extLst>
          </p:cNvPr>
          <p:cNvPicPr>
            <a:picLocks noChangeAspect="1"/>
          </p:cNvPicPr>
          <p:nvPr/>
        </p:nvPicPr>
        <p:blipFill>
          <a:blip r:embed="rId5"/>
          <a:stretch>
            <a:fillRect/>
          </a:stretch>
        </p:blipFill>
        <p:spPr>
          <a:xfrm>
            <a:off x="118101" y="250814"/>
            <a:ext cx="5586412" cy="2533650"/>
          </a:xfrm>
          <a:prstGeom prst="rect">
            <a:avLst/>
          </a:prstGeom>
        </p:spPr>
      </p:pic>
    </p:spTree>
    <p:extLst>
      <p:ext uri="{BB962C8B-B14F-4D97-AF65-F5344CB8AC3E}">
        <p14:creationId xmlns:p14="http://schemas.microsoft.com/office/powerpoint/2010/main" val="1387899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646A98B7-2024-49F8-910A-19A63DC896D8}"/>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14</a:t>
            </a:fld>
            <a:endParaRPr lang="en-US" dirty="0"/>
          </a:p>
        </p:txBody>
      </p:sp>
      <p:pic>
        <p:nvPicPr>
          <p:cNvPr id="5" name="Image 4">
            <a:extLst>
              <a:ext uri="{FF2B5EF4-FFF2-40B4-BE49-F238E27FC236}">
                <a16:creationId xmlns:a16="http://schemas.microsoft.com/office/drawing/2014/main" id="{012A57AF-FDF6-4C0C-9BC8-7F7A09200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
        <p:nvSpPr>
          <p:cNvPr id="6" name="Titre 1">
            <a:extLst>
              <a:ext uri="{FF2B5EF4-FFF2-40B4-BE49-F238E27FC236}">
                <a16:creationId xmlns:a16="http://schemas.microsoft.com/office/drawing/2014/main" id="{9ED0B9E9-F617-4795-A0DE-EA0C58F64858}"/>
              </a:ext>
            </a:extLst>
          </p:cNvPr>
          <p:cNvSpPr>
            <a:spLocks noGrp="1"/>
          </p:cNvSpPr>
          <p:nvPr>
            <p:ph type="ctrTitle"/>
          </p:nvPr>
        </p:nvSpPr>
        <p:spPr>
          <a:xfrm>
            <a:off x="3319975" y="686499"/>
            <a:ext cx="5131414" cy="1063336"/>
          </a:xfrm>
        </p:spPr>
        <p:txBody>
          <a:bodyPr>
            <a:normAutofit/>
          </a:bodyPr>
          <a:lstStyle/>
          <a:p>
            <a:r>
              <a:rPr lang="fr-FR" dirty="0"/>
              <a:t>CONCLUSION</a:t>
            </a:r>
          </a:p>
        </p:txBody>
      </p:sp>
      <p:pic>
        <p:nvPicPr>
          <p:cNvPr id="3" name="Image 2">
            <a:extLst>
              <a:ext uri="{FF2B5EF4-FFF2-40B4-BE49-F238E27FC236}">
                <a16:creationId xmlns:a16="http://schemas.microsoft.com/office/drawing/2014/main" id="{2FBD8980-7DB3-49EA-BF6D-CB1F9A83C1A4}"/>
              </a:ext>
            </a:extLst>
          </p:cNvPr>
          <p:cNvPicPr>
            <a:picLocks noChangeAspect="1"/>
          </p:cNvPicPr>
          <p:nvPr/>
        </p:nvPicPr>
        <p:blipFill rotWithShape="1">
          <a:blip r:embed="rId3">
            <a:extLst>
              <a:ext uri="{28A0092B-C50C-407E-A947-70E740481C1C}">
                <a14:useLocalDpi xmlns:a14="http://schemas.microsoft.com/office/drawing/2010/main" val="0"/>
              </a:ext>
            </a:extLst>
          </a:blip>
          <a:srcRect l="5090" r="20924"/>
          <a:stretch/>
        </p:blipFill>
        <p:spPr>
          <a:xfrm>
            <a:off x="3335215" y="1973614"/>
            <a:ext cx="5521570" cy="41978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032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6A0F449-4961-47D7-86CD-D2870F3D908D}"/>
              </a:ext>
            </a:extLst>
          </p:cNvPr>
          <p:cNvPicPr>
            <a:picLocks noChangeAspect="1"/>
          </p:cNvPicPr>
          <p:nvPr/>
        </p:nvPicPr>
        <p:blipFill>
          <a:blip r:embed="rId2"/>
          <a:stretch>
            <a:fillRect/>
          </a:stretch>
        </p:blipFill>
        <p:spPr>
          <a:xfrm>
            <a:off x="4373970" y="960539"/>
            <a:ext cx="3444059" cy="49369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Espace réservé du numéro de diapositive 5">
            <a:extLst>
              <a:ext uri="{FF2B5EF4-FFF2-40B4-BE49-F238E27FC236}">
                <a16:creationId xmlns:a16="http://schemas.microsoft.com/office/drawing/2014/main" id="{827EDBF6-800E-458D-B068-5079A2DFDA4D}"/>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15</a:t>
            </a:fld>
            <a:endParaRPr lang="en-US" dirty="0"/>
          </a:p>
        </p:txBody>
      </p:sp>
      <p:pic>
        <p:nvPicPr>
          <p:cNvPr id="6" name="Image 5">
            <a:extLst>
              <a:ext uri="{FF2B5EF4-FFF2-40B4-BE49-F238E27FC236}">
                <a16:creationId xmlns:a16="http://schemas.microsoft.com/office/drawing/2014/main" id="{E644A94E-9AD8-45A1-98AC-1F9D1ECB9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2776950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2CB2CF77-C33F-4292-9DA4-217C6E920FA4}"/>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2</a:t>
            </a:fld>
            <a:endParaRPr lang="en-US" dirty="0"/>
          </a:p>
        </p:txBody>
      </p:sp>
      <p:sp>
        <p:nvSpPr>
          <p:cNvPr id="6" name="Titre 1">
            <a:extLst>
              <a:ext uri="{FF2B5EF4-FFF2-40B4-BE49-F238E27FC236}">
                <a16:creationId xmlns:a16="http://schemas.microsoft.com/office/drawing/2014/main" id="{62893EED-C6AE-43FF-A803-05EE9A8478B5}"/>
              </a:ext>
            </a:extLst>
          </p:cNvPr>
          <p:cNvSpPr>
            <a:spLocks noGrp="1"/>
          </p:cNvSpPr>
          <p:nvPr>
            <p:ph type="ctrTitle"/>
          </p:nvPr>
        </p:nvSpPr>
        <p:spPr>
          <a:xfrm>
            <a:off x="3558028" y="943439"/>
            <a:ext cx="8128931" cy="3833768"/>
          </a:xfrm>
        </p:spPr>
        <p:txBody>
          <a:bodyPr>
            <a:normAutofit/>
          </a:bodyPr>
          <a:lstStyle/>
          <a:p>
            <a:r>
              <a:rPr lang="fr-FR" dirty="0"/>
              <a:t>SOMMAIRE</a:t>
            </a:r>
            <a:br>
              <a:rPr lang="fr-FR" dirty="0"/>
            </a:br>
            <a:r>
              <a:rPr lang="fr-FR" dirty="0"/>
              <a:t>I. Partie électrique</a:t>
            </a:r>
            <a:br>
              <a:rPr lang="fr-FR" dirty="0"/>
            </a:br>
            <a:r>
              <a:rPr lang="fr-FR" dirty="0"/>
              <a:t>II. Partie programmation</a:t>
            </a:r>
            <a:br>
              <a:rPr lang="fr-FR" dirty="0"/>
            </a:br>
            <a:r>
              <a:rPr lang="fr-FR" dirty="0"/>
              <a:t>CONCLUSION</a:t>
            </a:r>
          </a:p>
        </p:txBody>
      </p:sp>
      <p:pic>
        <p:nvPicPr>
          <p:cNvPr id="8" name="Image 7">
            <a:extLst>
              <a:ext uri="{FF2B5EF4-FFF2-40B4-BE49-F238E27FC236}">
                <a16:creationId xmlns:a16="http://schemas.microsoft.com/office/drawing/2014/main" id="{10939E11-2476-4A93-9976-CC4E3B6AD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34189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A0D3E44-E95B-4F19-B0E0-342C4B102B2F}"/>
              </a:ext>
            </a:extLst>
          </p:cNvPr>
          <p:cNvSpPr>
            <a:spLocks noGrp="1"/>
          </p:cNvSpPr>
          <p:nvPr>
            <p:ph type="ctrTitle"/>
          </p:nvPr>
        </p:nvSpPr>
        <p:spPr>
          <a:xfrm>
            <a:off x="2886352" y="2968654"/>
            <a:ext cx="6419295" cy="920692"/>
          </a:xfrm>
        </p:spPr>
        <p:txBody>
          <a:bodyPr>
            <a:normAutofit fontScale="90000"/>
          </a:bodyPr>
          <a:lstStyle/>
          <a:p>
            <a:r>
              <a:rPr lang="fr-FR" dirty="0"/>
              <a:t>I. Partie électrique</a:t>
            </a:r>
          </a:p>
        </p:txBody>
      </p:sp>
      <p:sp>
        <p:nvSpPr>
          <p:cNvPr id="5" name="Espace réservé du numéro de diapositive 5">
            <a:extLst>
              <a:ext uri="{FF2B5EF4-FFF2-40B4-BE49-F238E27FC236}">
                <a16:creationId xmlns:a16="http://schemas.microsoft.com/office/drawing/2014/main" id="{AB810FFF-DF99-4951-A57B-1C3A5F1387AC}"/>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3</a:t>
            </a:fld>
            <a:endParaRPr lang="en-US" dirty="0"/>
          </a:p>
        </p:txBody>
      </p:sp>
      <p:pic>
        <p:nvPicPr>
          <p:cNvPr id="6" name="Image 5">
            <a:extLst>
              <a:ext uri="{FF2B5EF4-FFF2-40B4-BE49-F238E27FC236}">
                <a16:creationId xmlns:a16="http://schemas.microsoft.com/office/drawing/2014/main" id="{DE39AA75-0C3F-40B3-ACE6-CDDD1F856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162955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CFB6D4B4-F0DD-443E-8C4A-0DF2C1C80E1F}"/>
              </a:ext>
            </a:extLst>
          </p:cNvPr>
          <p:cNvPicPr>
            <a:picLocks noChangeAspect="1"/>
          </p:cNvPicPr>
          <p:nvPr/>
        </p:nvPicPr>
        <p:blipFill>
          <a:blip r:embed="rId2"/>
          <a:stretch>
            <a:fillRect/>
          </a:stretch>
        </p:blipFill>
        <p:spPr>
          <a:xfrm>
            <a:off x="4624387" y="2128837"/>
            <a:ext cx="2943225" cy="2600325"/>
          </a:xfrm>
          <a:prstGeom prst="ellipse">
            <a:avLst/>
          </a:prstGeom>
          <a:ln>
            <a:noFill/>
          </a:ln>
          <a:effectLst>
            <a:softEdge rad="112500"/>
          </a:effectLst>
        </p:spPr>
      </p:pic>
      <p:sp>
        <p:nvSpPr>
          <p:cNvPr id="9" name="Flèche : droite 8">
            <a:extLst>
              <a:ext uri="{FF2B5EF4-FFF2-40B4-BE49-F238E27FC236}">
                <a16:creationId xmlns:a16="http://schemas.microsoft.com/office/drawing/2014/main" id="{FEAEB072-464F-44AC-A57A-C15727D4A598}"/>
              </a:ext>
            </a:extLst>
          </p:cNvPr>
          <p:cNvSpPr/>
          <p:nvPr/>
        </p:nvSpPr>
        <p:spPr>
          <a:xfrm rot="16200000">
            <a:off x="5835939" y="1629063"/>
            <a:ext cx="520118"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71D00F9D-F524-48BF-8CC8-28E9C993BD9B}"/>
              </a:ext>
            </a:extLst>
          </p:cNvPr>
          <p:cNvSpPr/>
          <p:nvPr/>
        </p:nvSpPr>
        <p:spPr>
          <a:xfrm>
            <a:off x="7567612" y="3303164"/>
            <a:ext cx="520118"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9D5DEDEE-A735-44D9-9097-A4B74D23E07E}"/>
              </a:ext>
            </a:extLst>
          </p:cNvPr>
          <p:cNvSpPr txBox="1"/>
          <p:nvPr/>
        </p:nvSpPr>
        <p:spPr>
          <a:xfrm>
            <a:off x="8615494" y="2967334"/>
            <a:ext cx="2499919" cy="923330"/>
          </a:xfrm>
          <a:prstGeom prst="rect">
            <a:avLst/>
          </a:prstGeom>
          <a:noFill/>
          <a:ln w="28575">
            <a:solidFill>
              <a:schemeClr val="accent1"/>
            </a:solidFill>
          </a:ln>
        </p:spPr>
        <p:txBody>
          <a:bodyPr wrap="square" rtlCol="0">
            <a:spAutoFit/>
          </a:bodyPr>
          <a:lstStyle/>
          <a:p>
            <a:r>
              <a:rPr lang="fr-FR" dirty="0"/>
              <a:t>Un écran monochrome de 128 par 64 point découpé en 2 carrés</a:t>
            </a:r>
          </a:p>
        </p:txBody>
      </p:sp>
      <p:sp>
        <p:nvSpPr>
          <p:cNvPr id="13" name="ZoneTexte 12">
            <a:extLst>
              <a:ext uri="{FF2B5EF4-FFF2-40B4-BE49-F238E27FC236}">
                <a16:creationId xmlns:a16="http://schemas.microsoft.com/office/drawing/2014/main" id="{5C17CAB0-265E-4AF2-8985-B7CA8EB81A50}"/>
              </a:ext>
            </a:extLst>
          </p:cNvPr>
          <p:cNvSpPr txBox="1"/>
          <p:nvPr/>
        </p:nvSpPr>
        <p:spPr>
          <a:xfrm>
            <a:off x="5441658" y="5477040"/>
            <a:ext cx="3920456" cy="1200329"/>
          </a:xfrm>
          <a:prstGeom prst="rect">
            <a:avLst/>
          </a:prstGeom>
          <a:noFill/>
          <a:ln w="28575">
            <a:solidFill>
              <a:schemeClr val="accent1"/>
            </a:solidFill>
          </a:ln>
        </p:spPr>
        <p:txBody>
          <a:bodyPr wrap="square" rtlCol="0">
            <a:spAutoFit/>
          </a:bodyPr>
          <a:lstStyle/>
          <a:p>
            <a:r>
              <a:rPr lang="fr-FR" dirty="0"/>
              <a:t>11 boutons : L, R, A, B, Haut, Bas, Droite, Gauche, Start, Select, Luminosité (non gérer par le code) et un réglage de volume (potentiomètre)</a:t>
            </a:r>
          </a:p>
        </p:txBody>
      </p:sp>
      <p:sp>
        <p:nvSpPr>
          <p:cNvPr id="14" name="Flèche : droite 13">
            <a:extLst>
              <a:ext uri="{FF2B5EF4-FFF2-40B4-BE49-F238E27FC236}">
                <a16:creationId xmlns:a16="http://schemas.microsoft.com/office/drawing/2014/main" id="{B677AC00-4EAD-4076-9CBE-4A9AA10E5DDF}"/>
              </a:ext>
            </a:extLst>
          </p:cNvPr>
          <p:cNvSpPr/>
          <p:nvPr/>
        </p:nvSpPr>
        <p:spPr>
          <a:xfrm rot="5400000">
            <a:off x="6241409" y="4977266"/>
            <a:ext cx="520118"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895172DD-9BA6-4749-8289-36DECC636E94}"/>
              </a:ext>
            </a:extLst>
          </p:cNvPr>
          <p:cNvSpPr txBox="1"/>
          <p:nvPr/>
        </p:nvSpPr>
        <p:spPr>
          <a:xfrm>
            <a:off x="1702965" y="2441196"/>
            <a:ext cx="2129033" cy="923330"/>
          </a:xfrm>
          <a:prstGeom prst="rect">
            <a:avLst/>
          </a:prstGeom>
          <a:noFill/>
          <a:ln w="28575">
            <a:solidFill>
              <a:schemeClr val="accent1"/>
            </a:solidFill>
          </a:ln>
        </p:spPr>
        <p:txBody>
          <a:bodyPr wrap="square" rtlCol="0">
            <a:spAutoFit/>
          </a:bodyPr>
          <a:lstStyle/>
          <a:p>
            <a:r>
              <a:rPr lang="fr-FR" dirty="0"/>
              <a:t>Des cartouches de jeux avec une mémoire EEPROM</a:t>
            </a:r>
          </a:p>
        </p:txBody>
      </p:sp>
      <p:sp>
        <p:nvSpPr>
          <p:cNvPr id="16" name="Flèche : droite 15">
            <a:extLst>
              <a:ext uri="{FF2B5EF4-FFF2-40B4-BE49-F238E27FC236}">
                <a16:creationId xmlns:a16="http://schemas.microsoft.com/office/drawing/2014/main" id="{EBF7B3BC-B24B-460D-AB0F-F1652ACA7DE5}"/>
              </a:ext>
            </a:extLst>
          </p:cNvPr>
          <p:cNvSpPr/>
          <p:nvPr/>
        </p:nvSpPr>
        <p:spPr>
          <a:xfrm rot="10800000">
            <a:off x="4079102" y="2841499"/>
            <a:ext cx="520118"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3AF465DE-A649-4121-B383-CD3A8179E341}"/>
              </a:ext>
            </a:extLst>
          </p:cNvPr>
          <p:cNvSpPr txBox="1"/>
          <p:nvPr/>
        </p:nvSpPr>
        <p:spPr>
          <a:xfrm>
            <a:off x="5031482" y="244404"/>
            <a:ext cx="2129033" cy="923330"/>
          </a:xfrm>
          <a:prstGeom prst="rect">
            <a:avLst/>
          </a:prstGeom>
          <a:noFill/>
          <a:ln w="28575">
            <a:solidFill>
              <a:schemeClr val="accent1"/>
            </a:solidFill>
          </a:ln>
        </p:spPr>
        <p:txBody>
          <a:bodyPr wrap="square" rtlCol="0">
            <a:spAutoFit/>
          </a:bodyPr>
          <a:lstStyle/>
          <a:p>
            <a:r>
              <a:rPr lang="fr-FR" dirty="0"/>
              <a:t>Un buzzer et un module Bluetooth (HC-05)</a:t>
            </a:r>
          </a:p>
        </p:txBody>
      </p:sp>
      <p:sp>
        <p:nvSpPr>
          <p:cNvPr id="18" name="Espace réservé du numéro de diapositive 5">
            <a:extLst>
              <a:ext uri="{FF2B5EF4-FFF2-40B4-BE49-F238E27FC236}">
                <a16:creationId xmlns:a16="http://schemas.microsoft.com/office/drawing/2014/main" id="{A211B0CB-52A7-4EF6-83A2-F3643AD25650}"/>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4</a:t>
            </a:fld>
            <a:endParaRPr lang="en-US" dirty="0"/>
          </a:p>
        </p:txBody>
      </p:sp>
      <p:pic>
        <p:nvPicPr>
          <p:cNvPr id="19" name="Image 18">
            <a:extLst>
              <a:ext uri="{FF2B5EF4-FFF2-40B4-BE49-F238E27FC236}">
                <a16:creationId xmlns:a16="http://schemas.microsoft.com/office/drawing/2014/main" id="{EC4A149F-ADCE-4721-9F79-251C91C13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
        <p:nvSpPr>
          <p:cNvPr id="20" name="ZoneTexte 19">
            <a:extLst>
              <a:ext uri="{FF2B5EF4-FFF2-40B4-BE49-F238E27FC236}">
                <a16:creationId xmlns:a16="http://schemas.microsoft.com/office/drawing/2014/main" id="{006A0937-5EE2-4BD4-9BCE-F4500E2F8075}"/>
              </a:ext>
            </a:extLst>
          </p:cNvPr>
          <p:cNvSpPr txBox="1"/>
          <p:nvPr/>
        </p:nvSpPr>
        <p:spPr>
          <a:xfrm>
            <a:off x="7827671" y="1477160"/>
            <a:ext cx="2896947" cy="461665"/>
          </a:xfrm>
          <a:prstGeom prst="rect">
            <a:avLst/>
          </a:prstGeom>
          <a:noFill/>
        </p:spPr>
        <p:txBody>
          <a:bodyPr wrap="none" rtlCol="0">
            <a:spAutoFit/>
          </a:bodyPr>
          <a:lstStyle/>
          <a:p>
            <a:r>
              <a:rPr lang="fr-FR" sz="2400" u="sng" dirty="0"/>
              <a:t>Le cahier des charges</a:t>
            </a:r>
          </a:p>
        </p:txBody>
      </p:sp>
    </p:spTree>
    <p:extLst>
      <p:ext uri="{BB962C8B-B14F-4D97-AF65-F5344CB8AC3E}">
        <p14:creationId xmlns:p14="http://schemas.microsoft.com/office/powerpoint/2010/main" val="360278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F044A504-80A9-4E2C-BAC7-1D7D66AB1598}"/>
              </a:ext>
            </a:extLst>
          </p:cNvPr>
          <p:cNvPicPr>
            <a:picLocks noChangeAspect="1"/>
          </p:cNvPicPr>
          <p:nvPr/>
        </p:nvPicPr>
        <p:blipFill>
          <a:blip r:embed="rId2"/>
          <a:stretch>
            <a:fillRect/>
          </a:stretch>
        </p:blipFill>
        <p:spPr>
          <a:xfrm>
            <a:off x="8109514" y="394472"/>
            <a:ext cx="3056233" cy="2575842"/>
          </a:xfrm>
          <a:prstGeom prst="rect">
            <a:avLst/>
          </a:prstGeom>
        </p:spPr>
      </p:pic>
      <p:pic>
        <p:nvPicPr>
          <p:cNvPr id="9" name="Image 8">
            <a:extLst>
              <a:ext uri="{FF2B5EF4-FFF2-40B4-BE49-F238E27FC236}">
                <a16:creationId xmlns:a16="http://schemas.microsoft.com/office/drawing/2014/main" id="{6BDBD894-FD26-4F1A-9FCC-42CCF2062DCC}"/>
              </a:ext>
            </a:extLst>
          </p:cNvPr>
          <p:cNvPicPr>
            <a:picLocks noChangeAspect="1"/>
          </p:cNvPicPr>
          <p:nvPr/>
        </p:nvPicPr>
        <p:blipFill>
          <a:blip r:embed="rId3"/>
          <a:stretch>
            <a:fillRect/>
          </a:stretch>
        </p:blipFill>
        <p:spPr>
          <a:xfrm>
            <a:off x="2776144" y="1046527"/>
            <a:ext cx="2495550" cy="1828800"/>
          </a:xfrm>
          <a:prstGeom prst="rect">
            <a:avLst/>
          </a:prstGeom>
        </p:spPr>
      </p:pic>
      <p:pic>
        <p:nvPicPr>
          <p:cNvPr id="10" name="Image 9">
            <a:extLst>
              <a:ext uri="{FF2B5EF4-FFF2-40B4-BE49-F238E27FC236}">
                <a16:creationId xmlns:a16="http://schemas.microsoft.com/office/drawing/2014/main" id="{54CD4A03-7DFE-446F-BBFC-B6C98C0DE815}"/>
              </a:ext>
            </a:extLst>
          </p:cNvPr>
          <p:cNvPicPr>
            <a:picLocks noChangeAspect="1"/>
          </p:cNvPicPr>
          <p:nvPr/>
        </p:nvPicPr>
        <p:blipFill>
          <a:blip r:embed="rId4"/>
          <a:stretch>
            <a:fillRect/>
          </a:stretch>
        </p:blipFill>
        <p:spPr>
          <a:xfrm>
            <a:off x="3892746" y="3809769"/>
            <a:ext cx="5339521" cy="2223782"/>
          </a:xfrm>
          <a:prstGeom prst="rect">
            <a:avLst/>
          </a:prstGeom>
        </p:spPr>
      </p:pic>
      <p:pic>
        <p:nvPicPr>
          <p:cNvPr id="11" name="Image 10">
            <a:extLst>
              <a:ext uri="{FF2B5EF4-FFF2-40B4-BE49-F238E27FC236}">
                <a16:creationId xmlns:a16="http://schemas.microsoft.com/office/drawing/2014/main" id="{AFA19400-94C2-452C-966F-31932B46DCE0}"/>
              </a:ext>
            </a:extLst>
          </p:cNvPr>
          <p:cNvPicPr>
            <a:picLocks noChangeAspect="1"/>
          </p:cNvPicPr>
          <p:nvPr/>
        </p:nvPicPr>
        <p:blipFill>
          <a:blip r:embed="rId5"/>
          <a:stretch>
            <a:fillRect/>
          </a:stretch>
        </p:blipFill>
        <p:spPr>
          <a:xfrm>
            <a:off x="10023110" y="4336145"/>
            <a:ext cx="1599006" cy="1591899"/>
          </a:xfrm>
          <a:prstGeom prst="rect">
            <a:avLst/>
          </a:prstGeom>
        </p:spPr>
      </p:pic>
      <p:sp>
        <p:nvSpPr>
          <p:cNvPr id="12" name="Espace réservé du numéro de diapositive 5">
            <a:extLst>
              <a:ext uri="{FF2B5EF4-FFF2-40B4-BE49-F238E27FC236}">
                <a16:creationId xmlns:a16="http://schemas.microsoft.com/office/drawing/2014/main" id="{DD0BC8D7-6B85-4C2F-B45A-2C1AF7BD865D}"/>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5</a:t>
            </a:fld>
            <a:endParaRPr lang="en-US" dirty="0"/>
          </a:p>
        </p:txBody>
      </p:sp>
      <p:pic>
        <p:nvPicPr>
          <p:cNvPr id="13" name="Image 12">
            <a:extLst>
              <a:ext uri="{FF2B5EF4-FFF2-40B4-BE49-F238E27FC236}">
                <a16:creationId xmlns:a16="http://schemas.microsoft.com/office/drawing/2014/main" id="{3B9F4C32-678C-44DC-A167-C9E359DD3F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
        <p:nvSpPr>
          <p:cNvPr id="14" name="ZoneTexte 13">
            <a:extLst>
              <a:ext uri="{FF2B5EF4-FFF2-40B4-BE49-F238E27FC236}">
                <a16:creationId xmlns:a16="http://schemas.microsoft.com/office/drawing/2014/main" id="{7862F685-4CF1-42E7-B498-4617C900516E}"/>
              </a:ext>
            </a:extLst>
          </p:cNvPr>
          <p:cNvSpPr txBox="1"/>
          <p:nvPr/>
        </p:nvSpPr>
        <p:spPr>
          <a:xfrm>
            <a:off x="4908816" y="3111715"/>
            <a:ext cx="2374368" cy="461665"/>
          </a:xfrm>
          <a:prstGeom prst="rect">
            <a:avLst/>
          </a:prstGeom>
          <a:noFill/>
        </p:spPr>
        <p:txBody>
          <a:bodyPr wrap="none" rtlCol="0">
            <a:spAutoFit/>
          </a:bodyPr>
          <a:lstStyle/>
          <a:p>
            <a:r>
              <a:rPr lang="fr-FR" sz="2400" u="sng" dirty="0"/>
              <a:t>Les choix réalisés</a:t>
            </a:r>
          </a:p>
        </p:txBody>
      </p:sp>
    </p:spTree>
    <p:extLst>
      <p:ext uri="{BB962C8B-B14F-4D97-AF65-F5344CB8AC3E}">
        <p14:creationId xmlns:p14="http://schemas.microsoft.com/office/powerpoint/2010/main" val="16366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A0D3E44-E95B-4F19-B0E0-342C4B102B2F}"/>
              </a:ext>
            </a:extLst>
          </p:cNvPr>
          <p:cNvSpPr>
            <a:spLocks noGrp="1"/>
          </p:cNvSpPr>
          <p:nvPr>
            <p:ph type="ctrTitle"/>
          </p:nvPr>
        </p:nvSpPr>
        <p:spPr>
          <a:xfrm>
            <a:off x="2382743" y="2968654"/>
            <a:ext cx="7426513" cy="920692"/>
          </a:xfrm>
        </p:spPr>
        <p:txBody>
          <a:bodyPr>
            <a:normAutofit fontScale="90000"/>
          </a:bodyPr>
          <a:lstStyle/>
          <a:p>
            <a:r>
              <a:rPr lang="fr-FR" dirty="0"/>
              <a:t>II. Partie programmation</a:t>
            </a:r>
          </a:p>
        </p:txBody>
      </p:sp>
      <p:sp>
        <p:nvSpPr>
          <p:cNvPr id="5" name="Espace réservé du numéro de diapositive 5">
            <a:extLst>
              <a:ext uri="{FF2B5EF4-FFF2-40B4-BE49-F238E27FC236}">
                <a16:creationId xmlns:a16="http://schemas.microsoft.com/office/drawing/2014/main" id="{85CB9426-76A4-4E42-80C5-6B9D23D567D2}"/>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6</a:t>
            </a:fld>
            <a:endParaRPr lang="en-US" dirty="0"/>
          </a:p>
        </p:txBody>
      </p:sp>
      <p:pic>
        <p:nvPicPr>
          <p:cNvPr id="6" name="Image 5">
            <a:extLst>
              <a:ext uri="{FF2B5EF4-FFF2-40B4-BE49-F238E27FC236}">
                <a16:creationId xmlns:a16="http://schemas.microsoft.com/office/drawing/2014/main" id="{7AF937CE-F6E0-4567-9994-F0D1EB5C3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Tree>
    <p:extLst>
      <p:ext uri="{BB962C8B-B14F-4D97-AF65-F5344CB8AC3E}">
        <p14:creationId xmlns:p14="http://schemas.microsoft.com/office/powerpoint/2010/main" val="222439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E9926667-C4AE-43A3-88E6-759B6E8DCFB3}"/>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7</a:t>
            </a:fld>
            <a:endParaRPr lang="en-US" dirty="0"/>
          </a:p>
        </p:txBody>
      </p:sp>
      <p:pic>
        <p:nvPicPr>
          <p:cNvPr id="7" name="Image 6">
            <a:extLst>
              <a:ext uri="{FF2B5EF4-FFF2-40B4-BE49-F238E27FC236}">
                <a16:creationId xmlns:a16="http://schemas.microsoft.com/office/drawing/2014/main" id="{82AD42F0-E31A-4262-89CD-4AED913D8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sp>
        <p:nvSpPr>
          <p:cNvPr id="5" name="Ellipse 4">
            <a:extLst>
              <a:ext uri="{FF2B5EF4-FFF2-40B4-BE49-F238E27FC236}">
                <a16:creationId xmlns:a16="http://schemas.microsoft.com/office/drawing/2014/main" id="{D015AAFA-1A5F-44FB-9D72-0279BC6B8A90}"/>
              </a:ext>
            </a:extLst>
          </p:cNvPr>
          <p:cNvSpPr/>
          <p:nvPr/>
        </p:nvSpPr>
        <p:spPr>
          <a:xfrm>
            <a:off x="4527451" y="322011"/>
            <a:ext cx="2398541" cy="1039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7236359F-92D6-46E6-95B5-F74E35ABCFF5}"/>
              </a:ext>
            </a:extLst>
          </p:cNvPr>
          <p:cNvSpPr txBox="1"/>
          <p:nvPr/>
        </p:nvSpPr>
        <p:spPr>
          <a:xfrm>
            <a:off x="4709161" y="656573"/>
            <a:ext cx="1828800" cy="369332"/>
          </a:xfrm>
          <a:prstGeom prst="rect">
            <a:avLst/>
          </a:prstGeom>
          <a:noFill/>
        </p:spPr>
        <p:txBody>
          <a:bodyPr wrap="square" rtlCol="0">
            <a:spAutoFit/>
          </a:bodyPr>
          <a:lstStyle/>
          <a:p>
            <a:r>
              <a:rPr lang="fr-FR" dirty="0"/>
              <a:t>Initialisation</a:t>
            </a:r>
          </a:p>
        </p:txBody>
      </p:sp>
      <p:sp>
        <p:nvSpPr>
          <p:cNvPr id="11" name="Ellipse 10">
            <a:extLst>
              <a:ext uri="{FF2B5EF4-FFF2-40B4-BE49-F238E27FC236}">
                <a16:creationId xmlns:a16="http://schemas.microsoft.com/office/drawing/2014/main" id="{26E4B278-0873-4E2C-AE78-B0EAC584D3BB}"/>
              </a:ext>
            </a:extLst>
          </p:cNvPr>
          <p:cNvSpPr/>
          <p:nvPr/>
        </p:nvSpPr>
        <p:spPr>
          <a:xfrm>
            <a:off x="4527452" y="1696303"/>
            <a:ext cx="2398541" cy="1039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B4731838-F75A-47FE-91A5-A70182779FD7}"/>
              </a:ext>
            </a:extLst>
          </p:cNvPr>
          <p:cNvSpPr/>
          <p:nvPr/>
        </p:nvSpPr>
        <p:spPr>
          <a:xfrm>
            <a:off x="8553314" y="2389270"/>
            <a:ext cx="2398541" cy="1039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02A3517-689A-4EA6-93D8-7C074C80484B}"/>
              </a:ext>
            </a:extLst>
          </p:cNvPr>
          <p:cNvSpPr txBox="1"/>
          <p:nvPr/>
        </p:nvSpPr>
        <p:spPr>
          <a:xfrm>
            <a:off x="8834511" y="2736033"/>
            <a:ext cx="1980028" cy="369332"/>
          </a:xfrm>
          <a:prstGeom prst="rect">
            <a:avLst/>
          </a:prstGeom>
          <a:noFill/>
        </p:spPr>
        <p:txBody>
          <a:bodyPr wrap="square" rtlCol="0">
            <a:spAutoFit/>
          </a:bodyPr>
          <a:lstStyle/>
          <a:p>
            <a:r>
              <a:rPr lang="fr-FR" dirty="0"/>
              <a:t>Lancement du jeu</a:t>
            </a:r>
          </a:p>
        </p:txBody>
      </p:sp>
      <p:sp>
        <p:nvSpPr>
          <p:cNvPr id="10" name="ZoneTexte 9">
            <a:extLst>
              <a:ext uri="{FF2B5EF4-FFF2-40B4-BE49-F238E27FC236}">
                <a16:creationId xmlns:a16="http://schemas.microsoft.com/office/drawing/2014/main" id="{4F62BE47-DD6A-4063-A0E1-9DD74FF38E25}"/>
              </a:ext>
            </a:extLst>
          </p:cNvPr>
          <p:cNvSpPr txBox="1"/>
          <p:nvPr/>
        </p:nvSpPr>
        <p:spPr>
          <a:xfrm>
            <a:off x="4812322" y="2031502"/>
            <a:ext cx="1828800" cy="369332"/>
          </a:xfrm>
          <a:prstGeom prst="rect">
            <a:avLst/>
          </a:prstGeom>
          <a:noFill/>
        </p:spPr>
        <p:txBody>
          <a:bodyPr wrap="square" rtlCol="0">
            <a:spAutoFit/>
          </a:bodyPr>
          <a:lstStyle/>
          <a:p>
            <a:r>
              <a:rPr lang="fr-FR" dirty="0"/>
              <a:t>Menu de départ</a:t>
            </a:r>
          </a:p>
        </p:txBody>
      </p:sp>
      <p:sp>
        <p:nvSpPr>
          <p:cNvPr id="15" name="Ellipse 14">
            <a:extLst>
              <a:ext uri="{FF2B5EF4-FFF2-40B4-BE49-F238E27FC236}">
                <a16:creationId xmlns:a16="http://schemas.microsoft.com/office/drawing/2014/main" id="{E013B815-9821-4D86-BF53-D24D9D4B4F1C}"/>
              </a:ext>
            </a:extLst>
          </p:cNvPr>
          <p:cNvSpPr/>
          <p:nvPr/>
        </p:nvSpPr>
        <p:spPr>
          <a:xfrm>
            <a:off x="4527451" y="2967818"/>
            <a:ext cx="2398541" cy="1039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A5E43C35-2562-44BC-863D-AAA645CC6078}"/>
              </a:ext>
            </a:extLst>
          </p:cNvPr>
          <p:cNvSpPr txBox="1"/>
          <p:nvPr/>
        </p:nvSpPr>
        <p:spPr>
          <a:xfrm>
            <a:off x="4576847" y="3312941"/>
            <a:ext cx="2398540" cy="369332"/>
          </a:xfrm>
          <a:prstGeom prst="rect">
            <a:avLst/>
          </a:prstGeom>
          <a:noFill/>
        </p:spPr>
        <p:txBody>
          <a:bodyPr wrap="square" rtlCol="0">
            <a:spAutoFit/>
          </a:bodyPr>
          <a:lstStyle/>
          <a:p>
            <a:r>
              <a:rPr lang="fr-FR" dirty="0"/>
              <a:t>Test réseau (</a:t>
            </a:r>
            <a:r>
              <a:rPr lang="fr-FR" dirty="0" err="1"/>
              <a:t>bluetooth</a:t>
            </a:r>
            <a:r>
              <a:rPr lang="fr-FR" dirty="0"/>
              <a:t>)</a:t>
            </a:r>
          </a:p>
        </p:txBody>
      </p:sp>
      <p:sp>
        <p:nvSpPr>
          <p:cNvPr id="17" name="Ellipse 16">
            <a:extLst>
              <a:ext uri="{FF2B5EF4-FFF2-40B4-BE49-F238E27FC236}">
                <a16:creationId xmlns:a16="http://schemas.microsoft.com/office/drawing/2014/main" id="{5159115B-6284-4C04-B195-E356015F6729}"/>
              </a:ext>
            </a:extLst>
          </p:cNvPr>
          <p:cNvSpPr/>
          <p:nvPr/>
        </p:nvSpPr>
        <p:spPr>
          <a:xfrm>
            <a:off x="1292040" y="2909135"/>
            <a:ext cx="2398541" cy="1039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3B766FBB-00C3-40C3-90E6-1FC69E7F3FCD}"/>
              </a:ext>
            </a:extLst>
          </p:cNvPr>
          <p:cNvSpPr txBox="1"/>
          <p:nvPr/>
        </p:nvSpPr>
        <p:spPr>
          <a:xfrm>
            <a:off x="1710124" y="3174441"/>
            <a:ext cx="1980028" cy="646331"/>
          </a:xfrm>
          <a:prstGeom prst="rect">
            <a:avLst/>
          </a:prstGeom>
          <a:noFill/>
        </p:spPr>
        <p:txBody>
          <a:bodyPr wrap="square" rtlCol="0">
            <a:spAutoFit/>
          </a:bodyPr>
          <a:lstStyle/>
          <a:p>
            <a:r>
              <a:rPr lang="fr-FR" dirty="0"/>
              <a:t>Affichage des mentions</a:t>
            </a:r>
          </a:p>
        </p:txBody>
      </p:sp>
      <p:sp>
        <p:nvSpPr>
          <p:cNvPr id="19" name="Ellipse 18">
            <a:extLst>
              <a:ext uri="{FF2B5EF4-FFF2-40B4-BE49-F238E27FC236}">
                <a16:creationId xmlns:a16="http://schemas.microsoft.com/office/drawing/2014/main" id="{A2D50D86-4FBC-40C5-9533-9D82B2340FF7}"/>
              </a:ext>
            </a:extLst>
          </p:cNvPr>
          <p:cNvSpPr/>
          <p:nvPr/>
        </p:nvSpPr>
        <p:spPr>
          <a:xfrm>
            <a:off x="8553314" y="3682273"/>
            <a:ext cx="2398541" cy="1039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893B2B79-F8C4-4A8D-9965-6BCF32D4E26B}"/>
              </a:ext>
            </a:extLst>
          </p:cNvPr>
          <p:cNvSpPr txBox="1"/>
          <p:nvPr/>
        </p:nvSpPr>
        <p:spPr>
          <a:xfrm>
            <a:off x="8919932" y="3948865"/>
            <a:ext cx="1980028" cy="646331"/>
          </a:xfrm>
          <a:prstGeom prst="rect">
            <a:avLst/>
          </a:prstGeom>
          <a:noFill/>
        </p:spPr>
        <p:txBody>
          <a:bodyPr wrap="square" rtlCol="0">
            <a:spAutoFit/>
          </a:bodyPr>
          <a:lstStyle/>
          <a:p>
            <a:r>
              <a:rPr lang="fr-FR" dirty="0"/>
              <a:t>Sélection du mode de jeu</a:t>
            </a:r>
          </a:p>
        </p:txBody>
      </p:sp>
      <p:sp>
        <p:nvSpPr>
          <p:cNvPr id="21" name="Ellipse 20">
            <a:extLst>
              <a:ext uri="{FF2B5EF4-FFF2-40B4-BE49-F238E27FC236}">
                <a16:creationId xmlns:a16="http://schemas.microsoft.com/office/drawing/2014/main" id="{DC610DAF-151F-4C71-AB94-E501D9CB60B9}"/>
              </a:ext>
            </a:extLst>
          </p:cNvPr>
          <p:cNvSpPr/>
          <p:nvPr/>
        </p:nvSpPr>
        <p:spPr>
          <a:xfrm>
            <a:off x="8553314" y="5007751"/>
            <a:ext cx="2398541" cy="1039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A1825761-7643-4B91-8A9F-6F9ECA54A359}"/>
              </a:ext>
            </a:extLst>
          </p:cNvPr>
          <p:cNvSpPr txBox="1"/>
          <p:nvPr/>
        </p:nvSpPr>
        <p:spPr>
          <a:xfrm>
            <a:off x="9247410" y="5342950"/>
            <a:ext cx="1980028" cy="369332"/>
          </a:xfrm>
          <a:prstGeom prst="rect">
            <a:avLst/>
          </a:prstGeom>
          <a:noFill/>
        </p:spPr>
        <p:txBody>
          <a:bodyPr wrap="square" rtlCol="0">
            <a:spAutoFit/>
          </a:bodyPr>
          <a:lstStyle/>
          <a:p>
            <a:r>
              <a:rPr lang="fr-FR" dirty="0"/>
              <a:t>Le jeu</a:t>
            </a:r>
          </a:p>
        </p:txBody>
      </p:sp>
      <p:sp>
        <p:nvSpPr>
          <p:cNvPr id="23" name="Ellipse 22">
            <a:extLst>
              <a:ext uri="{FF2B5EF4-FFF2-40B4-BE49-F238E27FC236}">
                <a16:creationId xmlns:a16="http://schemas.microsoft.com/office/drawing/2014/main" id="{F8409A3A-8521-4D83-8AD9-BF6287E66427}"/>
              </a:ext>
            </a:extLst>
          </p:cNvPr>
          <p:cNvSpPr/>
          <p:nvPr/>
        </p:nvSpPr>
        <p:spPr>
          <a:xfrm>
            <a:off x="0" y="288894"/>
            <a:ext cx="3348112" cy="1258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8AA7BFE3-AAA0-4224-8F19-EBE0F909CD61}"/>
              </a:ext>
            </a:extLst>
          </p:cNvPr>
          <p:cNvSpPr/>
          <p:nvPr/>
        </p:nvSpPr>
        <p:spPr>
          <a:xfrm>
            <a:off x="4832252" y="4942803"/>
            <a:ext cx="3348112" cy="1258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3C027683-18CA-421A-9163-74A7151E6E83}"/>
              </a:ext>
            </a:extLst>
          </p:cNvPr>
          <p:cNvSpPr txBox="1"/>
          <p:nvPr/>
        </p:nvSpPr>
        <p:spPr>
          <a:xfrm>
            <a:off x="5162844" y="5342950"/>
            <a:ext cx="3017520" cy="369332"/>
          </a:xfrm>
          <a:prstGeom prst="rect">
            <a:avLst/>
          </a:prstGeom>
          <a:noFill/>
        </p:spPr>
        <p:txBody>
          <a:bodyPr wrap="square" rtlCol="0">
            <a:spAutoFit/>
          </a:bodyPr>
          <a:lstStyle/>
          <a:p>
            <a:r>
              <a:rPr lang="fr-FR" dirty="0" err="1"/>
              <a:t>Timer</a:t>
            </a:r>
            <a:r>
              <a:rPr lang="fr-FR" dirty="0"/>
              <a:t> 1 de gestion du son</a:t>
            </a:r>
          </a:p>
        </p:txBody>
      </p:sp>
      <p:sp>
        <p:nvSpPr>
          <p:cNvPr id="27" name="Ellipse 26">
            <a:extLst>
              <a:ext uri="{FF2B5EF4-FFF2-40B4-BE49-F238E27FC236}">
                <a16:creationId xmlns:a16="http://schemas.microsoft.com/office/drawing/2014/main" id="{131DDEB3-BDCA-49B3-92FC-4EC7CFAB1B96}"/>
              </a:ext>
            </a:extLst>
          </p:cNvPr>
          <p:cNvSpPr/>
          <p:nvPr/>
        </p:nvSpPr>
        <p:spPr>
          <a:xfrm>
            <a:off x="765358" y="4904358"/>
            <a:ext cx="3348112" cy="1258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98E13859-0A7B-46AB-A0C3-EC147EDC79D8}"/>
              </a:ext>
            </a:extLst>
          </p:cNvPr>
          <p:cNvSpPr txBox="1"/>
          <p:nvPr/>
        </p:nvSpPr>
        <p:spPr>
          <a:xfrm>
            <a:off x="1209001" y="5188377"/>
            <a:ext cx="2904469" cy="646331"/>
          </a:xfrm>
          <a:prstGeom prst="rect">
            <a:avLst/>
          </a:prstGeom>
          <a:noFill/>
        </p:spPr>
        <p:txBody>
          <a:bodyPr wrap="square" rtlCol="0">
            <a:spAutoFit/>
          </a:bodyPr>
          <a:lstStyle/>
          <a:p>
            <a:r>
              <a:rPr lang="fr-FR" dirty="0" err="1"/>
              <a:t>Timer</a:t>
            </a:r>
            <a:r>
              <a:rPr lang="fr-FR" dirty="0"/>
              <a:t> O de clignotement de la position du personnage</a:t>
            </a:r>
          </a:p>
        </p:txBody>
      </p:sp>
      <p:sp>
        <p:nvSpPr>
          <p:cNvPr id="29" name="ZoneTexte 28">
            <a:extLst>
              <a:ext uri="{FF2B5EF4-FFF2-40B4-BE49-F238E27FC236}">
                <a16:creationId xmlns:a16="http://schemas.microsoft.com/office/drawing/2014/main" id="{D95E0899-58FD-4BD2-BECB-B0D99FB8A855}"/>
              </a:ext>
            </a:extLst>
          </p:cNvPr>
          <p:cNvSpPr txBox="1"/>
          <p:nvPr/>
        </p:nvSpPr>
        <p:spPr>
          <a:xfrm>
            <a:off x="491861" y="733540"/>
            <a:ext cx="3017520" cy="369332"/>
          </a:xfrm>
          <a:prstGeom prst="rect">
            <a:avLst/>
          </a:prstGeom>
          <a:noFill/>
        </p:spPr>
        <p:txBody>
          <a:bodyPr wrap="square" rtlCol="0">
            <a:spAutoFit/>
          </a:bodyPr>
          <a:lstStyle/>
          <a:p>
            <a:r>
              <a:rPr lang="fr-FR" dirty="0"/>
              <a:t>Réception en UART</a:t>
            </a:r>
          </a:p>
        </p:txBody>
      </p:sp>
      <p:cxnSp>
        <p:nvCxnSpPr>
          <p:cNvPr id="31" name="Connecteur droit avec flèche 30">
            <a:extLst>
              <a:ext uri="{FF2B5EF4-FFF2-40B4-BE49-F238E27FC236}">
                <a16:creationId xmlns:a16="http://schemas.microsoft.com/office/drawing/2014/main" id="{8A43F36C-BFA5-4154-B4E4-493231719845}"/>
              </a:ext>
            </a:extLst>
          </p:cNvPr>
          <p:cNvCxnSpPr>
            <a:stCxn id="5" idx="4"/>
            <a:endCxn id="11" idx="0"/>
          </p:cNvCxnSpPr>
          <p:nvPr/>
        </p:nvCxnSpPr>
        <p:spPr>
          <a:xfrm>
            <a:off x="5726722" y="1361741"/>
            <a:ext cx="1" cy="334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4968FFE2-91E2-472A-9CCB-0BA02B04DB3A}"/>
              </a:ext>
            </a:extLst>
          </p:cNvPr>
          <p:cNvCxnSpPr>
            <a:cxnSpLocks/>
            <a:stCxn id="11" idx="4"/>
            <a:endCxn id="15" idx="0"/>
          </p:cNvCxnSpPr>
          <p:nvPr/>
        </p:nvCxnSpPr>
        <p:spPr>
          <a:xfrm flipH="1">
            <a:off x="5726722" y="2736033"/>
            <a:ext cx="1" cy="231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9BBC79CF-D636-4D7E-AC5D-82C70D05774D}"/>
              </a:ext>
            </a:extLst>
          </p:cNvPr>
          <p:cNvCxnSpPr>
            <a:cxnSpLocks/>
            <a:stCxn id="11" idx="6"/>
            <a:endCxn id="13" idx="2"/>
          </p:cNvCxnSpPr>
          <p:nvPr/>
        </p:nvCxnSpPr>
        <p:spPr>
          <a:xfrm>
            <a:off x="6925993" y="2216168"/>
            <a:ext cx="1627321" cy="692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45281957-5431-40F4-9577-7543D5E70AA5}"/>
              </a:ext>
            </a:extLst>
          </p:cNvPr>
          <p:cNvCxnSpPr>
            <a:cxnSpLocks/>
            <a:stCxn id="11" idx="2"/>
            <a:endCxn id="17" idx="0"/>
          </p:cNvCxnSpPr>
          <p:nvPr/>
        </p:nvCxnSpPr>
        <p:spPr>
          <a:xfrm flipH="1">
            <a:off x="2491311" y="2216168"/>
            <a:ext cx="2036141" cy="692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90AEC428-EEC8-4BEE-A84C-E72FD6891F67}"/>
              </a:ext>
            </a:extLst>
          </p:cNvPr>
          <p:cNvCxnSpPr>
            <a:cxnSpLocks/>
            <a:stCxn id="13" idx="4"/>
            <a:endCxn id="19" idx="0"/>
          </p:cNvCxnSpPr>
          <p:nvPr/>
        </p:nvCxnSpPr>
        <p:spPr>
          <a:xfrm>
            <a:off x="9752585" y="3429000"/>
            <a:ext cx="0" cy="253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FA133A35-A8F2-4990-AB3A-AEF2CDC89B7C}"/>
              </a:ext>
            </a:extLst>
          </p:cNvPr>
          <p:cNvCxnSpPr>
            <a:cxnSpLocks/>
            <a:stCxn id="19" idx="4"/>
            <a:endCxn id="21" idx="0"/>
          </p:cNvCxnSpPr>
          <p:nvPr/>
        </p:nvCxnSpPr>
        <p:spPr>
          <a:xfrm>
            <a:off x="9752585" y="4722003"/>
            <a:ext cx="0" cy="28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22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a:extLst>
              <a:ext uri="{FF2B5EF4-FFF2-40B4-BE49-F238E27FC236}">
                <a16:creationId xmlns:a16="http://schemas.microsoft.com/office/drawing/2014/main" id="{80F87924-2C03-469C-8788-12ECB7408734}"/>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8</a:t>
            </a:fld>
            <a:endParaRPr lang="en-US" dirty="0"/>
          </a:p>
        </p:txBody>
      </p:sp>
      <p:pic>
        <p:nvPicPr>
          <p:cNvPr id="6" name="Image 5">
            <a:extLst>
              <a:ext uri="{FF2B5EF4-FFF2-40B4-BE49-F238E27FC236}">
                <a16:creationId xmlns:a16="http://schemas.microsoft.com/office/drawing/2014/main" id="{547E47D8-E20F-4FE6-B5D4-9A130965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pic>
        <p:nvPicPr>
          <p:cNvPr id="4" name="Image 3">
            <a:extLst>
              <a:ext uri="{FF2B5EF4-FFF2-40B4-BE49-F238E27FC236}">
                <a16:creationId xmlns:a16="http://schemas.microsoft.com/office/drawing/2014/main" id="{2DBC2623-7A24-4C26-B385-1BB60F889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472" y="865018"/>
            <a:ext cx="4690550" cy="2345275"/>
          </a:xfrm>
          <a:prstGeom prst="rect">
            <a:avLst/>
          </a:prstGeom>
        </p:spPr>
      </p:pic>
      <p:pic>
        <p:nvPicPr>
          <p:cNvPr id="8" name="Image 7">
            <a:extLst>
              <a:ext uri="{FF2B5EF4-FFF2-40B4-BE49-F238E27FC236}">
                <a16:creationId xmlns:a16="http://schemas.microsoft.com/office/drawing/2014/main" id="{B624A907-FCB0-49D0-8829-5D410DD36854}"/>
              </a:ext>
            </a:extLst>
          </p:cNvPr>
          <p:cNvPicPr>
            <a:picLocks noChangeAspect="1"/>
          </p:cNvPicPr>
          <p:nvPr/>
        </p:nvPicPr>
        <p:blipFill>
          <a:blip r:embed="rId4"/>
          <a:stretch>
            <a:fillRect/>
          </a:stretch>
        </p:blipFill>
        <p:spPr>
          <a:xfrm>
            <a:off x="2138531" y="3073792"/>
            <a:ext cx="3957469" cy="2633516"/>
          </a:xfrm>
          <a:prstGeom prst="rect">
            <a:avLst/>
          </a:prstGeom>
        </p:spPr>
      </p:pic>
      <p:sp>
        <p:nvSpPr>
          <p:cNvPr id="11" name="ZoneTexte 10">
            <a:extLst>
              <a:ext uri="{FF2B5EF4-FFF2-40B4-BE49-F238E27FC236}">
                <a16:creationId xmlns:a16="http://schemas.microsoft.com/office/drawing/2014/main" id="{4B0DF2FE-6FE1-4C6F-9823-7061D1773776}"/>
              </a:ext>
            </a:extLst>
          </p:cNvPr>
          <p:cNvSpPr txBox="1"/>
          <p:nvPr/>
        </p:nvSpPr>
        <p:spPr>
          <a:xfrm>
            <a:off x="3462426" y="1291368"/>
            <a:ext cx="946093" cy="461665"/>
          </a:xfrm>
          <a:prstGeom prst="rect">
            <a:avLst/>
          </a:prstGeom>
          <a:noFill/>
        </p:spPr>
        <p:txBody>
          <a:bodyPr wrap="none" rtlCol="0">
            <a:spAutoFit/>
          </a:bodyPr>
          <a:lstStyle/>
          <a:p>
            <a:r>
              <a:rPr lang="fr-FR" sz="2400" u="sng" dirty="0"/>
              <a:t>Le jeu</a:t>
            </a:r>
          </a:p>
        </p:txBody>
      </p:sp>
    </p:spTree>
    <p:extLst>
      <p:ext uri="{BB962C8B-B14F-4D97-AF65-F5344CB8AC3E}">
        <p14:creationId xmlns:p14="http://schemas.microsoft.com/office/powerpoint/2010/main" val="141978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a:extLst>
              <a:ext uri="{FF2B5EF4-FFF2-40B4-BE49-F238E27FC236}">
                <a16:creationId xmlns:a16="http://schemas.microsoft.com/office/drawing/2014/main" id="{80F87924-2C03-469C-8788-12ECB7408734}"/>
              </a:ext>
            </a:extLst>
          </p:cNvPr>
          <p:cNvSpPr>
            <a:spLocks noGrp="1"/>
          </p:cNvSpPr>
          <p:nvPr>
            <p:ph type="sldNum" sz="quarter" idx="12"/>
          </p:nvPr>
        </p:nvSpPr>
        <p:spPr>
          <a:xfrm>
            <a:off x="10951855" y="321374"/>
            <a:ext cx="551167" cy="365125"/>
          </a:xfrm>
        </p:spPr>
        <p:txBody>
          <a:bodyPr/>
          <a:lstStyle/>
          <a:p>
            <a:fld id="{B2DC25EE-239B-4C5F-AAD1-255A7D5F1EE2}" type="slidenum">
              <a:rPr lang="en-US" smtClean="0"/>
              <a:t>9</a:t>
            </a:fld>
            <a:endParaRPr lang="en-US" dirty="0"/>
          </a:p>
        </p:txBody>
      </p:sp>
      <p:pic>
        <p:nvPicPr>
          <p:cNvPr id="6" name="Image 5">
            <a:extLst>
              <a:ext uri="{FF2B5EF4-FFF2-40B4-BE49-F238E27FC236}">
                <a16:creationId xmlns:a16="http://schemas.microsoft.com/office/drawing/2014/main" id="{547E47D8-E20F-4FE6-B5D4-9A130965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71120"/>
            <a:ext cx="1600974" cy="586880"/>
          </a:xfrm>
          <a:prstGeom prst="rect">
            <a:avLst/>
          </a:prstGeom>
        </p:spPr>
      </p:pic>
      <p:pic>
        <p:nvPicPr>
          <p:cNvPr id="2" name="Image 1">
            <a:extLst>
              <a:ext uri="{FF2B5EF4-FFF2-40B4-BE49-F238E27FC236}">
                <a16:creationId xmlns:a16="http://schemas.microsoft.com/office/drawing/2014/main" id="{300015E0-B5A3-4484-8AE1-BE857F431DDC}"/>
              </a:ext>
            </a:extLst>
          </p:cNvPr>
          <p:cNvPicPr>
            <a:picLocks noChangeAspect="1"/>
          </p:cNvPicPr>
          <p:nvPr/>
        </p:nvPicPr>
        <p:blipFill>
          <a:blip r:embed="rId3"/>
          <a:stretch>
            <a:fillRect/>
          </a:stretch>
        </p:blipFill>
        <p:spPr>
          <a:xfrm>
            <a:off x="210336" y="321375"/>
            <a:ext cx="10957077" cy="5831480"/>
          </a:xfrm>
          <a:prstGeom prst="rect">
            <a:avLst/>
          </a:prstGeom>
        </p:spPr>
      </p:pic>
    </p:spTree>
    <p:extLst>
      <p:ext uri="{BB962C8B-B14F-4D97-AF65-F5344CB8AC3E}">
        <p14:creationId xmlns:p14="http://schemas.microsoft.com/office/powerpoint/2010/main" val="1929410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TM03457496[[fn=Parallaxe]]</Template>
  <TotalTime>116</TotalTime>
  <Words>272</Words>
  <Application>Microsoft Office PowerPoint</Application>
  <PresentationFormat>Grand écran</PresentationFormat>
  <Paragraphs>57</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Corbel</vt:lpstr>
      <vt:lpstr>Parallaxe</vt:lpstr>
      <vt:lpstr>Projet électif Bas Niveau</vt:lpstr>
      <vt:lpstr>SOMMAIRE I. Partie électrique II. Partie programmation CONCLUSION</vt:lpstr>
      <vt:lpstr>I. Partie électrique</vt:lpstr>
      <vt:lpstr>Présentation PowerPoint</vt:lpstr>
      <vt:lpstr>Présentation PowerPoint</vt:lpstr>
      <vt:lpstr>II. Partie programmation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électif Bas Niveau</dc:title>
  <dc:creator>jean soudier</dc:creator>
  <cp:lastModifiedBy>jean soudier</cp:lastModifiedBy>
  <cp:revision>44</cp:revision>
  <dcterms:created xsi:type="dcterms:W3CDTF">2020-01-11T10:05:21Z</dcterms:created>
  <dcterms:modified xsi:type="dcterms:W3CDTF">2020-01-17T12:24:06Z</dcterms:modified>
</cp:coreProperties>
</file>