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3" r:id="rId7"/>
    <p:sldId id="258" r:id="rId8"/>
    <p:sldId id="282" r:id="rId9"/>
    <p:sldId id="259" r:id="rId10"/>
    <p:sldId id="263" r:id="rId11"/>
    <p:sldId id="266" r:id="rId12"/>
    <p:sldId id="268" r:id="rId13"/>
    <p:sldId id="267" r:id="rId14"/>
    <p:sldId id="264" r:id="rId15"/>
    <p:sldId id="269" r:id="rId16"/>
    <p:sldId id="270" r:id="rId17"/>
    <p:sldId id="265" r:id="rId18"/>
    <p:sldId id="271" r:id="rId19"/>
    <p:sldId id="281" r:id="rId20"/>
    <p:sldId id="272" r:id="rId21"/>
    <p:sldId id="273" r:id="rId22"/>
    <p:sldId id="274" r:id="rId23"/>
    <p:sldId id="275" r:id="rId24"/>
    <p:sldId id="276" r:id="rId25"/>
    <p:sldId id="284" r:id="rId26"/>
    <p:sldId id="277" r:id="rId27"/>
    <p:sldId id="278" r:id="rId28"/>
    <p:sldId id="285" r:id="rId29"/>
    <p:sldId id="279" r:id="rId30"/>
    <p:sldId id="280" r:id="rId31"/>
    <p:sldId id="262" r:id="rId32"/>
    <p:sldId id="286" r:id="rId33"/>
    <p:sldId id="261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BDFE65-FF5E-4F0A-A330-3263D2BAA15D}">
          <p14:sldIdLst>
            <p14:sldId id="256"/>
            <p14:sldId id="257"/>
            <p14:sldId id="283"/>
            <p14:sldId id="258"/>
            <p14:sldId id="282"/>
            <p14:sldId id="259"/>
            <p14:sldId id="263"/>
            <p14:sldId id="266"/>
            <p14:sldId id="268"/>
            <p14:sldId id="267"/>
            <p14:sldId id="264"/>
          </p14:sldIdLst>
        </p14:section>
        <p14:section name="Abschnitt ohne Titel" id="{5AE34A63-CE22-46AB-AFE9-BA964ED664BC}">
          <p14:sldIdLst>
            <p14:sldId id="269"/>
            <p14:sldId id="270"/>
            <p14:sldId id="265"/>
            <p14:sldId id="271"/>
            <p14:sldId id="281"/>
            <p14:sldId id="272"/>
            <p14:sldId id="273"/>
            <p14:sldId id="274"/>
            <p14:sldId id="275"/>
            <p14:sldId id="276"/>
            <p14:sldId id="284"/>
            <p14:sldId id="277"/>
            <p14:sldId id="278"/>
            <p14:sldId id="285"/>
            <p14:sldId id="279"/>
            <p14:sldId id="280"/>
            <p14:sldId id="262"/>
            <p14:sldId id="28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9CF3-B717-4365-8DB7-8D040EAF58E3}" v="10" dt="2023-06-27T00:27:4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 autoAdjust="0"/>
    <p:restoredTop sz="94650" autoAdjust="0"/>
  </p:normalViewPr>
  <p:slideViewPr>
    <p:cSldViewPr snapToGrid="0" snapToObjects="1">
      <p:cViewPr varScale="1">
        <p:scale>
          <a:sx n="159" d="100"/>
          <a:sy n="159" d="100"/>
        </p:scale>
        <p:origin x="178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26.06.2023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26.06.2023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26.06.2023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26.06.2023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anSokolov/sat_solver_v2/blob/master/src/main.rs#L27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2693988"/>
            <a:ext cx="7520410" cy="1470025"/>
          </a:xfrm>
        </p:spPr>
        <p:txBody>
          <a:bodyPr/>
          <a:lstStyle/>
          <a:p>
            <a:r>
              <a:rPr lang="de-DE" dirty="0"/>
              <a:t>Implementierung eines Simplex-Algorithmus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de-DE" dirty="0"/>
              <a:t>Präsentiert von Jean Sokolov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7B64B-189E-F2DE-915F-B321E368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21B43-6213-3F0C-AB47-480AD85D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Verbessern</a:t>
            </a:r>
            <a:r>
              <a:rPr lang="en-US" dirty="0"/>
              <a:t> des </a:t>
            </a:r>
            <a:r>
              <a:rPr lang="en-US" dirty="0" err="1"/>
              <a:t>Ergebnisses</a:t>
            </a:r>
            <a:r>
              <a:rPr lang="en-US" dirty="0"/>
              <a:t> der </a:t>
            </a:r>
            <a:r>
              <a:rPr lang="en-US" dirty="0" err="1"/>
              <a:t>Kostenfunktion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</a:t>
            </a:r>
            <a:r>
              <a:rPr lang="en-US" dirty="0" err="1"/>
              <a:t>vielversprechendster</a:t>
            </a:r>
            <a:r>
              <a:rPr lang="en-US" dirty="0"/>
              <a:t> Variable</a:t>
            </a:r>
          </a:p>
          <a:p>
            <a:r>
              <a:rPr lang="en-US" dirty="0" err="1"/>
              <a:t>Vielversprechend</a:t>
            </a:r>
            <a:r>
              <a:rPr lang="en-US" dirty="0"/>
              <a:t> = </a:t>
            </a:r>
            <a:r>
              <a:rPr lang="de-DE" dirty="0"/>
              <a:t>größter Vorfaktor in Kostenfunktion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E0FE4-09AA-FE9C-B6F1-458182EDBB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85543-B6D6-20AC-56C6-18F0B69D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6CE906-DF44-E5E1-A76D-7C8B7DD0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b="4558"/>
          <a:stretch/>
        </p:blipFill>
        <p:spPr>
          <a:xfrm>
            <a:off x="2591774" y="4846112"/>
            <a:ext cx="3960452" cy="122695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8AD5C59-CE42-7E18-7BBA-D0C62B03CC33}"/>
              </a:ext>
            </a:extLst>
          </p:cNvPr>
          <p:cNvSpPr/>
          <p:nvPr/>
        </p:nvSpPr>
        <p:spPr>
          <a:xfrm>
            <a:off x="4331367" y="4851996"/>
            <a:ext cx="409075" cy="2734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31B0F-633E-2420-2A06-725B9145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3ADB4-B9A9-A965-22DC-65702CB6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der </a:t>
            </a:r>
            <a:r>
              <a:rPr lang="de-DE" dirty="0" err="1"/>
              <a:t>limitierensten</a:t>
            </a:r>
            <a:r>
              <a:rPr lang="de-DE" dirty="0"/>
              <a:t> Bedingung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A22BD-B752-7BC1-96DA-21EF77ADB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964C16-68C4-D13F-C817-066B485C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7C37C9-0700-5DBD-2535-0A3B32DA2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b="4558"/>
          <a:stretch/>
        </p:blipFill>
        <p:spPr>
          <a:xfrm>
            <a:off x="2591774" y="2686439"/>
            <a:ext cx="3960452" cy="12269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E2F370D-D499-94C3-E1AF-6B2025D9168D}"/>
              </a:ext>
            </a:extLst>
          </p:cNvPr>
          <p:cNvSpPr/>
          <p:nvPr/>
        </p:nvSpPr>
        <p:spPr>
          <a:xfrm>
            <a:off x="4331367" y="2692323"/>
            <a:ext cx="409075" cy="2734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E0F457-AF77-3AC0-C6C7-D4564C3B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21" y="4187042"/>
            <a:ext cx="2878990" cy="166547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320F1A6-C306-CFC0-E12E-A657732C7671}"/>
              </a:ext>
            </a:extLst>
          </p:cNvPr>
          <p:cNvSpPr/>
          <p:nvPr/>
        </p:nvSpPr>
        <p:spPr>
          <a:xfrm>
            <a:off x="3629526" y="5497687"/>
            <a:ext cx="2127586" cy="2293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2F64901-2CEA-7776-213E-7356C5EC42D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572000" y="3913394"/>
            <a:ext cx="6016" cy="273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31B0F-633E-2420-2A06-725B9145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3ADB4-B9A9-A965-22DC-65702CB6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II 2y</a:t>
            </a:r>
            <a:r>
              <a:rPr lang="de-DE" baseline="-25000" dirty="0"/>
              <a:t>1</a:t>
            </a:r>
            <a:r>
              <a:rPr lang="de-DE" dirty="0"/>
              <a:t> + y</a:t>
            </a:r>
            <a:r>
              <a:rPr lang="de-DE" baseline="-25000" dirty="0"/>
              <a:t>2</a:t>
            </a:r>
            <a:r>
              <a:rPr lang="de-DE" dirty="0"/>
              <a:t> +s</a:t>
            </a:r>
            <a:r>
              <a:rPr lang="de-DE" baseline="-25000" dirty="0"/>
              <a:t>2</a:t>
            </a:r>
            <a:r>
              <a:rPr lang="de-DE" dirty="0"/>
              <a:t> = 16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</a:t>
            </a:r>
            <a:r>
              <a:rPr lang="de-DE" dirty="0"/>
              <a:t> y</a:t>
            </a:r>
            <a:r>
              <a:rPr lang="de-DE" baseline="-25000" dirty="0"/>
              <a:t>1</a:t>
            </a:r>
            <a:r>
              <a:rPr lang="de-DE" dirty="0"/>
              <a:t> = 8 – ½ y</a:t>
            </a:r>
            <a:r>
              <a:rPr lang="de-DE" baseline="-25000" dirty="0"/>
              <a:t>2</a:t>
            </a:r>
            <a:r>
              <a:rPr lang="de-DE" dirty="0"/>
              <a:t> + ½ s</a:t>
            </a:r>
            <a:r>
              <a:rPr lang="de-DE" baseline="-25000" dirty="0"/>
              <a:t>2</a:t>
            </a:r>
          </a:p>
          <a:p>
            <a:pPr marL="0" indent="0">
              <a:buNone/>
            </a:pPr>
            <a:endParaRPr lang="de-DE" baseline="-25000" dirty="0"/>
          </a:p>
          <a:p>
            <a:r>
              <a:rPr lang="en-US" dirty="0" err="1"/>
              <a:t>Einsetzen</a:t>
            </a:r>
            <a:r>
              <a:rPr lang="en-US" dirty="0"/>
              <a:t> in </a:t>
            </a:r>
            <a:r>
              <a:rPr lang="en-US" dirty="0" err="1"/>
              <a:t>Gleichungssystem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Z = 40 (8 – ½ y</a:t>
            </a:r>
            <a:r>
              <a:rPr lang="en-US" baseline="-25000" dirty="0"/>
              <a:t>2</a:t>
            </a:r>
            <a:r>
              <a:rPr lang="en-US" dirty="0"/>
              <a:t> + ½ s</a:t>
            </a:r>
            <a:r>
              <a:rPr lang="en-US" baseline="-25000" dirty="0"/>
              <a:t>2</a:t>
            </a:r>
            <a:r>
              <a:rPr lang="en-US" dirty="0"/>
              <a:t>) + 30 y</a:t>
            </a:r>
            <a:r>
              <a:rPr lang="en-US" baseline="-25000" dirty="0"/>
              <a:t>2</a:t>
            </a:r>
            <a:r>
              <a:rPr lang="en-US" dirty="0"/>
              <a:t> + 0 s</a:t>
            </a:r>
            <a:r>
              <a:rPr lang="en-US" baseline="-25000" dirty="0"/>
              <a:t>1</a:t>
            </a:r>
            <a:r>
              <a:rPr lang="en-US" dirty="0"/>
              <a:t> + 0 s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de-DE" dirty="0"/>
              <a:t>I	(8 – ½ y</a:t>
            </a:r>
            <a:r>
              <a:rPr lang="de-DE" baseline="-25000" dirty="0"/>
              <a:t>2</a:t>
            </a:r>
            <a:r>
              <a:rPr lang="de-DE" dirty="0"/>
              <a:t> + ½ s</a:t>
            </a:r>
            <a:r>
              <a:rPr lang="de-DE" baseline="-25000" dirty="0"/>
              <a:t>2</a:t>
            </a:r>
            <a:r>
              <a:rPr lang="de-DE" dirty="0"/>
              <a:t>) + y</a:t>
            </a:r>
            <a:r>
              <a:rPr lang="de-DE" baseline="-25000" dirty="0"/>
              <a:t>2</a:t>
            </a:r>
            <a:r>
              <a:rPr lang="de-DE" dirty="0"/>
              <a:t> + s</a:t>
            </a:r>
            <a:r>
              <a:rPr lang="de-DE" baseline="-25000" dirty="0"/>
              <a:t>1</a:t>
            </a:r>
            <a:r>
              <a:rPr lang="de-DE" dirty="0"/>
              <a:t> = 12</a:t>
            </a:r>
            <a:endParaRPr lang="en-US" baseline="-25000" dirty="0"/>
          </a:p>
          <a:p>
            <a:pPr marL="0" indent="0">
              <a:buNone/>
            </a:pPr>
            <a:r>
              <a:rPr lang="de-DE" dirty="0"/>
              <a:t>II 	y</a:t>
            </a:r>
            <a:r>
              <a:rPr lang="de-DE" baseline="-25000" dirty="0"/>
              <a:t>1</a:t>
            </a:r>
            <a:r>
              <a:rPr lang="de-DE" dirty="0"/>
              <a:t> + ½ y</a:t>
            </a:r>
            <a:r>
              <a:rPr lang="de-DE" baseline="-25000" dirty="0"/>
              <a:t>2</a:t>
            </a:r>
            <a:r>
              <a:rPr lang="de-DE" dirty="0"/>
              <a:t> + ½ s</a:t>
            </a:r>
            <a:r>
              <a:rPr lang="de-DE" baseline="-25000" dirty="0"/>
              <a:t>2</a:t>
            </a:r>
            <a:r>
              <a:rPr lang="de-DE" dirty="0"/>
              <a:t> = 8</a:t>
            </a:r>
            <a:endParaRPr lang="en-US" baseline="-25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A22BD-B752-7BC1-96DA-21EF77ADB3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964C16-68C4-D13F-C817-066B485C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5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5C0D8-0120-C415-3242-EBB82283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72F07-8F99-B608-EDDB-69AD4420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Lösen des Gleichungssystems:</a:t>
            </a:r>
          </a:p>
          <a:p>
            <a:pPr marL="0" indent="0">
              <a:buNone/>
            </a:pPr>
            <a:r>
              <a:rPr lang="en-US" dirty="0"/>
              <a:t>Z = 320 + 10 y</a:t>
            </a:r>
            <a:r>
              <a:rPr lang="en-US" baseline="-25000" dirty="0"/>
              <a:t>2</a:t>
            </a:r>
            <a:r>
              <a:rPr lang="en-US" dirty="0"/>
              <a:t> + 0 s</a:t>
            </a:r>
            <a:r>
              <a:rPr lang="en-US" baseline="-25000" dirty="0"/>
              <a:t>1</a:t>
            </a:r>
            <a:r>
              <a:rPr lang="en-US" dirty="0"/>
              <a:t> + 20 s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de-DE" dirty="0"/>
              <a:t>I	½ y</a:t>
            </a:r>
            <a:r>
              <a:rPr lang="de-DE" baseline="-25000" dirty="0"/>
              <a:t>2</a:t>
            </a:r>
            <a:r>
              <a:rPr lang="de-DE" dirty="0"/>
              <a:t> + s</a:t>
            </a:r>
            <a:r>
              <a:rPr lang="de-DE" baseline="-25000" dirty="0"/>
              <a:t>1</a:t>
            </a:r>
            <a:r>
              <a:rPr lang="de-DE" dirty="0"/>
              <a:t> + ½ s</a:t>
            </a:r>
            <a:r>
              <a:rPr lang="de-DE" baseline="-25000" dirty="0"/>
              <a:t>2 </a:t>
            </a:r>
            <a:r>
              <a:rPr lang="de-DE" dirty="0"/>
              <a:t>= 4</a:t>
            </a:r>
            <a:endParaRPr lang="en-US" baseline="-25000" dirty="0"/>
          </a:p>
          <a:p>
            <a:pPr marL="0" indent="0">
              <a:buNone/>
            </a:pPr>
            <a:r>
              <a:rPr lang="de-DE" dirty="0"/>
              <a:t>II 	y</a:t>
            </a:r>
            <a:r>
              <a:rPr lang="de-DE" baseline="-25000" dirty="0"/>
              <a:t>1</a:t>
            </a:r>
            <a:r>
              <a:rPr lang="de-DE" dirty="0"/>
              <a:t> + ½ y</a:t>
            </a:r>
            <a:r>
              <a:rPr lang="de-DE" baseline="-25000" dirty="0"/>
              <a:t>2</a:t>
            </a:r>
            <a:r>
              <a:rPr lang="de-DE" dirty="0"/>
              <a:t> + ½ s</a:t>
            </a:r>
            <a:r>
              <a:rPr lang="de-DE" baseline="-25000" dirty="0"/>
              <a:t>2</a:t>
            </a:r>
            <a:r>
              <a:rPr lang="de-DE" dirty="0"/>
              <a:t> = 8</a:t>
            </a:r>
            <a:endParaRPr lang="en-US" baseline="-25000" dirty="0"/>
          </a:p>
          <a:p>
            <a:r>
              <a:rPr lang="en-US" dirty="0" err="1"/>
              <a:t>Evaluieren</a:t>
            </a:r>
            <a:r>
              <a:rPr lang="en-US" dirty="0"/>
              <a:t> der </a:t>
            </a:r>
            <a:r>
              <a:rPr lang="en-US" dirty="0" err="1"/>
              <a:t>Kostenfunktion</a:t>
            </a:r>
            <a:r>
              <a:rPr lang="en-US" dirty="0"/>
              <a:t>:</a:t>
            </a:r>
          </a:p>
          <a:p>
            <a:r>
              <a:rPr lang="en-US" dirty="0"/>
              <a:t>Z = 320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1ACB6-8814-FDBD-7EE3-9B0137678F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0D92-3246-E388-A381-AC2E273CC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3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09DAC-5A9E-676F-FC1E-054DAD43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</a:t>
            </a:r>
            <a:r>
              <a:rPr lang="en-US" dirty="0" err="1"/>
              <a:t>Stopbedingung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EBE98-961E-7DA7-BC97-C2A220B2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bis Optimum gefunden</a:t>
            </a:r>
          </a:p>
          <a:p>
            <a:pPr marL="0" indent="0">
              <a:buNone/>
            </a:pPr>
            <a:r>
              <a:rPr lang="de-DE" dirty="0"/>
              <a:t>=&gt; Keine weitere Berechnung ist möglich </a:t>
            </a:r>
          </a:p>
          <a:p>
            <a:pPr marL="0" indent="0">
              <a:buNone/>
            </a:pPr>
            <a:r>
              <a:rPr lang="de-DE" dirty="0"/>
              <a:t>=&gt; Alle Variablen der Kostenfunktion positiv</a:t>
            </a:r>
          </a:p>
          <a:p>
            <a:pPr marL="0" indent="0">
              <a:buNone/>
            </a:pPr>
            <a:r>
              <a:rPr lang="de-DE" dirty="0"/>
              <a:t>=&gt; Wert der Kostenfunktion verschlechtert 	sich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7DB4C-8155-89B6-E567-F0AFD437D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E669D-6194-06F5-7111-20BA93A5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57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BB1A0-F8CA-22C4-3B5B-4690F7E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</a:t>
            </a:r>
            <a:r>
              <a:rPr lang="en-US" dirty="0" err="1"/>
              <a:t>Stopbedingung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42E-AC4C-8786-91CF-AA86B7B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 = 400 - 200 s</a:t>
            </a:r>
            <a:r>
              <a:rPr lang="en-US" baseline="-25000" dirty="0"/>
              <a:t>1</a:t>
            </a:r>
            <a:r>
              <a:rPr lang="en-US" dirty="0"/>
              <a:t> + 10 s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de-DE" dirty="0"/>
              <a:t>I	y</a:t>
            </a:r>
            <a:r>
              <a:rPr lang="de-DE" baseline="-25000" dirty="0"/>
              <a:t>2</a:t>
            </a:r>
            <a:r>
              <a:rPr lang="de-DE" dirty="0"/>
              <a:t> + 2 s</a:t>
            </a:r>
            <a:r>
              <a:rPr lang="de-DE" baseline="-25000" dirty="0"/>
              <a:t>1</a:t>
            </a:r>
            <a:r>
              <a:rPr lang="de-DE" dirty="0"/>
              <a:t> + s</a:t>
            </a:r>
            <a:r>
              <a:rPr lang="de-DE" baseline="-25000" dirty="0"/>
              <a:t>2 </a:t>
            </a:r>
            <a:r>
              <a:rPr lang="de-DE" dirty="0"/>
              <a:t>= 8</a:t>
            </a:r>
            <a:endParaRPr lang="en-US" baseline="-25000" dirty="0"/>
          </a:p>
          <a:p>
            <a:pPr marL="0" indent="0">
              <a:buNone/>
            </a:pPr>
            <a:r>
              <a:rPr lang="de-DE" dirty="0"/>
              <a:t>II 	y</a:t>
            </a:r>
            <a:r>
              <a:rPr lang="de-DE" baseline="-25000" dirty="0"/>
              <a:t>1</a:t>
            </a:r>
            <a:r>
              <a:rPr lang="de-DE" dirty="0"/>
              <a:t> -  s</a:t>
            </a:r>
            <a:r>
              <a:rPr lang="de-DE" baseline="-25000" dirty="0"/>
              <a:t>1</a:t>
            </a:r>
            <a:r>
              <a:rPr lang="de-DE" dirty="0"/>
              <a:t> = 4</a:t>
            </a:r>
          </a:p>
          <a:p>
            <a:r>
              <a:rPr lang="en-US" dirty="0" err="1"/>
              <a:t>Variablen</a:t>
            </a:r>
            <a:r>
              <a:rPr lang="en-US" dirty="0"/>
              <a:t> der </a:t>
            </a:r>
            <a:r>
              <a:rPr lang="en-US" dirty="0" err="1"/>
              <a:t>Kostenfunktion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&gt;= 0</a:t>
            </a:r>
          </a:p>
          <a:p>
            <a:r>
              <a:rPr lang="en-US" dirty="0" err="1"/>
              <a:t>Kosten</a:t>
            </a:r>
            <a:r>
              <a:rPr lang="en-US" dirty="0"/>
              <a:t> von 320 -&gt; 400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E9A5B-C995-EED1-55DA-BFE6F5E79A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60E42-4DA8-640B-6DE8-42536C026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97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2A9186-0BFF-B4C7-1AA9-BB9966A3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r>
              <a:rPr lang="de-DE" dirty="0"/>
              <a:t>Implementation in Rust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B541B-CBE1-CB3A-6425-6BC7BAAD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27.06.2023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C18-D763-6406-121F-58F80CC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7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D7C3-90B0-AAF0-EFE2-43E1BDEE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 einlesen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10E08C-4274-C031-E473-26F2BAB3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64351" y="1776496"/>
            <a:ext cx="4874495" cy="1143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7DA2F-C09B-8260-AB27-5FAAD76DA6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2B20EC-506F-77E7-4178-A79920802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829C60-3061-F2C7-CC65-B8A4FE9B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4351" y="3033796"/>
            <a:ext cx="6800849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0D450-5D8C-0672-BA96-8D372608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Kostenfunktion</a:t>
            </a:r>
            <a:r>
              <a:rPr lang="en-US" dirty="0"/>
              <a:t> </a:t>
            </a:r>
            <a:r>
              <a:rPr lang="en-US" dirty="0" err="1"/>
              <a:t>parsen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C96783-B05C-F57A-C495-ACCD55B71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1888650"/>
            <a:ext cx="7086600" cy="7620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DD705-F876-C964-0425-AC50608DA5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643C6-260D-B631-8623-6B8F98D9F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4C0241-9282-ED3C-009C-20EBD041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940525"/>
            <a:ext cx="6972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3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087D9-5461-671A-8A39-982EF1E8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parsen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7129CA-4B02-8F5E-971B-2856B0F7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098" y="2020888"/>
            <a:ext cx="4354766" cy="41052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AC622-5911-7FEA-7670-F5BF5C56FF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D5802-42A7-931F-63AF-16987111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7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Simplex-Algorithmus</a:t>
            </a:r>
          </a:p>
          <a:p>
            <a:pPr lvl="1"/>
            <a:r>
              <a:rPr lang="de-DE" dirty="0"/>
              <a:t>Initialisierung</a:t>
            </a:r>
          </a:p>
          <a:p>
            <a:pPr lvl="1"/>
            <a:r>
              <a:rPr lang="de-DE" dirty="0"/>
              <a:t>Iteration</a:t>
            </a:r>
          </a:p>
          <a:p>
            <a:pPr lvl="1"/>
            <a:r>
              <a:rPr lang="de-DE" dirty="0" err="1"/>
              <a:t>Stopbedingungen</a:t>
            </a:r>
            <a:endParaRPr lang="de-DE" dirty="0"/>
          </a:p>
          <a:p>
            <a:r>
              <a:rPr lang="de-DE" dirty="0"/>
              <a:t>Implementation in Rust</a:t>
            </a:r>
          </a:p>
          <a:p>
            <a:r>
              <a:rPr lang="de-DE" dirty="0"/>
              <a:t>Praktische Demonstration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98E26-4CFB-B816-C5F2-EE532088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</a:t>
            </a:r>
            <a:r>
              <a:rPr lang="en-US" dirty="0" err="1"/>
              <a:t>anlegen</a:t>
            </a:r>
            <a:r>
              <a:rPr lang="en-US" dirty="0"/>
              <a:t> und </a:t>
            </a:r>
            <a:r>
              <a:rPr lang="en-US" dirty="0" err="1"/>
              <a:t>transponieren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1D6D40-078B-E036-19E8-1D0C5482C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48000" y="1888649"/>
            <a:ext cx="5848350" cy="136630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44750-F151-2B8B-99AD-BE575139A3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79898C-CD9B-E707-CED5-7213CC17A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A11F7F-B1EA-39E8-9080-9D40B813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418029"/>
            <a:ext cx="74485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5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245F-5475-7AD6-2D0A-65FB44E9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Slackvariablen</a:t>
            </a:r>
            <a:r>
              <a:rPr lang="en-US" dirty="0"/>
              <a:t>: </a:t>
            </a:r>
            <a:r>
              <a:rPr lang="en-US" dirty="0" err="1"/>
              <a:t>Kostenfunktion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865332-C59F-B600-58C9-73034D05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1888650"/>
            <a:ext cx="7675563" cy="109780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C6FFB2-8CE3-6A9F-A1CD-BC62598AB0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91B18-098B-DF64-DE06-2FC2F410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556841-44B8-7BE9-EBB9-B14586E7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181717"/>
            <a:ext cx="6724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22057-ABC9-77B3-FFCA-1D22B33B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Slackvariablen</a:t>
            </a:r>
            <a:r>
              <a:rPr lang="en-US" dirty="0"/>
              <a:t>: </a:t>
            </a:r>
            <a:r>
              <a:rPr lang="en-US" dirty="0" err="1"/>
              <a:t>Bedingungen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6F752AD-BAD5-0F8C-59D9-2FEE6B6F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1888650"/>
            <a:ext cx="7675563" cy="221437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88F2F-5C93-4786-5833-F5DF2915D8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6EDDE-3A79-76C5-86E7-4DE5F0AB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6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72BD2-E581-B271-8D15-4A3E283D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Ausführen</a:t>
            </a:r>
            <a:r>
              <a:rPr lang="en-US" dirty="0"/>
              <a:t> des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C261491-26C1-F2CF-2B33-E35F8245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895"/>
          <a:stretch/>
        </p:blipFill>
        <p:spPr>
          <a:xfrm>
            <a:off x="578625" y="1888650"/>
            <a:ext cx="5343525" cy="54141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306DD-EC0E-273E-E669-354BBED27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9BF330-8406-6744-DD67-C233F383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A37B1A-A004-0ABC-64AB-01A21809E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07"/>
          <a:stretch/>
        </p:blipFill>
        <p:spPr>
          <a:xfrm>
            <a:off x="578625" y="2532337"/>
            <a:ext cx="7953375" cy="36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6F74B-EB7F-347D-6365-765442BE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Finden der </a:t>
            </a:r>
            <a:r>
              <a:rPr lang="de-DE" dirty="0" err="1"/>
              <a:t>limitierensten</a:t>
            </a:r>
            <a:r>
              <a:rPr lang="de-DE" dirty="0"/>
              <a:t> Bedingung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617E450-9E0E-BE76-C17A-D5DC044C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99" y="1656369"/>
            <a:ext cx="4572001" cy="35867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F6533-9F84-EE11-E024-9B57EFB6A7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DFD422-203D-8491-F5B4-1E76ED76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B7BABB-2E1E-E837-2285-223A0B87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90" y="5230253"/>
            <a:ext cx="6357273" cy="1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013AF-6AEC-5FFF-298D-9E61F3F0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Limitierenste</a:t>
            </a:r>
            <a:r>
              <a:rPr lang="en-US" dirty="0"/>
              <a:t> </a:t>
            </a:r>
            <a:r>
              <a:rPr lang="en-US" dirty="0" err="1"/>
              <a:t>Bedingung</a:t>
            </a:r>
            <a:r>
              <a:rPr lang="en-US" dirty="0"/>
              <a:t> </a:t>
            </a:r>
            <a:r>
              <a:rPr lang="en-US" dirty="0" err="1"/>
              <a:t>umformen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ADE495-2AFD-0F9C-7BF5-B13EFE76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888650"/>
            <a:ext cx="7675563" cy="15309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5430-4CC3-E4CE-B83C-735263593A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1CEF76-4E7C-3777-1CF2-8DCC0F38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1C2B83-9287-6774-0B16-11EB8CEF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041743"/>
            <a:ext cx="7675432" cy="18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05AF-460F-6E77-B50D-18BF3DAD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Neuaufstellen</a:t>
            </a:r>
            <a:r>
              <a:rPr lang="en-US" dirty="0"/>
              <a:t> des </a:t>
            </a:r>
            <a:r>
              <a:rPr lang="en-US" dirty="0" err="1"/>
              <a:t>Gleichungssystem</a:t>
            </a:r>
            <a:endParaRPr lang="en-US" baseline="-2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010F2-850E-41D3-A210-218E1F9E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16BBA-E841-DDCC-3EBE-44D1FD1248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0A2D1-FAE4-ECE2-0AD8-C7ADEFE31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9B924D-B0C3-FF44-20DA-1319C1CE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 b="1378"/>
          <a:stretch/>
        </p:blipFill>
        <p:spPr>
          <a:xfrm>
            <a:off x="648000" y="2008469"/>
            <a:ext cx="7687018" cy="35380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8BA531-FEB7-16EE-6981-EB14D86F9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03" b="-2"/>
          <a:stretch/>
        </p:blipFill>
        <p:spPr>
          <a:xfrm>
            <a:off x="648000" y="5546558"/>
            <a:ext cx="2895300" cy="1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D6159-7933-81B5-EC25-131EFD1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Stopbedingung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45251-009E-E584-CCDE-CF2E7812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DF649-C885-AAF6-9AC7-E4019D79E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27.06.2023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1FC38-7BDC-978A-F1A2-F6D2C8B1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19689-C995-834F-1C8B-1464C8D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2024063"/>
            <a:ext cx="7738011" cy="34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E0AED-827E-4C5D-D648-B09928BE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3306F-1400-6A01-B054-D67F2F1C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https://github.com/JeanSokolov/sat_solver_v2/blob/master/src/main.rs#L275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CEA15-8AA1-AEAA-42AB-49DBA575C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38809A-3622-2D52-E6E9-687FD740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07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2A9186-0BFF-B4C7-1AA9-BB9966A3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r>
              <a:rPr lang="de-DE" dirty="0"/>
              <a:t>Praktische Demonstration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B541B-CBE1-CB3A-6425-6BC7BAAD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27.06.2023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C18-D763-6406-121F-58F80CC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9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2A9186-0BFF-B4C7-1AA9-BB9966A3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r>
              <a:rPr lang="de-DE" dirty="0"/>
              <a:t>Problemstellung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B541B-CBE1-CB3A-6425-6BC7BAAD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27.06.2023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C18-D763-6406-121F-58F80CC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503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B49EE-6EAD-CADC-EE4C-2892D15B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C6C79-2BB1-98BA-DCDF-BA1CB69D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8D307-3591-81F8-27EF-D4F545E809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B5FE2-44DA-9559-3733-CF7FDEBE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C973B68-DAD9-F549-C121-DCCBA2E84B0B}"/>
              </a:ext>
            </a:extLst>
          </p:cNvPr>
          <p:cNvSpPr txBox="1">
            <a:spLocks/>
          </p:cNvSpPr>
          <p:nvPr/>
        </p:nvSpPr>
        <p:spPr>
          <a:xfrm>
            <a:off x="648000" y="2693988"/>
            <a:ext cx="767543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36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82190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86C44-9276-7D26-5571-AFE7563A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EB2F7-DC1C-6AF9-03B8-50D297F0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Optimierung</a:t>
            </a:r>
            <a:endParaRPr lang="en-US" dirty="0"/>
          </a:p>
          <a:p>
            <a:r>
              <a:rPr lang="en-US" dirty="0" err="1"/>
              <a:t>Standardminimierungsprobleme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Simplex-</a:t>
            </a:r>
            <a:r>
              <a:rPr lang="en-US" dirty="0" err="1"/>
              <a:t>Algorithmus</a:t>
            </a:r>
            <a:r>
              <a:rPr lang="en-US" dirty="0"/>
              <a:t> in Rust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6FA8F-0769-C925-21E5-8E79A30510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2EA27C-78F3-06CA-6A5F-A9F29B6A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A587CE-63CF-3413-0CD0-F197EB93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8858" y="3280886"/>
            <a:ext cx="3886200" cy="15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5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2A9186-0BFF-B4C7-1AA9-BB9966A3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r>
              <a:rPr lang="de-DE" dirty="0"/>
              <a:t>Simplex-Algorithmus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B541B-CBE1-CB3A-6425-6BC7BAAD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6D949-773C-3845-BFBA-C7D9987445EE}" type="datetime1">
              <a:rPr lang="de-DE" smtClean="0"/>
              <a:pPr>
                <a:spcAft>
                  <a:spcPts val="600"/>
                </a:spcAft>
              </a:pPr>
              <a:t>27.06.2023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C18-D763-6406-121F-58F80CC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400" y="6493481"/>
            <a:ext cx="21336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9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7BECB-62FB-CE82-CA9E-711A13D0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Simplex-</a:t>
            </a:r>
            <a:r>
              <a:rPr lang="en-US" dirty="0" err="1"/>
              <a:t>Algorithmus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FD344-B5DF-1387-776A-471A80F1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drei Hauptschritten:</a:t>
            </a:r>
          </a:p>
          <a:p>
            <a:r>
              <a:rPr lang="de-DE" dirty="0"/>
              <a:t>Initialisierung</a:t>
            </a:r>
          </a:p>
          <a:p>
            <a:r>
              <a:rPr lang="de-DE" dirty="0"/>
              <a:t>Iteration</a:t>
            </a:r>
          </a:p>
          <a:p>
            <a:r>
              <a:rPr lang="de-DE" dirty="0" err="1"/>
              <a:t>Stopbedingungen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002B8-D666-4E05-1A32-16FB913C5E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9B84C3-3222-BA7F-0119-605C7C98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9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2E5D2-E395-E216-CA5C-255F9B42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Simplex: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DB2F6-1991-9963-CE15-9DED494C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Konvertierung</a:t>
            </a:r>
            <a:r>
              <a:rPr lang="en-US" dirty="0"/>
              <a:t> Mini-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Maximierung</a:t>
            </a:r>
            <a:endParaRPr lang="en-US" dirty="0"/>
          </a:p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Matrix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Zielfunktion</a:t>
            </a:r>
            <a:r>
              <a:rPr lang="en-US" dirty="0"/>
              <a:t> und </a:t>
            </a:r>
            <a:r>
              <a:rPr lang="en-US" dirty="0" err="1"/>
              <a:t>Bedingungen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Transponieren</a:t>
            </a:r>
            <a:r>
              <a:rPr lang="en-US" dirty="0"/>
              <a:t> der </a:t>
            </a:r>
            <a:r>
              <a:rPr lang="en-US" dirty="0" err="1"/>
              <a:t>resultierenden</a:t>
            </a:r>
            <a:r>
              <a:rPr lang="en-US" dirty="0"/>
              <a:t> Matrix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E698E-6D79-DF8D-4DBD-403390D849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B8180D-956B-52F0-67F9-6E288F3F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3E704-114D-D62C-E8A1-BEF54F9C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47568" y="3712745"/>
            <a:ext cx="2674166" cy="15855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497A08-C576-B07F-554E-4E212623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6765" y="3712746"/>
            <a:ext cx="3513806" cy="1585568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4705F5-4B43-9B36-BDBF-D4B1C6A8E60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520571" y="4505529"/>
            <a:ext cx="7269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BBC3F-EB8B-3E79-1591-50F5A16F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</a:t>
            </a:r>
            <a:r>
              <a:rPr lang="en-US" dirty="0" err="1"/>
              <a:t>Initialisierung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5063B0-D3BB-B4F6-E98F-8DF361A2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101" y="1812382"/>
            <a:ext cx="2581275" cy="158556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C506C-FEF3-7694-E83C-D8E81971DD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CD2E76-21B5-B5C3-3146-B6212BF0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E11EC5-18EF-80CE-84C5-CAE5D4A4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774" y="1812381"/>
            <a:ext cx="2674166" cy="15855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DCA192B-D3D0-E237-D660-358F0C2A4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51"/>
          <a:stretch/>
        </p:blipFill>
        <p:spPr>
          <a:xfrm>
            <a:off x="2409923" y="4551854"/>
            <a:ext cx="3806194" cy="152315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D2A9AC-30C6-B13F-DAD6-C40EEB981887}"/>
              </a:ext>
            </a:extLst>
          </p:cNvPr>
          <p:cNvCxnSpPr>
            <a:cxnSpLocks/>
          </p:cNvCxnSpPr>
          <p:nvPr/>
        </p:nvCxnSpPr>
        <p:spPr>
          <a:xfrm>
            <a:off x="1197512" y="2033665"/>
            <a:ext cx="1609111" cy="1131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96792D5-CCF2-784A-E19E-709E2C10C72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427940" y="2605165"/>
            <a:ext cx="17701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A3F6FBF-F0C7-0B3D-406F-79245F3E4C6C}"/>
              </a:ext>
            </a:extLst>
          </p:cNvPr>
          <p:cNvSpPr txBox="1"/>
          <p:nvPr/>
        </p:nvSpPr>
        <p:spPr>
          <a:xfrm>
            <a:off x="3553867" y="2305096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Transponieren</a:t>
            </a:r>
            <a:endParaRPr lang="en-US" dirty="0"/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DC5CC6E-0E90-9976-DA84-CE6F296D4B7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4823928" y="2887043"/>
            <a:ext cx="1153904" cy="21757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2ADB874-225A-BE87-C4D8-3DB0A89EE470}"/>
              </a:ext>
            </a:extLst>
          </p:cNvPr>
          <p:cNvSpPr txBox="1"/>
          <p:nvPr/>
        </p:nvSpPr>
        <p:spPr>
          <a:xfrm>
            <a:off x="4224890" y="3649027"/>
            <a:ext cx="398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Standardmaximierungs</a:t>
            </a:r>
            <a:r>
              <a:rPr lang="en-US" dirty="0"/>
              <a:t>-</a:t>
            </a:r>
          </a:p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06627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740BC-6FBA-9C6C-7F09-F18253B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2CBF5-82C7-08DC-4227-EACBE246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Generieren</a:t>
            </a:r>
            <a:r>
              <a:rPr lang="en-US" dirty="0"/>
              <a:t> von </a:t>
            </a:r>
            <a:r>
              <a:rPr lang="en-US" dirty="0" err="1"/>
              <a:t>Slackvariablen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93CF8-880E-3F9D-CD56-42F1D484D2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D58BCD-66F8-6F08-2971-60AA9AE9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BC3BED-DDF8-8AAE-AAA8-F6977E3B3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1"/>
          <a:stretch/>
        </p:blipFill>
        <p:spPr>
          <a:xfrm>
            <a:off x="2668903" y="2747118"/>
            <a:ext cx="3806194" cy="15231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FF4CAD-D5B9-269B-442A-13948C032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8" b="4558"/>
          <a:stretch/>
        </p:blipFill>
        <p:spPr>
          <a:xfrm>
            <a:off x="2591774" y="4636928"/>
            <a:ext cx="3960452" cy="122695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BC12F38-D3A4-6F8A-C97A-EAF2DF3365E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572000" y="4270275"/>
            <a:ext cx="0" cy="366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0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_PowerPoint_Master_Vorlage.potx" id="{E7EBF2EC-2458-4DFB-BA89-1FA80ABA6EB1}" vid="{66383FEE-9436-4498-B03F-86D61FBD15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9d74ff-5922-4937-a744-6953ce7a5d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E7C6D738875C4586B6FEF3AD4C43FD" ma:contentTypeVersion="15" ma:contentTypeDescription="Ein neues Dokument erstellen." ma:contentTypeScope="" ma:versionID="8ed7165bbe8931f98d364b0c220a5b55">
  <xsd:schema xmlns:xsd="http://www.w3.org/2001/XMLSchema" xmlns:xs="http://www.w3.org/2001/XMLSchema" xmlns:p="http://schemas.microsoft.com/office/2006/metadata/properties" xmlns:ns3="ce9d74ff-5922-4937-a744-6953ce7a5da1" xmlns:ns4="f8a36722-489a-44ed-9e99-4e4edcbbe914" targetNamespace="http://schemas.microsoft.com/office/2006/metadata/properties" ma:root="true" ma:fieldsID="4255a616ef8d765a5172a78b76818fcd" ns3:_="" ns4:_="">
    <xsd:import namespace="ce9d74ff-5922-4937-a744-6953ce7a5da1"/>
    <xsd:import namespace="f8a36722-489a-44ed-9e99-4e4edcbbe9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d74ff-5922-4937-a744-6953ce7a5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36722-489a-44ed-9e99-4e4edcbbe91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85F73-C4C5-4CD0-A242-881A0114C797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ce9d74ff-5922-4937-a744-6953ce7a5da1"/>
    <ds:schemaRef ds:uri="http://schemas.openxmlformats.org/package/2006/metadata/core-properties"/>
    <ds:schemaRef ds:uri="f8a36722-489a-44ed-9e99-4e4edcbbe914"/>
  </ds:schemaRefs>
</ds:datastoreItem>
</file>

<file path=customXml/itemProps2.xml><?xml version="1.0" encoding="utf-8"?>
<ds:datastoreItem xmlns:ds="http://schemas.openxmlformats.org/officeDocument/2006/customXml" ds:itemID="{3030302F-9394-42B7-AA94-8E697F6F3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64654B-9FB0-4A39-92C5-876328779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d74ff-5922-4937-a744-6953ce7a5da1"/>
    <ds:schemaRef ds:uri="f8a36722-489a-44ed-9e99-4e4edcbbe9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403</Words>
  <Application>Microsoft Office PowerPoint</Application>
  <PresentationFormat>Bildschirmpräsentation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Source Sans Pro</vt:lpstr>
      <vt:lpstr>Office-Design</vt:lpstr>
      <vt:lpstr>Implementierung eines Simplex-Algorithmus</vt:lpstr>
      <vt:lpstr>Inhaltsverzeichnis</vt:lpstr>
      <vt:lpstr>Problemstellung</vt:lpstr>
      <vt:lpstr>Problemstellung</vt:lpstr>
      <vt:lpstr>Simplex-Algorithmus</vt:lpstr>
      <vt:lpstr>Simplex-Algorithmus</vt:lpstr>
      <vt:lpstr>Simplex: Initialisierung</vt:lpstr>
      <vt:lpstr>Simplex: Initialisierung</vt:lpstr>
      <vt:lpstr>Simplex: Initialisierung</vt:lpstr>
      <vt:lpstr>Simplex: Iteration</vt:lpstr>
      <vt:lpstr>Simplex: Iteration</vt:lpstr>
      <vt:lpstr>Simplex: Iteration</vt:lpstr>
      <vt:lpstr>Simplex: Iteration</vt:lpstr>
      <vt:lpstr>Simplex: Stopbedingung</vt:lpstr>
      <vt:lpstr>Simplex: Stopbedingung</vt:lpstr>
      <vt:lpstr>Implementation in Rust</vt:lpstr>
      <vt:lpstr>Datei einlesen</vt:lpstr>
      <vt:lpstr>Kostenfunktion parsen</vt:lpstr>
      <vt:lpstr>Bedingungen parsen</vt:lpstr>
      <vt:lpstr>Matrix anlegen und transponieren</vt:lpstr>
      <vt:lpstr>Slackvariablen: Kostenfunktion</vt:lpstr>
      <vt:lpstr>Slackvariablen: Bedingungen</vt:lpstr>
      <vt:lpstr>Ausführen des Algorithmus</vt:lpstr>
      <vt:lpstr>Finden der limitierensten Bedingung</vt:lpstr>
      <vt:lpstr>Limitierenste Bedingung umformen</vt:lpstr>
      <vt:lpstr>Neuaufstellen des Gleichungssystem</vt:lpstr>
      <vt:lpstr>Stopbedingung</vt:lpstr>
      <vt:lpstr>Quellcode</vt:lpstr>
      <vt:lpstr>Praktische Demonstration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Simplex-Algorithmus</dc:title>
  <dc:creator>Jean Sokolov</dc:creator>
  <cp:lastModifiedBy>Jean Sokolov</cp:lastModifiedBy>
  <cp:revision>2</cp:revision>
  <dcterms:created xsi:type="dcterms:W3CDTF">2023-06-26T14:37:09Z</dcterms:created>
  <dcterms:modified xsi:type="dcterms:W3CDTF">2023-06-27T00:28:10Z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0x010100CBE7C6D738875C4586B6FEF3AD4C43FD</vt:lpwstr>
  </property>
</Properties>
</file>