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62" r:id="rId5"/>
    <p:sldId id="265" r:id="rId6"/>
    <p:sldId id="263" r:id="rId7"/>
    <p:sldId id="264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B54A6-EDD8-4E24-BBE0-E2A566628D00}" v="43" dt="2024-02-05T06:51:42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5868" autoAdjust="0"/>
  </p:normalViewPr>
  <p:slideViewPr>
    <p:cSldViewPr snapToGrid="0" snapToObjects="1">
      <p:cViewPr varScale="1">
        <p:scale>
          <a:sx n="159" d="100"/>
          <a:sy n="159" d="100"/>
        </p:scale>
        <p:origin x="175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07.02.2024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07.02.2024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07.02.2024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07.02.2024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Embedded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Präsentiert von Jean Sokolov, 1200149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FAD79-49BF-A0A8-CA95-5FE64A42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Callgrind</a:t>
            </a:r>
            <a:endParaRPr lang="de-DE" dirty="0"/>
          </a:p>
        </p:txBody>
      </p:sp>
      <p:pic>
        <p:nvPicPr>
          <p:cNvPr id="8" name="Grafik 7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BC5B6558-B36C-EA73-1C19-D8E4F475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360"/>
            <a:ext cx="4038600" cy="2473642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C58DF26-8C4A-0E19-DE6A-2D905B45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err="1"/>
              <a:t>Aufbrechen</a:t>
            </a:r>
            <a:r>
              <a:rPr lang="en-US" dirty="0"/>
              <a:t> des Source-Codes</a:t>
            </a:r>
          </a:p>
          <a:p>
            <a:r>
              <a:rPr lang="en-US" dirty="0"/>
              <a:t> *</a:t>
            </a:r>
            <a:r>
              <a:rPr lang="en-US" dirty="0" err="1"/>
              <a:t>j++</a:t>
            </a:r>
            <a:r>
              <a:rPr lang="en-US" dirty="0"/>
              <a:t> = *</a:t>
            </a:r>
            <a:r>
              <a:rPr lang="en-US" dirty="0" err="1"/>
              <a:t>i</a:t>
            </a:r>
            <a:r>
              <a:rPr lang="en-US" dirty="0"/>
              <a:t>++;continue;}</a:t>
            </a:r>
          </a:p>
          <a:p>
            <a:r>
              <a:rPr lang="en-US" dirty="0"/>
              <a:t>Zu: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j++</a:t>
            </a:r>
            <a:r>
              <a:rPr lang="en-US" dirty="0"/>
              <a:t> = *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continue;</a:t>
            </a:r>
          </a:p>
          <a:p>
            <a:pPr lvl="1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7AFE0-432F-8BB8-FB42-67F6E101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090EEAD-2E33-CB41-913B-6235DD169CF5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6BA102-87DE-1C8B-67C5-CC34F9DC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739C6-6AAC-ED3F-556A-F3AB385F054E}"/>
              </a:ext>
            </a:extLst>
          </p:cNvPr>
          <p:cNvSpPr txBox="1"/>
          <p:nvPr/>
        </p:nvSpPr>
        <p:spPr>
          <a:xfrm>
            <a:off x="1394312" y="5100002"/>
            <a:ext cx="21643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Gewichteter</a:t>
            </a:r>
            <a:r>
              <a:rPr lang="en-US" sz="1050" dirty="0"/>
              <a:t>, </a:t>
            </a:r>
            <a:r>
              <a:rPr lang="en-US" sz="1050" dirty="0" err="1"/>
              <a:t>originaler</a:t>
            </a:r>
            <a:r>
              <a:rPr lang="en-US" sz="1050" dirty="0"/>
              <a:t> Source Code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2816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2808D-4758-44E3-98FA-B64912B5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Callgrind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9E64AE7-2A3B-4368-C6F5-E0B4A8309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542" y="1937085"/>
            <a:ext cx="4425174" cy="220384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EF183D-F0FE-1BBD-141A-7925F772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14,61% der Prozesszeit *</a:t>
            </a:r>
            <a:r>
              <a:rPr lang="de-DE" dirty="0" err="1"/>
              <a:t>j++</a:t>
            </a:r>
            <a:r>
              <a:rPr lang="de-DE" dirty="0"/>
              <a:t> = *i++;</a:t>
            </a:r>
          </a:p>
          <a:p>
            <a:r>
              <a:rPr lang="de-DE" dirty="0"/>
              <a:t>Umschreiben zu:</a:t>
            </a:r>
          </a:p>
          <a:p>
            <a:pPr lvl="1"/>
            <a:r>
              <a:rPr lang="de-DE" dirty="0"/>
              <a:t>*j = *i;</a:t>
            </a:r>
          </a:p>
          <a:p>
            <a:pPr lvl="1"/>
            <a:r>
              <a:rPr lang="de-DE" dirty="0"/>
              <a:t>++i;</a:t>
            </a:r>
          </a:p>
          <a:p>
            <a:pPr lvl="1"/>
            <a:r>
              <a:rPr lang="de-DE" dirty="0"/>
              <a:t>++j;</a:t>
            </a:r>
          </a:p>
          <a:p>
            <a:r>
              <a:rPr lang="de-DE" dirty="0"/>
              <a:t>Scheint nicht optimierbar, da simple Operationen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E240F-BCCE-931C-A1C2-BF22CD9E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29589-5FAB-6C04-C5A9-BCB262E3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E263F-EC10-B117-D41C-72C7382A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" y="4378895"/>
            <a:ext cx="4425174" cy="109461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5674B47-9972-A68D-2F3A-625DF41D6E47}"/>
              </a:ext>
            </a:extLst>
          </p:cNvPr>
          <p:cNvSpPr txBox="1"/>
          <p:nvPr/>
        </p:nvSpPr>
        <p:spPr>
          <a:xfrm>
            <a:off x="773751" y="4113388"/>
            <a:ext cx="28761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Anpassungen</a:t>
            </a:r>
            <a:r>
              <a:rPr lang="en-US" sz="1050" dirty="0"/>
              <a:t> am Source Code und </a:t>
            </a:r>
            <a:r>
              <a:rPr lang="en-US" sz="1050" dirty="0" err="1"/>
              <a:t>deren</a:t>
            </a:r>
            <a:r>
              <a:rPr lang="en-US" sz="1050" dirty="0"/>
              <a:t> </a:t>
            </a:r>
            <a:r>
              <a:rPr lang="en-US" sz="1050" dirty="0" err="1"/>
              <a:t>Einfluss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1ABEE6-5DA3-31FB-4538-98F2D7044ECB}"/>
              </a:ext>
            </a:extLst>
          </p:cNvPr>
          <p:cNvSpPr txBox="1"/>
          <p:nvPr/>
        </p:nvSpPr>
        <p:spPr>
          <a:xfrm>
            <a:off x="1100372" y="5457553"/>
            <a:ext cx="2345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Weiteres</a:t>
            </a:r>
            <a:r>
              <a:rPr lang="en-US" sz="1050" dirty="0"/>
              <a:t> </a:t>
            </a:r>
            <a:r>
              <a:rPr lang="en-US" sz="1050" dirty="0" err="1"/>
              <a:t>Auseinanderziehen</a:t>
            </a:r>
            <a:r>
              <a:rPr lang="en-US" sz="1050" dirty="0"/>
              <a:t> des Codes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5590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D0466-9A8D-7DC2-E2C8-7BF45F79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Callgrind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E8E9E78-30F1-2B76-31E7-C7888E65FF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795473"/>
            <a:ext cx="4038600" cy="135416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556D9-0AE9-ECD2-F074-5C301D3E28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Versuch</a:t>
            </a:r>
            <a:r>
              <a:rPr lang="en-US" dirty="0"/>
              <a:t> </a:t>
            </a:r>
            <a:r>
              <a:rPr lang="en-US" dirty="0" err="1"/>
              <a:t>Vergleiche</a:t>
            </a:r>
            <a:r>
              <a:rPr lang="en-US" dirty="0"/>
              <a:t> </a:t>
            </a:r>
            <a:r>
              <a:rPr lang="en-US" dirty="0" err="1"/>
              <a:t>anzupassen</a:t>
            </a:r>
            <a:endParaRPr lang="en-US" dirty="0"/>
          </a:p>
          <a:p>
            <a:r>
              <a:rPr lang="en-US" dirty="0" err="1"/>
              <a:t>Statt</a:t>
            </a:r>
            <a:r>
              <a:rPr lang="en-US" dirty="0"/>
              <a:t> call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SolverTypes</a:t>
            </a:r>
            <a:r>
              <a:rPr lang="en-US" dirty="0"/>
              <a:t>::</a:t>
            </a:r>
            <a:r>
              <a:rPr lang="en-US" dirty="0" err="1"/>
              <a:t>l_True</a:t>
            </a:r>
            <a:endParaRPr lang="en-US" dirty="0"/>
          </a:p>
          <a:p>
            <a:r>
              <a:rPr lang="en-US" dirty="0"/>
              <a:t>Wert von </a:t>
            </a:r>
            <a:r>
              <a:rPr lang="en-US" dirty="0" err="1"/>
              <a:t>SolverTypes</a:t>
            </a:r>
            <a:r>
              <a:rPr lang="en-US" dirty="0"/>
              <a:t>::</a:t>
            </a:r>
            <a:r>
              <a:rPr lang="en-US" dirty="0" err="1"/>
              <a:t>l_True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Auswirkung</a:t>
            </a:r>
            <a:r>
              <a:rPr lang="en-US" dirty="0"/>
              <a:t> auf </a:t>
            </a:r>
            <a:r>
              <a:rPr lang="en-US" dirty="0" err="1"/>
              <a:t>Prozesszeit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2C48AB-0424-5126-0DC9-0622901D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7F786-37D9-A387-932C-A3993E1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8734EF-07A9-FDFD-9BDD-A7E12C15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524781"/>
            <a:ext cx="3266574" cy="1489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9691774-1A9D-D813-F7EC-AC86D28E7FCD}"/>
              </a:ext>
            </a:extLst>
          </p:cNvPr>
          <p:cNvSpPr txBox="1"/>
          <p:nvPr/>
        </p:nvSpPr>
        <p:spPr>
          <a:xfrm>
            <a:off x="1466502" y="3962025"/>
            <a:ext cx="17059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Änderungen an Vergleichen</a:t>
            </a:r>
          </a:p>
        </p:txBody>
      </p:sp>
    </p:spTree>
    <p:extLst>
      <p:ext uri="{BB962C8B-B14F-4D97-AF65-F5344CB8AC3E}">
        <p14:creationId xmlns:p14="http://schemas.microsoft.com/office/powerpoint/2010/main" val="94113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EFB2A85-0AF8-094E-5819-53B23062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Callgrind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C35352-658F-39FE-23DA-B5EE812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2021180"/>
            <a:ext cx="7675432" cy="4104983"/>
          </a:xfrm>
        </p:spPr>
        <p:txBody>
          <a:bodyPr/>
          <a:lstStyle/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Verbesserungen</a:t>
            </a:r>
            <a:r>
              <a:rPr lang="en-US" dirty="0"/>
              <a:t> </a:t>
            </a:r>
            <a:r>
              <a:rPr lang="en-US" dirty="0" err="1"/>
              <a:t>erkennbar</a:t>
            </a:r>
            <a:endParaRPr lang="en-US" dirty="0"/>
          </a:p>
          <a:p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hohen</a:t>
            </a:r>
            <a:r>
              <a:rPr lang="en-US" dirty="0"/>
              <a:t> </a:t>
            </a:r>
            <a:r>
              <a:rPr lang="en-US" dirty="0" err="1"/>
              <a:t>Datendurchsatz</a:t>
            </a:r>
            <a:endParaRPr lang="en-US" dirty="0"/>
          </a:p>
          <a:p>
            <a:r>
              <a:rPr lang="en-US" dirty="0" err="1"/>
              <a:t>Operationen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gehalten</a:t>
            </a:r>
            <a:endParaRPr lang="en-US" dirty="0"/>
          </a:p>
          <a:p>
            <a:pPr lvl="1"/>
            <a:r>
              <a:rPr lang="en-US" dirty="0"/>
              <a:t>Z.B.: </a:t>
            </a:r>
            <a:r>
              <a:rPr lang="en-US" dirty="0" err="1"/>
              <a:t>Pointerinkrementierungen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optimierbar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93C5CA-0973-9668-6D8F-A565EF6B8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090EEAD-2E33-CB41-913B-6235DD169CF5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11B66-9D2B-06AE-C65D-3B570A17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3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7FEE-D9B4-4A0A-3F4A-0D7AF17D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Cachegrind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7AB13-BF33-855E-AE28-FABA7E28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Erkenntnisse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Callgrind</a:t>
            </a:r>
            <a:r>
              <a:rPr lang="en-US" dirty="0"/>
              <a:t> </a:t>
            </a:r>
            <a:r>
              <a:rPr lang="en-US" dirty="0" err="1"/>
              <a:t>spiegeln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wieder</a:t>
            </a:r>
            <a:endParaRPr lang="en-US" dirty="0"/>
          </a:p>
          <a:p>
            <a:r>
              <a:rPr lang="de-DE" dirty="0"/>
              <a:t>Cachegrind unterteilt </a:t>
            </a:r>
            <a:r>
              <a:rPr lang="de-DE" dirty="0" err="1"/>
              <a:t>propagate</a:t>
            </a:r>
            <a:r>
              <a:rPr lang="de-DE" dirty="0"/>
              <a:t>() in Bestandteile:</a:t>
            </a:r>
          </a:p>
          <a:p>
            <a:pPr lvl="1"/>
            <a:r>
              <a:rPr lang="de-DE" dirty="0"/>
              <a:t>52,91% Cachebelastung durch Funktion</a:t>
            </a:r>
          </a:p>
          <a:p>
            <a:pPr lvl="1"/>
            <a:r>
              <a:rPr lang="de-DE" dirty="0"/>
              <a:t>23,54% Cachebelastung durch Referenzen auf </a:t>
            </a:r>
            <a:r>
              <a:rPr lang="de-DE" dirty="0" err="1"/>
              <a:t>SolverTypes</a:t>
            </a:r>
            <a:r>
              <a:rPr lang="de-DE" dirty="0"/>
              <a:t>::{</a:t>
            </a:r>
            <a:r>
              <a:rPr lang="de-DE" dirty="0" err="1"/>
              <a:t>sign,var</a:t>
            </a:r>
            <a:r>
              <a:rPr lang="de-DE" dirty="0"/>
              <a:t>,…}</a:t>
            </a:r>
          </a:p>
          <a:p>
            <a:pPr lvl="1"/>
            <a:r>
              <a:rPr lang="de-DE" dirty="0"/>
              <a:t>14,92% Cachebelastung durch Referenzen auf </a:t>
            </a:r>
            <a:r>
              <a:rPr lang="de-DE" dirty="0" err="1"/>
              <a:t>Vec</a:t>
            </a:r>
            <a:r>
              <a:rPr lang="de-DE" dirty="0"/>
              <a:t>::{</a:t>
            </a:r>
            <a:r>
              <a:rPr lang="de-DE" dirty="0" err="1"/>
              <a:t>push,operator</a:t>
            </a:r>
            <a:r>
              <a:rPr lang="de-DE" dirty="0"/>
              <a:t>,…}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479CD-0761-668D-9FC0-A54ADCAA80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D76E8B-8857-3748-8A56-AD7BBF44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49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DBC3677-2AFB-7C50-44E1-6FF0240D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Cachegrind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896C04-34C6-1072-B0B5-2512E5DCC2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116" y="2225682"/>
            <a:ext cx="4038600" cy="1637499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D10894-F102-BC54-7C00-B16E8357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Hohe Prozesszeit =</a:t>
            </a:r>
            <a:r>
              <a:rPr lang="en-US" dirty="0"/>
              <a:t>&gt;</a:t>
            </a:r>
            <a:r>
              <a:rPr lang="de-DE" dirty="0"/>
              <a:t> hohe Cachebelastung</a:t>
            </a:r>
          </a:p>
          <a:p>
            <a:r>
              <a:rPr lang="de-DE" dirty="0"/>
              <a:t>Hotspots aus </a:t>
            </a:r>
            <a:r>
              <a:rPr lang="de-DE" dirty="0" err="1"/>
              <a:t>Callgrind</a:t>
            </a:r>
            <a:r>
              <a:rPr lang="de-DE" dirty="0"/>
              <a:t> bestehen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6FA1A-61D0-C1E4-0363-EC33402C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2BCA0-9E45-0D73-74DF-0F121E9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D8BDC3-4002-0C2A-88E6-D51BE7CD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" y="4174026"/>
            <a:ext cx="4028516" cy="100397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533F22-3C25-AA8F-3042-4A99EF05B8C6}"/>
              </a:ext>
            </a:extLst>
          </p:cNvPr>
          <p:cNvSpPr txBox="1"/>
          <p:nvPr/>
        </p:nvSpPr>
        <p:spPr>
          <a:xfrm>
            <a:off x="1783143" y="381579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Übersicht</a:t>
            </a:r>
            <a:r>
              <a:rPr lang="en-US" sz="1050" dirty="0"/>
              <a:t> </a:t>
            </a:r>
            <a:r>
              <a:rPr lang="en-US" sz="1050" dirty="0" err="1"/>
              <a:t>Cachegrind</a:t>
            </a:r>
            <a:endParaRPr lang="de-DE" sz="105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E95E8C-D139-CA84-EDF3-224821984362}"/>
              </a:ext>
            </a:extLst>
          </p:cNvPr>
          <p:cNvSpPr txBox="1"/>
          <p:nvPr/>
        </p:nvSpPr>
        <p:spPr>
          <a:xfrm>
            <a:off x="1185223" y="5211065"/>
            <a:ext cx="2552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Cacheauslastung</a:t>
            </a:r>
            <a:r>
              <a:rPr lang="en-US" sz="1050" dirty="0"/>
              <a:t> </a:t>
            </a:r>
            <a:r>
              <a:rPr lang="en-US" sz="1050" dirty="0" err="1"/>
              <a:t>im</a:t>
            </a:r>
            <a:r>
              <a:rPr lang="en-US" sz="1050" dirty="0"/>
              <a:t> </a:t>
            </a:r>
            <a:r>
              <a:rPr lang="en-US" sz="1050" dirty="0" err="1"/>
              <a:t>Bezug</a:t>
            </a:r>
            <a:r>
              <a:rPr lang="en-US" sz="1050" dirty="0"/>
              <a:t> auf Source Code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6429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76765-CAB5-79FB-C43B-F3C87A09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Cachegrind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80994A0-1775-929B-6651-B4B136D7D7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1" y="2408653"/>
            <a:ext cx="4038600" cy="151339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A3CB4-58B9-F62B-3A2C-EF88D359C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Instruction</a:t>
            </a:r>
            <a:r>
              <a:rPr lang="de-DE" dirty="0"/>
              <a:t> Cache:</a:t>
            </a:r>
          </a:p>
          <a:p>
            <a:pPr lvl="1"/>
            <a:r>
              <a:rPr lang="de-DE" dirty="0"/>
              <a:t>0,00% miss rate</a:t>
            </a:r>
          </a:p>
          <a:p>
            <a:r>
              <a:rPr lang="de-DE" dirty="0"/>
              <a:t>Data Cache:</a:t>
            </a:r>
          </a:p>
          <a:p>
            <a:pPr lvl="1"/>
            <a:r>
              <a:rPr lang="de-DE" dirty="0"/>
              <a:t>4,9% miss rate</a:t>
            </a:r>
            <a:br>
              <a:rPr lang="de-DE" dirty="0"/>
            </a:br>
            <a:r>
              <a:rPr lang="de-DE" dirty="0"/>
              <a:t>(5,5% </a:t>
            </a:r>
            <a:r>
              <a:rPr lang="de-DE" dirty="0" err="1"/>
              <a:t>read</a:t>
            </a:r>
            <a:r>
              <a:rPr lang="de-DE" dirty="0"/>
              <a:t>, 2,7% </a:t>
            </a:r>
            <a:r>
              <a:rPr lang="de-DE" dirty="0" err="1"/>
              <a:t>write</a:t>
            </a:r>
            <a:r>
              <a:rPr lang="de-DE" dirty="0"/>
              <a:t>)</a:t>
            </a:r>
          </a:p>
          <a:p>
            <a:r>
              <a:rPr lang="de-DE" dirty="0"/>
              <a:t>Last Level Cache:</a:t>
            </a:r>
          </a:p>
          <a:p>
            <a:pPr lvl="1"/>
            <a:r>
              <a:rPr lang="de-DE" dirty="0"/>
              <a:t>0,00% miss rate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CD0746-D976-BEAD-BFA8-B515CC30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E26DD-79A0-0094-8574-9352A3A9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D54D65-AC3E-0AF0-516B-E493AD272F2E}"/>
              </a:ext>
            </a:extLst>
          </p:cNvPr>
          <p:cNvSpPr txBox="1"/>
          <p:nvPr/>
        </p:nvSpPr>
        <p:spPr>
          <a:xfrm>
            <a:off x="1798270" y="3972204"/>
            <a:ext cx="12682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Cache-performance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15817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9976A99-B69C-67AD-537C-EE926B28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f</a:t>
            </a:r>
            <a:r>
              <a:rPr lang="de-DE" dirty="0" err="1"/>
              <a:t>ür</a:t>
            </a:r>
            <a:r>
              <a:rPr lang="de-DE" dirty="0"/>
              <a:t> Ihre Aufmerksamkeit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AD80EB-F879-D62B-7B13-1986ED29D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umsplatzhalter 4" hidden="1">
            <a:extLst>
              <a:ext uri="{FF2B5EF4-FFF2-40B4-BE49-F238E27FC236}">
                <a16:creationId xmlns:a16="http://schemas.microsoft.com/office/drawing/2014/main" id="{4D93B6EA-511D-FB5D-6458-E6ACCFABA42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48000" y="6492816"/>
            <a:ext cx="2133600" cy="111954"/>
          </a:xfrm>
        </p:spPr>
        <p:txBody>
          <a:bodyPr/>
          <a:lstStyle/>
          <a:p>
            <a:pPr>
              <a:spcAft>
                <a:spcPts val="600"/>
              </a:spcAft>
            </a:pPr>
            <a:fld id="{6090EEAD-2E33-CB41-913B-6235DD169CF5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E3A096F6-A999-CB7E-8236-7610E03761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398400" y="6493481"/>
            <a:ext cx="2133600" cy="111290"/>
          </a:xfrm>
        </p:spPr>
        <p:txBody>
          <a:bodyPr/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0F89EFBA-FF40-5754-2BDF-C5B9B4F1C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6491249"/>
            <a:ext cx="2133600" cy="111954"/>
          </a:xfrm>
        </p:spPr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3E3BDDD6-FE47-5A58-9776-C47CDE36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8400" y="6491914"/>
            <a:ext cx="2133600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4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Valgrind</a:t>
            </a:r>
            <a:endParaRPr lang="de-DE" dirty="0"/>
          </a:p>
          <a:p>
            <a:pPr lvl="1"/>
            <a:r>
              <a:rPr lang="de-DE" dirty="0" err="1"/>
              <a:t>Memcheck</a:t>
            </a:r>
            <a:endParaRPr lang="de-DE" dirty="0"/>
          </a:p>
          <a:p>
            <a:pPr lvl="1"/>
            <a:r>
              <a:rPr lang="de-DE" dirty="0" err="1"/>
              <a:t>Callgrind</a:t>
            </a:r>
            <a:endParaRPr lang="de-DE" dirty="0"/>
          </a:p>
          <a:p>
            <a:pPr lvl="1"/>
            <a:r>
              <a:rPr lang="de-DE" dirty="0"/>
              <a:t>Cachegrind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45C83-BF1F-33A8-9745-CC810DAE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Memcheck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B7B603A-68C9-3834-1BBF-7FD210094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116" y="2246259"/>
            <a:ext cx="4038600" cy="105295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AD5D23-5530-A1F6-B3BE-D83B911C4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Keine</a:t>
            </a:r>
            <a:r>
              <a:rPr lang="en-US" dirty="0"/>
              <a:t> memory leaks</a:t>
            </a:r>
          </a:p>
          <a:p>
            <a:r>
              <a:rPr lang="en-US" dirty="0" err="1"/>
              <a:t>Uninitialisierte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Fehlerquelle</a:t>
            </a:r>
            <a:endParaRPr lang="en-US" dirty="0"/>
          </a:p>
          <a:p>
            <a:pPr lvl="1"/>
            <a:r>
              <a:rPr lang="de-DE" dirty="0" err="1"/>
              <a:t>Flag</a:t>
            </a:r>
            <a:r>
              <a:rPr lang="de-DE" dirty="0"/>
              <a:t>:  --</a:t>
            </a:r>
            <a:r>
              <a:rPr lang="de-DE" dirty="0" err="1"/>
              <a:t>undef</a:t>
            </a:r>
            <a:r>
              <a:rPr lang="de-DE" dirty="0"/>
              <a:t>-</a:t>
            </a:r>
            <a:r>
              <a:rPr lang="de-DE" dirty="0" err="1"/>
              <a:t>value</a:t>
            </a:r>
            <a:r>
              <a:rPr lang="de-DE" dirty="0"/>
              <a:t>-errors=</a:t>
            </a:r>
            <a:r>
              <a:rPr lang="de-DE" dirty="0" err="1"/>
              <a:t>no</a:t>
            </a:r>
            <a:endParaRPr lang="de-DE" dirty="0"/>
          </a:p>
          <a:p>
            <a:r>
              <a:rPr lang="de-DE" dirty="0"/>
              <a:t>Hauptquellen:</a:t>
            </a:r>
          </a:p>
          <a:p>
            <a:pPr lvl="1"/>
            <a:r>
              <a:rPr lang="de-DE" dirty="0"/>
              <a:t>Main.cc:133</a:t>
            </a:r>
          </a:p>
          <a:p>
            <a:pPr lvl="1"/>
            <a:r>
              <a:rPr lang="de-DE" dirty="0"/>
              <a:t>Main.cc:163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CBB0A1-9919-5AD6-D7E1-766717A6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64C9A-5349-9817-7B6D-7288DC08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D1BCB14-0ACA-0F5B-23E5-B4164D569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" y="3788320"/>
            <a:ext cx="4038600" cy="90394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3D46994-322D-B3A6-1E38-86BFC13C723A}"/>
              </a:ext>
            </a:extLst>
          </p:cNvPr>
          <p:cNvSpPr txBox="1"/>
          <p:nvPr/>
        </p:nvSpPr>
        <p:spPr>
          <a:xfrm>
            <a:off x="912610" y="4643493"/>
            <a:ext cx="313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valgrind</a:t>
            </a:r>
            <a:r>
              <a:rPr lang="en-US" sz="1050" dirty="0"/>
              <a:t> --tool=</a:t>
            </a:r>
            <a:r>
              <a:rPr lang="en-US" sz="1050" dirty="0" err="1"/>
              <a:t>memcheck</a:t>
            </a:r>
            <a:r>
              <a:rPr lang="en-US" sz="1050" dirty="0"/>
              <a:t> -s --</a:t>
            </a:r>
            <a:r>
              <a:rPr lang="en-US" sz="1050" dirty="0" err="1"/>
              <a:t>undef</a:t>
            </a:r>
            <a:r>
              <a:rPr lang="en-US" sz="1050" dirty="0"/>
              <a:t>-value-errors=no </a:t>
            </a:r>
          </a:p>
          <a:p>
            <a:r>
              <a:rPr lang="en-US" sz="1050" dirty="0"/>
              <a:t>./</a:t>
            </a:r>
            <a:r>
              <a:rPr lang="en-US" sz="1050" dirty="0" err="1"/>
              <a:t>minisat_static</a:t>
            </a:r>
            <a:r>
              <a:rPr lang="en-US" sz="1050" dirty="0"/>
              <a:t> benchmarks/rpoc_xits_07_UNSAT.cnf</a:t>
            </a:r>
            <a:endParaRPr lang="de-DE" sz="105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92E00D-A1EC-252B-FB43-AD75292D78F0}"/>
              </a:ext>
            </a:extLst>
          </p:cNvPr>
          <p:cNvSpPr txBox="1"/>
          <p:nvPr/>
        </p:nvSpPr>
        <p:spPr>
          <a:xfrm>
            <a:off x="897717" y="3260891"/>
            <a:ext cx="313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valgrind</a:t>
            </a:r>
            <a:r>
              <a:rPr lang="en-US" sz="1050" dirty="0"/>
              <a:t> --tool=</a:t>
            </a:r>
            <a:r>
              <a:rPr lang="en-US" sz="1050" dirty="0" err="1"/>
              <a:t>memcheck</a:t>
            </a:r>
            <a:r>
              <a:rPr lang="en-US" sz="1050" dirty="0"/>
              <a:t> --track-origins=yes -s </a:t>
            </a:r>
          </a:p>
          <a:p>
            <a:r>
              <a:rPr lang="en-US" sz="1050" dirty="0"/>
              <a:t>./</a:t>
            </a:r>
            <a:r>
              <a:rPr lang="en-US" sz="1050" dirty="0" err="1"/>
              <a:t>minisat_static</a:t>
            </a:r>
            <a:r>
              <a:rPr lang="en-US" sz="1050" dirty="0"/>
              <a:t> benchmarks/rpoc_xits_07_UNSAT.cnf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7833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2A156-AFE7-5521-AE7B-AE9E5EF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Memcheck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F722604-2802-D046-83B2-D2842C524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089" y="1888650"/>
            <a:ext cx="4038600" cy="122899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75062E-4ABF-2031-CF1A-15517268B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Überprüfen des Aufrufs in Main.cc:133</a:t>
            </a:r>
          </a:p>
          <a:p>
            <a:r>
              <a:rPr lang="de-DE" dirty="0"/>
              <a:t>Parameter initialisiert, nichts auffällig</a:t>
            </a:r>
          </a:p>
          <a:p>
            <a:r>
              <a:rPr lang="de-DE" dirty="0"/>
              <a:t>Vec.h:99, letzter Aufruf aus </a:t>
            </a:r>
            <a:r>
              <a:rPr lang="de-DE" dirty="0" err="1"/>
              <a:t>miniSAT</a:t>
            </a:r>
            <a:r>
              <a:rPr lang="de-DE" dirty="0"/>
              <a:t> Code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C2313C-58CB-5B6D-33B7-EC67632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7DE18-E0B2-5109-CEC1-A904AF57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58CDF2A-4341-A9F2-A995-6E0B1A07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9" y="3298394"/>
            <a:ext cx="4038600" cy="75696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376747-76F6-6FAA-873E-3995E6152782}"/>
              </a:ext>
            </a:extLst>
          </p:cNvPr>
          <p:cNvSpPr txBox="1"/>
          <p:nvPr/>
        </p:nvSpPr>
        <p:spPr>
          <a:xfrm>
            <a:off x="1866765" y="4050729"/>
            <a:ext cx="11352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Main.cc: 125-133</a:t>
            </a:r>
            <a:endParaRPr lang="de-DE" sz="105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43EE81-1859-808A-45A8-9F19FCCFB423}"/>
              </a:ext>
            </a:extLst>
          </p:cNvPr>
          <p:cNvSpPr txBox="1"/>
          <p:nvPr/>
        </p:nvSpPr>
        <p:spPr>
          <a:xfrm>
            <a:off x="1418725" y="3044478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Fehleroutput</a:t>
            </a:r>
            <a:r>
              <a:rPr lang="en-US" sz="1050" dirty="0"/>
              <a:t> </a:t>
            </a:r>
            <a:r>
              <a:rPr lang="en-US" sz="1050" dirty="0" err="1"/>
              <a:t>valgrind</a:t>
            </a:r>
            <a:r>
              <a:rPr lang="en-US" sz="1050" dirty="0"/>
              <a:t>: </a:t>
            </a:r>
            <a:r>
              <a:rPr lang="en-US" sz="1050" dirty="0" err="1"/>
              <a:t>memcheck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18122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E372E-F299-E722-A096-296664BA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Memcheck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A106AB-C947-28D8-CB09-6227CA5EE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endParaRPr lang="en-US" dirty="0"/>
          </a:p>
          <a:p>
            <a:r>
              <a:rPr lang="en-US" dirty="0"/>
              <a:t>T* data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en-US" dirty="0"/>
          </a:p>
          <a:p>
            <a:pPr lvl="1"/>
            <a:r>
              <a:rPr lang="en-US" dirty="0"/>
              <a:t>Von NULL auf 0 </a:t>
            </a:r>
            <a:r>
              <a:rPr lang="en-US" dirty="0" err="1"/>
              <a:t>gesetzt</a:t>
            </a:r>
            <a:endParaRPr lang="en-US" dirty="0"/>
          </a:p>
          <a:p>
            <a:pPr lvl="1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de-DE" dirty="0"/>
              <a:t>Änderung</a:t>
            </a:r>
          </a:p>
          <a:p>
            <a:r>
              <a:rPr lang="en-US" dirty="0"/>
              <a:t>Fehler </a:t>
            </a: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realloc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stdlib.h</a:t>
            </a:r>
            <a:endParaRPr lang="de-DE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A2242-7C66-AAD0-348B-B5AA37CC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570A3-926B-BA39-816D-F635C283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71F85405-101A-76F1-ED00-8EB75C42C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1" y="1792457"/>
            <a:ext cx="4038600" cy="5560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E0922C-E803-2351-BC00-D32298D5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845616"/>
            <a:ext cx="4038600" cy="167701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BC794E-CC9A-7796-4181-12E4456EF4FC}"/>
              </a:ext>
            </a:extLst>
          </p:cNvPr>
          <p:cNvSpPr txBox="1"/>
          <p:nvPr/>
        </p:nvSpPr>
        <p:spPr>
          <a:xfrm>
            <a:off x="2039522" y="4522627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Vec.h</a:t>
            </a:r>
            <a:r>
              <a:rPr lang="en-US" sz="1050" dirty="0"/>
              <a:t>: 37-57</a:t>
            </a:r>
            <a:endParaRPr lang="de-DE" sz="105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C7E476-A499-A368-1A57-F41E50315C5D}"/>
              </a:ext>
            </a:extLst>
          </p:cNvPr>
          <p:cNvSpPr txBox="1"/>
          <p:nvPr/>
        </p:nvSpPr>
        <p:spPr>
          <a:xfrm>
            <a:off x="2005056" y="2301622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Vec.h</a:t>
            </a:r>
            <a:r>
              <a:rPr lang="en-US" sz="1050" dirty="0"/>
              <a:t>: 95-101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14636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AC3D4-C6F6-2623-0F41-A4939837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Memcheck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8751E15-9B65-2CF2-5AEB-BA8DDD0BD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1" y="2336137"/>
            <a:ext cx="4038600" cy="35634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B6B07D-E16D-643D-31EF-75CFF6D85E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Vector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uninitialisiert</a:t>
            </a:r>
            <a:r>
              <a:rPr lang="de-DE" dirty="0"/>
              <a:t> weitergegeben</a:t>
            </a:r>
          </a:p>
          <a:p>
            <a:r>
              <a:rPr lang="de-DE" dirty="0"/>
              <a:t>Return </a:t>
            </a:r>
            <a:r>
              <a:rPr lang="de-DE" dirty="0" err="1"/>
              <a:t>solve</a:t>
            </a:r>
            <a:r>
              <a:rPr lang="de-DE" dirty="0"/>
              <a:t>_() </a:t>
            </a:r>
          </a:p>
          <a:p>
            <a:r>
              <a:rPr lang="de-DE" dirty="0" err="1"/>
              <a:t>assumptions</a:t>
            </a:r>
            <a:r>
              <a:rPr lang="de-DE" dirty="0"/>
              <a:t> soll unbeeinflusst bleiben</a:t>
            </a:r>
          </a:p>
          <a:p>
            <a:r>
              <a:rPr lang="de-DE" dirty="0" err="1"/>
              <a:t>solveLimited</a:t>
            </a:r>
            <a:r>
              <a:rPr lang="de-DE" dirty="0"/>
              <a:t> nur in Main.cc:163 verwendet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31EBD3-D004-4673-6168-E1AACFF4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00C5F-BA91-4E6C-3F03-53487EAC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C64BDB7-F21D-8DC1-6107-F284EE2A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5" y="3002486"/>
            <a:ext cx="4038601" cy="45137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7770228-8166-E47E-9CE4-E5EE0A8D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5" y="3755530"/>
            <a:ext cx="4038600" cy="31066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9C7321A-766A-7037-4EC1-E61785B0B38F}"/>
              </a:ext>
            </a:extLst>
          </p:cNvPr>
          <p:cNvSpPr txBox="1"/>
          <p:nvPr/>
        </p:nvSpPr>
        <p:spPr>
          <a:xfrm>
            <a:off x="2033109" y="2646139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Main.cc: 163</a:t>
            </a:r>
            <a:endParaRPr lang="de-DE" sz="105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2EE85B6-0E28-7C64-4CF4-7192EB2E82CA}"/>
              </a:ext>
            </a:extLst>
          </p:cNvPr>
          <p:cNvSpPr txBox="1"/>
          <p:nvPr/>
        </p:nvSpPr>
        <p:spPr>
          <a:xfrm>
            <a:off x="2033109" y="3420684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Solver.h</a:t>
            </a:r>
            <a:r>
              <a:rPr lang="en-US" sz="1050" dirty="0"/>
              <a:t>: 358</a:t>
            </a:r>
            <a:endParaRPr lang="de-DE" sz="10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F38517D-4E3B-9AB7-BBC0-FC1412BD0765}"/>
              </a:ext>
            </a:extLst>
          </p:cNvPr>
          <p:cNvSpPr txBox="1"/>
          <p:nvPr/>
        </p:nvSpPr>
        <p:spPr>
          <a:xfrm>
            <a:off x="2033109" y="4066192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Solver.h</a:t>
            </a:r>
            <a:r>
              <a:rPr lang="en-US" sz="1050" dirty="0"/>
              <a:t>: 188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58063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0F934-C2B7-785E-BED4-77E7AB8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Memcheck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D2C823F-AFFC-EFED-E859-A946FAEB4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8000" y="1955897"/>
            <a:ext cx="3715268" cy="40963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280966-106D-F202-1410-8D3609ACF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Entfernen</a:t>
            </a:r>
            <a:r>
              <a:rPr lang="en-US" dirty="0"/>
              <a:t> des Parameter </a:t>
            </a:r>
            <a:r>
              <a:rPr lang="en-US" dirty="0" err="1"/>
              <a:t>vec</a:t>
            </a:r>
            <a:r>
              <a:rPr lang="en-US" dirty="0"/>
              <a:t>&lt;Lit&gt;</a:t>
            </a:r>
          </a:p>
          <a:p>
            <a:r>
              <a:rPr lang="en-US" dirty="0"/>
              <a:t>Fehler </a:t>
            </a:r>
            <a:r>
              <a:rPr lang="en-US" dirty="0" err="1"/>
              <a:t>besteht</a:t>
            </a:r>
            <a:r>
              <a:rPr lang="en-US" dirty="0"/>
              <a:t>: </a:t>
            </a:r>
            <a:r>
              <a:rPr lang="en-US" dirty="0" err="1"/>
              <a:t>Weiterverfolgen</a:t>
            </a:r>
            <a:r>
              <a:rPr lang="en-US" dirty="0"/>
              <a:t> der </a:t>
            </a:r>
            <a:r>
              <a:rPr lang="en-US" dirty="0" err="1"/>
              <a:t>Kette</a:t>
            </a:r>
            <a:endParaRPr lang="en-US" dirty="0"/>
          </a:p>
          <a:p>
            <a:r>
              <a:rPr lang="en-US" dirty="0"/>
              <a:t>Fehler </a:t>
            </a: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realloc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stdlib.h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DDBE4-7129-FE99-7272-5AE27B92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3A505-C8A9-C41D-2441-5A9C661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C439B82-45BB-548B-2E34-B5B9C941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2629115"/>
            <a:ext cx="3715268" cy="5774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6A1168-1858-9842-FEAC-436ACB396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0" y="3470147"/>
            <a:ext cx="3713686" cy="12332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F680868-D55E-E74D-FF54-DDEAD608F305}"/>
              </a:ext>
            </a:extLst>
          </p:cNvPr>
          <p:cNvSpPr txBox="1"/>
          <p:nvPr/>
        </p:nvSpPr>
        <p:spPr>
          <a:xfrm>
            <a:off x="1745661" y="231301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Angepasst</a:t>
            </a:r>
            <a:r>
              <a:rPr lang="en-US" sz="1050" dirty="0"/>
              <a:t>: Main.cc: 163</a:t>
            </a:r>
            <a:endParaRPr lang="de-DE" sz="105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5136685-170E-1B99-1BE4-6E5119FF4B5F}"/>
              </a:ext>
            </a:extLst>
          </p:cNvPr>
          <p:cNvSpPr txBox="1"/>
          <p:nvPr/>
        </p:nvSpPr>
        <p:spPr>
          <a:xfrm>
            <a:off x="1714800" y="316231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Angepasst</a:t>
            </a:r>
            <a:r>
              <a:rPr lang="en-US" sz="1050" dirty="0"/>
              <a:t>: </a:t>
            </a:r>
            <a:r>
              <a:rPr lang="en-US" sz="1050" dirty="0" err="1"/>
              <a:t>Solver.h</a:t>
            </a:r>
            <a:r>
              <a:rPr lang="en-US" sz="1050" dirty="0"/>
              <a:t>: 358</a:t>
            </a:r>
            <a:endParaRPr lang="de-DE" sz="105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52038A6-E859-56D6-D25D-12255DE43FED}"/>
              </a:ext>
            </a:extLst>
          </p:cNvPr>
          <p:cNvSpPr txBox="1"/>
          <p:nvPr/>
        </p:nvSpPr>
        <p:spPr>
          <a:xfrm>
            <a:off x="1489179" y="4700256"/>
            <a:ext cx="2031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Fehleroutput</a:t>
            </a:r>
            <a:r>
              <a:rPr lang="en-US" sz="1050" dirty="0"/>
              <a:t> </a:t>
            </a:r>
            <a:r>
              <a:rPr lang="en-US" sz="1050" dirty="0" err="1"/>
              <a:t>valgrind</a:t>
            </a:r>
            <a:r>
              <a:rPr lang="en-US" sz="1050" dirty="0"/>
              <a:t>: </a:t>
            </a:r>
            <a:r>
              <a:rPr lang="en-US" sz="1050" dirty="0" err="1"/>
              <a:t>memcheck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97067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03320-D064-4C9B-0073-60B83384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Callgrind</a:t>
            </a:r>
            <a:endParaRPr lang="de-DE" dirty="0"/>
          </a:p>
        </p:txBody>
      </p:sp>
      <p:pic>
        <p:nvPicPr>
          <p:cNvPr id="7" name="Inhaltsplatzhalter 6" descr="test">
            <a:extLst>
              <a:ext uri="{FF2B5EF4-FFF2-40B4-BE49-F238E27FC236}">
                <a16:creationId xmlns:a16="http://schemas.microsoft.com/office/drawing/2014/main" id="{D7850501-FA57-1405-474D-6F321C8850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12404"/>
            <a:ext cx="4038600" cy="3301555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F4B067-42FB-B98E-3E5E-948BA106C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99,96% der </a:t>
            </a:r>
            <a:r>
              <a:rPr lang="en-US" dirty="0" err="1"/>
              <a:t>Prozesszeit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von search(int)</a:t>
            </a:r>
          </a:p>
          <a:p>
            <a:r>
              <a:rPr lang="en-US" dirty="0"/>
              <a:t>Davon:</a:t>
            </a:r>
          </a:p>
          <a:p>
            <a:pPr lvl="1"/>
            <a:r>
              <a:rPr lang="en-US" b="1" dirty="0"/>
              <a:t>92,59% propagate()</a:t>
            </a:r>
          </a:p>
          <a:p>
            <a:pPr lvl="1"/>
            <a:r>
              <a:rPr lang="en-US" dirty="0"/>
              <a:t>2,27% </a:t>
            </a:r>
            <a:r>
              <a:rPr lang="en-US" dirty="0" err="1"/>
              <a:t>cancelUntil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4,20% analyze(…)</a:t>
            </a:r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D2DE8-A98C-EE37-E0EB-EE5C41EA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E27BD-B34E-7E03-822F-79E70CA9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E19E6A-979D-9780-6DC0-3A305E05C90B}"/>
              </a:ext>
            </a:extLst>
          </p:cNvPr>
          <p:cNvSpPr txBox="1"/>
          <p:nvPr/>
        </p:nvSpPr>
        <p:spPr>
          <a:xfrm>
            <a:off x="610444" y="5462365"/>
            <a:ext cx="3732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Call Graph ./</a:t>
            </a:r>
            <a:r>
              <a:rPr lang="en-US" sz="1050" dirty="0" err="1"/>
              <a:t>minisat_static</a:t>
            </a:r>
            <a:r>
              <a:rPr lang="en-US" sz="1050" dirty="0"/>
              <a:t> benchmarks/rpoc_xits_07_UNSAT.cnf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0049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6F12E-FEF3-3151-888F-1002E9CB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Valgrind</a:t>
            </a:r>
            <a:r>
              <a:rPr lang="en-US" dirty="0"/>
              <a:t> - </a:t>
            </a:r>
            <a:r>
              <a:rPr lang="en-US" dirty="0" err="1"/>
              <a:t>Callgrind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50CAB4-2EA7-9B32-AD1E-1CBB493FDF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297777"/>
            <a:ext cx="4038600" cy="1130808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4408B0D-0F1C-DF8E-D165-03DAC555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2078808"/>
            <a:ext cx="4038600" cy="4525963"/>
          </a:xfrm>
        </p:spPr>
        <p:txBody>
          <a:bodyPr/>
          <a:lstStyle/>
          <a:p>
            <a:r>
              <a:rPr lang="en-US" dirty="0" err="1"/>
              <a:t>litRedundant</a:t>
            </a:r>
            <a:r>
              <a:rPr lang="en-US" dirty="0"/>
              <a:t>(…) am h</a:t>
            </a:r>
            <a:r>
              <a:rPr lang="de-DE" dirty="0" err="1"/>
              <a:t>äufigsten</a:t>
            </a:r>
            <a:r>
              <a:rPr lang="de-DE" dirty="0"/>
              <a:t> aufgerufen</a:t>
            </a:r>
          </a:p>
          <a:p>
            <a:r>
              <a:rPr lang="en-US" dirty="0"/>
              <a:t>Nur 1,17% der </a:t>
            </a:r>
            <a:r>
              <a:rPr lang="en-US" dirty="0" err="1"/>
              <a:t>Prozesszeit</a:t>
            </a:r>
            <a:endParaRPr lang="en-US" dirty="0"/>
          </a:p>
          <a:p>
            <a:r>
              <a:rPr lang="en-US" dirty="0" err="1"/>
              <a:t>Viele</a:t>
            </a:r>
            <a:r>
              <a:rPr lang="en-US" dirty="0"/>
              <a:t> instruction calls !=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Prozesszeit</a:t>
            </a:r>
            <a:endParaRPr lang="en-US" dirty="0"/>
          </a:p>
          <a:p>
            <a:r>
              <a:rPr lang="en-US" dirty="0"/>
              <a:t>Propagate() </a:t>
            </a:r>
            <a:r>
              <a:rPr lang="en-US" dirty="0" err="1"/>
              <a:t>als</a:t>
            </a:r>
            <a:r>
              <a:rPr lang="en-US" dirty="0"/>
              <a:t> Haupt-</a:t>
            </a:r>
            <a:r>
              <a:rPr lang="en-US" dirty="0" err="1"/>
              <a:t>optimierungsziel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6359B-1637-8D7E-BD45-43175A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090EEAD-2E33-CB41-913B-6235DD169CF5}" type="datetime1">
              <a:rPr lang="de-DE" smtClean="0"/>
              <a:pPr>
                <a:spcAft>
                  <a:spcPts val="600"/>
                </a:spcAft>
              </a:pPr>
              <a:t>07.02.2024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B3847-9B00-A7FA-4A42-339A7BD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F08F0A-CCC0-8357-30BF-B15674F869FC}"/>
              </a:ext>
            </a:extLst>
          </p:cNvPr>
          <p:cNvSpPr txBox="1"/>
          <p:nvPr/>
        </p:nvSpPr>
        <p:spPr>
          <a:xfrm>
            <a:off x="394840" y="4400780"/>
            <a:ext cx="41633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Instruction call list ./</a:t>
            </a:r>
            <a:r>
              <a:rPr lang="en-US" sz="1050" dirty="0" err="1"/>
              <a:t>minisat_static</a:t>
            </a:r>
            <a:r>
              <a:rPr lang="en-US" sz="1050" dirty="0"/>
              <a:t> benchmarks/rpoc_xits_07_UNSAT.cnf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15214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_PowerPoint_Master_Vorlage.potx" id="{7B5341BD-F7D4-4B67-BCEE-C7841A10BFA3}" vid="{A85E5CDD-A3C2-4FBC-96A4-138B4588691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607</Words>
  <Application>Microsoft Office PowerPoint</Application>
  <PresentationFormat>Bildschirmpräsentation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Office-Design</vt:lpstr>
      <vt:lpstr>Embedded Programming</vt:lpstr>
      <vt:lpstr>Inhaltsangabe</vt:lpstr>
      <vt:lpstr>Valgrind - Memcheck</vt:lpstr>
      <vt:lpstr>Valgrind - Memcheck</vt:lpstr>
      <vt:lpstr>Valgrind - Memcheck</vt:lpstr>
      <vt:lpstr>Valgrind - Memcheck</vt:lpstr>
      <vt:lpstr>Valgrind - Memcheck</vt:lpstr>
      <vt:lpstr>Valgrind - Callgrind</vt:lpstr>
      <vt:lpstr>Valgrind - Callgrind</vt:lpstr>
      <vt:lpstr>Valgrind - Callgrind</vt:lpstr>
      <vt:lpstr>Valgrind - Callgrind</vt:lpstr>
      <vt:lpstr>Valgrind - Callgrind</vt:lpstr>
      <vt:lpstr>Valgrind - Callgrind</vt:lpstr>
      <vt:lpstr>Valgrind - Cachegrind</vt:lpstr>
      <vt:lpstr>Valgrind - Cachegrind</vt:lpstr>
      <vt:lpstr>Valgrind - Cachegrind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 Sokolov</dc:creator>
  <cp:lastModifiedBy>Jean Sokolov</cp:lastModifiedBy>
  <cp:revision>2</cp:revision>
  <dcterms:created xsi:type="dcterms:W3CDTF">2024-02-04T23:25:22Z</dcterms:created>
  <dcterms:modified xsi:type="dcterms:W3CDTF">2024-02-07T00:02:03Z</dcterms:modified>
</cp:coreProperties>
</file>