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72" r:id="rId3"/>
    <p:sldId id="274" r:id="rId4"/>
    <p:sldId id="276" r:id="rId5"/>
    <p:sldId id="277" r:id="rId6"/>
    <p:sldId id="278" r:id="rId7"/>
    <p:sldId id="279" r:id="rId8"/>
    <p:sldId id="275" r:id="rId9"/>
    <p:sldId id="273" r:id="rId10"/>
    <p:sldId id="28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0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19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0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55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46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5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5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1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6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7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3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795633" y="3587108"/>
            <a:ext cx="9422296" cy="1044879"/>
          </a:xfrm>
        </p:spPr>
        <p:txBody>
          <a:bodyPr/>
          <a:lstStyle/>
          <a:p>
            <a:pPr algn="ctr"/>
            <a:r>
              <a:rPr lang="es-ES" sz="4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Programación Orientada a Objetos para Dispositivos Móviles</a:t>
            </a:r>
            <a:endParaRPr lang="es-ES" sz="4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9A60F2F-2C8A-4A50-BA75-8B58CF6A286F}"/>
              </a:ext>
            </a:extLst>
          </p:cNvPr>
          <p:cNvSpPr txBox="1">
            <a:spLocks/>
          </p:cNvSpPr>
          <p:nvPr/>
        </p:nvSpPr>
        <p:spPr>
          <a:xfrm>
            <a:off x="2214259" y="5058233"/>
            <a:ext cx="7766936" cy="4821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83992A"/>
              </a:buClr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Docente: Cristian Zambrano Vega, PhD</a:t>
            </a:r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B750023-7C84-4E7C-B473-A4902ADFC843}"/>
              </a:ext>
            </a:extLst>
          </p:cNvPr>
          <p:cNvSpPr txBox="1">
            <a:spLocks/>
          </p:cNvSpPr>
          <p:nvPr/>
        </p:nvSpPr>
        <p:spPr>
          <a:xfrm>
            <a:off x="1126937" y="564454"/>
            <a:ext cx="9422296" cy="1044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Ingeniería en Sistemas</a:t>
            </a:r>
            <a:endParaRPr lang="es-ES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DB0FFD-9B4F-486D-9D60-80F13BCF1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33" y="752621"/>
            <a:ext cx="1847071" cy="18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2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 txBox="1">
            <a:spLocks/>
          </p:cNvSpPr>
          <p:nvPr/>
        </p:nvSpPr>
        <p:spPr>
          <a:xfrm>
            <a:off x="499637" y="475073"/>
            <a:ext cx="8770621" cy="6280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/>
              <a:t>HERRAMIENTAS PARA EL DESARROLLO DE APLICACIONES MÓVILES</a:t>
            </a:r>
            <a:endParaRPr lang="es-EC" sz="2400" b="1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931669" y="1103145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F554671-6682-46E9-BBAA-8907E8F1F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988" y="1092442"/>
            <a:ext cx="2256963" cy="218415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DC9BFEC-9533-40EC-B7C5-6B668BD3431E}"/>
              </a:ext>
            </a:extLst>
          </p:cNvPr>
          <p:cNvSpPr txBox="1"/>
          <p:nvPr/>
        </p:nvSpPr>
        <p:spPr>
          <a:xfrm>
            <a:off x="2939246" y="1951672"/>
            <a:ext cx="66183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Crea mejores apps para Android más rápido con </a:t>
            </a:r>
            <a:r>
              <a:rPr lang="es-ES" dirty="0" err="1"/>
              <a:t>Kotlin</a:t>
            </a:r>
            <a:r>
              <a:rPr lang="es-ES" dirty="0"/>
              <a:t>, un lenguaje de programación moderno de tipo estático que usan más del 60% de los desarrolladores profesionales de Android. </a:t>
            </a:r>
            <a:r>
              <a:rPr lang="es-ES" dirty="0" err="1"/>
              <a:t>Kotlin</a:t>
            </a:r>
            <a:r>
              <a:rPr lang="es-ES" dirty="0"/>
              <a:t> te ayuda a aumentar la productividad, la satisfacción de los desarrolladores y la seguridad del código.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20174C-12CC-4DE5-BD37-B00E7D1F6B4E}"/>
              </a:ext>
            </a:extLst>
          </p:cNvPr>
          <p:cNvSpPr txBox="1"/>
          <p:nvPr/>
        </p:nvSpPr>
        <p:spPr>
          <a:xfrm>
            <a:off x="3712173" y="1525377"/>
            <a:ext cx="476765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/>
              <a:t>https://developer.android.com/</a:t>
            </a:r>
          </a:p>
        </p:txBody>
      </p:sp>
      <p:sp>
        <p:nvSpPr>
          <p:cNvPr id="7" name="AutoShape 4" descr="Nullable and NonNull types help reduce NullPointerExceptions, lambdas can be used for concise event handling code, template expressions can be used in strings to avoid concatenation and semicolons are optional.">
            <a:extLst>
              <a:ext uri="{FF2B5EF4-FFF2-40B4-BE49-F238E27FC236}">
                <a16:creationId xmlns:a16="http://schemas.microsoft.com/office/drawing/2014/main" id="{83807BAC-B746-4047-9CDB-C09F3FF1C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4F9ED31-20CF-454D-A647-7DE004001801}"/>
              </a:ext>
            </a:extLst>
          </p:cNvPr>
          <p:cNvSpPr txBox="1"/>
          <p:nvPr/>
        </p:nvSpPr>
        <p:spPr>
          <a:xfrm>
            <a:off x="1605942" y="1142210"/>
            <a:ext cx="87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Desarrolla apps para Android con </a:t>
            </a:r>
            <a:r>
              <a:rPr lang="es-ES" b="1" i="0" dirty="0" err="1">
                <a:effectLst/>
              </a:rPr>
              <a:t>Kotlin</a:t>
            </a:r>
            <a:endParaRPr lang="es-ES" b="1" i="0" dirty="0">
              <a:effectLst/>
            </a:endParaRP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A49A4BBB-9E47-4F2D-BD91-846E5F2FB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242" y="3581400"/>
            <a:ext cx="8731325" cy="29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6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3" y="971722"/>
            <a:ext cx="6217291" cy="458949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870364" y="5777344"/>
            <a:ext cx="628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MUCHAS GRACIAS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8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 txBox="1">
            <a:spLocks/>
          </p:cNvSpPr>
          <p:nvPr/>
        </p:nvSpPr>
        <p:spPr>
          <a:xfrm>
            <a:off x="1337195" y="475073"/>
            <a:ext cx="7474525" cy="62807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POO para Dispositivos Móviles</a:t>
            </a: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905164" y="1431637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sp>
        <p:nvSpPr>
          <p:cNvPr id="7" name="3 Rectángulo">
            <a:extLst>
              <a:ext uri="{FF2B5EF4-FFF2-40B4-BE49-F238E27FC236}">
                <a16:creationId xmlns:a16="http://schemas.microsoft.com/office/drawing/2014/main" id="{1074C3EE-6C71-438C-BDC2-FBF892A9FE65}"/>
              </a:ext>
            </a:extLst>
          </p:cNvPr>
          <p:cNvSpPr/>
          <p:nvPr/>
        </p:nvSpPr>
        <p:spPr>
          <a:xfrm>
            <a:off x="737868" y="1599509"/>
            <a:ext cx="88565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Herramientas para el desarrollo </a:t>
            </a:r>
          </a:p>
          <a:p>
            <a:pPr algn="ctr"/>
            <a:r>
              <a:rPr lang="es-ES" sz="4000" b="1" dirty="0"/>
              <a:t>de aplicaciones móviles</a:t>
            </a:r>
            <a:endParaRPr lang="es-EC" sz="4000" b="1" dirty="0"/>
          </a:p>
        </p:txBody>
      </p:sp>
      <p:pic>
        <p:nvPicPr>
          <p:cNvPr id="3" name="Picture 4" descr="Customize your splash screen with Expo for your React Native app - Paja  Aleksic">
            <a:extLst>
              <a:ext uri="{FF2B5EF4-FFF2-40B4-BE49-F238E27FC236}">
                <a16:creationId xmlns:a16="http://schemas.microsoft.com/office/drawing/2014/main" id="{87B4F8CC-B301-4CF9-9A18-7866F789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15" y="4135539"/>
            <a:ext cx="2235446" cy="117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utter-logo-sharing - OpenExpo Virtual Experience 2021">
            <a:extLst>
              <a:ext uri="{FF2B5EF4-FFF2-40B4-BE49-F238E27FC236}">
                <a16:creationId xmlns:a16="http://schemas.microsoft.com/office/drawing/2014/main" id="{9D955B5B-556D-489E-B7C9-AC2F40652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8" t="11321" r="8783" b="18104"/>
          <a:stretch/>
        </p:blipFill>
        <p:spPr bwMode="auto">
          <a:xfrm>
            <a:off x="4488912" y="4074696"/>
            <a:ext cx="2871230" cy="126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eve introducción a la creación de aplicaciones móviles">
            <a:extLst>
              <a:ext uri="{FF2B5EF4-FFF2-40B4-BE49-F238E27FC236}">
                <a16:creationId xmlns:a16="http://schemas.microsoft.com/office/drawing/2014/main" id="{282873C2-28BC-43E5-B60B-D430DA24C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865" y="3076404"/>
            <a:ext cx="2442892" cy="82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Xamarin - Wikipedia, la enciclopedia libre">
            <a:extLst>
              <a:ext uri="{FF2B5EF4-FFF2-40B4-BE49-F238E27FC236}">
                <a16:creationId xmlns:a16="http://schemas.microsoft.com/office/drawing/2014/main" id="{61476335-7B64-4FEE-801A-2A4588E7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47" y="5547674"/>
            <a:ext cx="2487623" cy="104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Ya fue liberada la beta de Android Studio 3.5 y estos son sus cambios |  Linux Adictos">
            <a:extLst>
              <a:ext uri="{FF2B5EF4-FFF2-40B4-BE49-F238E27FC236}">
                <a16:creationId xmlns:a16="http://schemas.microsoft.com/office/drawing/2014/main" id="{F0741302-939B-412E-A55B-D2F0460A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64" y="3191669"/>
            <a:ext cx="2753821" cy="117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wift logo and symbol, meaning, history, PNG">
            <a:extLst>
              <a:ext uri="{FF2B5EF4-FFF2-40B4-BE49-F238E27FC236}">
                <a16:creationId xmlns:a16="http://schemas.microsoft.com/office/drawing/2014/main" id="{8ADEB26A-062B-41EA-8D6C-5C3269DD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174" y="5440772"/>
            <a:ext cx="2239984" cy="139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conos Logo de iOS - Descarga gratis, PNG y vector">
            <a:extLst>
              <a:ext uri="{FF2B5EF4-FFF2-40B4-BE49-F238E27FC236}">
                <a16:creationId xmlns:a16="http://schemas.microsoft.com/office/drawing/2014/main" id="{624443DD-7940-419D-82FA-56A0C5AA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1" y="5641673"/>
            <a:ext cx="974119" cy="97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👨🏻‍💻 Mi primera aplicación en Kotlin">
            <a:extLst>
              <a:ext uri="{FF2B5EF4-FFF2-40B4-BE49-F238E27FC236}">
                <a16:creationId xmlns:a16="http://schemas.microsoft.com/office/drawing/2014/main" id="{A3C31464-3B6B-43AB-B32F-1C92CE600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5" t="27860" r="10294" b="31124"/>
          <a:stretch/>
        </p:blipFill>
        <p:spPr bwMode="auto">
          <a:xfrm>
            <a:off x="1166552" y="4476988"/>
            <a:ext cx="2231043" cy="82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16A8EEA-2613-4664-B500-0E8AEEB39E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9294" y="3179969"/>
            <a:ext cx="1989437" cy="883765"/>
          </a:xfrm>
          <a:prstGeom prst="rect">
            <a:avLst/>
          </a:prstGeom>
        </p:spPr>
      </p:pic>
      <p:pic>
        <p:nvPicPr>
          <p:cNvPr id="1046" name="Picture 22" descr="Desarrollo de contenidos para móviles en HTML5 | 4R Soluciones | Diseño,  Desarrollo y Programación Web &amp; Mobile">
            <a:extLst>
              <a:ext uri="{FF2B5EF4-FFF2-40B4-BE49-F238E27FC236}">
                <a16:creationId xmlns:a16="http://schemas.microsoft.com/office/drawing/2014/main" id="{D92FFE8E-1BB4-447F-818A-495A0AB4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64" y="3119663"/>
            <a:ext cx="777351" cy="7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85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 txBox="1">
            <a:spLocks/>
          </p:cNvSpPr>
          <p:nvPr/>
        </p:nvSpPr>
        <p:spPr>
          <a:xfrm>
            <a:off x="499637" y="475073"/>
            <a:ext cx="8770621" cy="6280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/>
              <a:t>HERRAMIENTAS PARA EL DESARROLLO DE APLICACIONES MÓVILES</a:t>
            </a:r>
            <a:endParaRPr lang="es-EC" sz="2400" b="1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931669" y="1103145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1F543D3-CC91-4D1F-BEFB-9B4AC3A3B220}"/>
              </a:ext>
            </a:extLst>
          </p:cNvPr>
          <p:cNvSpPr txBox="1"/>
          <p:nvPr/>
        </p:nvSpPr>
        <p:spPr>
          <a:xfrm>
            <a:off x="5426255" y="3341366"/>
            <a:ext cx="4394084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s-ES" sz="2000" dirty="0"/>
              <a:t>Aplicaciones Híbridas (</a:t>
            </a:r>
            <a:r>
              <a:rPr lang="es-ES" sz="2000" dirty="0" err="1"/>
              <a:t>Web+Nativo</a:t>
            </a:r>
            <a:r>
              <a:rPr lang="es-ES" sz="2000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DC15D2-911E-4B42-8029-AD1CE4DDD7A0}"/>
              </a:ext>
            </a:extLst>
          </p:cNvPr>
          <p:cNvSpPr txBox="1"/>
          <p:nvPr/>
        </p:nvSpPr>
        <p:spPr>
          <a:xfrm>
            <a:off x="365945" y="1207902"/>
            <a:ext cx="8904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Se tienen tres principales tipos de desarrollo de aplicaciones que son: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070F5E-31C6-4F19-9405-9FBC0010D2DF}"/>
              </a:ext>
            </a:extLst>
          </p:cNvPr>
          <p:cNvSpPr txBox="1"/>
          <p:nvPr/>
        </p:nvSpPr>
        <p:spPr>
          <a:xfrm>
            <a:off x="386837" y="2196017"/>
            <a:ext cx="5324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i="0" dirty="0">
                <a:effectLst/>
                <a:latin typeface="Montserrat" panose="00000500000000000000" pitchFamily="2" charset="0"/>
              </a:rPr>
              <a:t>Son las que se desarrollan de forma específica para un sistema operativo determinado al que se conoce como software </a:t>
            </a:r>
            <a:r>
              <a:rPr lang="es-ES" sz="1400" b="1" i="0" dirty="0" err="1">
                <a:effectLst/>
                <a:latin typeface="Montserrat" panose="00000500000000000000" pitchFamily="2" charset="0"/>
              </a:rPr>
              <a:t>development</a:t>
            </a:r>
            <a:r>
              <a:rPr lang="es-ES" sz="1400" b="1" i="0" dirty="0">
                <a:effectLst/>
                <a:latin typeface="Montserrat" panose="00000500000000000000" pitchFamily="2" charset="0"/>
              </a:rPr>
              <a:t> kit o SDK</a:t>
            </a:r>
            <a:endParaRPr lang="es-ES" sz="1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7A1383-1E19-45EA-8819-5EE8C0BD9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37" y="3982999"/>
            <a:ext cx="4152187" cy="183280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7989480-DA33-4A37-87D7-047455D43433}"/>
              </a:ext>
            </a:extLst>
          </p:cNvPr>
          <p:cNvSpPr txBox="1"/>
          <p:nvPr/>
        </p:nvSpPr>
        <p:spPr>
          <a:xfrm>
            <a:off x="499637" y="3198168"/>
            <a:ext cx="3881543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s-ES" sz="2400" dirty="0"/>
              <a:t>Aplicaciones Web –HTML5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CEF4BA1-078A-453C-8C82-6F3DBB8C8D43}"/>
              </a:ext>
            </a:extLst>
          </p:cNvPr>
          <p:cNvSpPr txBox="1"/>
          <p:nvPr/>
        </p:nvSpPr>
        <p:spPr>
          <a:xfrm>
            <a:off x="671914" y="1731217"/>
            <a:ext cx="358203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s-ES" sz="2400" dirty="0"/>
              <a:t>Aplicaciones Nativas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754C6BA-A458-4AFC-A853-A37C0353E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99" y="6020874"/>
            <a:ext cx="1080923" cy="480177"/>
          </a:xfrm>
          <a:prstGeom prst="rect">
            <a:avLst/>
          </a:prstGeom>
        </p:spPr>
      </p:pic>
      <p:pic>
        <p:nvPicPr>
          <p:cNvPr id="20" name="Picture 22" descr="Desarrollo de contenidos para móviles en HTML5 | 4R Soluciones | Diseño,  Desarrollo y Programación Web &amp; Mobile">
            <a:extLst>
              <a:ext uri="{FF2B5EF4-FFF2-40B4-BE49-F238E27FC236}">
                <a16:creationId xmlns:a16="http://schemas.microsoft.com/office/drawing/2014/main" id="{20C5C815-D026-4B9D-A1A9-865E227D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46" y="6018386"/>
            <a:ext cx="422359" cy="4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AFCC96F-BAD5-47B5-B840-B27BC50316DF}"/>
              </a:ext>
            </a:extLst>
          </p:cNvPr>
          <p:cNvSpPr txBox="1"/>
          <p:nvPr/>
        </p:nvSpPr>
        <p:spPr>
          <a:xfrm>
            <a:off x="2649003" y="5967428"/>
            <a:ext cx="29653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F0000"/>
                </a:solidFill>
                <a:effectLst/>
                <a:latin typeface="Helvetica Neue"/>
              </a:rPr>
              <a:t>Bootstrap is the most popular HTML, CSS, and JS framework for developing responsive, mobile first projects on the web.</a:t>
            </a:r>
            <a:endParaRPr lang="es-ES" sz="1200" dirty="0">
              <a:solidFill>
                <a:srgbClr val="FF0000"/>
              </a:solidFill>
            </a:endParaRPr>
          </a:p>
        </p:txBody>
      </p:sp>
      <p:pic>
        <p:nvPicPr>
          <p:cNvPr id="3076" name="Picture 4" descr="Samsung o iPhone? - Android o iOS? Criterios para definir el adecuado">
            <a:extLst>
              <a:ext uri="{FF2B5EF4-FFF2-40B4-BE49-F238E27FC236}">
                <a16:creationId xmlns:a16="http://schemas.microsoft.com/office/drawing/2014/main" id="{B8504B99-54B8-402B-83DE-86F0888D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744" y="1779165"/>
            <a:ext cx="2071822" cy="103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85B99AAB-E8B7-4484-BAEA-32FF8C1BF761}"/>
              </a:ext>
            </a:extLst>
          </p:cNvPr>
          <p:cNvSpPr txBox="1"/>
          <p:nvPr/>
        </p:nvSpPr>
        <p:spPr>
          <a:xfrm>
            <a:off x="5265400" y="3895771"/>
            <a:ext cx="47157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i="0" dirty="0">
                <a:effectLst/>
                <a:latin typeface="Montserrat" panose="00000500000000000000" pitchFamily="2" charset="0"/>
              </a:rPr>
              <a:t>Aplicaciones híbridas se desarrollan en los lenguajes más comunes de las aplicaciones web como HTML y CSS, por lo que se podrán utilizar en las diferentes plataformas. A la vez, dan la posibilidad de acceder a la mayoría de características hardware de cada dispositivo.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02110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 txBox="1">
            <a:spLocks/>
          </p:cNvSpPr>
          <p:nvPr/>
        </p:nvSpPr>
        <p:spPr>
          <a:xfrm>
            <a:off x="499637" y="475073"/>
            <a:ext cx="8770621" cy="6280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/>
              <a:t>HERRAMIENTAS PARA EL DESARROLLO DE APLICACIONES MÓVILES</a:t>
            </a:r>
            <a:endParaRPr lang="es-EC" sz="2400" b="1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931669" y="1103145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pic>
        <p:nvPicPr>
          <p:cNvPr id="4098" name="Picture 2" descr="Tipos de aplicaciones ">
            <a:extLst>
              <a:ext uri="{FF2B5EF4-FFF2-40B4-BE49-F238E27FC236}">
                <a16:creationId xmlns:a16="http://schemas.microsoft.com/office/drawing/2014/main" id="{115266EA-62FE-450B-880D-3FB2DF4B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09" y="1501391"/>
            <a:ext cx="8640807" cy="438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4AB8C54-0B44-4549-B129-826B22E0B76F}"/>
              </a:ext>
            </a:extLst>
          </p:cNvPr>
          <p:cNvSpPr txBox="1"/>
          <p:nvPr/>
        </p:nvSpPr>
        <p:spPr>
          <a:xfrm>
            <a:off x="718930" y="619826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181B32"/>
                </a:solidFill>
                <a:effectLst/>
                <a:latin typeface="Nunito"/>
              </a:rPr>
              <a:t>Fuente: Gsoft.es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7578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 txBox="1">
            <a:spLocks/>
          </p:cNvSpPr>
          <p:nvPr/>
        </p:nvSpPr>
        <p:spPr>
          <a:xfrm>
            <a:off x="499637" y="475073"/>
            <a:ext cx="8770621" cy="6280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/>
              <a:t>HERRAMIENTAS PARA EL DESARROLLO DE APLICACIONES MÓVILES</a:t>
            </a:r>
            <a:endParaRPr lang="es-EC" sz="2400" b="1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931669" y="1103145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7F4DF8F-06FE-409F-A898-010565828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020" y="1654827"/>
            <a:ext cx="6874435" cy="500730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B5B250-EE84-4B57-BD68-B7E068D863A9}"/>
              </a:ext>
            </a:extLst>
          </p:cNvPr>
          <p:cNvSpPr txBox="1"/>
          <p:nvPr/>
        </p:nvSpPr>
        <p:spPr>
          <a:xfrm>
            <a:off x="3133341" y="1312453"/>
            <a:ext cx="4394084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s-ES" sz="2000" dirty="0"/>
              <a:t>Aplicaciones Híbridas (</a:t>
            </a:r>
            <a:r>
              <a:rPr lang="es-ES" sz="2000" dirty="0" err="1"/>
              <a:t>Web+Nativo</a:t>
            </a:r>
            <a:r>
              <a:rPr lang="es-ES" sz="2000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7ED90A-E7D3-4FAD-A913-E4C84779D4C6}"/>
              </a:ext>
            </a:extLst>
          </p:cNvPr>
          <p:cNvSpPr txBox="1"/>
          <p:nvPr/>
        </p:nvSpPr>
        <p:spPr>
          <a:xfrm>
            <a:off x="499637" y="1747611"/>
            <a:ext cx="354138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4B4B4D"/>
                </a:solidFill>
                <a:effectLst/>
                <a:latin typeface="futura-pt"/>
              </a:rPr>
              <a:t>Cordova</a:t>
            </a:r>
            <a:r>
              <a:rPr lang="es-ES" b="0" i="0" dirty="0">
                <a:solidFill>
                  <a:srgbClr val="4B4B4D"/>
                </a:solidFill>
                <a:effectLst/>
                <a:latin typeface="futura-pt"/>
              </a:rPr>
              <a:t> es un </a:t>
            </a:r>
            <a:r>
              <a:rPr lang="es-ES" b="0" i="0" dirty="0" err="1">
                <a:solidFill>
                  <a:srgbClr val="4B4B4D"/>
                </a:solidFill>
                <a:effectLst/>
                <a:latin typeface="futura-pt"/>
              </a:rPr>
              <a:t>framework</a:t>
            </a:r>
            <a:r>
              <a:rPr lang="es-ES" b="0" i="0" dirty="0">
                <a:solidFill>
                  <a:srgbClr val="4B4B4D"/>
                </a:solidFill>
                <a:effectLst/>
                <a:latin typeface="futura-pt"/>
              </a:rPr>
              <a:t> que ejecuta una aplicación de JavaScript en una </a:t>
            </a:r>
            <a:r>
              <a:rPr lang="es-ES" b="0" i="0" dirty="0" err="1">
                <a:solidFill>
                  <a:srgbClr val="4B4B4D"/>
                </a:solidFill>
                <a:effectLst/>
                <a:latin typeface="futura-pt"/>
              </a:rPr>
              <a:t>WebView</a:t>
            </a:r>
            <a:r>
              <a:rPr lang="es-ES" b="0" i="0" dirty="0">
                <a:solidFill>
                  <a:srgbClr val="4B4B4D"/>
                </a:solidFill>
                <a:effectLst/>
                <a:latin typeface="futura-pt"/>
              </a:rPr>
              <a:t> que tiene extensiones nativas adicionales, que es la definición de una aplicación híbrida. 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4B4B4D"/>
                </a:solidFill>
                <a:effectLst/>
                <a:latin typeface="futura-pt"/>
              </a:rPr>
              <a:t>Ionic</a:t>
            </a:r>
            <a:r>
              <a:rPr lang="es-ES" b="0" i="0" dirty="0">
                <a:solidFill>
                  <a:srgbClr val="4B4B4D"/>
                </a:solidFill>
                <a:effectLst/>
                <a:latin typeface="futura-pt"/>
              </a:rPr>
              <a:t> se basa en </a:t>
            </a:r>
            <a:r>
              <a:rPr lang="es-ES" b="0" i="0" dirty="0" err="1">
                <a:solidFill>
                  <a:srgbClr val="4B4B4D"/>
                </a:solidFill>
                <a:effectLst/>
                <a:latin typeface="futura-pt"/>
              </a:rPr>
              <a:t>Cordova</a:t>
            </a:r>
            <a:r>
              <a:rPr lang="es-ES" b="0" i="0" dirty="0">
                <a:solidFill>
                  <a:srgbClr val="4B4B4D"/>
                </a:solidFill>
                <a:effectLst/>
                <a:latin typeface="futura-pt"/>
              </a:rPr>
              <a:t> y viene con Angular. Tiene un conjunto de controles estándar que imitan los controles nativos.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B4B4D"/>
                </a:solidFill>
                <a:effectLst/>
                <a:latin typeface="futura-pt"/>
              </a:rPr>
              <a:t>PhoneGap</a:t>
            </a:r>
            <a:r>
              <a:rPr lang="es-ES" b="0" i="0" dirty="0">
                <a:solidFill>
                  <a:srgbClr val="4B4B4D"/>
                </a:solidFill>
                <a:effectLst/>
                <a:latin typeface="futura-pt"/>
              </a:rPr>
              <a:t> es una distribución de </a:t>
            </a:r>
            <a:r>
              <a:rPr lang="es-ES" b="0" i="0" dirty="0" err="1">
                <a:solidFill>
                  <a:srgbClr val="4B4B4D"/>
                </a:solidFill>
                <a:effectLst/>
                <a:latin typeface="futura-pt"/>
              </a:rPr>
              <a:t>Cordova</a:t>
            </a:r>
            <a:r>
              <a:rPr lang="es-ES" b="0" i="0" dirty="0">
                <a:solidFill>
                  <a:srgbClr val="4B4B4D"/>
                </a:solidFill>
                <a:effectLst/>
                <a:latin typeface="futura-pt"/>
              </a:rPr>
              <a:t> con algunos paquetes personalizados y ajustes.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E5EC6F-4614-4BF5-868F-909C7AFC791B}"/>
              </a:ext>
            </a:extLst>
          </p:cNvPr>
          <p:cNvSpPr txBox="1"/>
          <p:nvPr/>
        </p:nvSpPr>
        <p:spPr>
          <a:xfrm>
            <a:off x="4274003" y="3619522"/>
            <a:ext cx="5962474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solidFill>
                  <a:srgbClr val="4B4B4D"/>
                </a:solidFill>
                <a:effectLst/>
                <a:latin typeface="futura-pt"/>
              </a:rPr>
              <a:t>En esencia, son sitios web integrados en una aplicación móvil a través de lo que llamamos un </a:t>
            </a:r>
            <a:r>
              <a:rPr lang="es-ES" b="1" i="0" dirty="0" err="1">
                <a:solidFill>
                  <a:srgbClr val="4B4B4D"/>
                </a:solidFill>
                <a:effectLst/>
                <a:latin typeface="futura-pt"/>
              </a:rPr>
              <a:t>WebView</a:t>
            </a:r>
            <a:r>
              <a:rPr lang="es-ES" b="0" i="0" dirty="0">
                <a:solidFill>
                  <a:srgbClr val="4B4B4D"/>
                </a:solidFill>
                <a:effectLst/>
                <a:latin typeface="futura-p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39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 txBox="1">
            <a:spLocks/>
          </p:cNvSpPr>
          <p:nvPr/>
        </p:nvSpPr>
        <p:spPr>
          <a:xfrm>
            <a:off x="499637" y="475073"/>
            <a:ext cx="8770621" cy="6280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/>
              <a:t>HERRAMIENTAS PARA EL DESARROLLO DE APLICACIONES MÓVILES</a:t>
            </a:r>
            <a:endParaRPr lang="es-EC" sz="2400" b="1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931669" y="1103145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B5B250-EE84-4B57-BD68-B7E068D863A9}"/>
              </a:ext>
            </a:extLst>
          </p:cNvPr>
          <p:cNvSpPr txBox="1"/>
          <p:nvPr/>
        </p:nvSpPr>
        <p:spPr>
          <a:xfrm>
            <a:off x="3133341" y="1312453"/>
            <a:ext cx="4394084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s-ES" sz="2000" dirty="0"/>
              <a:t>Aplicaciones Híbridas (</a:t>
            </a:r>
            <a:r>
              <a:rPr lang="es-ES" sz="2000" dirty="0" err="1"/>
              <a:t>Web+Nativo</a:t>
            </a:r>
            <a:r>
              <a:rPr lang="es-ES" sz="2000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E419F1-E775-4CB9-8D22-FC905A107B2E}"/>
              </a:ext>
            </a:extLst>
          </p:cNvPr>
          <p:cNvSpPr txBox="1"/>
          <p:nvPr/>
        </p:nvSpPr>
        <p:spPr>
          <a:xfrm>
            <a:off x="795815" y="1921870"/>
            <a:ext cx="8928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Native</a:t>
            </a:r>
            <a:r>
              <a:rPr lang="es-ES" dirty="0"/>
              <a:t> es un conjunto de componentes </a:t>
            </a:r>
            <a:r>
              <a:rPr lang="es-ES" dirty="0" err="1"/>
              <a:t>React</a:t>
            </a:r>
            <a:r>
              <a:rPr lang="es-ES" dirty="0"/>
              <a:t>, donde cada uno de ellos tiene su correspondiente equivalente en </a:t>
            </a:r>
            <a:r>
              <a:rPr lang="es-ES" dirty="0" err="1"/>
              <a:t>views</a:t>
            </a:r>
            <a:r>
              <a:rPr lang="es-ES" dirty="0"/>
              <a:t> y componentes nativos.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D31DE7-DD1B-449D-9142-A7EF0ABB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63" y="2946464"/>
            <a:ext cx="7620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94C319B-EE24-44E7-BC16-5CD07C6F0228}"/>
              </a:ext>
            </a:extLst>
          </p:cNvPr>
          <p:cNvSpPr txBox="1"/>
          <p:nvPr/>
        </p:nvSpPr>
        <p:spPr>
          <a:xfrm>
            <a:off x="1224702" y="5956101"/>
            <a:ext cx="775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solidFill>
                  <a:srgbClr val="585858"/>
                </a:solidFill>
                <a:effectLst/>
                <a:latin typeface="Graphik"/>
              </a:rPr>
              <a:t>Requiere de tener cierto conocimiento de las plataformas nativas</a:t>
            </a:r>
            <a:endParaRPr lang="es-ES" dirty="0"/>
          </a:p>
        </p:txBody>
      </p:sp>
      <p:pic>
        <p:nvPicPr>
          <p:cNvPr id="5124" name="Picture 4" descr="que es react native">
            <a:extLst>
              <a:ext uri="{FF2B5EF4-FFF2-40B4-BE49-F238E27FC236}">
                <a16:creationId xmlns:a16="http://schemas.microsoft.com/office/drawing/2014/main" id="{21DD1F04-E01D-4F67-93DF-3A92B72C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5" r="38259"/>
          <a:stretch/>
        </p:blipFill>
        <p:spPr bwMode="auto">
          <a:xfrm>
            <a:off x="4455056" y="4379237"/>
            <a:ext cx="1291814" cy="140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9BB1D56-D151-41F7-B59E-33BF53288646}"/>
              </a:ext>
            </a:extLst>
          </p:cNvPr>
          <p:cNvSpPr/>
          <p:nvPr/>
        </p:nvSpPr>
        <p:spPr>
          <a:xfrm>
            <a:off x="1224702" y="2946464"/>
            <a:ext cx="2499159" cy="19965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15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 txBox="1">
            <a:spLocks/>
          </p:cNvSpPr>
          <p:nvPr/>
        </p:nvSpPr>
        <p:spPr>
          <a:xfrm>
            <a:off x="499637" y="475073"/>
            <a:ext cx="8770621" cy="6280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/>
              <a:t>HERRAMIENTAS PARA EL DESARROLLO DE APLICACIONES MÓVILES</a:t>
            </a:r>
            <a:endParaRPr lang="es-EC" sz="2400" b="1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931669" y="1103145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B5B250-EE84-4B57-BD68-B7E068D863A9}"/>
              </a:ext>
            </a:extLst>
          </p:cNvPr>
          <p:cNvSpPr txBox="1"/>
          <p:nvPr/>
        </p:nvSpPr>
        <p:spPr>
          <a:xfrm>
            <a:off x="3133341" y="1312453"/>
            <a:ext cx="4394084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s-ES" sz="2000" dirty="0"/>
              <a:t>Aplicaciones Híbridas (</a:t>
            </a:r>
            <a:r>
              <a:rPr lang="es-ES" sz="2000" dirty="0" err="1"/>
              <a:t>Web+Nativo</a:t>
            </a:r>
            <a:r>
              <a:rPr lang="es-ES" sz="2000" dirty="0"/>
              <a:t>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FA66110-C4F2-42BF-B3E0-0EC4E9BB4D77}"/>
              </a:ext>
            </a:extLst>
          </p:cNvPr>
          <p:cNvSpPr txBox="1"/>
          <p:nvPr/>
        </p:nvSpPr>
        <p:spPr>
          <a:xfrm>
            <a:off x="931668" y="2967264"/>
            <a:ext cx="83385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Funcionalidad nativa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las aplicaciones creadas mediante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React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Native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funcionan de la misma manera que una aplicación nativa real creada para cada uno de los sistemas usando su lenguaje nativo propio. La unión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React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Native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junto con JavaScript permite la ejecución de aplicaciones más complejas de manera suave, mejorando incluso el rendimiento de las apps nativas y sin el uso de un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WebView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72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 txBox="1">
            <a:spLocks/>
          </p:cNvSpPr>
          <p:nvPr/>
        </p:nvSpPr>
        <p:spPr>
          <a:xfrm>
            <a:off x="499637" y="475073"/>
            <a:ext cx="8770621" cy="6280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/>
              <a:t>HERRAMIENTAS PARA EL DESARROLLO DE APLICACIONES MÓVILES</a:t>
            </a:r>
            <a:endParaRPr lang="es-EC" sz="2400" b="1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931669" y="1103145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3751CD-AFC0-426A-853B-A1391734D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7" y="1580688"/>
            <a:ext cx="9331838" cy="48022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9ECFA2A-98A6-4416-8978-483776AA4C5C}"/>
              </a:ext>
            </a:extLst>
          </p:cNvPr>
          <p:cNvSpPr txBox="1"/>
          <p:nvPr/>
        </p:nvSpPr>
        <p:spPr>
          <a:xfrm>
            <a:off x="1315278" y="1127787"/>
            <a:ext cx="109661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ES" sz="1800" b="1" dirty="0"/>
              <a:t>Nativas</a:t>
            </a:r>
            <a:endParaRPr lang="es-ES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38FE38-48C3-4BA2-A1AE-6C99CA98D68C}"/>
              </a:ext>
            </a:extLst>
          </p:cNvPr>
          <p:cNvSpPr txBox="1"/>
          <p:nvPr/>
        </p:nvSpPr>
        <p:spPr>
          <a:xfrm>
            <a:off x="4552654" y="1138799"/>
            <a:ext cx="109661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ES" sz="1800" b="1" dirty="0"/>
              <a:t>Web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30B0A2F-A60A-49AB-B327-F432D8F78575}"/>
              </a:ext>
            </a:extLst>
          </p:cNvPr>
          <p:cNvSpPr txBox="1"/>
          <p:nvPr/>
        </p:nvSpPr>
        <p:spPr>
          <a:xfrm>
            <a:off x="7790030" y="1175702"/>
            <a:ext cx="109661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ES" sz="1800" b="1" dirty="0"/>
              <a:t>Híbridas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7891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 txBox="1">
            <a:spLocks/>
          </p:cNvSpPr>
          <p:nvPr/>
        </p:nvSpPr>
        <p:spPr>
          <a:xfrm>
            <a:off x="499637" y="475073"/>
            <a:ext cx="8770621" cy="62807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/>
              <a:t>HERRAMIENTAS PARA EL DESARROLLO DE APLICACIONES MÓVILES</a:t>
            </a:r>
            <a:endParaRPr lang="es-EC" sz="2400" b="1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931669" y="1103145"/>
            <a:ext cx="83385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75" y="220372"/>
            <a:ext cx="1847071" cy="218416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195" y="5619403"/>
            <a:ext cx="2119366" cy="10427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7AA71E3-1D57-4276-9973-8353B2009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12" y="1995003"/>
            <a:ext cx="8156302" cy="438792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A182A36-8EF9-45C1-8042-2C706C137256}"/>
              </a:ext>
            </a:extLst>
          </p:cNvPr>
          <p:cNvSpPr txBox="1"/>
          <p:nvPr/>
        </p:nvSpPr>
        <p:spPr>
          <a:xfrm>
            <a:off x="736781" y="1312453"/>
            <a:ext cx="89876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/>
              <a:t>Mobile &amp; Tablet </a:t>
            </a:r>
            <a:r>
              <a:rPr lang="es-ES" sz="2000" b="1" dirty="0" err="1"/>
              <a:t>Operating</a:t>
            </a:r>
            <a:r>
              <a:rPr lang="es-ES" sz="2000" b="1" dirty="0"/>
              <a:t> </a:t>
            </a:r>
            <a:r>
              <a:rPr lang="es-ES" sz="2000" b="1" dirty="0" err="1"/>
              <a:t>System</a:t>
            </a:r>
            <a:r>
              <a:rPr lang="es-ES" sz="2000" b="1" dirty="0"/>
              <a:t> </a:t>
            </a:r>
            <a:r>
              <a:rPr lang="es-ES" sz="2000" b="1" dirty="0" err="1"/>
              <a:t>Market</a:t>
            </a:r>
            <a:r>
              <a:rPr lang="es-ES" sz="2000" b="1" dirty="0"/>
              <a:t> Share Worldwide</a:t>
            </a:r>
          </a:p>
          <a:p>
            <a:pPr algn="ctr"/>
            <a:r>
              <a:rPr lang="es-ES" sz="2000" b="1" dirty="0"/>
              <a:t> </a:t>
            </a:r>
            <a:r>
              <a:rPr lang="es-ES" sz="2000" b="1" dirty="0" err="1"/>
              <a:t>Aug</a:t>
            </a:r>
            <a:r>
              <a:rPr lang="es-ES" sz="2000" b="1" dirty="0"/>
              <a:t> 2019 - May 2021</a:t>
            </a:r>
          </a:p>
        </p:txBody>
      </p:sp>
    </p:spTree>
    <p:extLst>
      <p:ext uri="{BB962C8B-B14F-4D97-AF65-F5344CB8AC3E}">
        <p14:creationId xmlns:p14="http://schemas.microsoft.com/office/powerpoint/2010/main" val="3878225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2025</TotalTime>
  <Words>496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Arial</vt:lpstr>
      <vt:lpstr>Comic Sans MS</vt:lpstr>
      <vt:lpstr>futura-pt</vt:lpstr>
      <vt:lpstr>Graphik</vt:lpstr>
      <vt:lpstr>Helvetica Neue</vt:lpstr>
      <vt:lpstr>Montserrat</vt:lpstr>
      <vt:lpstr>Nunito</vt:lpstr>
      <vt:lpstr>Open Sans</vt:lpstr>
      <vt:lpstr>Trebuchet MS</vt:lpstr>
      <vt:lpstr>Wingdings 3</vt:lpstr>
      <vt:lpstr>Faceta</vt:lpstr>
      <vt:lpstr>Programación Orientada a Objetos para Dispositivos Móviles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“Gestión Académica UTEQ para educación en línea”</dc:title>
  <dc:creator>Efraín Díaz Macías</dc:creator>
  <cp:lastModifiedBy>Cristian Zambrano</cp:lastModifiedBy>
  <cp:revision>108</cp:revision>
  <dcterms:created xsi:type="dcterms:W3CDTF">2020-05-07T09:29:15Z</dcterms:created>
  <dcterms:modified xsi:type="dcterms:W3CDTF">2021-05-20T18:02:11Z</dcterms:modified>
</cp:coreProperties>
</file>