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62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1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6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35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8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5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86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79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2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11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73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7C33-C558-4392-912A-45ED6039CB4D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1600-BD36-44DA-BBB5-C06D17DD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7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51124" y="2028358"/>
            <a:ext cx="935966" cy="152687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DAC</a:t>
            </a:r>
            <a:endParaRPr lang="fr-FR" dirty="0"/>
          </a:p>
        </p:txBody>
      </p:sp>
      <p:sp>
        <p:nvSpPr>
          <p:cNvPr id="91" name="Titre 1"/>
          <p:cNvSpPr txBox="1">
            <a:spLocks/>
          </p:cNvSpPr>
          <p:nvPr/>
        </p:nvSpPr>
        <p:spPr>
          <a:xfrm>
            <a:off x="834652" y="-2956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Schéma </a:t>
            </a:r>
            <a:r>
              <a:rPr lang="fr-FR" dirty="0" smtClean="0"/>
              <a:t>blocs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7117" y="575515"/>
            <a:ext cx="1087167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SPDIF to I2S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5" idx="3"/>
            <a:endCxn id="15" idx="3"/>
          </p:cNvCxnSpPr>
          <p:nvPr/>
        </p:nvCxnSpPr>
        <p:spPr>
          <a:xfrm>
            <a:off x="3364284" y="13389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/>
          <p:cNvGrpSpPr/>
          <p:nvPr/>
        </p:nvGrpSpPr>
        <p:grpSpPr>
          <a:xfrm>
            <a:off x="-27251" y="4736215"/>
            <a:ext cx="2003315" cy="1526876"/>
            <a:chOff x="-192978" y="4259006"/>
            <a:chExt cx="2003315" cy="1526876"/>
          </a:xfrm>
        </p:grpSpPr>
        <p:sp>
          <p:nvSpPr>
            <p:cNvPr id="16" name="Rectangle 15"/>
            <p:cNvSpPr/>
            <p:nvPr/>
          </p:nvSpPr>
          <p:spPr>
            <a:xfrm>
              <a:off x="702418" y="4259006"/>
              <a:ext cx="1107919" cy="15268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Sélecteur d’entrées </a:t>
              </a:r>
              <a:r>
                <a:rPr lang="fr-FR" dirty="0" err="1" smtClean="0"/>
                <a:t>Analog</a:t>
              </a:r>
              <a:endParaRPr lang="fr-FR" dirty="0" smtClean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348852" y="5429330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38518" y="4997231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-186495" y="5288313"/>
              <a:ext cx="530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B050"/>
                  </a:solidFill>
                </a:rPr>
                <a:t>A7</a:t>
              </a:r>
            </a:p>
            <a:p>
              <a:r>
                <a:rPr lang="fr-FR" sz="800" dirty="0" smtClean="0">
                  <a:solidFill>
                    <a:srgbClr val="00B050"/>
                  </a:solidFill>
                </a:rPr>
                <a:t>(phono)</a:t>
              </a:r>
              <a:endParaRPr lang="fr-FR" sz="800" dirty="0">
                <a:solidFill>
                  <a:srgbClr val="00B050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-192978" y="4855277"/>
              <a:ext cx="5354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B050"/>
                  </a:solidFill>
                </a:rPr>
                <a:t>A6</a:t>
              </a:r>
            </a:p>
            <a:p>
              <a:r>
                <a:rPr lang="fr-FR" sz="800" dirty="0" smtClean="0">
                  <a:solidFill>
                    <a:srgbClr val="00B050"/>
                  </a:solidFill>
                </a:rPr>
                <a:t>(aux)</a:t>
              </a:r>
              <a:endParaRPr lang="fr-FR" sz="8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-20768" y="575515"/>
            <a:ext cx="1996832" cy="1621118"/>
            <a:chOff x="-207248" y="2296105"/>
            <a:chExt cx="1996832" cy="1621118"/>
          </a:xfrm>
        </p:grpSpPr>
        <p:sp>
          <p:nvSpPr>
            <p:cNvPr id="19" name="Rectangle 18"/>
            <p:cNvSpPr/>
            <p:nvPr/>
          </p:nvSpPr>
          <p:spPr>
            <a:xfrm>
              <a:off x="702417" y="2296105"/>
              <a:ext cx="1087167" cy="1526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Sélecteur</a:t>
              </a:r>
            </a:p>
            <a:p>
              <a:pPr algn="ctr"/>
              <a:r>
                <a:rPr lang="fr-FR" dirty="0"/>
                <a:t>d</a:t>
              </a:r>
              <a:r>
                <a:rPr lang="fr-FR" dirty="0" smtClean="0"/>
                <a:t>’entrées </a:t>
              </a:r>
              <a:r>
                <a:rPr lang="fr-FR" dirty="0"/>
                <a:t>SPDIF</a:t>
              </a: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340040" y="3270447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8852" y="3632491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340040" y="2911080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33683" y="2549036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-207248" y="3486336"/>
              <a:ext cx="5688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N4</a:t>
              </a:r>
            </a:p>
            <a:p>
              <a:r>
                <a:rPr lang="fr-FR" sz="800" dirty="0" smtClean="0">
                  <a:solidFill>
                    <a:srgbClr val="0070C0"/>
                  </a:solidFill>
                </a:rPr>
                <a:t>(</a:t>
              </a:r>
              <a:r>
                <a:rPr lang="fr-FR" sz="800" dirty="0" err="1" smtClean="0">
                  <a:solidFill>
                    <a:srgbClr val="0070C0"/>
                  </a:solidFill>
                </a:rPr>
                <a:t>optical</a:t>
              </a:r>
              <a:r>
                <a:rPr lang="fr-FR" sz="800" dirty="0" smtClean="0">
                  <a:solidFill>
                    <a:srgbClr val="0070C0"/>
                  </a:solidFill>
                </a:rPr>
                <a:t>)</a:t>
              </a:r>
              <a:endParaRPr lang="fr-FR" sz="800" dirty="0">
                <a:solidFill>
                  <a:srgbClr val="0070C0"/>
                </a:solidFill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-207248" y="3123519"/>
              <a:ext cx="5561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N3</a:t>
              </a:r>
            </a:p>
            <a:p>
              <a:r>
                <a:rPr lang="fr-FR" sz="800" dirty="0" smtClean="0">
                  <a:solidFill>
                    <a:srgbClr val="0070C0"/>
                  </a:solidFill>
                </a:rPr>
                <a:t>(</a:t>
              </a:r>
              <a:r>
                <a:rPr lang="fr-FR" sz="800" dirty="0" err="1" smtClean="0">
                  <a:solidFill>
                    <a:srgbClr val="0070C0"/>
                  </a:solidFill>
                </a:rPr>
                <a:t>optical</a:t>
              </a:r>
              <a:r>
                <a:rPr lang="fr-FR" sz="800" dirty="0" smtClean="0">
                  <a:solidFill>
                    <a:srgbClr val="0070C0"/>
                  </a:solidFill>
                </a:rPr>
                <a:t>)</a:t>
              </a:r>
              <a:endParaRPr lang="fr-FR" sz="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-207248" y="2751000"/>
              <a:ext cx="5827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N2</a:t>
              </a:r>
            </a:p>
            <a:p>
              <a:r>
                <a:rPr lang="fr-FR" sz="800" dirty="0" smtClean="0">
                  <a:solidFill>
                    <a:srgbClr val="0070C0"/>
                  </a:solidFill>
                </a:rPr>
                <a:t>(</a:t>
              </a:r>
              <a:r>
                <a:rPr lang="fr-FR" sz="800" dirty="0" err="1" smtClean="0">
                  <a:solidFill>
                    <a:srgbClr val="0070C0"/>
                  </a:solidFill>
                </a:rPr>
                <a:t>coax</a:t>
              </a:r>
              <a:r>
                <a:rPr lang="fr-FR" sz="800" dirty="0" smtClean="0">
                  <a:solidFill>
                    <a:srgbClr val="0070C0"/>
                  </a:solidFill>
                </a:rPr>
                <a:t>)</a:t>
              </a:r>
              <a:endParaRPr lang="fr-FR" sz="800" dirty="0">
                <a:solidFill>
                  <a:srgbClr val="0070C0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-207248" y="2376714"/>
              <a:ext cx="5763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N1</a:t>
              </a:r>
            </a:p>
            <a:p>
              <a:r>
                <a:rPr lang="fr-FR" sz="800" dirty="0" smtClean="0">
                  <a:solidFill>
                    <a:srgbClr val="0070C0"/>
                  </a:solidFill>
                </a:rPr>
                <a:t>(</a:t>
              </a:r>
              <a:r>
                <a:rPr lang="fr-FR" sz="800" dirty="0" err="1" smtClean="0">
                  <a:solidFill>
                    <a:srgbClr val="0070C0"/>
                  </a:solidFill>
                </a:rPr>
                <a:t>coax</a:t>
              </a:r>
              <a:r>
                <a:rPr lang="fr-FR" sz="800" dirty="0" smtClean="0">
                  <a:solidFill>
                    <a:srgbClr val="0070C0"/>
                  </a:solidFill>
                </a:rPr>
                <a:t>)</a:t>
              </a:r>
              <a:endParaRPr lang="fr-FR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-20768" y="2294061"/>
            <a:ext cx="1996832" cy="1526876"/>
            <a:chOff x="1466393" y="573044"/>
            <a:chExt cx="1996832" cy="1526876"/>
          </a:xfrm>
        </p:grpSpPr>
        <p:sp>
          <p:nvSpPr>
            <p:cNvPr id="17" name="Rectangle 16"/>
            <p:cNvSpPr/>
            <p:nvPr/>
          </p:nvSpPr>
          <p:spPr>
            <a:xfrm>
              <a:off x="2376058" y="573044"/>
              <a:ext cx="1087167" cy="1526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Entrée</a:t>
              </a:r>
            </a:p>
            <a:p>
              <a:pPr algn="ctr"/>
              <a:r>
                <a:rPr lang="fr-FR" dirty="0" smtClean="0"/>
                <a:t>USB</a:t>
              </a:r>
            </a:p>
            <a:p>
              <a:pPr algn="ctr"/>
              <a:r>
                <a:rPr lang="fr-FR" sz="1400" dirty="0" smtClean="0"/>
                <a:t>(Optionnel)</a:t>
              </a:r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1466393" y="1182593"/>
              <a:ext cx="909664" cy="430887"/>
              <a:chOff x="-228375" y="879503"/>
              <a:chExt cx="909664" cy="430887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>
                <a:off x="333682" y="1047272"/>
                <a:ext cx="347607" cy="1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-228375" y="879503"/>
                <a:ext cx="6038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0070C0"/>
                    </a:solidFill>
                  </a:rPr>
                  <a:t>N5</a:t>
                </a:r>
              </a:p>
              <a:p>
                <a:r>
                  <a:rPr lang="fr-FR" sz="800" dirty="0" smtClean="0">
                    <a:solidFill>
                      <a:srgbClr val="0070C0"/>
                    </a:solidFill>
                  </a:rPr>
                  <a:t>(</a:t>
                </a:r>
                <a:r>
                  <a:rPr lang="fr-FR" sz="800" dirty="0" err="1" smtClean="0">
                    <a:solidFill>
                      <a:srgbClr val="0070C0"/>
                    </a:solidFill>
                  </a:rPr>
                  <a:t>usb</a:t>
                </a:r>
                <a:r>
                  <a:rPr lang="fr-FR" sz="800" dirty="0" smtClean="0">
                    <a:solidFill>
                      <a:srgbClr val="0070C0"/>
                    </a:solidFill>
                  </a:rPr>
                  <a:t>)</a:t>
                </a:r>
                <a:endParaRPr lang="fr-FR" sz="800" dirty="0" smtClean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3272957" y="2294061"/>
            <a:ext cx="707366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I2S MUX</a:t>
            </a:r>
            <a:endParaRPr lang="fr-FR" dirty="0"/>
          </a:p>
        </p:txBody>
      </p:sp>
      <p:grpSp>
        <p:nvGrpSpPr>
          <p:cNvPr id="107" name="Groupe 106"/>
          <p:cNvGrpSpPr/>
          <p:nvPr/>
        </p:nvGrpSpPr>
        <p:grpSpPr>
          <a:xfrm>
            <a:off x="9327278" y="3091890"/>
            <a:ext cx="2864721" cy="2081646"/>
            <a:chOff x="6141125" y="3701210"/>
            <a:chExt cx="2864721" cy="2081646"/>
          </a:xfrm>
        </p:grpSpPr>
        <p:sp>
          <p:nvSpPr>
            <p:cNvPr id="32" name="Rectangle 31"/>
            <p:cNvSpPr/>
            <p:nvPr/>
          </p:nvSpPr>
          <p:spPr>
            <a:xfrm>
              <a:off x="6141125" y="4255980"/>
              <a:ext cx="1057553" cy="15268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Contrôle de </a:t>
              </a:r>
              <a:r>
                <a:rPr lang="fr-FR" dirty="0" smtClean="0"/>
                <a:t>volume</a:t>
              </a:r>
            </a:p>
          </p:txBody>
        </p:sp>
        <p:cxnSp>
          <p:nvCxnSpPr>
            <p:cNvPr id="90" name="Connecteur droit avec flèche 48"/>
            <p:cNvCxnSpPr/>
            <p:nvPr/>
          </p:nvCxnSpPr>
          <p:spPr>
            <a:xfrm flipH="1">
              <a:off x="7194913" y="3855724"/>
              <a:ext cx="398117" cy="40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40"/>
            <p:cNvSpPr txBox="1"/>
            <p:nvPr/>
          </p:nvSpPr>
          <p:spPr>
            <a:xfrm>
              <a:off x="7540841" y="3701210"/>
              <a:ext cx="1465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Réglage </a:t>
              </a:r>
              <a:r>
                <a:rPr lang="fr-FR" sz="1400" dirty="0" smtClean="0">
                  <a:solidFill>
                    <a:srgbClr val="0070C0"/>
                  </a:solidFill>
                </a:rPr>
                <a:t>de </a:t>
              </a:r>
              <a:r>
                <a:rPr lang="fr-FR" sz="1400" dirty="0" smtClean="0">
                  <a:solidFill>
                    <a:srgbClr val="0070C0"/>
                  </a:solidFill>
                </a:rPr>
                <a:t>Volume (14 pins)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94" name="ZoneTexte 40"/>
          <p:cNvSpPr txBox="1"/>
          <p:nvPr/>
        </p:nvSpPr>
        <p:spPr>
          <a:xfrm>
            <a:off x="4271971" y="2371035"/>
            <a:ext cx="176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Select </a:t>
            </a:r>
            <a:r>
              <a:rPr lang="fr-FR" sz="1400" dirty="0">
                <a:solidFill>
                  <a:srgbClr val="0070C0"/>
                </a:solidFill>
              </a:rPr>
              <a:t>Digital / </a:t>
            </a:r>
            <a:r>
              <a:rPr lang="fr-FR" sz="1400" dirty="0" err="1">
                <a:solidFill>
                  <a:srgbClr val="0070C0"/>
                </a:solidFill>
              </a:rPr>
              <a:t>Analog</a:t>
            </a:r>
            <a:r>
              <a:rPr lang="fr-FR" sz="1400" dirty="0">
                <a:solidFill>
                  <a:srgbClr val="0070C0"/>
                </a:solidFill>
              </a:rPr>
              <a:t> </a:t>
            </a:r>
            <a:r>
              <a:rPr lang="fr-FR" sz="1400" dirty="0" smtClean="0">
                <a:solidFill>
                  <a:srgbClr val="0070C0"/>
                </a:solidFill>
              </a:rPr>
              <a:t>= A6 or A7.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95" name="Connecteur droit avec flèche 48"/>
          <p:cNvCxnSpPr/>
          <p:nvPr/>
        </p:nvCxnSpPr>
        <p:spPr>
          <a:xfrm flipH="1">
            <a:off x="3981388" y="1766336"/>
            <a:ext cx="749410" cy="52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40"/>
          <p:cNvSpPr txBox="1"/>
          <p:nvPr/>
        </p:nvSpPr>
        <p:spPr>
          <a:xfrm>
            <a:off x="4704705" y="1491034"/>
            <a:ext cx="133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Select </a:t>
            </a:r>
            <a:r>
              <a:rPr lang="fr-FR" sz="1400" dirty="0" smtClean="0">
                <a:solidFill>
                  <a:srgbClr val="0070C0"/>
                </a:solidFill>
              </a:rPr>
              <a:t>SPDIF/USB = N5</a:t>
            </a:r>
            <a:endParaRPr lang="fr-FR" sz="1400" dirty="0">
              <a:solidFill>
                <a:srgbClr val="0070C0"/>
              </a:solidFill>
            </a:endParaRPr>
          </a:p>
        </p:txBody>
      </p:sp>
      <p:grpSp>
        <p:nvGrpSpPr>
          <p:cNvPr id="87" name="Groupe 86"/>
          <p:cNvGrpSpPr/>
          <p:nvPr/>
        </p:nvGrpSpPr>
        <p:grpSpPr>
          <a:xfrm>
            <a:off x="8739369" y="676041"/>
            <a:ext cx="2130033" cy="307777"/>
            <a:chOff x="8265675" y="1230715"/>
            <a:chExt cx="2130033" cy="307777"/>
          </a:xfrm>
        </p:grpSpPr>
        <p:cxnSp>
          <p:nvCxnSpPr>
            <p:cNvPr id="97" name="Connecteur droit avec flèche 48"/>
            <p:cNvCxnSpPr/>
            <p:nvPr/>
          </p:nvCxnSpPr>
          <p:spPr>
            <a:xfrm flipH="1">
              <a:off x="8265675" y="1385229"/>
              <a:ext cx="851324" cy="10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40"/>
            <p:cNvSpPr txBox="1"/>
            <p:nvPr/>
          </p:nvSpPr>
          <p:spPr>
            <a:xfrm>
              <a:off x="9064812" y="1230715"/>
              <a:ext cx="1330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Trigger </a:t>
              </a:r>
              <a:r>
                <a:rPr lang="fr-FR" sz="1400" dirty="0" smtClean="0">
                  <a:solidFill>
                    <a:srgbClr val="0070C0"/>
                  </a:solidFill>
                </a:rPr>
                <a:t>IN</a:t>
              </a:r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8706220" y="1048867"/>
            <a:ext cx="2163182" cy="307777"/>
            <a:chOff x="8284713" y="2169120"/>
            <a:chExt cx="2163182" cy="307777"/>
          </a:xfrm>
        </p:grpSpPr>
        <p:cxnSp>
          <p:nvCxnSpPr>
            <p:cNvPr id="101" name="Connecteur droit avec flèche 48"/>
            <p:cNvCxnSpPr/>
            <p:nvPr/>
          </p:nvCxnSpPr>
          <p:spPr>
            <a:xfrm>
              <a:off x="8284713" y="2323009"/>
              <a:ext cx="846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oneTexte 40"/>
            <p:cNvSpPr txBox="1"/>
            <p:nvPr/>
          </p:nvSpPr>
          <p:spPr>
            <a:xfrm>
              <a:off x="9116999" y="2169120"/>
              <a:ext cx="1330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70C0"/>
                  </a:solidFill>
                </a:rPr>
                <a:t>Trigger </a:t>
              </a:r>
              <a:r>
                <a:rPr lang="fr-FR" sz="1400" dirty="0" smtClean="0">
                  <a:solidFill>
                    <a:srgbClr val="0070C0"/>
                  </a:solidFill>
                </a:rPr>
                <a:t>OUT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0699217" y="385025"/>
            <a:ext cx="1057553" cy="1526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 d’alim</a:t>
            </a:r>
          </a:p>
        </p:txBody>
      </p:sp>
      <p:cxnSp>
        <p:nvCxnSpPr>
          <p:cNvPr id="12" name="Connecteur droit avec flèche 11"/>
          <p:cNvCxnSpPr>
            <a:stCxn id="17" idx="3"/>
            <a:endCxn id="48" idx="1"/>
          </p:cNvCxnSpPr>
          <p:nvPr/>
        </p:nvCxnSpPr>
        <p:spPr>
          <a:xfrm>
            <a:off x="1976064" y="3057499"/>
            <a:ext cx="12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15" idx="3"/>
            <a:endCxn id="48" idx="0"/>
          </p:cNvCxnSpPr>
          <p:nvPr/>
        </p:nvCxnSpPr>
        <p:spPr>
          <a:xfrm>
            <a:off x="3364284" y="1338953"/>
            <a:ext cx="262356" cy="955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9" idx="3"/>
            <a:endCxn id="15" idx="1"/>
          </p:cNvCxnSpPr>
          <p:nvPr/>
        </p:nvCxnSpPr>
        <p:spPr>
          <a:xfrm>
            <a:off x="1976064" y="1338953"/>
            <a:ext cx="30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77212" y="4736215"/>
            <a:ext cx="935966" cy="152687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6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ADC</a:t>
            </a:r>
            <a:endParaRPr lang="fr-FR" dirty="0"/>
          </a:p>
        </p:txBody>
      </p:sp>
      <p:sp>
        <p:nvSpPr>
          <p:cNvPr id="110" name="Rectangle 109"/>
          <p:cNvSpPr/>
          <p:nvPr/>
        </p:nvSpPr>
        <p:spPr>
          <a:xfrm>
            <a:off x="7551124" y="3653440"/>
            <a:ext cx="935966" cy="152687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DAC</a:t>
            </a:r>
            <a:endParaRPr lang="fr-FR" dirty="0"/>
          </a:p>
        </p:txBody>
      </p:sp>
      <p:sp>
        <p:nvSpPr>
          <p:cNvPr id="111" name="Rectangle 110"/>
          <p:cNvSpPr/>
          <p:nvPr/>
        </p:nvSpPr>
        <p:spPr>
          <a:xfrm>
            <a:off x="7553017" y="5280845"/>
            <a:ext cx="935966" cy="152687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DAC</a:t>
            </a:r>
            <a:endParaRPr lang="fr-FR" dirty="0"/>
          </a:p>
        </p:txBody>
      </p:sp>
      <p:cxnSp>
        <p:nvCxnSpPr>
          <p:cNvPr id="112" name="Connecteur droit avec flèche 45"/>
          <p:cNvCxnSpPr>
            <a:stCxn id="32" idx="3"/>
            <a:endCxn id="154" idx="1"/>
          </p:cNvCxnSpPr>
          <p:nvPr/>
        </p:nvCxnSpPr>
        <p:spPr>
          <a:xfrm>
            <a:off x="10384831" y="4410098"/>
            <a:ext cx="583546" cy="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209937" y="3656436"/>
            <a:ext cx="707366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I2S MUX</a:t>
            </a:r>
            <a:endParaRPr lang="fr-FR" dirty="0"/>
          </a:p>
        </p:txBody>
      </p:sp>
      <p:cxnSp>
        <p:nvCxnSpPr>
          <p:cNvPr id="129" name="Connecteur en angle 128"/>
          <p:cNvCxnSpPr>
            <a:stCxn id="48" idx="3"/>
            <a:endCxn id="127" idx="0"/>
          </p:cNvCxnSpPr>
          <p:nvPr/>
        </p:nvCxnSpPr>
        <p:spPr>
          <a:xfrm>
            <a:off x="3980323" y="3057499"/>
            <a:ext cx="583297" cy="598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153025" y="3225503"/>
            <a:ext cx="2166776" cy="238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DSP</a:t>
            </a:r>
          </a:p>
          <a:p>
            <a:pPr algn="ctr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Filtre Passe Haut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Filtre Passe Bande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Filtre Passe Bas</a:t>
            </a:r>
            <a:endParaRPr lang="fr-FR" dirty="0"/>
          </a:p>
        </p:txBody>
      </p:sp>
      <p:cxnSp>
        <p:nvCxnSpPr>
          <p:cNvPr id="134" name="Connecteur droit avec flèche 133"/>
          <p:cNvCxnSpPr>
            <a:stCxn id="127" idx="3"/>
            <a:endCxn id="132" idx="1"/>
          </p:cNvCxnSpPr>
          <p:nvPr/>
        </p:nvCxnSpPr>
        <p:spPr>
          <a:xfrm flipV="1">
            <a:off x="4917303" y="4416878"/>
            <a:ext cx="235722" cy="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132" idx="3"/>
            <a:endCxn id="110" idx="1"/>
          </p:cNvCxnSpPr>
          <p:nvPr/>
        </p:nvCxnSpPr>
        <p:spPr>
          <a:xfrm>
            <a:off x="7319801" y="4416878"/>
            <a:ext cx="231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en angle 144"/>
          <p:cNvCxnSpPr>
            <a:stCxn id="132" idx="0"/>
            <a:endCxn id="20" idx="1"/>
          </p:cNvCxnSpPr>
          <p:nvPr/>
        </p:nvCxnSpPr>
        <p:spPr>
          <a:xfrm rot="5400000" flipH="1" flipV="1">
            <a:off x="6676915" y="2351295"/>
            <a:ext cx="433707" cy="1314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en angle 146"/>
          <p:cNvCxnSpPr>
            <a:stCxn id="132" idx="2"/>
            <a:endCxn id="111" idx="1"/>
          </p:cNvCxnSpPr>
          <p:nvPr/>
        </p:nvCxnSpPr>
        <p:spPr>
          <a:xfrm rot="16200000" flipH="1">
            <a:off x="6676700" y="5167966"/>
            <a:ext cx="436030" cy="1316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6" idx="3"/>
            <a:endCxn id="108" idx="1"/>
          </p:cNvCxnSpPr>
          <p:nvPr/>
        </p:nvCxnSpPr>
        <p:spPr>
          <a:xfrm>
            <a:off x="1976064" y="5499653"/>
            <a:ext cx="30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48"/>
          <p:cNvCxnSpPr/>
          <p:nvPr/>
        </p:nvCxnSpPr>
        <p:spPr>
          <a:xfrm>
            <a:off x="4909900" y="2831367"/>
            <a:ext cx="6390" cy="78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36"/>
          <p:cNvSpPr txBox="1"/>
          <p:nvPr/>
        </p:nvSpPr>
        <p:spPr>
          <a:xfrm>
            <a:off x="10968377" y="4263660"/>
            <a:ext cx="122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OUT Medium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6" name="ZoneTexte 36"/>
          <p:cNvSpPr txBox="1"/>
          <p:nvPr/>
        </p:nvSpPr>
        <p:spPr>
          <a:xfrm>
            <a:off x="8618523" y="2535028"/>
            <a:ext cx="102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Aigu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7" name="ZoneTexte 36"/>
          <p:cNvSpPr txBox="1"/>
          <p:nvPr/>
        </p:nvSpPr>
        <p:spPr>
          <a:xfrm>
            <a:off x="8487090" y="4021187"/>
            <a:ext cx="102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Medium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8" name="ZoneTexte 36"/>
          <p:cNvSpPr txBox="1"/>
          <p:nvPr/>
        </p:nvSpPr>
        <p:spPr>
          <a:xfrm>
            <a:off x="8653861" y="5736506"/>
            <a:ext cx="102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Grave</a:t>
            </a:r>
            <a:endParaRPr lang="fr-FR" sz="1400" dirty="0">
              <a:solidFill>
                <a:srgbClr val="00B050"/>
              </a:solidFill>
            </a:endParaRPr>
          </a:p>
        </p:txBody>
      </p:sp>
      <p:cxnSp>
        <p:nvCxnSpPr>
          <p:cNvPr id="180" name="Connecteur en angle 179"/>
          <p:cNvCxnSpPr>
            <a:stCxn id="108" idx="3"/>
            <a:endCxn id="127" idx="2"/>
          </p:cNvCxnSpPr>
          <p:nvPr/>
        </p:nvCxnSpPr>
        <p:spPr>
          <a:xfrm flipV="1">
            <a:off x="3213178" y="5183312"/>
            <a:ext cx="1350442" cy="316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9331044" y="5280845"/>
            <a:ext cx="1057553" cy="1526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 de </a:t>
            </a:r>
            <a:r>
              <a:rPr lang="fr-FR" dirty="0" smtClean="0"/>
              <a:t>volume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318722" y="2019255"/>
            <a:ext cx="1057553" cy="1526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 de </a:t>
            </a:r>
            <a:r>
              <a:rPr lang="fr-FR" dirty="0" smtClean="0"/>
              <a:t>volume</a:t>
            </a:r>
          </a:p>
        </p:txBody>
      </p:sp>
      <p:cxnSp>
        <p:nvCxnSpPr>
          <p:cNvPr id="183" name="Connecteur droit avec flèche 45"/>
          <p:cNvCxnSpPr>
            <a:stCxn id="181" idx="3"/>
            <a:endCxn id="184" idx="1"/>
          </p:cNvCxnSpPr>
          <p:nvPr/>
        </p:nvCxnSpPr>
        <p:spPr>
          <a:xfrm>
            <a:off x="10388597" y="6044283"/>
            <a:ext cx="57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ZoneTexte 36"/>
          <p:cNvSpPr txBox="1"/>
          <p:nvPr/>
        </p:nvSpPr>
        <p:spPr>
          <a:xfrm>
            <a:off x="10968377" y="5890394"/>
            <a:ext cx="122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OUT Grave</a:t>
            </a:r>
            <a:endParaRPr lang="fr-FR" sz="1400" dirty="0">
              <a:solidFill>
                <a:srgbClr val="00B050"/>
              </a:solidFill>
            </a:endParaRPr>
          </a:p>
        </p:txBody>
      </p:sp>
      <p:cxnSp>
        <p:nvCxnSpPr>
          <p:cNvPr id="190" name="Connecteur droit avec flèche 45"/>
          <p:cNvCxnSpPr>
            <a:stCxn id="182" idx="3"/>
            <a:endCxn id="191" idx="1"/>
          </p:cNvCxnSpPr>
          <p:nvPr/>
        </p:nvCxnSpPr>
        <p:spPr>
          <a:xfrm>
            <a:off x="10376275" y="2782693"/>
            <a:ext cx="592102" cy="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36"/>
          <p:cNvSpPr txBox="1"/>
          <p:nvPr/>
        </p:nvSpPr>
        <p:spPr>
          <a:xfrm>
            <a:off x="10968377" y="2637051"/>
            <a:ext cx="122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OUT Aigu</a:t>
            </a:r>
            <a:endParaRPr lang="fr-FR" sz="1400" dirty="0">
              <a:solidFill>
                <a:srgbClr val="00B050"/>
              </a:solidFill>
            </a:endParaRPr>
          </a:p>
        </p:txBody>
      </p:sp>
      <p:cxnSp>
        <p:nvCxnSpPr>
          <p:cNvPr id="194" name="Connecteur droit avec flèche 48"/>
          <p:cNvCxnSpPr/>
          <p:nvPr/>
        </p:nvCxnSpPr>
        <p:spPr>
          <a:xfrm flipH="1" flipV="1">
            <a:off x="10388597" y="2027173"/>
            <a:ext cx="373186" cy="12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48"/>
          <p:cNvCxnSpPr/>
          <p:nvPr/>
        </p:nvCxnSpPr>
        <p:spPr>
          <a:xfrm flipH="1">
            <a:off x="10393388" y="3232954"/>
            <a:ext cx="385796" cy="204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>
            <a:stCxn id="20" idx="3"/>
            <a:endCxn id="182" idx="1"/>
          </p:cNvCxnSpPr>
          <p:nvPr/>
        </p:nvCxnSpPr>
        <p:spPr>
          <a:xfrm flipV="1">
            <a:off x="8487090" y="2782693"/>
            <a:ext cx="831632" cy="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>
            <a:stCxn id="110" idx="3"/>
            <a:endCxn id="32" idx="1"/>
          </p:cNvCxnSpPr>
          <p:nvPr/>
        </p:nvCxnSpPr>
        <p:spPr>
          <a:xfrm flipV="1">
            <a:off x="8487090" y="4410098"/>
            <a:ext cx="840188" cy="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111" idx="3"/>
            <a:endCxn id="181" idx="1"/>
          </p:cNvCxnSpPr>
          <p:nvPr/>
        </p:nvCxnSpPr>
        <p:spPr>
          <a:xfrm>
            <a:off x="8488983" y="6044283"/>
            <a:ext cx="842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7773" t="14701" r="27800" b="5912"/>
          <a:stretch/>
        </p:blipFill>
        <p:spPr>
          <a:xfrm>
            <a:off x="0" y="1138686"/>
            <a:ext cx="4634198" cy="4657926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4259750" y="-8626"/>
            <a:ext cx="4183813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1200" dirty="0" smtClean="0"/>
              <a:t>GND</a:t>
            </a:r>
          </a:p>
          <a:p>
            <a:pPr lvl="1"/>
            <a:r>
              <a:rPr lang="fr-FR" sz="1200" dirty="0" smtClean="0"/>
              <a:t>PIN 27 : </a:t>
            </a:r>
            <a:r>
              <a:rPr lang="fr-FR" sz="1200" dirty="0"/>
              <a:t>Bouton ON-OFF (Entrée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PIN 00 : Récepteur Infra Rouge (Entrée)</a:t>
            </a:r>
          </a:p>
          <a:p>
            <a:pPr lvl="1"/>
            <a:r>
              <a:rPr lang="fr-FR" sz="1200" dirty="0" smtClean="0"/>
              <a:t>PIN 01 : Entrée Trigger externe (Entrée)</a:t>
            </a:r>
          </a:p>
          <a:p>
            <a:pPr lvl="1"/>
            <a:r>
              <a:rPr lang="fr-FR" sz="1200" dirty="0" smtClean="0"/>
              <a:t>PIN 02 : </a:t>
            </a:r>
            <a:r>
              <a:rPr lang="fr-FR" sz="1200" dirty="0"/>
              <a:t>Bouton Sélecteur sources patte 1 (Entrée)</a:t>
            </a:r>
            <a:endParaRPr lang="fr-FR" sz="1200" dirty="0" smtClean="0"/>
          </a:p>
          <a:p>
            <a:pPr lvl="1"/>
            <a:r>
              <a:rPr lang="fr-FR" sz="1200" dirty="0" smtClean="0"/>
              <a:t>PIN 03 : </a:t>
            </a:r>
            <a:r>
              <a:rPr lang="fr-FR" sz="1200" dirty="0"/>
              <a:t>Bouton Sélecteur sources patte 2 (Entrée)</a:t>
            </a:r>
            <a:endParaRPr lang="fr-FR" sz="1200" dirty="0" smtClean="0"/>
          </a:p>
          <a:p>
            <a:pPr lvl="1"/>
            <a:r>
              <a:rPr lang="fr-FR" sz="1200" dirty="0" smtClean="0"/>
              <a:t>PIN 04 :</a:t>
            </a:r>
            <a:r>
              <a:rPr lang="fr-FR" sz="1200" dirty="0"/>
              <a:t> Select Entrée 1 [Numérique 1] 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05 :</a:t>
            </a:r>
            <a:r>
              <a:rPr lang="fr-FR" sz="1200" dirty="0"/>
              <a:t> Select Entrée 2 [Numérique 2] 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06 : </a:t>
            </a:r>
            <a:r>
              <a:rPr lang="fr-FR" sz="1200" dirty="0" err="1" smtClean="0"/>
              <a:t>Reserved</a:t>
            </a:r>
            <a:endParaRPr lang="fr-FR" sz="1200" dirty="0" smtClean="0"/>
          </a:p>
          <a:p>
            <a:pPr lvl="1"/>
            <a:r>
              <a:rPr lang="fr-FR" sz="1200" dirty="0" smtClean="0"/>
              <a:t>PIN 07 :</a:t>
            </a:r>
            <a:r>
              <a:rPr lang="fr-FR" sz="1200" dirty="0"/>
              <a:t> Select Entrée 3 [Numérique 3] 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08 :</a:t>
            </a:r>
            <a:r>
              <a:rPr lang="fr-FR" sz="1200" dirty="0"/>
              <a:t> Select Entrée 4 [Numérique 4] 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09 :</a:t>
            </a:r>
            <a:r>
              <a:rPr lang="fr-FR" sz="1200" dirty="0"/>
              <a:t> Select Entrée 5 [USB] 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10 :</a:t>
            </a:r>
            <a:r>
              <a:rPr lang="fr-FR" sz="1200" dirty="0"/>
              <a:t> Select Entrée 6 [Analogique 1 Aux] 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11 :</a:t>
            </a:r>
            <a:r>
              <a:rPr lang="fr-FR" sz="1200" dirty="0"/>
              <a:t> Select Entrée 7 [Analogique 2 Phono] 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12 :</a:t>
            </a:r>
            <a:r>
              <a:rPr lang="fr-FR" sz="1200" dirty="0"/>
              <a:t> Select Volume </a:t>
            </a:r>
            <a:r>
              <a:rPr lang="fr-FR" sz="1200" dirty="0" smtClean="0"/>
              <a:t>Aigu Droite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13 :</a:t>
            </a:r>
            <a:r>
              <a:rPr lang="fr-FR" sz="1200" dirty="0"/>
              <a:t> Select Volume </a:t>
            </a:r>
            <a:r>
              <a:rPr lang="fr-FR" sz="1200" dirty="0" smtClean="0"/>
              <a:t>Aigu Gauche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14 :</a:t>
            </a:r>
            <a:r>
              <a:rPr lang="fr-FR" sz="1200" dirty="0"/>
              <a:t> Select Volume </a:t>
            </a:r>
            <a:r>
              <a:rPr lang="fr-FR" sz="1200" dirty="0" smtClean="0"/>
              <a:t>Medium Droite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15 :</a:t>
            </a:r>
            <a:r>
              <a:rPr lang="fr-FR" sz="1200" dirty="0"/>
              <a:t> Select Volume </a:t>
            </a:r>
            <a:r>
              <a:rPr lang="fr-FR" sz="1200" dirty="0" smtClean="0"/>
              <a:t>Medium </a:t>
            </a:r>
            <a:r>
              <a:rPr lang="fr-FR" sz="1200" dirty="0"/>
              <a:t>Gauche 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16 : </a:t>
            </a:r>
            <a:r>
              <a:rPr lang="fr-FR" sz="1200" dirty="0"/>
              <a:t>Select Volume </a:t>
            </a:r>
            <a:r>
              <a:rPr lang="fr-FR" sz="1200" dirty="0" smtClean="0"/>
              <a:t>Grave Droite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17 :</a:t>
            </a:r>
            <a:r>
              <a:rPr lang="fr-FR" sz="1200" dirty="0"/>
              <a:t> Select Volume </a:t>
            </a:r>
            <a:r>
              <a:rPr lang="fr-FR" sz="1200" dirty="0" smtClean="0"/>
              <a:t>Grave </a:t>
            </a:r>
            <a:r>
              <a:rPr lang="fr-FR" sz="1200" dirty="0"/>
              <a:t>Gauche (Sortie)</a:t>
            </a:r>
            <a:endParaRPr lang="fr-FR" sz="12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069115" y="0"/>
            <a:ext cx="422065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1200" dirty="0" smtClean="0"/>
              <a:t>PIN 26 : Volume N7 (Sortie)</a:t>
            </a:r>
          </a:p>
          <a:p>
            <a:pPr lvl="1"/>
            <a:r>
              <a:rPr lang="fr-FR" sz="1200" dirty="0" smtClean="0"/>
              <a:t>PIN 25 :</a:t>
            </a:r>
            <a:r>
              <a:rPr lang="fr-FR" sz="1200" dirty="0"/>
              <a:t> Volume </a:t>
            </a:r>
            <a:r>
              <a:rPr lang="fr-FR" sz="1200" dirty="0" smtClean="0"/>
              <a:t>N6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24 :</a:t>
            </a:r>
            <a:r>
              <a:rPr lang="fr-FR" sz="1200" dirty="0"/>
              <a:t> Volume </a:t>
            </a:r>
            <a:r>
              <a:rPr lang="fr-FR" sz="1200" dirty="0" smtClean="0"/>
              <a:t>N5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23 :</a:t>
            </a:r>
            <a:r>
              <a:rPr lang="fr-FR" sz="1200" dirty="0"/>
              <a:t> Volume </a:t>
            </a:r>
            <a:r>
              <a:rPr lang="fr-FR" sz="1200" dirty="0" smtClean="0"/>
              <a:t>N4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22 :</a:t>
            </a:r>
            <a:r>
              <a:rPr lang="fr-FR" sz="1200" dirty="0"/>
              <a:t> Volume </a:t>
            </a:r>
            <a:r>
              <a:rPr lang="fr-FR" sz="1200" dirty="0" smtClean="0"/>
              <a:t>N3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21 :</a:t>
            </a:r>
            <a:r>
              <a:rPr lang="fr-FR" sz="1200" dirty="0"/>
              <a:t> Volume </a:t>
            </a:r>
            <a:r>
              <a:rPr lang="fr-FR" sz="1200" dirty="0" smtClean="0"/>
              <a:t>N2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20 :</a:t>
            </a:r>
            <a:r>
              <a:rPr lang="fr-FR" sz="1200" dirty="0"/>
              <a:t> Volume </a:t>
            </a:r>
            <a:r>
              <a:rPr lang="fr-FR" sz="1200" dirty="0" smtClean="0"/>
              <a:t>N1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19 :</a:t>
            </a:r>
            <a:r>
              <a:rPr lang="fr-FR" sz="1200" dirty="0"/>
              <a:t> Volume </a:t>
            </a:r>
            <a:r>
              <a:rPr lang="fr-FR" sz="1200" dirty="0" smtClean="0"/>
              <a:t>N0 </a:t>
            </a:r>
            <a:r>
              <a:rPr lang="fr-FR" sz="1200" dirty="0"/>
              <a:t>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18 :</a:t>
            </a:r>
          </a:p>
          <a:p>
            <a:pPr lvl="1"/>
            <a:r>
              <a:rPr lang="fr-FR" sz="1200" dirty="0" smtClean="0"/>
              <a:t>GND</a:t>
            </a:r>
          </a:p>
          <a:p>
            <a:pPr lvl="1"/>
            <a:r>
              <a:rPr lang="fr-FR" sz="1200" dirty="0" smtClean="0"/>
              <a:t>AREF</a:t>
            </a:r>
          </a:p>
          <a:p>
            <a:pPr lvl="1"/>
            <a:r>
              <a:rPr lang="fr-FR" sz="1200" dirty="0" smtClean="0"/>
              <a:t>PIN 38 :</a:t>
            </a:r>
            <a:r>
              <a:rPr lang="fr-FR" sz="1200" dirty="0"/>
              <a:t> LED ON/OFF + Sortie Trigger externe(Sortie)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39 :</a:t>
            </a:r>
            <a:r>
              <a:rPr lang="fr-FR" sz="1200" dirty="0"/>
              <a:t> Volume Plus [ctrl moteur] (Sortie) </a:t>
            </a:r>
            <a:endParaRPr lang="fr-FR" sz="1200" dirty="0" smtClean="0"/>
          </a:p>
          <a:p>
            <a:pPr lvl="1"/>
            <a:r>
              <a:rPr lang="fr-FR" sz="1200" dirty="0" smtClean="0"/>
              <a:t>PIN 40 :</a:t>
            </a:r>
            <a:r>
              <a:rPr lang="fr-FR" sz="1200" dirty="0"/>
              <a:t> Volume Moins [ctrl moteur] (Sortie)</a:t>
            </a:r>
            <a:endParaRPr lang="fr-FR" sz="1200" dirty="0" smtClean="0"/>
          </a:p>
          <a:p>
            <a:pPr lvl="1"/>
            <a:r>
              <a:rPr lang="fr-FR" sz="1200" dirty="0" smtClean="0"/>
              <a:t>PIN 41 :</a:t>
            </a:r>
            <a:r>
              <a:rPr lang="fr-FR" sz="1200" dirty="0"/>
              <a:t> </a:t>
            </a:r>
            <a:r>
              <a:rPr lang="fr-FR" sz="1200" dirty="0" err="1" smtClean="0"/>
              <a:t>Sensor</a:t>
            </a:r>
            <a:r>
              <a:rPr lang="fr-FR" sz="1200" dirty="0" smtClean="0"/>
              <a:t> </a:t>
            </a:r>
            <a:r>
              <a:rPr lang="fr-FR" sz="1200" dirty="0"/>
              <a:t>Volume Général (Entrée)</a:t>
            </a:r>
            <a:endParaRPr lang="fr-FR" sz="1200" dirty="0" smtClean="0"/>
          </a:p>
          <a:p>
            <a:pPr lvl="1"/>
            <a:r>
              <a:rPr lang="fr-FR" sz="1200" dirty="0" smtClean="0"/>
              <a:t>PIN 42 :</a:t>
            </a:r>
            <a:r>
              <a:rPr lang="fr-FR" sz="1200" dirty="0"/>
              <a:t> </a:t>
            </a:r>
            <a:r>
              <a:rPr lang="fr-FR" sz="1200" dirty="0" err="1"/>
              <a:t>Sensor</a:t>
            </a:r>
            <a:r>
              <a:rPr lang="fr-FR" sz="1200" dirty="0"/>
              <a:t> Balance Gauche/Droite (Entrée)</a:t>
            </a:r>
            <a:endParaRPr lang="fr-FR" sz="1200" dirty="0" smtClean="0"/>
          </a:p>
          <a:p>
            <a:pPr lvl="1"/>
            <a:r>
              <a:rPr lang="fr-FR" sz="1200" dirty="0" smtClean="0"/>
              <a:t>PIN 43 :</a:t>
            </a:r>
            <a:r>
              <a:rPr lang="fr-FR" sz="1200" dirty="0"/>
              <a:t> </a:t>
            </a:r>
            <a:r>
              <a:rPr lang="fr-FR" sz="1200" dirty="0" err="1"/>
              <a:t>Sensor</a:t>
            </a:r>
            <a:r>
              <a:rPr lang="fr-FR" sz="1200" dirty="0"/>
              <a:t> Volume Grave (Entrée)</a:t>
            </a:r>
            <a:endParaRPr lang="fr-FR" sz="1200" dirty="0" smtClean="0"/>
          </a:p>
          <a:p>
            <a:pPr lvl="1"/>
            <a:r>
              <a:rPr lang="fr-FR" sz="1200" dirty="0" smtClean="0"/>
              <a:t>PIN 44 :</a:t>
            </a:r>
            <a:r>
              <a:rPr lang="fr-FR" sz="1200" dirty="0"/>
              <a:t> </a:t>
            </a:r>
            <a:r>
              <a:rPr lang="fr-FR" sz="1200" dirty="0" err="1"/>
              <a:t>Sensor</a:t>
            </a:r>
            <a:r>
              <a:rPr lang="fr-FR" sz="1200" dirty="0"/>
              <a:t> Volume Medium (Entrée)</a:t>
            </a:r>
            <a:endParaRPr lang="fr-FR" sz="1200" dirty="0" smtClean="0"/>
          </a:p>
          <a:p>
            <a:pPr lvl="1"/>
            <a:r>
              <a:rPr lang="fr-FR" sz="1200" dirty="0" smtClean="0"/>
              <a:t>PIN 45 :</a:t>
            </a:r>
            <a:r>
              <a:rPr lang="fr-FR" sz="1200" dirty="0"/>
              <a:t> </a:t>
            </a:r>
            <a:r>
              <a:rPr lang="fr-FR" sz="1200" dirty="0" err="1"/>
              <a:t>Sensor</a:t>
            </a:r>
            <a:r>
              <a:rPr lang="fr-FR" sz="1200" dirty="0"/>
              <a:t> Volume Aigu (Entrée)</a:t>
            </a:r>
            <a:endParaRPr lang="fr-FR" sz="1200" dirty="0" smtClean="0"/>
          </a:p>
          <a:p>
            <a:pPr marL="457200" lvl="1" indent="0">
              <a:buNone/>
            </a:pPr>
            <a:endParaRPr lang="fr-FR" sz="1200" dirty="0" smtClean="0"/>
          </a:p>
          <a:p>
            <a:pPr marL="457200" lvl="1" indent="0">
              <a:buNone/>
            </a:pPr>
            <a:endParaRPr lang="fr-FR" sz="1200" dirty="0" smtClean="0"/>
          </a:p>
          <a:p>
            <a:pPr lvl="1"/>
            <a:r>
              <a:rPr lang="fr-FR" sz="1200" dirty="0" smtClean="0"/>
              <a:t>PIN 32 :</a:t>
            </a:r>
          </a:p>
          <a:p>
            <a:pPr lvl="1"/>
            <a:r>
              <a:rPr lang="fr-FR" sz="1200" dirty="0" smtClean="0"/>
              <a:t>PIN 33 :</a:t>
            </a:r>
          </a:p>
          <a:p>
            <a:pPr lvl="1"/>
            <a:r>
              <a:rPr lang="fr-FR" sz="1200" dirty="0" smtClean="0"/>
              <a:t>PIN 34 :</a:t>
            </a:r>
          </a:p>
          <a:p>
            <a:pPr lvl="1"/>
            <a:r>
              <a:rPr lang="fr-FR" sz="1200" dirty="0" smtClean="0"/>
              <a:t>PIN 35 :</a:t>
            </a:r>
          </a:p>
          <a:p>
            <a:pPr lvl="1"/>
            <a:r>
              <a:rPr lang="fr-FR" sz="1200" dirty="0" smtClean="0"/>
              <a:t>PIN 28 :</a:t>
            </a:r>
          </a:p>
          <a:p>
            <a:pPr lvl="1"/>
            <a:r>
              <a:rPr lang="fr-FR" sz="1200" dirty="0" smtClean="0"/>
              <a:t>PIN 29 :</a:t>
            </a:r>
          </a:p>
          <a:p>
            <a:pPr lvl="1"/>
            <a:r>
              <a:rPr lang="fr-FR" sz="1200" dirty="0" smtClean="0"/>
              <a:t>PIN 30 :</a:t>
            </a:r>
          </a:p>
          <a:p>
            <a:pPr lvl="1"/>
            <a:r>
              <a:rPr lang="fr-FR" sz="1200" dirty="0" smtClean="0"/>
              <a:t>PIN 31 :</a:t>
            </a:r>
          </a:p>
        </p:txBody>
      </p:sp>
    </p:spTree>
    <p:extLst>
      <p:ext uri="{BB962C8B-B14F-4D97-AF65-F5344CB8AC3E}">
        <p14:creationId xmlns:p14="http://schemas.microsoft.com/office/powerpoint/2010/main" val="226176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Entrée Trigger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Si l’entrée trigger est à l’état haut, le pré-ampli s’allume.</a:t>
            </a:r>
          </a:p>
          <a:p>
            <a:r>
              <a:rPr lang="fr-FR" dirty="0" smtClean="0"/>
              <a:t>Tant que l’entrée trigger est à l’état haut, le pré-ampli reste allumé.</a:t>
            </a:r>
          </a:p>
          <a:p>
            <a:r>
              <a:rPr lang="fr-FR" dirty="0" smtClean="0"/>
              <a:t>Si le pré-ampli s’est allumé </a:t>
            </a:r>
            <a:r>
              <a:rPr lang="fr-FR" dirty="0" smtClean="0"/>
              <a:t>par le trigger </a:t>
            </a:r>
            <a:r>
              <a:rPr lang="fr-FR" dirty="0" smtClean="0"/>
              <a:t>et que l’entrée trigger repasse au niveau bas, le pré-ampli s’éteint.</a:t>
            </a:r>
          </a:p>
          <a:p>
            <a:r>
              <a:rPr lang="fr-FR" dirty="0" smtClean="0"/>
              <a:t>Si le pré-ampli s’est allumé </a:t>
            </a:r>
            <a:r>
              <a:rPr lang="fr-FR" dirty="0" smtClean="0"/>
              <a:t>par le trigger </a:t>
            </a:r>
            <a:r>
              <a:rPr lang="fr-FR" dirty="0" smtClean="0"/>
              <a:t>mais que l’utilisateur l’</a:t>
            </a:r>
            <a:r>
              <a:rPr lang="fr-FR" dirty="0"/>
              <a:t>é</a:t>
            </a:r>
            <a:r>
              <a:rPr lang="fr-FR" dirty="0" smtClean="0"/>
              <a:t>teint avec la télécommande ou avec le bouton en façade, le pré-ampli doit s’éteindre et ne pas se rallumer instantanément a cause du trigger.</a:t>
            </a:r>
          </a:p>
          <a:p>
            <a:r>
              <a:rPr lang="fr-FR" dirty="0" smtClean="0"/>
              <a:t>Si le pré-ampli s’est allumé par le trigger et éteint en force par l’utilisateur, une fois le trigger redescendu au niveau bas, le trigger peut à nouveau démarrer le pré-ampli grâce </a:t>
            </a:r>
            <a:r>
              <a:rPr lang="fr-FR" dirty="0" smtClean="0"/>
              <a:t>à </a:t>
            </a:r>
            <a:r>
              <a:rPr lang="fr-FR" dirty="0" smtClean="0"/>
              <a:t>un nouveau niveau haut.</a:t>
            </a:r>
          </a:p>
          <a:p>
            <a:r>
              <a:rPr lang="fr-FR" dirty="0" smtClean="0"/>
              <a:t>Si le pré-ampli s’est allumé </a:t>
            </a:r>
            <a:r>
              <a:rPr lang="fr-FR" dirty="0" smtClean="0"/>
              <a:t>par l’utilisateur </a:t>
            </a:r>
            <a:r>
              <a:rPr lang="fr-FR" dirty="0" smtClean="0"/>
              <a:t>(bouton en façade ou télécommande), le trigger ne dois pas influer sur son état : pas d’extinction.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757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635</Words>
  <Application>Microsoft Office PowerPoint</Application>
  <PresentationFormat>Grand écran</PresentationFormat>
  <Paragraphs>104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Entrée Trigger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TRIVELLY</dc:creator>
  <cp:lastModifiedBy>Jean TRIVELLY</cp:lastModifiedBy>
  <cp:revision>88</cp:revision>
  <dcterms:created xsi:type="dcterms:W3CDTF">2014-09-02T17:47:53Z</dcterms:created>
  <dcterms:modified xsi:type="dcterms:W3CDTF">2016-08-03T14:18:30Z</dcterms:modified>
</cp:coreProperties>
</file>