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71" r:id="rId3"/>
    <p:sldId id="263" r:id="rId4"/>
    <p:sldId id="264" r:id="rId5"/>
    <p:sldId id="279" r:id="rId6"/>
    <p:sldId id="280" r:id="rId7"/>
    <p:sldId id="265" r:id="rId8"/>
    <p:sldId id="277" r:id="rId9"/>
    <p:sldId id="272" r:id="rId10"/>
    <p:sldId id="275" r:id="rId11"/>
    <p:sldId id="269"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75"/>
    <a:srgbClr val="FFCC00"/>
    <a:srgbClr val="FFFF66"/>
    <a:srgbClr val="BCE292"/>
    <a:srgbClr val="FC6D5E"/>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778" autoAdjust="0"/>
  </p:normalViewPr>
  <p:slideViewPr>
    <p:cSldViewPr snapToGrid="0">
      <p:cViewPr varScale="1">
        <p:scale>
          <a:sx n="79" d="100"/>
          <a:sy n="79" d="100"/>
        </p:scale>
        <p:origin x="108" y="48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F4A049-F1C6-45A2-883A-B2EFBDCA6EFF}"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9CABAEED-5820-4DAD-9E83-BBD28275666E}">
      <dgm:prSet phldrT="[Text]"/>
      <dgm:spPr/>
      <dgm:t>
        <a:bodyPr/>
        <a:lstStyle/>
        <a:p>
          <a:r>
            <a:rPr lang="en-US" dirty="0" smtClean="0"/>
            <a:t>Item sales, Subscription sales, Inventory cost</a:t>
          </a:r>
        </a:p>
      </dgm:t>
    </dgm:pt>
    <dgm:pt modelId="{A0EF8C2C-1094-4C5F-8C67-89B599990894}" type="parTrans" cxnId="{A342B1F0-43E7-41E1-93FD-2103D0702E0D}">
      <dgm:prSet/>
      <dgm:spPr/>
      <dgm:t>
        <a:bodyPr/>
        <a:lstStyle/>
        <a:p>
          <a:endParaRPr lang="en-US"/>
        </a:p>
      </dgm:t>
    </dgm:pt>
    <dgm:pt modelId="{EEDC5237-71AE-45B1-AD92-3C948F8396C0}" type="sibTrans" cxnId="{A342B1F0-43E7-41E1-93FD-2103D0702E0D}">
      <dgm:prSet/>
      <dgm:spPr/>
      <dgm:t>
        <a:bodyPr/>
        <a:lstStyle/>
        <a:p>
          <a:endParaRPr lang="en-US"/>
        </a:p>
      </dgm:t>
    </dgm:pt>
    <dgm:pt modelId="{1F42F6ED-58FC-454A-A2D0-8310C0C71943}">
      <dgm:prSet phldrT="[Text]"/>
      <dgm:spPr/>
      <dgm:t>
        <a:bodyPr/>
        <a:lstStyle/>
        <a:p>
          <a:r>
            <a:rPr lang="en-US" dirty="0" smtClean="0"/>
            <a:t>Store</a:t>
          </a:r>
          <a:endParaRPr lang="en-US" dirty="0"/>
        </a:p>
      </dgm:t>
    </dgm:pt>
    <dgm:pt modelId="{95715231-47CF-4779-B94D-D6702717C37F}" type="parTrans" cxnId="{6263B93F-5E60-4880-B2FC-2977BD58935A}">
      <dgm:prSet/>
      <dgm:spPr/>
      <dgm:t>
        <a:bodyPr/>
        <a:lstStyle/>
        <a:p>
          <a:endParaRPr lang="en-US"/>
        </a:p>
      </dgm:t>
    </dgm:pt>
    <dgm:pt modelId="{DFB556BE-4B28-4E1B-88B0-B788B31E0ED3}" type="sibTrans" cxnId="{6263B93F-5E60-4880-B2FC-2977BD58935A}">
      <dgm:prSet/>
      <dgm:spPr/>
      <dgm:t>
        <a:bodyPr/>
        <a:lstStyle/>
        <a:p>
          <a:endParaRPr lang="en-US"/>
        </a:p>
      </dgm:t>
    </dgm:pt>
    <dgm:pt modelId="{05AA0707-3456-4CC0-BA5B-3EF7EB05F3B3}">
      <dgm:prSet phldrT="[Text]"/>
      <dgm:spPr/>
      <dgm:t>
        <a:bodyPr/>
        <a:lstStyle/>
        <a:p>
          <a:r>
            <a:rPr lang="en-US" dirty="0" smtClean="0"/>
            <a:t>Lead</a:t>
          </a:r>
          <a:endParaRPr lang="en-US" dirty="0"/>
        </a:p>
      </dgm:t>
    </dgm:pt>
    <dgm:pt modelId="{2D64260B-CB20-4E6A-B0E9-BE5060419DA9}" type="parTrans" cxnId="{710C210D-38A6-4B0B-A6BA-4FEA48B0DFC9}">
      <dgm:prSet/>
      <dgm:spPr/>
      <dgm:t>
        <a:bodyPr/>
        <a:lstStyle/>
        <a:p>
          <a:endParaRPr lang="en-US"/>
        </a:p>
      </dgm:t>
    </dgm:pt>
    <dgm:pt modelId="{8E801697-E7E0-4F7A-A478-3D60434006CE}" type="sibTrans" cxnId="{710C210D-38A6-4B0B-A6BA-4FEA48B0DFC9}">
      <dgm:prSet/>
      <dgm:spPr/>
      <dgm:t>
        <a:bodyPr/>
        <a:lstStyle/>
        <a:p>
          <a:endParaRPr lang="en-US"/>
        </a:p>
      </dgm:t>
    </dgm:pt>
    <dgm:pt modelId="{BFD22798-2CBE-42CB-AE4D-9EB3CDA40286}">
      <dgm:prSet phldrT="[Text]"/>
      <dgm:spPr/>
      <dgm:t>
        <a:bodyPr/>
        <a:lstStyle/>
        <a:p>
          <a:r>
            <a:rPr lang="en-US" dirty="0" smtClean="0"/>
            <a:t>Supplier</a:t>
          </a:r>
          <a:endParaRPr lang="en-US" dirty="0"/>
        </a:p>
      </dgm:t>
    </dgm:pt>
    <dgm:pt modelId="{356855DF-D467-48DB-B3CD-78A49998661F}" type="parTrans" cxnId="{F4831C27-0438-4528-9E6F-93FE66908EB5}">
      <dgm:prSet/>
      <dgm:spPr/>
      <dgm:t>
        <a:bodyPr/>
        <a:lstStyle/>
        <a:p>
          <a:endParaRPr lang="en-US"/>
        </a:p>
      </dgm:t>
    </dgm:pt>
    <dgm:pt modelId="{3FC6AF73-B674-4866-83BD-2FA620A0982B}" type="sibTrans" cxnId="{F4831C27-0438-4528-9E6F-93FE66908EB5}">
      <dgm:prSet/>
      <dgm:spPr/>
      <dgm:t>
        <a:bodyPr/>
        <a:lstStyle/>
        <a:p>
          <a:endParaRPr lang="en-US"/>
        </a:p>
      </dgm:t>
    </dgm:pt>
    <dgm:pt modelId="{8C26DC43-2C95-4FFA-8E2B-9FD3E00EE0DF}">
      <dgm:prSet phldrT="[Text]"/>
      <dgm:spPr/>
      <dgm:t>
        <a:bodyPr/>
        <a:lstStyle/>
        <a:p>
          <a:r>
            <a:rPr lang="en-US" dirty="0" smtClean="0"/>
            <a:t>Item</a:t>
          </a:r>
          <a:endParaRPr lang="en-US" dirty="0"/>
        </a:p>
      </dgm:t>
    </dgm:pt>
    <dgm:pt modelId="{CC9E8C6E-0EAB-4EFE-B7F2-4313524BE821}" type="parTrans" cxnId="{7E350AD3-E700-43FD-A9C3-E67B6C5EC65A}">
      <dgm:prSet/>
      <dgm:spPr/>
      <dgm:t>
        <a:bodyPr/>
        <a:lstStyle/>
        <a:p>
          <a:endParaRPr lang="en-US"/>
        </a:p>
      </dgm:t>
    </dgm:pt>
    <dgm:pt modelId="{1026D78A-D55C-4AB5-AFB1-ADB645D17F87}" type="sibTrans" cxnId="{7E350AD3-E700-43FD-A9C3-E67B6C5EC65A}">
      <dgm:prSet/>
      <dgm:spPr/>
      <dgm:t>
        <a:bodyPr/>
        <a:lstStyle/>
        <a:p>
          <a:endParaRPr lang="en-US"/>
        </a:p>
      </dgm:t>
    </dgm:pt>
    <dgm:pt modelId="{E7F04424-99BC-4D5A-9454-2AEA5B083141}">
      <dgm:prSet phldrT="[Text]"/>
      <dgm:spPr/>
      <dgm:t>
        <a:bodyPr/>
        <a:lstStyle/>
        <a:p>
          <a:r>
            <a:rPr lang="en-US" dirty="0" smtClean="0"/>
            <a:t>Customer</a:t>
          </a:r>
          <a:endParaRPr lang="en-US" dirty="0"/>
        </a:p>
      </dgm:t>
    </dgm:pt>
    <dgm:pt modelId="{395F9302-C259-457F-8309-26F768642185}" type="parTrans" cxnId="{E633D0E8-449E-4F42-B1EA-AB75525F0656}">
      <dgm:prSet/>
      <dgm:spPr/>
      <dgm:t>
        <a:bodyPr/>
        <a:lstStyle/>
        <a:p>
          <a:endParaRPr lang="en-US"/>
        </a:p>
      </dgm:t>
    </dgm:pt>
    <dgm:pt modelId="{E24CD361-8027-4B57-BC48-6DEA27259ED7}" type="sibTrans" cxnId="{E633D0E8-449E-4F42-B1EA-AB75525F0656}">
      <dgm:prSet/>
      <dgm:spPr/>
      <dgm:t>
        <a:bodyPr/>
        <a:lstStyle/>
        <a:p>
          <a:endParaRPr lang="en-US"/>
        </a:p>
      </dgm:t>
    </dgm:pt>
    <dgm:pt modelId="{D23C98E9-5A7B-4F28-9657-FDAFF10383A8}">
      <dgm:prSet phldrT="[Text]"/>
      <dgm:spPr/>
      <dgm:t>
        <a:bodyPr/>
        <a:lstStyle/>
        <a:p>
          <a:r>
            <a:rPr lang="en-US" dirty="0" smtClean="0"/>
            <a:t>Package</a:t>
          </a:r>
          <a:endParaRPr lang="en-US" dirty="0"/>
        </a:p>
      </dgm:t>
    </dgm:pt>
    <dgm:pt modelId="{3D923A94-86C2-4B4F-85DB-8A5265F3EF48}" type="parTrans" cxnId="{C189DA97-AF8E-4170-9313-F32294F534C4}">
      <dgm:prSet/>
      <dgm:spPr/>
      <dgm:t>
        <a:bodyPr/>
        <a:lstStyle/>
        <a:p>
          <a:endParaRPr lang="en-US"/>
        </a:p>
      </dgm:t>
    </dgm:pt>
    <dgm:pt modelId="{DE735ECD-12B7-4DAB-9136-43E55B4ABB44}" type="sibTrans" cxnId="{C189DA97-AF8E-4170-9313-F32294F534C4}">
      <dgm:prSet/>
      <dgm:spPr/>
      <dgm:t>
        <a:bodyPr/>
        <a:lstStyle/>
        <a:p>
          <a:endParaRPr lang="en-US"/>
        </a:p>
      </dgm:t>
    </dgm:pt>
    <dgm:pt modelId="{6B05B56A-0F8D-4035-81E7-FFD3312DE75F}">
      <dgm:prSet phldrT="[Text]"/>
      <dgm:spPr/>
      <dgm:t>
        <a:bodyPr/>
        <a:lstStyle/>
        <a:p>
          <a:r>
            <a:rPr lang="en-US" dirty="0" smtClean="0"/>
            <a:t>Format</a:t>
          </a:r>
          <a:endParaRPr lang="en-US" dirty="0"/>
        </a:p>
      </dgm:t>
    </dgm:pt>
    <dgm:pt modelId="{86F1BF93-E9E6-404E-BCCD-8BC7AABCBF11}" type="parTrans" cxnId="{0BCE03D7-9B09-4217-93E0-18F4DD54279E}">
      <dgm:prSet/>
      <dgm:spPr/>
      <dgm:t>
        <a:bodyPr/>
        <a:lstStyle/>
        <a:p>
          <a:endParaRPr lang="en-US"/>
        </a:p>
      </dgm:t>
    </dgm:pt>
    <dgm:pt modelId="{DAAD1F00-CBEE-4F90-99EC-B44734367F49}" type="sibTrans" cxnId="{0BCE03D7-9B09-4217-93E0-18F4DD54279E}">
      <dgm:prSet/>
      <dgm:spPr/>
      <dgm:t>
        <a:bodyPr/>
        <a:lstStyle/>
        <a:p>
          <a:endParaRPr lang="en-US"/>
        </a:p>
      </dgm:t>
    </dgm:pt>
    <dgm:pt modelId="{57703587-FCA1-4266-AEC6-6714E8DD67E6}">
      <dgm:prSet phldrT="[Text]"/>
      <dgm:spPr/>
      <dgm:t>
        <a:bodyPr/>
        <a:lstStyle/>
        <a:p>
          <a:r>
            <a:rPr lang="en-US" dirty="0" err="1" smtClean="0"/>
            <a:t>TimeDim</a:t>
          </a:r>
          <a:endParaRPr lang="en-US" dirty="0"/>
        </a:p>
      </dgm:t>
    </dgm:pt>
    <dgm:pt modelId="{E1246720-49E9-4315-B565-06B30E0A20E2}" type="parTrans" cxnId="{666605EE-BCCC-408E-8F06-4B28A449C686}">
      <dgm:prSet/>
      <dgm:spPr/>
      <dgm:t>
        <a:bodyPr/>
        <a:lstStyle/>
        <a:p>
          <a:endParaRPr lang="en-US"/>
        </a:p>
      </dgm:t>
    </dgm:pt>
    <dgm:pt modelId="{CEDA4F70-C8F2-4459-A72B-1D98C74FC477}" type="sibTrans" cxnId="{666605EE-BCCC-408E-8F06-4B28A449C686}">
      <dgm:prSet/>
      <dgm:spPr/>
      <dgm:t>
        <a:bodyPr/>
        <a:lstStyle/>
        <a:p>
          <a:endParaRPr lang="en-US"/>
        </a:p>
      </dgm:t>
    </dgm:pt>
    <dgm:pt modelId="{6695C201-78F7-4E7F-8C01-F0D289199201}" type="pres">
      <dgm:prSet presAssocID="{50F4A049-F1C6-45A2-883A-B2EFBDCA6EFF}" presName="cycle" presStyleCnt="0">
        <dgm:presLayoutVars>
          <dgm:chMax val="1"/>
          <dgm:dir/>
          <dgm:animLvl val="ctr"/>
          <dgm:resizeHandles val="exact"/>
        </dgm:presLayoutVars>
      </dgm:prSet>
      <dgm:spPr/>
      <dgm:t>
        <a:bodyPr/>
        <a:lstStyle/>
        <a:p>
          <a:endParaRPr lang="en-US"/>
        </a:p>
      </dgm:t>
    </dgm:pt>
    <dgm:pt modelId="{E55729BF-A340-4B30-A8FB-5A1411F9DB12}" type="pres">
      <dgm:prSet presAssocID="{9CABAEED-5820-4DAD-9E83-BBD28275666E}" presName="centerShape" presStyleLbl="node0" presStyleIdx="0" presStyleCnt="1"/>
      <dgm:spPr/>
      <dgm:t>
        <a:bodyPr/>
        <a:lstStyle/>
        <a:p>
          <a:endParaRPr lang="en-US"/>
        </a:p>
      </dgm:t>
    </dgm:pt>
    <dgm:pt modelId="{218F2D53-4DA3-440E-9EE7-738A65EA9490}" type="pres">
      <dgm:prSet presAssocID="{95715231-47CF-4779-B94D-D6702717C37F}" presName="parTrans" presStyleLbl="bgSibTrans2D1" presStyleIdx="0" presStyleCnt="8"/>
      <dgm:spPr/>
      <dgm:t>
        <a:bodyPr/>
        <a:lstStyle/>
        <a:p>
          <a:endParaRPr lang="en-US"/>
        </a:p>
      </dgm:t>
    </dgm:pt>
    <dgm:pt modelId="{60B6BA7C-770B-4272-8633-2D2BDC5EDB8C}" type="pres">
      <dgm:prSet presAssocID="{1F42F6ED-58FC-454A-A2D0-8310C0C71943}" presName="node" presStyleLbl="node1" presStyleIdx="0" presStyleCnt="8">
        <dgm:presLayoutVars>
          <dgm:bulletEnabled val="1"/>
        </dgm:presLayoutVars>
      </dgm:prSet>
      <dgm:spPr/>
      <dgm:t>
        <a:bodyPr/>
        <a:lstStyle/>
        <a:p>
          <a:endParaRPr lang="en-US"/>
        </a:p>
      </dgm:t>
    </dgm:pt>
    <dgm:pt modelId="{EA248E90-7C08-4F57-B894-ECF3BAFB7E5C}" type="pres">
      <dgm:prSet presAssocID="{CC9E8C6E-0EAB-4EFE-B7F2-4313524BE821}" presName="parTrans" presStyleLbl="bgSibTrans2D1" presStyleIdx="1" presStyleCnt="8"/>
      <dgm:spPr/>
      <dgm:t>
        <a:bodyPr/>
        <a:lstStyle/>
        <a:p>
          <a:endParaRPr lang="en-US"/>
        </a:p>
      </dgm:t>
    </dgm:pt>
    <dgm:pt modelId="{C115A6B6-6083-4ED0-9893-2642E480546B}" type="pres">
      <dgm:prSet presAssocID="{8C26DC43-2C95-4FFA-8E2B-9FD3E00EE0DF}" presName="node" presStyleLbl="node1" presStyleIdx="1" presStyleCnt="8">
        <dgm:presLayoutVars>
          <dgm:bulletEnabled val="1"/>
        </dgm:presLayoutVars>
      </dgm:prSet>
      <dgm:spPr/>
      <dgm:t>
        <a:bodyPr/>
        <a:lstStyle/>
        <a:p>
          <a:endParaRPr lang="en-US"/>
        </a:p>
      </dgm:t>
    </dgm:pt>
    <dgm:pt modelId="{96B38036-1CA8-452E-9E15-508CD0E458F4}" type="pres">
      <dgm:prSet presAssocID="{395F9302-C259-457F-8309-26F768642185}" presName="parTrans" presStyleLbl="bgSibTrans2D1" presStyleIdx="2" presStyleCnt="8"/>
      <dgm:spPr/>
      <dgm:t>
        <a:bodyPr/>
        <a:lstStyle/>
        <a:p>
          <a:endParaRPr lang="en-US"/>
        </a:p>
      </dgm:t>
    </dgm:pt>
    <dgm:pt modelId="{8E3A5BEF-5167-4569-830F-29FDF43ED7F2}" type="pres">
      <dgm:prSet presAssocID="{E7F04424-99BC-4D5A-9454-2AEA5B083141}" presName="node" presStyleLbl="node1" presStyleIdx="2" presStyleCnt="8">
        <dgm:presLayoutVars>
          <dgm:bulletEnabled val="1"/>
        </dgm:presLayoutVars>
      </dgm:prSet>
      <dgm:spPr/>
      <dgm:t>
        <a:bodyPr/>
        <a:lstStyle/>
        <a:p>
          <a:endParaRPr lang="en-US"/>
        </a:p>
      </dgm:t>
    </dgm:pt>
    <dgm:pt modelId="{386393B3-A772-4AD8-BD74-F02313733D5A}" type="pres">
      <dgm:prSet presAssocID="{2D64260B-CB20-4E6A-B0E9-BE5060419DA9}" presName="parTrans" presStyleLbl="bgSibTrans2D1" presStyleIdx="3" presStyleCnt="8"/>
      <dgm:spPr/>
      <dgm:t>
        <a:bodyPr/>
        <a:lstStyle/>
        <a:p>
          <a:endParaRPr lang="en-US"/>
        </a:p>
      </dgm:t>
    </dgm:pt>
    <dgm:pt modelId="{2CF32ACE-179E-4A60-AE1E-0535AFA0EA47}" type="pres">
      <dgm:prSet presAssocID="{05AA0707-3456-4CC0-BA5B-3EF7EB05F3B3}" presName="node" presStyleLbl="node1" presStyleIdx="3" presStyleCnt="8">
        <dgm:presLayoutVars>
          <dgm:bulletEnabled val="1"/>
        </dgm:presLayoutVars>
      </dgm:prSet>
      <dgm:spPr/>
      <dgm:t>
        <a:bodyPr/>
        <a:lstStyle/>
        <a:p>
          <a:endParaRPr lang="en-US"/>
        </a:p>
      </dgm:t>
    </dgm:pt>
    <dgm:pt modelId="{1101B54B-B854-4BBF-BE71-66A538139A8D}" type="pres">
      <dgm:prSet presAssocID="{3D923A94-86C2-4B4F-85DB-8A5265F3EF48}" presName="parTrans" presStyleLbl="bgSibTrans2D1" presStyleIdx="4" presStyleCnt="8"/>
      <dgm:spPr/>
      <dgm:t>
        <a:bodyPr/>
        <a:lstStyle/>
        <a:p>
          <a:endParaRPr lang="en-US"/>
        </a:p>
      </dgm:t>
    </dgm:pt>
    <dgm:pt modelId="{B4353FE9-8AFD-4B17-B892-694D1A22D491}" type="pres">
      <dgm:prSet presAssocID="{D23C98E9-5A7B-4F28-9657-FDAFF10383A8}" presName="node" presStyleLbl="node1" presStyleIdx="4" presStyleCnt="8">
        <dgm:presLayoutVars>
          <dgm:bulletEnabled val="1"/>
        </dgm:presLayoutVars>
      </dgm:prSet>
      <dgm:spPr/>
      <dgm:t>
        <a:bodyPr/>
        <a:lstStyle/>
        <a:p>
          <a:endParaRPr lang="en-US"/>
        </a:p>
      </dgm:t>
    </dgm:pt>
    <dgm:pt modelId="{87605B24-4458-4708-B6DF-7A06DDBFAE2E}" type="pres">
      <dgm:prSet presAssocID="{86F1BF93-E9E6-404E-BCCD-8BC7AABCBF11}" presName="parTrans" presStyleLbl="bgSibTrans2D1" presStyleIdx="5" presStyleCnt="8"/>
      <dgm:spPr/>
      <dgm:t>
        <a:bodyPr/>
        <a:lstStyle/>
        <a:p>
          <a:endParaRPr lang="en-US"/>
        </a:p>
      </dgm:t>
    </dgm:pt>
    <dgm:pt modelId="{ABC1BB90-21C2-4E07-9F6C-3699E2558019}" type="pres">
      <dgm:prSet presAssocID="{6B05B56A-0F8D-4035-81E7-FFD3312DE75F}" presName="node" presStyleLbl="node1" presStyleIdx="5" presStyleCnt="8">
        <dgm:presLayoutVars>
          <dgm:bulletEnabled val="1"/>
        </dgm:presLayoutVars>
      </dgm:prSet>
      <dgm:spPr/>
      <dgm:t>
        <a:bodyPr/>
        <a:lstStyle/>
        <a:p>
          <a:endParaRPr lang="en-US"/>
        </a:p>
      </dgm:t>
    </dgm:pt>
    <dgm:pt modelId="{32F2DF61-C919-4B7E-BD23-AC7B688B81F5}" type="pres">
      <dgm:prSet presAssocID="{356855DF-D467-48DB-B3CD-78A49998661F}" presName="parTrans" presStyleLbl="bgSibTrans2D1" presStyleIdx="6" presStyleCnt="8"/>
      <dgm:spPr/>
      <dgm:t>
        <a:bodyPr/>
        <a:lstStyle/>
        <a:p>
          <a:endParaRPr lang="en-US"/>
        </a:p>
      </dgm:t>
    </dgm:pt>
    <dgm:pt modelId="{8DA78CFF-467C-49DE-AA2C-172DC8ADA0B0}" type="pres">
      <dgm:prSet presAssocID="{BFD22798-2CBE-42CB-AE4D-9EB3CDA40286}" presName="node" presStyleLbl="node1" presStyleIdx="6" presStyleCnt="8">
        <dgm:presLayoutVars>
          <dgm:bulletEnabled val="1"/>
        </dgm:presLayoutVars>
      </dgm:prSet>
      <dgm:spPr/>
      <dgm:t>
        <a:bodyPr/>
        <a:lstStyle/>
        <a:p>
          <a:endParaRPr lang="en-US"/>
        </a:p>
      </dgm:t>
    </dgm:pt>
    <dgm:pt modelId="{302C7E1A-B063-42C1-9867-0849F7B3B814}" type="pres">
      <dgm:prSet presAssocID="{E1246720-49E9-4315-B565-06B30E0A20E2}" presName="parTrans" presStyleLbl="bgSibTrans2D1" presStyleIdx="7" presStyleCnt="8"/>
      <dgm:spPr/>
      <dgm:t>
        <a:bodyPr/>
        <a:lstStyle/>
        <a:p>
          <a:endParaRPr lang="en-US"/>
        </a:p>
      </dgm:t>
    </dgm:pt>
    <dgm:pt modelId="{7E16AD6E-9191-4672-98AB-C6345E40D540}" type="pres">
      <dgm:prSet presAssocID="{57703587-FCA1-4266-AEC6-6714E8DD67E6}" presName="node" presStyleLbl="node1" presStyleIdx="7" presStyleCnt="8">
        <dgm:presLayoutVars>
          <dgm:bulletEnabled val="1"/>
        </dgm:presLayoutVars>
      </dgm:prSet>
      <dgm:spPr/>
      <dgm:t>
        <a:bodyPr/>
        <a:lstStyle/>
        <a:p>
          <a:endParaRPr lang="en-US"/>
        </a:p>
      </dgm:t>
    </dgm:pt>
  </dgm:ptLst>
  <dgm:cxnLst>
    <dgm:cxn modelId="{9DFA3478-E70C-429A-BF39-4AB6D2568893}" type="presOf" srcId="{395F9302-C259-457F-8309-26F768642185}" destId="{96B38036-1CA8-452E-9E15-508CD0E458F4}" srcOrd="0" destOrd="0" presId="urn:microsoft.com/office/officeart/2005/8/layout/radial4"/>
    <dgm:cxn modelId="{F4831C27-0438-4528-9E6F-93FE66908EB5}" srcId="{9CABAEED-5820-4DAD-9E83-BBD28275666E}" destId="{BFD22798-2CBE-42CB-AE4D-9EB3CDA40286}" srcOrd="6" destOrd="0" parTransId="{356855DF-D467-48DB-B3CD-78A49998661F}" sibTransId="{3FC6AF73-B674-4866-83BD-2FA620A0982B}"/>
    <dgm:cxn modelId="{9124E3A0-CEA6-4F02-98F2-42A4EF11E9C3}" type="presOf" srcId="{BFD22798-2CBE-42CB-AE4D-9EB3CDA40286}" destId="{8DA78CFF-467C-49DE-AA2C-172DC8ADA0B0}" srcOrd="0" destOrd="0" presId="urn:microsoft.com/office/officeart/2005/8/layout/radial4"/>
    <dgm:cxn modelId="{0BCE03D7-9B09-4217-93E0-18F4DD54279E}" srcId="{9CABAEED-5820-4DAD-9E83-BBD28275666E}" destId="{6B05B56A-0F8D-4035-81E7-FFD3312DE75F}" srcOrd="5" destOrd="0" parTransId="{86F1BF93-E9E6-404E-BCCD-8BC7AABCBF11}" sibTransId="{DAAD1F00-CBEE-4F90-99EC-B44734367F49}"/>
    <dgm:cxn modelId="{1EFD1D6A-C32E-42A6-8A24-80CD0327A477}" type="presOf" srcId="{57703587-FCA1-4266-AEC6-6714E8DD67E6}" destId="{7E16AD6E-9191-4672-98AB-C6345E40D540}" srcOrd="0" destOrd="0" presId="urn:microsoft.com/office/officeart/2005/8/layout/radial4"/>
    <dgm:cxn modelId="{6263B93F-5E60-4880-B2FC-2977BD58935A}" srcId="{9CABAEED-5820-4DAD-9E83-BBD28275666E}" destId="{1F42F6ED-58FC-454A-A2D0-8310C0C71943}" srcOrd="0" destOrd="0" parTransId="{95715231-47CF-4779-B94D-D6702717C37F}" sibTransId="{DFB556BE-4B28-4E1B-88B0-B788B31E0ED3}"/>
    <dgm:cxn modelId="{52FCFA7F-E678-430F-817D-B8E4CFB38E9E}" type="presOf" srcId="{9CABAEED-5820-4DAD-9E83-BBD28275666E}" destId="{E55729BF-A340-4B30-A8FB-5A1411F9DB12}" srcOrd="0" destOrd="0" presId="urn:microsoft.com/office/officeart/2005/8/layout/radial4"/>
    <dgm:cxn modelId="{7E350AD3-E700-43FD-A9C3-E67B6C5EC65A}" srcId="{9CABAEED-5820-4DAD-9E83-BBD28275666E}" destId="{8C26DC43-2C95-4FFA-8E2B-9FD3E00EE0DF}" srcOrd="1" destOrd="0" parTransId="{CC9E8C6E-0EAB-4EFE-B7F2-4313524BE821}" sibTransId="{1026D78A-D55C-4AB5-AFB1-ADB645D17F87}"/>
    <dgm:cxn modelId="{8B58E309-0F62-4C41-9FF0-A3B1B219E893}" type="presOf" srcId="{D23C98E9-5A7B-4F28-9657-FDAFF10383A8}" destId="{B4353FE9-8AFD-4B17-B892-694D1A22D491}" srcOrd="0" destOrd="0" presId="urn:microsoft.com/office/officeart/2005/8/layout/radial4"/>
    <dgm:cxn modelId="{0334A4CE-D1C3-4EC1-B187-670B1CF88F0F}" type="presOf" srcId="{2D64260B-CB20-4E6A-B0E9-BE5060419DA9}" destId="{386393B3-A772-4AD8-BD74-F02313733D5A}" srcOrd="0" destOrd="0" presId="urn:microsoft.com/office/officeart/2005/8/layout/radial4"/>
    <dgm:cxn modelId="{A342B1F0-43E7-41E1-93FD-2103D0702E0D}" srcId="{50F4A049-F1C6-45A2-883A-B2EFBDCA6EFF}" destId="{9CABAEED-5820-4DAD-9E83-BBD28275666E}" srcOrd="0" destOrd="0" parTransId="{A0EF8C2C-1094-4C5F-8C67-89B599990894}" sibTransId="{EEDC5237-71AE-45B1-AD92-3C948F8396C0}"/>
    <dgm:cxn modelId="{DF96A1C5-9268-48CD-A9B5-01E8156461B9}" type="presOf" srcId="{6B05B56A-0F8D-4035-81E7-FFD3312DE75F}" destId="{ABC1BB90-21C2-4E07-9F6C-3699E2558019}" srcOrd="0" destOrd="0" presId="urn:microsoft.com/office/officeart/2005/8/layout/radial4"/>
    <dgm:cxn modelId="{E633D0E8-449E-4F42-B1EA-AB75525F0656}" srcId="{9CABAEED-5820-4DAD-9E83-BBD28275666E}" destId="{E7F04424-99BC-4D5A-9454-2AEA5B083141}" srcOrd="2" destOrd="0" parTransId="{395F9302-C259-457F-8309-26F768642185}" sibTransId="{E24CD361-8027-4B57-BC48-6DEA27259ED7}"/>
    <dgm:cxn modelId="{9F6F493F-2AF5-4FB3-A17D-A0A9E8FCFD9B}" type="presOf" srcId="{1F42F6ED-58FC-454A-A2D0-8310C0C71943}" destId="{60B6BA7C-770B-4272-8633-2D2BDC5EDB8C}" srcOrd="0" destOrd="0" presId="urn:microsoft.com/office/officeart/2005/8/layout/radial4"/>
    <dgm:cxn modelId="{A1A9F1F8-2E70-42B7-80C6-E7450F3A05C4}" type="presOf" srcId="{CC9E8C6E-0EAB-4EFE-B7F2-4313524BE821}" destId="{EA248E90-7C08-4F57-B894-ECF3BAFB7E5C}" srcOrd="0" destOrd="0" presId="urn:microsoft.com/office/officeart/2005/8/layout/radial4"/>
    <dgm:cxn modelId="{C0BFE2D0-2BD0-4256-8E3F-127769823E1A}" type="presOf" srcId="{50F4A049-F1C6-45A2-883A-B2EFBDCA6EFF}" destId="{6695C201-78F7-4E7F-8C01-F0D289199201}" srcOrd="0" destOrd="0" presId="urn:microsoft.com/office/officeart/2005/8/layout/radial4"/>
    <dgm:cxn modelId="{C189DA97-AF8E-4170-9313-F32294F534C4}" srcId="{9CABAEED-5820-4DAD-9E83-BBD28275666E}" destId="{D23C98E9-5A7B-4F28-9657-FDAFF10383A8}" srcOrd="4" destOrd="0" parTransId="{3D923A94-86C2-4B4F-85DB-8A5265F3EF48}" sibTransId="{DE735ECD-12B7-4DAB-9136-43E55B4ABB44}"/>
    <dgm:cxn modelId="{B105B891-DD3B-40CC-A9D2-FD0763EA47CC}" type="presOf" srcId="{356855DF-D467-48DB-B3CD-78A49998661F}" destId="{32F2DF61-C919-4B7E-BD23-AC7B688B81F5}" srcOrd="0" destOrd="0" presId="urn:microsoft.com/office/officeart/2005/8/layout/radial4"/>
    <dgm:cxn modelId="{666605EE-BCCC-408E-8F06-4B28A449C686}" srcId="{9CABAEED-5820-4DAD-9E83-BBD28275666E}" destId="{57703587-FCA1-4266-AEC6-6714E8DD67E6}" srcOrd="7" destOrd="0" parTransId="{E1246720-49E9-4315-B565-06B30E0A20E2}" sibTransId="{CEDA4F70-C8F2-4459-A72B-1D98C74FC477}"/>
    <dgm:cxn modelId="{8FC340E5-081E-4B5D-BB65-542BA7138571}" type="presOf" srcId="{95715231-47CF-4779-B94D-D6702717C37F}" destId="{218F2D53-4DA3-440E-9EE7-738A65EA9490}" srcOrd="0" destOrd="0" presId="urn:microsoft.com/office/officeart/2005/8/layout/radial4"/>
    <dgm:cxn modelId="{D33D8CB5-CF88-4EE3-A729-FA86E585CAAF}" type="presOf" srcId="{05AA0707-3456-4CC0-BA5B-3EF7EB05F3B3}" destId="{2CF32ACE-179E-4A60-AE1E-0535AFA0EA47}" srcOrd="0" destOrd="0" presId="urn:microsoft.com/office/officeart/2005/8/layout/radial4"/>
    <dgm:cxn modelId="{710C210D-38A6-4B0B-A6BA-4FEA48B0DFC9}" srcId="{9CABAEED-5820-4DAD-9E83-BBD28275666E}" destId="{05AA0707-3456-4CC0-BA5B-3EF7EB05F3B3}" srcOrd="3" destOrd="0" parTransId="{2D64260B-CB20-4E6A-B0E9-BE5060419DA9}" sibTransId="{8E801697-E7E0-4F7A-A478-3D60434006CE}"/>
    <dgm:cxn modelId="{E55ED990-F10B-45E2-885A-C039EE25AF77}" type="presOf" srcId="{E7F04424-99BC-4D5A-9454-2AEA5B083141}" destId="{8E3A5BEF-5167-4569-830F-29FDF43ED7F2}" srcOrd="0" destOrd="0" presId="urn:microsoft.com/office/officeart/2005/8/layout/radial4"/>
    <dgm:cxn modelId="{C71304C1-0BB8-4EBF-88D8-A22B2F96FABC}" type="presOf" srcId="{3D923A94-86C2-4B4F-85DB-8A5265F3EF48}" destId="{1101B54B-B854-4BBF-BE71-66A538139A8D}" srcOrd="0" destOrd="0" presId="urn:microsoft.com/office/officeart/2005/8/layout/radial4"/>
    <dgm:cxn modelId="{5FDA2DD4-0583-499F-A1E7-437CE49AA05D}" type="presOf" srcId="{86F1BF93-E9E6-404E-BCCD-8BC7AABCBF11}" destId="{87605B24-4458-4708-B6DF-7A06DDBFAE2E}" srcOrd="0" destOrd="0" presId="urn:microsoft.com/office/officeart/2005/8/layout/radial4"/>
    <dgm:cxn modelId="{3442F171-E0DD-4266-93D4-722BF319277E}" type="presOf" srcId="{E1246720-49E9-4315-B565-06B30E0A20E2}" destId="{302C7E1A-B063-42C1-9867-0849F7B3B814}" srcOrd="0" destOrd="0" presId="urn:microsoft.com/office/officeart/2005/8/layout/radial4"/>
    <dgm:cxn modelId="{7E2C6AFE-9C8A-42C7-9EC7-511EB2EE409D}" type="presOf" srcId="{8C26DC43-2C95-4FFA-8E2B-9FD3E00EE0DF}" destId="{C115A6B6-6083-4ED0-9893-2642E480546B}" srcOrd="0" destOrd="0" presId="urn:microsoft.com/office/officeart/2005/8/layout/radial4"/>
    <dgm:cxn modelId="{C19620C7-E26A-465D-947D-42A03A1709EA}" type="presParOf" srcId="{6695C201-78F7-4E7F-8C01-F0D289199201}" destId="{E55729BF-A340-4B30-A8FB-5A1411F9DB12}" srcOrd="0" destOrd="0" presId="urn:microsoft.com/office/officeart/2005/8/layout/radial4"/>
    <dgm:cxn modelId="{5C21B482-EDA2-422F-9B89-74DA7F965744}" type="presParOf" srcId="{6695C201-78F7-4E7F-8C01-F0D289199201}" destId="{218F2D53-4DA3-440E-9EE7-738A65EA9490}" srcOrd="1" destOrd="0" presId="urn:microsoft.com/office/officeart/2005/8/layout/radial4"/>
    <dgm:cxn modelId="{FD635ADB-4B92-4FC9-B03C-AECC63ED0641}" type="presParOf" srcId="{6695C201-78F7-4E7F-8C01-F0D289199201}" destId="{60B6BA7C-770B-4272-8633-2D2BDC5EDB8C}" srcOrd="2" destOrd="0" presId="urn:microsoft.com/office/officeart/2005/8/layout/radial4"/>
    <dgm:cxn modelId="{98685825-F6F9-4F56-8A1D-EC68A877B82D}" type="presParOf" srcId="{6695C201-78F7-4E7F-8C01-F0D289199201}" destId="{EA248E90-7C08-4F57-B894-ECF3BAFB7E5C}" srcOrd="3" destOrd="0" presId="urn:microsoft.com/office/officeart/2005/8/layout/radial4"/>
    <dgm:cxn modelId="{BAB8F9FE-C51C-4BF7-99C2-A488894D5ED1}" type="presParOf" srcId="{6695C201-78F7-4E7F-8C01-F0D289199201}" destId="{C115A6B6-6083-4ED0-9893-2642E480546B}" srcOrd="4" destOrd="0" presId="urn:microsoft.com/office/officeart/2005/8/layout/radial4"/>
    <dgm:cxn modelId="{228F49B6-EDB5-4E2F-8C9A-21B4233A094C}" type="presParOf" srcId="{6695C201-78F7-4E7F-8C01-F0D289199201}" destId="{96B38036-1CA8-452E-9E15-508CD0E458F4}" srcOrd="5" destOrd="0" presId="urn:microsoft.com/office/officeart/2005/8/layout/radial4"/>
    <dgm:cxn modelId="{31A74D33-111F-4726-9712-6CA26B3931A4}" type="presParOf" srcId="{6695C201-78F7-4E7F-8C01-F0D289199201}" destId="{8E3A5BEF-5167-4569-830F-29FDF43ED7F2}" srcOrd="6" destOrd="0" presId="urn:microsoft.com/office/officeart/2005/8/layout/radial4"/>
    <dgm:cxn modelId="{CDFBF357-B78D-4DF4-BF64-22BA1257F359}" type="presParOf" srcId="{6695C201-78F7-4E7F-8C01-F0D289199201}" destId="{386393B3-A772-4AD8-BD74-F02313733D5A}" srcOrd="7" destOrd="0" presId="urn:microsoft.com/office/officeart/2005/8/layout/radial4"/>
    <dgm:cxn modelId="{91CD832F-8376-4C16-9E36-A7994E9B50CA}" type="presParOf" srcId="{6695C201-78F7-4E7F-8C01-F0D289199201}" destId="{2CF32ACE-179E-4A60-AE1E-0535AFA0EA47}" srcOrd="8" destOrd="0" presId="urn:microsoft.com/office/officeart/2005/8/layout/radial4"/>
    <dgm:cxn modelId="{D0CCE4E9-D6D0-4CD9-8A18-04A34643A968}" type="presParOf" srcId="{6695C201-78F7-4E7F-8C01-F0D289199201}" destId="{1101B54B-B854-4BBF-BE71-66A538139A8D}" srcOrd="9" destOrd="0" presId="urn:microsoft.com/office/officeart/2005/8/layout/radial4"/>
    <dgm:cxn modelId="{9C178558-B3D3-468C-A017-E212F70EF82D}" type="presParOf" srcId="{6695C201-78F7-4E7F-8C01-F0D289199201}" destId="{B4353FE9-8AFD-4B17-B892-694D1A22D491}" srcOrd="10" destOrd="0" presId="urn:microsoft.com/office/officeart/2005/8/layout/radial4"/>
    <dgm:cxn modelId="{EADA7C73-E266-4FCF-9BDB-920FAAAB1027}" type="presParOf" srcId="{6695C201-78F7-4E7F-8C01-F0D289199201}" destId="{87605B24-4458-4708-B6DF-7A06DDBFAE2E}" srcOrd="11" destOrd="0" presId="urn:microsoft.com/office/officeart/2005/8/layout/radial4"/>
    <dgm:cxn modelId="{2C79C189-912D-4C94-898E-D1627AB911A2}" type="presParOf" srcId="{6695C201-78F7-4E7F-8C01-F0D289199201}" destId="{ABC1BB90-21C2-4E07-9F6C-3699E2558019}" srcOrd="12" destOrd="0" presId="urn:microsoft.com/office/officeart/2005/8/layout/radial4"/>
    <dgm:cxn modelId="{0304ED56-714A-4B2D-9D70-E06413B0A20F}" type="presParOf" srcId="{6695C201-78F7-4E7F-8C01-F0D289199201}" destId="{32F2DF61-C919-4B7E-BD23-AC7B688B81F5}" srcOrd="13" destOrd="0" presId="urn:microsoft.com/office/officeart/2005/8/layout/radial4"/>
    <dgm:cxn modelId="{95BC1008-AA16-47A2-93E3-6D258937765A}" type="presParOf" srcId="{6695C201-78F7-4E7F-8C01-F0D289199201}" destId="{8DA78CFF-467C-49DE-AA2C-172DC8ADA0B0}" srcOrd="14" destOrd="0" presId="urn:microsoft.com/office/officeart/2005/8/layout/radial4"/>
    <dgm:cxn modelId="{68B6B5BA-8918-4298-8097-0A48BCFBE483}" type="presParOf" srcId="{6695C201-78F7-4E7F-8C01-F0D289199201}" destId="{302C7E1A-B063-42C1-9867-0849F7B3B814}" srcOrd="15" destOrd="0" presId="urn:microsoft.com/office/officeart/2005/8/layout/radial4"/>
    <dgm:cxn modelId="{9FFEE0C1-3D66-446C-878C-A003E3197FA9}" type="presParOf" srcId="{6695C201-78F7-4E7F-8C01-F0D289199201}" destId="{7E16AD6E-9191-4672-98AB-C6345E40D540}" srcOrd="1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Unit 1 on SQL Subtotal operators</a:t>
            </a:r>
          </a:p>
          <a:p>
            <a:endParaRPr lang="en-US" altLang="en-US" baseline="0" dirty="0" smtClean="0"/>
          </a:p>
          <a:p>
            <a:r>
              <a:rPr lang="en-US" altLang="en-US" baseline="0" dirty="0" smtClean="0"/>
              <a:t>Part 2 is review from unit 3 of course 2 for students who did not take course 2 or want a quick refresher.</a:t>
            </a:r>
          </a:p>
          <a:p>
            <a:endParaRPr lang="en-US" altLang="en-US" baseline="0" dirty="0" smtClean="0"/>
          </a:p>
          <a:p>
            <a:r>
              <a:rPr lang="en-US" altLang="en-US" dirty="0" smtClean="0"/>
              <a:t>Objectives:</a:t>
            </a:r>
          </a:p>
          <a:p>
            <a:pPr marL="171450" indent="-171450">
              <a:buFontTx/>
              <a:buChar char="-"/>
            </a:pPr>
            <a:r>
              <a:rPr lang="en-US" altLang="en-US" dirty="0" smtClean="0"/>
              <a:t>Understand the motivation for relational database representation of multidimensional data</a:t>
            </a:r>
          </a:p>
          <a:p>
            <a:pPr marL="171450" indent="-171450">
              <a:buFontTx/>
              <a:buChar char="-"/>
            </a:pPr>
            <a:r>
              <a:rPr lang="en-US" altLang="en-US" dirty="0" smtClean="0"/>
              <a:t>Understand</a:t>
            </a:r>
            <a:r>
              <a:rPr lang="en-US" altLang="en-US" baseline="0" dirty="0" smtClean="0"/>
              <a:t> basic ideas of fact and dimension tables</a:t>
            </a:r>
            <a:endParaRPr lang="en-US" altLang="en-US" dirty="0" smtClean="0"/>
          </a:p>
          <a:p>
            <a:pPr marL="171450" indent="-171450">
              <a:buFontTx/>
              <a:buChar char="-"/>
            </a:pPr>
            <a:r>
              <a:rPr lang="en-US" altLang="en-US" dirty="0" smtClean="0"/>
              <a:t>Recognize data modeling patterns for data warehouse schemas</a:t>
            </a:r>
          </a:p>
        </p:txBody>
      </p:sp>
    </p:spTree>
    <p:extLst>
      <p:ext uri="{BB962C8B-B14F-4D97-AF65-F5344CB8AC3E}">
        <p14:creationId xmlns:p14="http://schemas.microsoft.com/office/powerpoint/2010/main" val="24850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11</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Schema patterns</a:t>
            </a:r>
          </a:p>
          <a:p>
            <a:pPr marL="171450" indent="-171450" eaLnBrk="1" hangingPunct="1">
              <a:buFontTx/>
              <a:buChar char="-"/>
            </a:pPr>
            <a:r>
              <a:rPr lang="en-US" altLang="en-US" baseline="0" dirty="0" smtClean="0"/>
              <a:t>Fact and dimension tables</a:t>
            </a:r>
          </a:p>
          <a:p>
            <a:pPr marL="171450" indent="-171450" eaLnBrk="1" hangingPunct="1">
              <a:buFontTx/>
              <a:buChar char="-"/>
            </a:pPr>
            <a:r>
              <a:rPr lang="en-US" altLang="en-US" baseline="0" dirty="0" smtClean="0"/>
              <a:t>Schema patterns: star (radial pattern), constellation (sharing of dimension tables among stars), and snowflake (1-M relationships among dimension tables)</a:t>
            </a:r>
          </a:p>
          <a:p>
            <a:pPr marL="0" indent="0" eaLnBrk="1" hangingPunct="1">
              <a:buFontTx/>
              <a:buNone/>
            </a:pPr>
            <a:endParaRPr lang="en-US" altLang="en-US" baseline="0" dirty="0" smtClean="0"/>
          </a:p>
          <a:p>
            <a:pPr marL="0" indent="0" eaLnBrk="1" hangingPunct="1">
              <a:buFontTx/>
              <a:buNone/>
            </a:pPr>
            <a:r>
              <a:rPr lang="en-US" altLang="en-US" baseline="0" dirty="0" smtClean="0"/>
              <a:t>Simple schema patterns</a:t>
            </a:r>
          </a:p>
          <a:p>
            <a:pPr marL="171450" indent="-171450" eaLnBrk="1" hangingPunct="1">
              <a:buFontTx/>
              <a:buChar char="-"/>
            </a:pPr>
            <a:r>
              <a:rPr lang="en-US" altLang="en-US" baseline="0" dirty="0" smtClean="0"/>
              <a:t>Patterns are simple, typically constellation without </a:t>
            </a:r>
            <a:r>
              <a:rPr lang="en-US" altLang="en-US" baseline="0" dirty="0" err="1" smtClean="0"/>
              <a:t>snowflaking</a:t>
            </a:r>
            <a:endParaRPr lang="en-US" altLang="en-US" baseline="0" dirty="0" smtClean="0"/>
          </a:p>
          <a:p>
            <a:pPr marL="171450" indent="-171450" eaLnBrk="1" hangingPunct="1">
              <a:buFontTx/>
              <a:buChar char="-"/>
            </a:pPr>
            <a:r>
              <a:rPr lang="en-US" altLang="en-US" baseline="0" dirty="0" smtClean="0"/>
              <a:t>Many dimension tables make schema diagrams difficult to read (busy).</a:t>
            </a:r>
          </a:p>
          <a:p>
            <a:pPr marL="0" indent="0" eaLnBrk="1" hangingPunct="1">
              <a:buFontTx/>
              <a:buNone/>
            </a:pPr>
            <a:endParaRPr lang="en-US" altLang="en-US" baseline="0" dirty="0" smtClean="0"/>
          </a:p>
          <a:p>
            <a:pPr marL="0" indent="0" eaLnBrk="1" hangingPunct="1">
              <a:buFontTx/>
              <a:buNone/>
            </a:pPr>
            <a:r>
              <a:rPr lang="en-US" altLang="en-US" baseline="0" dirty="0" smtClean="0"/>
              <a:t>Data cube representation</a:t>
            </a:r>
          </a:p>
          <a:p>
            <a:pPr marL="171450" indent="-171450" eaLnBrk="1" hangingPunct="1">
              <a:buFontTx/>
              <a:buChar char="-"/>
            </a:pPr>
            <a:r>
              <a:rPr lang="en-US" altLang="en-US" baseline="0" dirty="0" smtClean="0"/>
              <a:t>Subtotals showing totals for rows, columns, and other dimensions</a:t>
            </a:r>
          </a:p>
          <a:p>
            <a:pPr marL="171450" indent="-171450" eaLnBrk="1" hangingPunct="1">
              <a:buFontTx/>
              <a:buChar char="-"/>
            </a:pPr>
            <a:r>
              <a:rPr lang="en-US" altLang="en-US" baseline="0" dirty="0" smtClean="0"/>
              <a:t>SQL subtotal operators provide subtotals so that query results have same information as data cube operations</a:t>
            </a:r>
          </a:p>
        </p:txBody>
      </p:sp>
    </p:spTree>
    <p:extLst>
      <p:ext uri="{BB962C8B-B14F-4D97-AF65-F5344CB8AC3E}">
        <p14:creationId xmlns:p14="http://schemas.microsoft.com/office/powerpoint/2010/main" val="131713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1462BF9-C40D-4377-8FA1-8B9D73FFAACA}" type="slidenum">
              <a:rPr kumimoji="0" lang="en-US" altLang="en-US" sz="1200" b="0" smtClean="0"/>
              <a:pPr/>
              <a:t>3</a:t>
            </a:fld>
            <a:endParaRPr kumimoji="0" lang="en-US" altLang="en-US" sz="1200" b="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r>
              <a:rPr lang="en-US" altLang="en-US" smtClean="0"/>
              <a:t>Star schema:</a:t>
            </a:r>
          </a:p>
          <a:p>
            <a:r>
              <a:rPr lang="en-US" altLang="en-US" smtClean="0"/>
              <a:t> - One fact table in the center</a:t>
            </a:r>
          </a:p>
          <a:p>
            <a:r>
              <a:rPr lang="en-US" altLang="en-US" smtClean="0"/>
              <a:t> - Multiple dimension tables</a:t>
            </a:r>
          </a:p>
          <a:p>
            <a:r>
              <a:rPr lang="en-US" altLang="en-US" smtClean="0"/>
              <a:t> - Represents one data cube</a:t>
            </a:r>
          </a:p>
          <a:p>
            <a:r>
              <a:rPr lang="en-US" altLang="en-US" smtClean="0"/>
              <a:t> - DW may contain many star schemas</a:t>
            </a:r>
          </a:p>
        </p:txBody>
      </p:sp>
    </p:spTree>
    <p:extLst>
      <p:ext uri="{BB962C8B-B14F-4D97-AF65-F5344CB8AC3E}">
        <p14:creationId xmlns:p14="http://schemas.microsoft.com/office/powerpoint/2010/main" val="8363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99E60C4-8B58-4377-88BB-369730EC0B09}" type="slidenum">
              <a:rPr kumimoji="0" lang="en-US" altLang="en-US" sz="1200" b="0" smtClean="0"/>
              <a:pPr/>
              <a:t>4</a:t>
            </a:fld>
            <a:endParaRPr kumimoji="0" lang="en-US" altLang="en-US" sz="1200" b="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r>
              <a:rPr lang="en-US" altLang="en-US" dirty="0" smtClean="0"/>
              <a:t>Constellation schema:</a:t>
            </a:r>
          </a:p>
          <a:p>
            <a:r>
              <a:rPr lang="en-US" altLang="en-US" dirty="0" smtClean="0"/>
              <a:t> - Multiple fact tables</a:t>
            </a:r>
          </a:p>
          <a:p>
            <a:r>
              <a:rPr lang="en-US" altLang="en-US" dirty="0" smtClean="0"/>
              <a:t> </a:t>
            </a:r>
            <a:r>
              <a:rPr lang="en-US" altLang="en-US" smtClean="0"/>
              <a:t>- Dimension </a:t>
            </a:r>
            <a:r>
              <a:rPr lang="en-US" altLang="en-US" dirty="0" smtClean="0"/>
              <a:t>tables share fact tables</a:t>
            </a:r>
          </a:p>
          <a:p>
            <a:r>
              <a:rPr lang="en-US" altLang="en-US" dirty="0" smtClean="0"/>
              <a:t> - Relationship diagram looks like a constellation</a:t>
            </a:r>
          </a:p>
        </p:txBody>
      </p:sp>
    </p:spTree>
    <p:extLst>
      <p:ext uri="{BB962C8B-B14F-4D97-AF65-F5344CB8AC3E}">
        <p14:creationId xmlns:p14="http://schemas.microsoft.com/office/powerpoint/2010/main" val="279447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000" dirty="0" smtClean="0"/>
              <a:t>Measures</a:t>
            </a:r>
          </a:p>
          <a:p>
            <a:pPr marL="342900" indent="-342900">
              <a:buFontTx/>
              <a:buChar char="-"/>
            </a:pPr>
            <a:r>
              <a:rPr lang="en-US" altLang="en-US" sz="2000" baseline="0" dirty="0" smtClean="0"/>
              <a:t>Product sales: point of sale</a:t>
            </a:r>
          </a:p>
          <a:p>
            <a:pPr marL="342900" indent="-342900">
              <a:buFontTx/>
              <a:buChar char="-"/>
            </a:pPr>
            <a:r>
              <a:rPr lang="en-US" altLang="en-US" sz="2000" baseline="0" dirty="0" smtClean="0"/>
              <a:t>Subscription sales</a:t>
            </a:r>
          </a:p>
          <a:p>
            <a:pPr marL="342900" indent="-342900">
              <a:buFontTx/>
              <a:buChar char="-"/>
            </a:pPr>
            <a:r>
              <a:rPr lang="en-US" altLang="en-US" sz="2000" baseline="0" dirty="0" smtClean="0"/>
              <a:t>Supplier performance: order (quantity and cost), returns (quantity and value), rejects (quantity and value) lead time, stock outage</a:t>
            </a:r>
          </a:p>
          <a:p>
            <a:pPr marL="0" indent="0">
              <a:buFontTx/>
              <a:buNone/>
            </a:pPr>
            <a:endParaRPr lang="en-US" altLang="en-US" sz="2000" baseline="0" dirty="0" smtClean="0"/>
          </a:p>
          <a:p>
            <a:pPr marL="0" indent="0">
              <a:buFontTx/>
              <a:buNone/>
            </a:pPr>
            <a:r>
              <a:rPr lang="en-US" altLang="en-US" sz="2000" baseline="0" dirty="0" smtClean="0"/>
              <a:t>Dimensions</a:t>
            </a:r>
          </a:p>
          <a:p>
            <a:pPr marL="342900" indent="-342900">
              <a:buFontTx/>
              <a:buChar char="-"/>
            </a:pPr>
            <a:r>
              <a:rPr lang="en-US" altLang="en-US" sz="2000" baseline="0" dirty="0" smtClean="0"/>
              <a:t>Format: media</a:t>
            </a:r>
          </a:p>
          <a:p>
            <a:pPr marL="342900" indent="-342900">
              <a:buFontTx/>
              <a:buChar char="-"/>
            </a:pPr>
            <a:r>
              <a:rPr lang="en-US" altLang="en-US" sz="2000" baseline="0" dirty="0" smtClean="0"/>
              <a:t>Package: types of subscription packages</a:t>
            </a:r>
          </a:p>
          <a:p>
            <a:pPr marL="342900" indent="-342900">
              <a:buFontTx/>
              <a:buChar char="-"/>
            </a:pPr>
            <a:r>
              <a:rPr lang="en-US" altLang="en-US" sz="2000" baseline="0" dirty="0" smtClean="0"/>
              <a:t>Lead: referring page</a:t>
            </a:r>
          </a:p>
          <a:p>
            <a:pPr marL="342900" indent="-342900">
              <a:buFontTx/>
              <a:buChar char="-"/>
            </a:pPr>
            <a:r>
              <a:rPr lang="en-US" altLang="en-US" sz="2000" baseline="0" dirty="0" smtClean="0"/>
              <a:t>Associated with subscription: lead, package, format</a:t>
            </a:r>
          </a:p>
          <a:p>
            <a:pPr marL="342900" indent="-342900">
              <a:buFontTx/>
              <a:buChar char="-"/>
            </a:pPr>
            <a:r>
              <a:rPr lang="en-US" altLang="en-US" sz="2000" baseline="0" dirty="0" smtClean="0"/>
              <a:t>Associated with physical presence: store</a:t>
            </a:r>
          </a:p>
          <a:p>
            <a:pPr marL="342900" indent="-342900">
              <a:buFontTx/>
              <a:buChar char="-"/>
            </a:pPr>
            <a:r>
              <a:rPr lang="en-US" altLang="en-US" sz="2000" baseline="0" dirty="0" smtClean="0"/>
              <a:t>Common dimensions for physical sales and subscription: customer, date, item</a:t>
            </a:r>
          </a:p>
          <a:p>
            <a:pPr marL="342900" indent="-342900">
              <a:buFontTx/>
              <a:buChar char="-"/>
            </a:pPr>
            <a:r>
              <a:rPr lang="en-US" altLang="en-US" sz="2000" baseline="0" dirty="0" smtClean="0"/>
              <a:t>Associated with supplier performance: date, supplier, item</a:t>
            </a:r>
            <a:endParaRPr lang="en-US" altLang="en-US" sz="200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41189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a complex constellation diagram, a matrix provides a convenient mapping of dimensions and facts. This matrix shows a mapping of the simplified schema diagram shown previously. Item and </a:t>
            </a:r>
            <a:r>
              <a:rPr kumimoji="1" lang="en-US" sz="1200" kern="1200" dirty="0" err="1" smtClean="0">
                <a:solidFill>
                  <a:schemeClr val="tx1"/>
                </a:solidFill>
                <a:effectLst/>
                <a:latin typeface="Times New Roman" pitchFamily="18" charset="0"/>
                <a:ea typeface="+mn-ea"/>
                <a:cs typeface="+mn-cs"/>
              </a:rPr>
              <a:t>TimeDim</a:t>
            </a:r>
            <a:r>
              <a:rPr kumimoji="1" lang="en-US" sz="1200" kern="1200" dirty="0" smtClean="0">
                <a:solidFill>
                  <a:schemeClr val="tx1"/>
                </a:solidFill>
                <a:effectLst/>
                <a:latin typeface="Times New Roman" pitchFamily="18" charset="0"/>
                <a:ea typeface="+mn-ea"/>
                <a:cs typeface="+mn-cs"/>
              </a:rPr>
              <a:t> are shared in all three schemas. Most dimensions appear in two schemas. Shared dimensions are conformed or standardized across schemas. Supplier and Store are used in only one schema each.</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Even a matrix becomes unwieldy for a moderate data warehouse. A moderate size data warehouse can have 10 facts and 30+ dimensions, making the matrix too large to show on a standard page. The matrix can be partitioned to show on several pages or zoomed from a high level with dimensions and facts grouped.</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404161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248D97F-DDFF-43E4-B0A1-8C4C928F2E94}" type="slidenum">
              <a:rPr kumimoji="0" lang="en-US" altLang="en-US" sz="1200" b="0" smtClean="0"/>
              <a:pPr/>
              <a:t>7</a:t>
            </a:fld>
            <a:endParaRPr kumimoji="0" lang="en-US" altLang="en-US" sz="1200" b="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r>
              <a:rPr lang="en-US" altLang="en-US" smtClean="0"/>
              <a:t>Snowflake schema:</a:t>
            </a:r>
          </a:p>
          <a:p>
            <a:r>
              <a:rPr lang="en-US" altLang="en-US" smtClean="0"/>
              <a:t> - Multiple levels of dimension tables</a:t>
            </a:r>
          </a:p>
          <a:p>
            <a:r>
              <a:rPr lang="en-US" altLang="en-US" smtClean="0"/>
              <a:t> - Use when dimension tables are small: little performance gain by denormalizing</a:t>
            </a:r>
          </a:p>
          <a:p>
            <a:r>
              <a:rPr lang="en-US" altLang="en-US" smtClean="0"/>
              <a:t> - Relationship diagram looks like a snowflake</a:t>
            </a:r>
          </a:p>
        </p:txBody>
      </p:sp>
    </p:spTree>
    <p:extLst>
      <p:ext uri="{BB962C8B-B14F-4D97-AF65-F5344CB8AC3E}">
        <p14:creationId xmlns:p14="http://schemas.microsoft.com/office/powerpoint/2010/main" val="52816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 prepended</a:t>
            </a:r>
            <a:r>
              <a:rPr lang="en-US" baseline="0" dirty="0" smtClean="0"/>
              <a:t> to the table names to avoid table name conflicts in my schema</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231054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Because inventory management is a common and important yet difficult activity in many organizations, ERP vendors have developed Enterprise Resource Management (ERP) software to provide software support. Typically, ERP software provides modules related to Manufacturing, Distribution/Logistics, Financials, and HR/Payroll.  Inventory is at the heart of the Manufacturing and Distribution/Logistics modules.  The work order, sales, and purchase life cycles affect the perpetual inventory balance as shown in Figure 1. In addition, inventory transactions including adjustments, transfers, issues, and reclassifications affect the perpetual inventory balance.</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02045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Snowflaking</a:t>
            </a:r>
            <a:endParaRPr lang="en-US" dirty="0" smtClean="0"/>
          </a:p>
          <a:p>
            <a:pPr marL="171450" indent="-171450">
              <a:buFontTx/>
              <a:buChar char="-"/>
            </a:pPr>
            <a:r>
              <a:rPr lang="en-US" dirty="0" err="1" smtClean="0"/>
              <a:t>Company_Dim</a:t>
            </a:r>
            <a:r>
              <a:rPr lang="en-US" baseline="0" dirty="0" smtClean="0"/>
              <a:t> to </a:t>
            </a:r>
            <a:r>
              <a:rPr lang="en-US" baseline="0" dirty="0" err="1" smtClean="0"/>
              <a:t>Branch_Plant_Dim</a:t>
            </a:r>
            <a:endParaRPr lang="en-US" baseline="0" dirty="0" smtClean="0"/>
          </a:p>
          <a:p>
            <a:pPr marL="171450" indent="-171450">
              <a:buFontTx/>
              <a:buChar char="-"/>
            </a:pPr>
            <a:r>
              <a:rPr lang="en-US" baseline="0" dirty="0" err="1" smtClean="0"/>
              <a:t>Item_Cat_Code</a:t>
            </a:r>
            <a:r>
              <a:rPr lang="en-US" baseline="0" dirty="0" smtClean="0"/>
              <a:t> 1 to </a:t>
            </a:r>
            <a:r>
              <a:rPr lang="en-US" baseline="0" dirty="0" err="1" smtClean="0"/>
              <a:t>Item_Master_Dim</a:t>
            </a: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Item_Cat_Code</a:t>
            </a:r>
            <a:r>
              <a:rPr lang="en-US" baseline="0" dirty="0" smtClean="0"/>
              <a:t> 2 to </a:t>
            </a:r>
            <a:r>
              <a:rPr lang="en-US" baseline="0" dirty="0" err="1" smtClean="0"/>
              <a:t>Item_Master_Dim</a:t>
            </a:r>
            <a:endParaRPr lang="en-US" dirty="0" smtClean="0"/>
          </a:p>
          <a:p>
            <a:pPr marL="171450" indent="-171450">
              <a:buFontTx/>
              <a:buChar char="-"/>
            </a:pPr>
            <a:r>
              <a:rPr lang="en-US" dirty="0" smtClean="0"/>
              <a:t>Addr_Cat_Code</a:t>
            </a:r>
            <a:r>
              <a:rPr lang="en-US" baseline="0" dirty="0" smtClean="0"/>
              <a:t>1 to </a:t>
            </a:r>
            <a:r>
              <a:rPr lang="en-US" baseline="0" dirty="0" err="1" smtClean="0"/>
              <a:t>Cust_Vendor_Dim</a:t>
            </a: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mtClean="0"/>
              <a:t>Addr_Cat_Code</a:t>
            </a:r>
            <a:r>
              <a:rPr lang="en-US" baseline="0" dirty="0" smtClean="0"/>
              <a:t>2</a:t>
            </a:r>
            <a:r>
              <a:rPr lang="en-US" baseline="0" smtClean="0"/>
              <a:t> </a:t>
            </a:r>
            <a:r>
              <a:rPr lang="en-US" baseline="0" dirty="0" smtClean="0"/>
              <a:t>to </a:t>
            </a:r>
            <a:r>
              <a:rPr lang="en-US" baseline="0" dirty="0" err="1" smtClean="0"/>
              <a:t>Cust_Vendor_Dim</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10</a:t>
            </a:fld>
            <a:endParaRPr lang="en-US"/>
          </a:p>
        </p:txBody>
      </p:sp>
    </p:spTree>
    <p:extLst>
      <p:ext uri="{BB962C8B-B14F-4D97-AF65-F5344CB8AC3E}">
        <p14:creationId xmlns:p14="http://schemas.microsoft.com/office/powerpoint/2010/main" val="2090206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6214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79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351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467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093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911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121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335515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9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70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155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78492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14400" y="1143000"/>
            <a:ext cx="7391400" cy="1143000"/>
          </a:xfrm>
        </p:spPr>
        <p:txBody>
          <a:bodyPr/>
          <a:lstStyle/>
          <a:p>
            <a:pPr algn="ctr"/>
            <a:r>
              <a:rPr lang="en-US" altLang="en-US" dirty="0"/>
              <a:t>Module 1</a:t>
            </a:r>
            <a:br>
              <a:rPr lang="en-US" altLang="en-US" dirty="0"/>
            </a:br>
            <a:r>
              <a:rPr lang="en-US" altLang="en-US" dirty="0" smtClean="0"/>
              <a:t>Overview of Relational </a:t>
            </a:r>
            <a:r>
              <a:rPr lang="en-US" altLang="en-US" dirty="0"/>
              <a:t>Database </a:t>
            </a:r>
            <a:r>
              <a:rPr lang="en-US" altLang="en-US" dirty="0" smtClean="0"/>
              <a:t>Support</a:t>
            </a:r>
            <a:r>
              <a:rPr lang="en-US" altLang="en-US" dirty="0"/>
              <a:t/>
            </a:r>
            <a:br>
              <a:rPr lang="en-US" altLang="en-US" dirty="0"/>
            </a:br>
            <a:endParaRPr lang="en-US" altLang="en-US" dirty="0" smtClean="0"/>
          </a:p>
        </p:txBody>
      </p:sp>
      <p:sp>
        <p:nvSpPr>
          <p:cNvPr id="3075" name="Rectangle 5"/>
          <p:cNvSpPr>
            <a:spLocks noGrp="1" noChangeArrowheads="1"/>
          </p:cNvSpPr>
          <p:nvPr>
            <p:ph type="subTitle" idx="1"/>
          </p:nvPr>
        </p:nvSpPr>
        <p:spPr>
          <a:xfrm>
            <a:off x="1368552" y="3680778"/>
            <a:ext cx="7440613" cy="906462"/>
          </a:xfrm>
          <a:noFill/>
          <a:ln w="25400"/>
        </p:spPr>
        <p:txBody>
          <a:bodyPr/>
          <a:lstStyle/>
          <a:p>
            <a:pPr algn="r" eaLnBrk="1" hangingPunct="1"/>
            <a:r>
              <a:rPr lang="en-US" altLang="en-US" sz="2800" dirty="0" smtClean="0"/>
              <a:t>Lesson 4: Relational Database Schema Patterns</a:t>
            </a:r>
          </a:p>
        </p:txBody>
      </p:sp>
    </p:spTree>
    <p:extLst>
      <p:ext uri="{BB962C8B-B14F-4D97-AF65-F5344CB8AC3E}">
        <p14:creationId xmlns:p14="http://schemas.microsoft.com/office/powerpoint/2010/main" val="2830230983"/>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49820"/>
            <a:ext cx="8382000" cy="685800"/>
          </a:xfrm>
        </p:spPr>
        <p:txBody>
          <a:bodyPr/>
          <a:lstStyle/>
          <a:p>
            <a:r>
              <a:rPr lang="en-US" dirty="0"/>
              <a:t>Oracle Diagram </a:t>
            </a:r>
            <a:r>
              <a:rPr lang="en-US" dirty="0" smtClean="0"/>
              <a:t>for the Inventory </a:t>
            </a:r>
            <a:r>
              <a:rPr lang="en-US" dirty="0"/>
              <a:t>DW</a:t>
            </a:r>
          </a:p>
        </p:txBody>
      </p:sp>
      <p:pic>
        <p:nvPicPr>
          <p:cNvPr id="3" name="Picture 2"/>
          <p:cNvPicPr>
            <a:picLocks noChangeAspect="1"/>
          </p:cNvPicPr>
          <p:nvPr/>
        </p:nvPicPr>
        <p:blipFill>
          <a:blip r:embed="rId3"/>
          <a:stretch>
            <a:fillRect/>
          </a:stretch>
        </p:blipFill>
        <p:spPr>
          <a:xfrm>
            <a:off x="1295938" y="835620"/>
            <a:ext cx="6399723" cy="5047772"/>
          </a:xfrm>
          <a:prstGeom prst="rect">
            <a:avLst/>
          </a:prstGeom>
        </p:spPr>
      </p:pic>
    </p:spTree>
    <p:extLst>
      <p:ext uri="{BB962C8B-B14F-4D97-AF65-F5344CB8AC3E}">
        <p14:creationId xmlns:p14="http://schemas.microsoft.com/office/powerpoint/2010/main" val="404615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Understand schema patterns for query formulation</a:t>
            </a:r>
          </a:p>
          <a:p>
            <a:pPr eaLnBrk="1" hangingPunct="1"/>
            <a:r>
              <a:rPr lang="en-US" altLang="en-US" dirty="0" smtClean="0"/>
              <a:t>Store sales data warehouse for practice problems</a:t>
            </a:r>
          </a:p>
          <a:p>
            <a:pPr eaLnBrk="1" hangingPunct="1"/>
            <a:r>
              <a:rPr lang="en-US" altLang="en-US" dirty="0" smtClean="0"/>
              <a:t>Inventory data warehouse for graded problems</a:t>
            </a:r>
          </a:p>
          <a:p>
            <a:pPr eaLnBrk="1" hangingPunct="1"/>
            <a:r>
              <a:rPr lang="en-US" altLang="en-US" dirty="0" smtClean="0"/>
              <a:t>Course documents for both data warehouses</a:t>
            </a:r>
          </a:p>
        </p:txBody>
      </p:sp>
    </p:spTree>
    <p:extLst>
      <p:ext uri="{BB962C8B-B14F-4D97-AF65-F5344CB8AC3E}">
        <p14:creationId xmlns:p14="http://schemas.microsoft.com/office/powerpoint/2010/main" val="42676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Review schema patterns</a:t>
            </a:r>
          </a:p>
          <a:p>
            <a:r>
              <a:rPr lang="en-US" dirty="0" smtClean="0"/>
              <a:t>Understand data warehouse used in ungraded exercises</a:t>
            </a:r>
          </a:p>
          <a:p>
            <a:r>
              <a:rPr lang="en-US" dirty="0" smtClean="0"/>
              <a:t>Understand data warehouse used in graded assignments</a:t>
            </a:r>
            <a:endParaRPr lang="en-US" dirty="0"/>
          </a:p>
        </p:txBody>
      </p:sp>
    </p:spTree>
    <p:extLst>
      <p:ext uri="{BB962C8B-B14F-4D97-AF65-F5344CB8AC3E}">
        <p14:creationId xmlns:p14="http://schemas.microsoft.com/office/powerpoint/2010/main" val="386260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434975"/>
            <a:ext cx="8080375" cy="708025"/>
          </a:xfrm>
        </p:spPr>
        <p:txBody>
          <a:bodyPr/>
          <a:lstStyle/>
          <a:p>
            <a:pPr eaLnBrk="1" hangingPunct="1"/>
            <a:r>
              <a:rPr lang="en-US" altLang="en-US" sz="4000" smtClean="0"/>
              <a:t>Star Schema Example</a:t>
            </a:r>
          </a:p>
        </p:txBody>
      </p:sp>
      <p:sp>
        <p:nvSpPr>
          <p:cNvPr id="34819" name="Rectangle 5"/>
          <p:cNvSpPr>
            <a:spLocks noChangeArrowheads="1"/>
          </p:cNvSpPr>
          <p:nvPr/>
        </p:nvSpPr>
        <p:spPr bwMode="auto">
          <a:xfrm>
            <a:off x="22669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4820" name="Rectangle 10"/>
          <p:cNvSpPr>
            <a:spLocks noChangeArrowheads="1"/>
          </p:cNvSpPr>
          <p:nvPr/>
        </p:nvSpPr>
        <p:spPr bwMode="auto">
          <a:xfrm>
            <a:off x="0" y="204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4821" name="Rectangle 12"/>
          <p:cNvSpPr>
            <a:spLocks noChangeArrowheads="1"/>
          </p:cNvSpPr>
          <p:nvPr/>
        </p:nvSpPr>
        <p:spPr bwMode="auto">
          <a:xfrm>
            <a:off x="0" y="204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972785961"/>
              </p:ext>
            </p:extLst>
          </p:nvPr>
        </p:nvGraphicFramePr>
        <p:xfrm>
          <a:off x="1383791" y="1251494"/>
          <a:ext cx="6561057" cy="4513635"/>
        </p:xfrm>
        <a:graphic>
          <a:graphicData uri="http://schemas.openxmlformats.org/presentationml/2006/ole">
            <mc:AlternateContent xmlns:mc="http://schemas.openxmlformats.org/markup-compatibility/2006">
              <mc:Choice xmlns:v="urn:schemas-microsoft-com:vml" Requires="v">
                <p:oleObj spid="_x0000_s63599" name="Visio" r:id="rId4" imgW="4029033" imgH="2774790" progId="Visio.Drawing.11">
                  <p:embed/>
                </p:oleObj>
              </mc:Choice>
              <mc:Fallback>
                <p:oleObj name="Visio" r:id="rId4" imgW="4029033" imgH="27747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791" y="1251494"/>
                        <a:ext cx="6561057" cy="45136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408871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47471" y="314833"/>
            <a:ext cx="8080375" cy="1143000"/>
          </a:xfrm>
        </p:spPr>
        <p:txBody>
          <a:bodyPr/>
          <a:lstStyle/>
          <a:p>
            <a:pPr eaLnBrk="1" hangingPunct="1"/>
            <a:r>
              <a:rPr lang="en-US" altLang="en-US" dirty="0" smtClean="0"/>
              <a:t>Constellation Schema Example</a:t>
            </a:r>
          </a:p>
        </p:txBody>
      </p:sp>
      <p:sp>
        <p:nvSpPr>
          <p:cNvPr id="35843" name="Rectangle 3"/>
          <p:cNvSpPr>
            <a:spLocks noChangeArrowheads="1"/>
          </p:cNvSpPr>
          <p:nvPr/>
        </p:nvSpPr>
        <p:spPr bwMode="auto">
          <a:xfrm>
            <a:off x="2271713"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5844" name="Rectangle 10"/>
          <p:cNvSpPr>
            <a:spLocks noChangeArrowheads="1"/>
          </p:cNvSpPr>
          <p:nvPr/>
        </p:nvSpPr>
        <p:spPr bwMode="auto">
          <a:xfrm>
            <a:off x="0" y="134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5845" name="Rectangle 12"/>
          <p:cNvSpPr>
            <a:spLocks noChangeArrowheads="1"/>
          </p:cNvSpPr>
          <p:nvPr/>
        </p:nvSpPr>
        <p:spPr bwMode="auto">
          <a:xfrm>
            <a:off x="0" y="132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2"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537894443"/>
              </p:ext>
            </p:extLst>
          </p:nvPr>
        </p:nvGraphicFramePr>
        <p:xfrm>
          <a:off x="1959279" y="886333"/>
          <a:ext cx="5758776" cy="4811681"/>
        </p:xfrm>
        <a:graphic>
          <a:graphicData uri="http://schemas.openxmlformats.org/presentationml/2006/ole">
            <mc:AlternateContent xmlns:mc="http://schemas.openxmlformats.org/markup-compatibility/2006">
              <mc:Choice xmlns:v="urn:schemas-microsoft-com:vml" Requires="v">
                <p:oleObj spid="_x0000_s64623" name="Visio" r:id="rId4" imgW="5041491" imgH="4208220" progId="Visio.Drawing.11">
                  <p:embed/>
                </p:oleObj>
              </mc:Choice>
              <mc:Fallback>
                <p:oleObj name="Visio" r:id="rId4" imgW="5041491" imgH="42082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279" y="886333"/>
                        <a:ext cx="5758776" cy="48116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2921939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Constellation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7283766"/>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119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for a Constellation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3266091"/>
              </p:ext>
            </p:extLst>
          </p:nvPr>
        </p:nvGraphicFramePr>
        <p:xfrm>
          <a:off x="304800" y="1066800"/>
          <a:ext cx="8382000" cy="3708400"/>
        </p:xfrm>
        <a:graphic>
          <a:graphicData uri="http://schemas.openxmlformats.org/drawingml/2006/table">
            <a:tbl>
              <a:tblPr firstRow="1" firstCol="1">
                <a:tableStyleId>{5DA37D80-6434-44D0-A028-1B22A696006F}</a:tableStyleId>
              </a:tblPr>
              <a:tblGrid>
                <a:gridCol w="2095500"/>
                <a:gridCol w="2095500"/>
                <a:gridCol w="2295144"/>
                <a:gridCol w="1895856"/>
              </a:tblGrid>
              <a:tr h="370840">
                <a:tc rowSpan="2">
                  <a:txBody>
                    <a:bodyPr/>
                    <a:lstStyle/>
                    <a:p>
                      <a:r>
                        <a:rPr lang="en-US" dirty="0" smtClean="0"/>
                        <a:t>Dimensions</a:t>
                      </a:r>
                      <a:endParaRPr lang="en-US" dirty="0"/>
                    </a:p>
                  </a:txBody>
                  <a:tcPr anchor="ctr"/>
                </a:tc>
                <a:tc gridSpan="3">
                  <a:txBody>
                    <a:bodyPr/>
                    <a:lstStyle/>
                    <a:p>
                      <a:pPr algn="ctr"/>
                      <a:r>
                        <a:rPr lang="en-US" dirty="0" smtClean="0"/>
                        <a:t>Facts</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US" i="1" dirty="0" smtClean="0"/>
                        <a:t>Product Sales</a:t>
                      </a:r>
                      <a:endParaRPr lang="en-US" i="1" dirty="0"/>
                    </a:p>
                  </a:txBody>
                  <a:tcPr/>
                </a:tc>
                <a:tc>
                  <a:txBody>
                    <a:bodyPr/>
                    <a:lstStyle/>
                    <a:p>
                      <a:pPr algn="ctr"/>
                      <a:r>
                        <a:rPr lang="en-US" i="1" dirty="0" smtClean="0"/>
                        <a:t>Subscription Sales</a:t>
                      </a:r>
                      <a:endParaRPr lang="en-US" i="1" dirty="0"/>
                    </a:p>
                  </a:txBody>
                  <a:tcPr/>
                </a:tc>
                <a:tc>
                  <a:txBody>
                    <a:bodyPr/>
                    <a:lstStyle/>
                    <a:p>
                      <a:pPr algn="ctr"/>
                      <a:r>
                        <a:rPr lang="en-US" i="1" dirty="0" smtClean="0"/>
                        <a:t>Inventory</a:t>
                      </a:r>
                      <a:endParaRPr lang="en-US" i="1" dirty="0"/>
                    </a:p>
                  </a:txBody>
                  <a:tcPr/>
                </a:tc>
              </a:tr>
              <a:tr h="370840">
                <a:tc>
                  <a:txBody>
                    <a:bodyPr/>
                    <a:lstStyle/>
                    <a:p>
                      <a:r>
                        <a:rPr lang="en-US" b="0" i="1" dirty="0" smtClean="0"/>
                        <a:t>Store</a:t>
                      </a:r>
                      <a:endParaRPr lang="en-US" b="0" i="1" dirty="0"/>
                    </a:p>
                  </a:txBody>
                  <a:tcPr/>
                </a:tc>
                <a:tc>
                  <a:txBody>
                    <a:bodyPr/>
                    <a:lstStyle/>
                    <a:p>
                      <a:pPr algn="ctr"/>
                      <a:r>
                        <a:rPr lang="en-US" dirty="0" smtClean="0"/>
                        <a:t>X</a:t>
                      </a:r>
                      <a:endParaRPr lang="en-US" dirty="0"/>
                    </a:p>
                  </a:txBody>
                  <a:tcPr/>
                </a:tc>
                <a:tc>
                  <a:txBody>
                    <a:bodyPr/>
                    <a:lstStyle/>
                    <a:p>
                      <a:pPr algn="ctr"/>
                      <a:endParaRPr lang="en-US"/>
                    </a:p>
                  </a:txBody>
                  <a:tcPr/>
                </a:tc>
                <a:tc>
                  <a:txBody>
                    <a:bodyPr/>
                    <a:lstStyle/>
                    <a:p>
                      <a:pPr algn="ctr"/>
                      <a:endParaRPr lang="en-US" dirty="0"/>
                    </a:p>
                  </a:txBody>
                  <a:tcPr/>
                </a:tc>
              </a:tr>
              <a:tr h="370840">
                <a:tc>
                  <a:txBody>
                    <a:bodyPr/>
                    <a:lstStyle/>
                    <a:p>
                      <a:r>
                        <a:rPr lang="en-US" b="0" i="1" dirty="0" smtClean="0"/>
                        <a:t>Item</a:t>
                      </a:r>
                      <a:endParaRPr lang="en-US" b="0" i="1"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b="0" i="1" dirty="0" smtClean="0"/>
                        <a:t>Customer</a:t>
                      </a:r>
                      <a:endParaRPr lang="en-US" b="0" i="1"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b="0" i="1" dirty="0" smtClean="0"/>
                        <a:t>Lead</a:t>
                      </a:r>
                      <a:endParaRPr lang="en-US" b="0" i="1" dirty="0"/>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b="0" i="1" dirty="0" smtClean="0"/>
                        <a:t>Package</a:t>
                      </a:r>
                      <a:endParaRPr lang="en-US" b="0" i="1" dirty="0"/>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b="0" i="1" dirty="0" smtClean="0"/>
                        <a:t>Format</a:t>
                      </a:r>
                      <a:endParaRPr lang="en-US" b="0" i="1" dirty="0"/>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b="0" i="1" dirty="0" smtClean="0"/>
                        <a:t>Supplier</a:t>
                      </a:r>
                      <a:endParaRPr lang="en-US" b="0" i="1"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X</a:t>
                      </a:r>
                      <a:endParaRPr lang="en-US" dirty="0"/>
                    </a:p>
                  </a:txBody>
                  <a:tcPr/>
                </a:tc>
              </a:tr>
              <a:tr h="370840">
                <a:tc>
                  <a:txBody>
                    <a:bodyPr/>
                    <a:lstStyle/>
                    <a:p>
                      <a:r>
                        <a:rPr lang="en-US" b="0" i="1" dirty="0" err="1" smtClean="0"/>
                        <a:t>TimeDim</a:t>
                      </a:r>
                      <a:endParaRPr lang="en-US" b="0" i="1"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bl>
          </a:graphicData>
        </a:graphic>
      </p:graphicFrame>
    </p:spTree>
    <p:extLst>
      <p:ext uri="{BB962C8B-B14F-4D97-AF65-F5344CB8AC3E}">
        <p14:creationId xmlns:p14="http://schemas.microsoft.com/office/powerpoint/2010/main" val="282852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Snowflake Schema Example</a:t>
            </a:r>
          </a:p>
        </p:txBody>
      </p:sp>
      <p:sp>
        <p:nvSpPr>
          <p:cNvPr id="36867" name="Rectangle 5"/>
          <p:cNvSpPr>
            <a:spLocks noChangeArrowheads="1"/>
          </p:cNvSpPr>
          <p:nvPr/>
        </p:nvSpPr>
        <p:spPr bwMode="auto">
          <a:xfrm>
            <a:off x="2271713"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6868" name="Rectangle 10"/>
          <p:cNvSpPr>
            <a:spLocks noChangeArrowheads="1"/>
          </p:cNvSpPr>
          <p:nvPr/>
        </p:nvSpPr>
        <p:spPr bwMode="auto">
          <a:xfrm>
            <a:off x="0"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6869" name="Rectangle 12"/>
          <p:cNvSpPr>
            <a:spLocks noChangeArrowheads="1"/>
          </p:cNvSpPr>
          <p:nvPr/>
        </p:nvSpPr>
        <p:spPr bwMode="auto">
          <a:xfrm>
            <a:off x="0"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698271422"/>
              </p:ext>
            </p:extLst>
          </p:nvPr>
        </p:nvGraphicFramePr>
        <p:xfrm>
          <a:off x="428017" y="1585609"/>
          <a:ext cx="8258783" cy="3756458"/>
        </p:xfrm>
        <a:graphic>
          <a:graphicData uri="http://schemas.openxmlformats.org/presentationml/2006/ole">
            <mc:AlternateContent xmlns:mc="http://schemas.openxmlformats.org/markup-compatibility/2006">
              <mc:Choice xmlns:v="urn:schemas-microsoft-com:vml" Requires="v">
                <p:oleObj spid="_x0000_s65647" name="Visio" r:id="rId4" imgW="5803806" imgH="2634930" progId="Visio.Drawing.11">
                  <p:embed/>
                </p:oleObj>
              </mc:Choice>
              <mc:Fallback>
                <p:oleObj name="Visio" r:id="rId4" imgW="5803806" imgH="263493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17" y="1585609"/>
                        <a:ext cx="8258783" cy="375645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126350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Diagram for the Store Sales DW</a:t>
            </a:r>
            <a:endParaRPr lang="en-US" dirty="0"/>
          </a:p>
        </p:txBody>
      </p:sp>
      <p:pic>
        <p:nvPicPr>
          <p:cNvPr id="3" name="Picture 2"/>
          <p:cNvPicPr>
            <a:picLocks noChangeAspect="1"/>
          </p:cNvPicPr>
          <p:nvPr/>
        </p:nvPicPr>
        <p:blipFill>
          <a:blip r:embed="rId3"/>
          <a:stretch>
            <a:fillRect/>
          </a:stretch>
        </p:blipFill>
        <p:spPr>
          <a:xfrm>
            <a:off x="1743075" y="928687"/>
            <a:ext cx="5657850" cy="5000625"/>
          </a:xfrm>
          <a:prstGeom prst="rect">
            <a:avLst/>
          </a:prstGeom>
        </p:spPr>
      </p:pic>
    </p:spTree>
    <p:extLst>
      <p:ext uri="{BB962C8B-B14F-4D97-AF65-F5344CB8AC3E}">
        <p14:creationId xmlns:p14="http://schemas.microsoft.com/office/powerpoint/2010/main" val="191246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Lifecycles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21687283"/>
              </p:ext>
            </p:extLst>
          </p:nvPr>
        </p:nvGraphicFramePr>
        <p:xfrm>
          <a:off x="1743456" y="997490"/>
          <a:ext cx="5498592" cy="4724631"/>
        </p:xfrm>
        <a:graphic>
          <a:graphicData uri="http://schemas.openxmlformats.org/presentationml/2006/ole">
            <mc:AlternateContent xmlns:mc="http://schemas.openxmlformats.org/markup-compatibility/2006">
              <mc:Choice xmlns:v="urn:schemas-microsoft-com:vml" Requires="v">
                <p:oleObj spid="_x0000_s68658" name="Visio" r:id="rId4" imgW="3113837" imgH="2680777" progId="Visio.Drawing.11">
                  <p:embed/>
                </p:oleObj>
              </mc:Choice>
              <mc:Fallback>
                <p:oleObj name="Visio" r:id="rId4" imgW="3113837" imgH="268077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456" y="997490"/>
                        <a:ext cx="5498592" cy="4724631"/>
                      </a:xfrm>
                      <a:prstGeom prst="rect">
                        <a:avLst/>
                      </a:prstGeom>
                      <a:noFill/>
                    </p:spPr>
                  </p:pic>
                </p:oleObj>
              </mc:Fallback>
            </mc:AlternateContent>
          </a:graphicData>
        </a:graphic>
      </p:graphicFrame>
    </p:spTree>
    <p:extLst>
      <p:ext uri="{BB962C8B-B14F-4D97-AF65-F5344CB8AC3E}">
        <p14:creationId xmlns:p14="http://schemas.microsoft.com/office/powerpoint/2010/main" val="6022523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 Overview of Relational Database Support &amp;quot;&quot;/&gt;&lt;property id=&quot;20307&quot; value=&quot;256&quot;/&gt;&lt;/object&gt;&lt;object type=&quot;3&quot; unique_id=&quot;10998&quot;&gt;&lt;property id=&quot;20148&quot; value=&quot;5&quot;/&gt;&lt;property id=&quot;20300&quot; value=&quot;Slide 3 - &amp;quot;Star Schema Example&amp;quot;&quot;/&gt;&lt;property id=&quot;20307&quot; value=&quot;263&quot;/&gt;&lt;/object&gt;&lt;object type=&quot;3&quot; unique_id=&quot;10999&quot;&gt;&lt;property id=&quot;20148&quot; value=&quot;5&quot;/&gt;&lt;property id=&quot;20300&quot; value=&quot;Slide 4 - &amp;quot;Constellation Schema Example&amp;quot;&quot;/&gt;&lt;property id=&quot;20307&quot; value=&quot;264&quot;/&gt;&lt;/object&gt;&lt;object type=&quot;3&quot; unique_id=&quot;11000&quot;&gt;&lt;property id=&quot;20148&quot; value=&quot;5&quot;/&gt;&lt;property id=&quot;20300&quot; value=&quot;Slide 7 - &amp;quot;Snowflake Schema Example&amp;quot;&quot;/&gt;&lt;property id=&quot;20307&quot; value=&quot;265&quot;/&gt;&lt;/object&gt;&lt;object type=&quot;3&quot; unique_id=&quot;11004&quot;&gt;&lt;property id=&quot;20148&quot; value=&quot;5&quot;/&gt;&lt;property id=&quot;20300&quot; value=&quot;Slide 11 - &amp;quot;Summary&amp;quot;&quot;/&gt;&lt;property id=&quot;20307&quot; value=&quot;269&quot;/&gt;&lt;/object&gt;&lt;object type=&quot;3&quot; unique_id=&quot;28704&quot;&gt;&lt;property id=&quot;20148&quot; value=&quot;5&quot;/&gt;&lt;property id=&quot;20300&quot; value=&quot;Slide 2 - &amp;quot;Lesson Objectives&amp;quot;&quot;/&gt;&lt;property id=&quot;20307&quot; value=&quot;271&quot;/&gt;&lt;/object&gt;&lt;object type=&quot;3&quot; unique_id=&quot;28705&quot;&gt;&lt;property id=&quot;20148&quot; value=&quot;5&quot;/&gt;&lt;property id=&quot;20300&quot; value=&quot;Slide 9 - &amp;quot;Inventory Lifecycles&amp;quot;&quot;/&gt;&lt;property id=&quot;20307&quot; value=&quot;272&quot;/&gt;&lt;/object&gt;&lt;object type=&quot;3&quot; unique_id=&quot;28779&quot;&gt;&lt;property id=&quot;20148&quot; value=&quot;5&quot;/&gt;&lt;property id=&quot;20300&quot; value=&quot;Slide 10 - &amp;quot;Oracle Diagram for the Inventory DW&amp;quot;&quot;/&gt;&lt;property id=&quot;20307&quot; value=&quot;275&quot;/&gt;&lt;/object&gt;&lt;object type=&quot;3&quot; unique_id=&quot;28780&quot;&gt;&lt;property id=&quot;20148&quot; value=&quot;5&quot;/&gt;&lt;property id=&quot;20300&quot; value=&quot;Slide 8 - &amp;quot;Oracle Diagram for the Store Sales DW&amp;quot;&quot;/&gt;&lt;property id=&quot;20307&quot; value=&quot;277&quot;/&gt;&lt;/object&gt;&lt;object type=&quot;3&quot; unique_id=&quot;28782&quot;&gt;&lt;property id=&quot;20148&quot; value=&quot;5&quot;/&gt;&lt;property id=&quot;20300&quot; value=&quot;Slide 5 - &amp;quot;Extended Constellation Schema&amp;quot;&quot;/&gt;&lt;property id=&quot;20307&quot; value=&quot;279&quot;/&gt;&lt;/object&gt;&lt;object type=&quot;3&quot; unique_id=&quot;28783&quot;&gt;&lt;property id=&quot;20148&quot; value=&quot;5&quot;/&gt;&lt;property id=&quot;20300&quot; value=&quot;Slide 6 - &amp;quot;Matrix for a Constellation Schema&amp;quot;&quot;/&gt;&lt;property id=&quot;20307&quot; value=&quot;280&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9217</TotalTime>
  <Words>716</Words>
  <Application>Microsoft Office PowerPoint</Application>
  <PresentationFormat>On-screen Show (4:3)</PresentationFormat>
  <Paragraphs>120</Paragraphs>
  <Slides>11</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ＭＳ Ｐゴシック</vt:lpstr>
      <vt:lpstr>Arial</vt:lpstr>
      <vt:lpstr>Times New Roman</vt:lpstr>
      <vt:lpstr>Blank Presentation</vt:lpstr>
      <vt:lpstr>Visio</vt:lpstr>
      <vt:lpstr>Module 1 Overview of Relational Database Support </vt:lpstr>
      <vt:lpstr>Lesson Objectives</vt:lpstr>
      <vt:lpstr>Star Schema Example</vt:lpstr>
      <vt:lpstr>Constellation Schema Example</vt:lpstr>
      <vt:lpstr>Extended Constellation Schema</vt:lpstr>
      <vt:lpstr>Matrix for a Constellation Schema</vt:lpstr>
      <vt:lpstr>Snowflake Schema Example</vt:lpstr>
      <vt:lpstr>Oracle Diagram for the Store Sales DW</vt:lpstr>
      <vt:lpstr>Inventory Lifecycles</vt:lpstr>
      <vt:lpstr>Oracle Diagram for the Inventory DW</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Mannino, Michael</cp:lastModifiedBy>
  <cp:revision>2061</cp:revision>
  <cp:lastPrinted>1601-01-01T00:00:00Z</cp:lastPrinted>
  <dcterms:created xsi:type="dcterms:W3CDTF">2000-07-15T18:34:14Z</dcterms:created>
  <dcterms:modified xsi:type="dcterms:W3CDTF">2015-10-22T19:27:35Z</dcterms:modified>
</cp:coreProperties>
</file>