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
  </p:notesMasterIdLst>
  <p:handoutMasterIdLst>
    <p:handoutMasterId r:id="rId11"/>
  </p:handoutMasterIdLst>
  <p:sldIdLst>
    <p:sldId id="256" r:id="rId2"/>
    <p:sldId id="265" r:id="rId3"/>
    <p:sldId id="267" r:id="rId4"/>
    <p:sldId id="259" r:id="rId5"/>
    <p:sldId id="266" r:id="rId6"/>
    <p:sldId id="260" r:id="rId7"/>
    <p:sldId id="261" r:id="rId8"/>
    <p:sldId id="264" r:id="rId9"/>
  </p:sldIdLst>
  <p:sldSz cx="9144000" cy="6858000" type="screen4x3"/>
  <p:notesSz cx="6858000" cy="9144000"/>
  <p:custDataLst>
    <p:tags r:id="rId12"/>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8266" autoAdjust="0"/>
  </p:normalViewPr>
  <p:slideViewPr>
    <p:cSldViewPr snapToGrid="0">
      <p:cViewPr varScale="1">
        <p:scale>
          <a:sx n="79" d="100"/>
          <a:sy n="79" d="100"/>
        </p:scale>
        <p:origin x="108" y="34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4.xml"/><Relationship Id="rId1" Type="http://schemas.openxmlformats.org/officeDocument/2006/relationships/slide" Target="slides/slide1.xml"/><Relationship Id="rId6" Type="http://schemas.openxmlformats.org/officeDocument/2006/relationships/slide" Target="slides/slide8.xml"/><Relationship Id="rId5" Type="http://schemas.openxmlformats.org/officeDocument/2006/relationships/slide" Target="slides/slide7.xml"/><Relationship Id="rId4"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7F1B0E-2877-4ADC-B249-2E06BE54A99B}"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0F0CECDD-C305-4CFD-8F71-FB78603A90B5}">
      <dgm:prSet phldrT="[Text]" custT="1"/>
      <dgm:spPr/>
      <dgm:t>
        <a:bodyPr/>
        <a:lstStyle/>
        <a:p>
          <a:r>
            <a:rPr lang="en-US" sz="3200" dirty="0" smtClean="0"/>
            <a:t>Flexibility</a:t>
          </a:r>
          <a:endParaRPr lang="en-US" sz="3200" dirty="0"/>
        </a:p>
      </dgm:t>
    </dgm:pt>
    <dgm:pt modelId="{FF0AB2CC-46A2-49E7-B9CF-FB271DB7FA90}" type="parTrans" cxnId="{F03C5B57-25CD-4D61-8528-E38600C0BEC7}">
      <dgm:prSet/>
      <dgm:spPr/>
      <dgm:t>
        <a:bodyPr/>
        <a:lstStyle/>
        <a:p>
          <a:endParaRPr lang="en-US" sz="1100"/>
        </a:p>
      </dgm:t>
    </dgm:pt>
    <dgm:pt modelId="{B502C45C-EE42-4F2B-8121-54C34361B288}" type="sibTrans" cxnId="{F03C5B57-25CD-4D61-8528-E38600C0BEC7}">
      <dgm:prSet/>
      <dgm:spPr/>
      <dgm:t>
        <a:bodyPr/>
        <a:lstStyle/>
        <a:p>
          <a:endParaRPr lang="en-US" sz="1100"/>
        </a:p>
      </dgm:t>
    </dgm:pt>
    <dgm:pt modelId="{E8E3B7A4-0464-456C-AD62-46FFEA619951}">
      <dgm:prSet phldrT="[Text]" custT="1"/>
      <dgm:spPr/>
      <dgm:t>
        <a:bodyPr/>
        <a:lstStyle/>
        <a:p>
          <a:r>
            <a:rPr lang="en-US" sz="2000" dirty="0" smtClean="0"/>
            <a:t>Any set of subtotals</a:t>
          </a:r>
          <a:endParaRPr lang="en-US" sz="2000" dirty="0"/>
        </a:p>
      </dgm:t>
    </dgm:pt>
    <dgm:pt modelId="{4F7A86CA-B130-4EF3-8396-54DDC4C0B683}" type="parTrans" cxnId="{6A120B94-3A6F-4356-95F3-3D85DAF7F8B2}">
      <dgm:prSet/>
      <dgm:spPr/>
      <dgm:t>
        <a:bodyPr/>
        <a:lstStyle/>
        <a:p>
          <a:endParaRPr lang="en-US" sz="1100"/>
        </a:p>
      </dgm:t>
    </dgm:pt>
    <dgm:pt modelId="{923C1601-0F73-4A01-9D4D-7F39A758755F}" type="sibTrans" cxnId="{6A120B94-3A6F-4356-95F3-3D85DAF7F8B2}">
      <dgm:prSet/>
      <dgm:spPr/>
      <dgm:t>
        <a:bodyPr/>
        <a:lstStyle/>
        <a:p>
          <a:endParaRPr lang="en-US" sz="1100"/>
        </a:p>
      </dgm:t>
    </dgm:pt>
    <dgm:pt modelId="{607B98B0-E24D-4EDB-80B3-11C745405999}">
      <dgm:prSet phldrT="[Text]" custT="1"/>
      <dgm:spPr/>
      <dgm:t>
        <a:bodyPr/>
        <a:lstStyle/>
        <a:p>
          <a:r>
            <a:rPr lang="en-US" sz="3200" dirty="0" smtClean="0"/>
            <a:t>Explicit specification</a:t>
          </a:r>
          <a:endParaRPr lang="en-US" sz="3200" dirty="0"/>
        </a:p>
      </dgm:t>
    </dgm:pt>
    <dgm:pt modelId="{18CA6121-6286-4A80-A673-24EBFDB77683}" type="parTrans" cxnId="{30F4B6ED-BE71-4EE1-BD7D-DDFD6B62921E}">
      <dgm:prSet/>
      <dgm:spPr/>
      <dgm:t>
        <a:bodyPr/>
        <a:lstStyle/>
        <a:p>
          <a:endParaRPr lang="en-US" sz="1100"/>
        </a:p>
      </dgm:t>
    </dgm:pt>
    <dgm:pt modelId="{07F7406D-91A8-4172-8710-350E5F7A3E1A}" type="sibTrans" cxnId="{30F4B6ED-BE71-4EE1-BD7D-DDFD6B62921E}">
      <dgm:prSet/>
      <dgm:spPr/>
      <dgm:t>
        <a:bodyPr/>
        <a:lstStyle/>
        <a:p>
          <a:endParaRPr lang="en-US" sz="1100"/>
        </a:p>
      </dgm:t>
    </dgm:pt>
    <dgm:pt modelId="{97541D4D-3738-4A0A-9E82-134C79B6EBDA}">
      <dgm:prSet phldrT="[Text]" custT="1"/>
      <dgm:spPr/>
      <dgm:t>
        <a:bodyPr/>
        <a:lstStyle/>
        <a:p>
          <a:r>
            <a:rPr lang="en-US" sz="2000" dirty="0" smtClean="0"/>
            <a:t>Provide set of column combinations</a:t>
          </a:r>
          <a:endParaRPr lang="en-US" sz="2000" dirty="0"/>
        </a:p>
      </dgm:t>
    </dgm:pt>
    <dgm:pt modelId="{04494A6B-73FC-43C5-80A5-B5BC57760194}" type="parTrans" cxnId="{42A05BBD-0506-4635-8114-86FBCA2C8937}">
      <dgm:prSet/>
      <dgm:spPr/>
      <dgm:t>
        <a:bodyPr/>
        <a:lstStyle/>
        <a:p>
          <a:endParaRPr lang="en-US" sz="1100"/>
        </a:p>
      </dgm:t>
    </dgm:pt>
    <dgm:pt modelId="{D47B750A-9803-45B1-B75B-7934F59EDE62}" type="sibTrans" cxnId="{42A05BBD-0506-4635-8114-86FBCA2C8937}">
      <dgm:prSet/>
      <dgm:spPr/>
      <dgm:t>
        <a:bodyPr/>
        <a:lstStyle/>
        <a:p>
          <a:endParaRPr lang="en-US" sz="1100"/>
        </a:p>
      </dgm:t>
    </dgm:pt>
    <dgm:pt modelId="{80CDDE46-CFF8-40F5-BB93-32CEDEC152C3}">
      <dgm:prSet phldrT="[Text]" custT="1"/>
      <dgm:spPr/>
      <dgm:t>
        <a:bodyPr/>
        <a:lstStyle/>
        <a:p>
          <a:r>
            <a:rPr lang="en-US" sz="2000" dirty="0" smtClean="0"/>
            <a:t>Similar to UNION query</a:t>
          </a:r>
          <a:endParaRPr lang="en-US" sz="2000" dirty="0"/>
        </a:p>
      </dgm:t>
    </dgm:pt>
    <dgm:pt modelId="{39D97B1B-77B0-469D-8D02-9A2599AB978E}" type="parTrans" cxnId="{9981CA47-660C-4F15-9DD8-C313118125DE}">
      <dgm:prSet/>
      <dgm:spPr/>
      <dgm:t>
        <a:bodyPr/>
        <a:lstStyle/>
        <a:p>
          <a:endParaRPr lang="en-US" sz="1100"/>
        </a:p>
      </dgm:t>
    </dgm:pt>
    <dgm:pt modelId="{A8DBC3AF-1D0E-47FB-B2D4-851D51428087}" type="sibTrans" cxnId="{9981CA47-660C-4F15-9DD8-C313118125DE}">
      <dgm:prSet/>
      <dgm:spPr/>
      <dgm:t>
        <a:bodyPr/>
        <a:lstStyle/>
        <a:p>
          <a:endParaRPr lang="en-US" sz="1100"/>
        </a:p>
      </dgm:t>
    </dgm:pt>
    <dgm:pt modelId="{C8B7F7DB-AEB0-4CAD-AD37-AD6CE6DFB6D9}">
      <dgm:prSet phldrT="[Text]" custT="1"/>
      <dgm:spPr/>
      <dgm:t>
        <a:bodyPr/>
        <a:lstStyle/>
        <a:p>
          <a:r>
            <a:rPr lang="en-US" sz="2000" dirty="0" smtClean="0"/>
            <a:t>Normal GROUP BY result not default</a:t>
          </a:r>
          <a:endParaRPr lang="en-US" sz="2000" dirty="0"/>
        </a:p>
      </dgm:t>
    </dgm:pt>
    <dgm:pt modelId="{14FE513C-2B85-4916-8E3E-0FE63FB90681}" type="parTrans" cxnId="{D8F0C76A-15F8-4703-9B95-2BD6D4986B6D}">
      <dgm:prSet/>
      <dgm:spPr/>
      <dgm:t>
        <a:bodyPr/>
        <a:lstStyle/>
        <a:p>
          <a:endParaRPr lang="en-US" sz="1100"/>
        </a:p>
      </dgm:t>
    </dgm:pt>
    <dgm:pt modelId="{18D42F9C-A078-4EE4-8264-AF0B2F97D901}" type="sibTrans" cxnId="{D8F0C76A-15F8-4703-9B95-2BD6D4986B6D}">
      <dgm:prSet/>
      <dgm:spPr/>
      <dgm:t>
        <a:bodyPr/>
        <a:lstStyle/>
        <a:p>
          <a:endParaRPr lang="en-US" sz="1100"/>
        </a:p>
      </dgm:t>
    </dgm:pt>
    <dgm:pt modelId="{9A2392BF-DB83-4F33-8266-C22C99B808AB}" type="pres">
      <dgm:prSet presAssocID="{0C7F1B0E-2877-4ADC-B249-2E06BE54A99B}" presName="linear" presStyleCnt="0">
        <dgm:presLayoutVars>
          <dgm:animLvl val="lvl"/>
          <dgm:resizeHandles val="exact"/>
        </dgm:presLayoutVars>
      </dgm:prSet>
      <dgm:spPr/>
      <dgm:t>
        <a:bodyPr/>
        <a:lstStyle/>
        <a:p>
          <a:endParaRPr lang="en-US"/>
        </a:p>
      </dgm:t>
    </dgm:pt>
    <dgm:pt modelId="{215E5EE3-36B9-44D5-A0A3-3B244EA398CC}" type="pres">
      <dgm:prSet presAssocID="{0F0CECDD-C305-4CFD-8F71-FB78603A90B5}" presName="parentText" presStyleLbl="node1" presStyleIdx="0" presStyleCnt="2">
        <dgm:presLayoutVars>
          <dgm:chMax val="0"/>
          <dgm:bulletEnabled val="1"/>
        </dgm:presLayoutVars>
      </dgm:prSet>
      <dgm:spPr/>
      <dgm:t>
        <a:bodyPr/>
        <a:lstStyle/>
        <a:p>
          <a:endParaRPr lang="en-US"/>
        </a:p>
      </dgm:t>
    </dgm:pt>
    <dgm:pt modelId="{38076E60-774D-4A18-A893-C0613A04C8ED}" type="pres">
      <dgm:prSet presAssocID="{0F0CECDD-C305-4CFD-8F71-FB78603A90B5}" presName="childText" presStyleLbl="revTx" presStyleIdx="0" presStyleCnt="2">
        <dgm:presLayoutVars>
          <dgm:bulletEnabled val="1"/>
        </dgm:presLayoutVars>
      </dgm:prSet>
      <dgm:spPr/>
      <dgm:t>
        <a:bodyPr/>
        <a:lstStyle/>
        <a:p>
          <a:endParaRPr lang="en-US"/>
        </a:p>
      </dgm:t>
    </dgm:pt>
    <dgm:pt modelId="{5B976C74-D941-444C-A632-A55594BD8F88}" type="pres">
      <dgm:prSet presAssocID="{607B98B0-E24D-4EDB-80B3-11C745405999}" presName="parentText" presStyleLbl="node1" presStyleIdx="1" presStyleCnt="2">
        <dgm:presLayoutVars>
          <dgm:chMax val="0"/>
          <dgm:bulletEnabled val="1"/>
        </dgm:presLayoutVars>
      </dgm:prSet>
      <dgm:spPr/>
      <dgm:t>
        <a:bodyPr/>
        <a:lstStyle/>
        <a:p>
          <a:endParaRPr lang="en-US"/>
        </a:p>
      </dgm:t>
    </dgm:pt>
    <dgm:pt modelId="{150D4B50-1108-4520-82C0-D5F068AA08AE}" type="pres">
      <dgm:prSet presAssocID="{607B98B0-E24D-4EDB-80B3-11C745405999}" presName="childText" presStyleLbl="revTx" presStyleIdx="1" presStyleCnt="2">
        <dgm:presLayoutVars>
          <dgm:bulletEnabled val="1"/>
        </dgm:presLayoutVars>
      </dgm:prSet>
      <dgm:spPr/>
      <dgm:t>
        <a:bodyPr/>
        <a:lstStyle/>
        <a:p>
          <a:endParaRPr lang="en-US"/>
        </a:p>
      </dgm:t>
    </dgm:pt>
  </dgm:ptLst>
  <dgm:cxnLst>
    <dgm:cxn modelId="{D8F0C76A-15F8-4703-9B95-2BD6D4986B6D}" srcId="{0F0CECDD-C305-4CFD-8F71-FB78603A90B5}" destId="{C8B7F7DB-AEB0-4CAD-AD37-AD6CE6DFB6D9}" srcOrd="1" destOrd="0" parTransId="{14FE513C-2B85-4916-8E3E-0FE63FB90681}" sibTransId="{18D42F9C-A078-4EE4-8264-AF0B2F97D901}"/>
    <dgm:cxn modelId="{37B545CF-FD29-4EC9-946E-D147F4A0F2E0}" type="presOf" srcId="{607B98B0-E24D-4EDB-80B3-11C745405999}" destId="{5B976C74-D941-444C-A632-A55594BD8F88}" srcOrd="0" destOrd="0" presId="urn:microsoft.com/office/officeart/2005/8/layout/vList2"/>
    <dgm:cxn modelId="{30F4B6ED-BE71-4EE1-BD7D-DDFD6B62921E}" srcId="{0C7F1B0E-2877-4ADC-B249-2E06BE54A99B}" destId="{607B98B0-E24D-4EDB-80B3-11C745405999}" srcOrd="1" destOrd="0" parTransId="{18CA6121-6286-4A80-A673-24EBFDB77683}" sibTransId="{07F7406D-91A8-4172-8710-350E5F7A3E1A}"/>
    <dgm:cxn modelId="{42A05BBD-0506-4635-8114-86FBCA2C8937}" srcId="{607B98B0-E24D-4EDB-80B3-11C745405999}" destId="{97541D4D-3738-4A0A-9E82-134C79B6EBDA}" srcOrd="0" destOrd="0" parTransId="{04494A6B-73FC-43C5-80A5-B5BC57760194}" sibTransId="{D47B750A-9803-45B1-B75B-7934F59EDE62}"/>
    <dgm:cxn modelId="{589165CB-8D23-4E42-9245-171D1275FA6C}" type="presOf" srcId="{0C7F1B0E-2877-4ADC-B249-2E06BE54A99B}" destId="{9A2392BF-DB83-4F33-8266-C22C99B808AB}" srcOrd="0" destOrd="0" presId="urn:microsoft.com/office/officeart/2005/8/layout/vList2"/>
    <dgm:cxn modelId="{109226E6-651E-440B-AF9C-65E28F3BC46B}" type="presOf" srcId="{E8E3B7A4-0464-456C-AD62-46FFEA619951}" destId="{38076E60-774D-4A18-A893-C0613A04C8ED}" srcOrd="0" destOrd="0" presId="urn:microsoft.com/office/officeart/2005/8/layout/vList2"/>
    <dgm:cxn modelId="{9981CA47-660C-4F15-9DD8-C313118125DE}" srcId="{607B98B0-E24D-4EDB-80B3-11C745405999}" destId="{80CDDE46-CFF8-40F5-BB93-32CEDEC152C3}" srcOrd="1" destOrd="0" parTransId="{39D97B1B-77B0-469D-8D02-9A2599AB978E}" sibTransId="{A8DBC3AF-1D0E-47FB-B2D4-851D51428087}"/>
    <dgm:cxn modelId="{604ACBF5-CA05-4B56-BCB0-6ED9F8ADB34B}" type="presOf" srcId="{C8B7F7DB-AEB0-4CAD-AD37-AD6CE6DFB6D9}" destId="{38076E60-774D-4A18-A893-C0613A04C8ED}" srcOrd="0" destOrd="1" presId="urn:microsoft.com/office/officeart/2005/8/layout/vList2"/>
    <dgm:cxn modelId="{802C1A8B-D567-401B-931A-B7DC99921509}" type="presOf" srcId="{97541D4D-3738-4A0A-9E82-134C79B6EBDA}" destId="{150D4B50-1108-4520-82C0-D5F068AA08AE}" srcOrd="0" destOrd="0" presId="urn:microsoft.com/office/officeart/2005/8/layout/vList2"/>
    <dgm:cxn modelId="{F03C5B57-25CD-4D61-8528-E38600C0BEC7}" srcId="{0C7F1B0E-2877-4ADC-B249-2E06BE54A99B}" destId="{0F0CECDD-C305-4CFD-8F71-FB78603A90B5}" srcOrd="0" destOrd="0" parTransId="{FF0AB2CC-46A2-49E7-B9CF-FB271DB7FA90}" sibTransId="{B502C45C-EE42-4F2B-8121-54C34361B288}"/>
    <dgm:cxn modelId="{5BFB4D6F-266A-4EC2-A90F-576A81AA5373}" type="presOf" srcId="{80CDDE46-CFF8-40F5-BB93-32CEDEC152C3}" destId="{150D4B50-1108-4520-82C0-D5F068AA08AE}" srcOrd="0" destOrd="1" presId="urn:microsoft.com/office/officeart/2005/8/layout/vList2"/>
    <dgm:cxn modelId="{6A120B94-3A6F-4356-95F3-3D85DAF7F8B2}" srcId="{0F0CECDD-C305-4CFD-8F71-FB78603A90B5}" destId="{E8E3B7A4-0464-456C-AD62-46FFEA619951}" srcOrd="0" destOrd="0" parTransId="{4F7A86CA-B130-4EF3-8396-54DDC4C0B683}" sibTransId="{923C1601-0F73-4A01-9D4D-7F39A758755F}"/>
    <dgm:cxn modelId="{A55DA683-831F-40A8-AEDD-A226B4DFB687}" type="presOf" srcId="{0F0CECDD-C305-4CFD-8F71-FB78603A90B5}" destId="{215E5EE3-36B9-44D5-A0A3-3B244EA398CC}" srcOrd="0" destOrd="0" presId="urn:microsoft.com/office/officeart/2005/8/layout/vList2"/>
    <dgm:cxn modelId="{67ECBC9D-6426-4797-B03F-73E789C5F110}" type="presParOf" srcId="{9A2392BF-DB83-4F33-8266-C22C99B808AB}" destId="{215E5EE3-36B9-44D5-A0A3-3B244EA398CC}" srcOrd="0" destOrd="0" presId="urn:microsoft.com/office/officeart/2005/8/layout/vList2"/>
    <dgm:cxn modelId="{C555622C-588E-4613-93DD-2D17EBCC4BDC}" type="presParOf" srcId="{9A2392BF-DB83-4F33-8266-C22C99B808AB}" destId="{38076E60-774D-4A18-A893-C0613A04C8ED}" srcOrd="1" destOrd="0" presId="urn:microsoft.com/office/officeart/2005/8/layout/vList2"/>
    <dgm:cxn modelId="{7E744FF8-88FC-4723-9DA5-09346CC997DB}" type="presParOf" srcId="{9A2392BF-DB83-4F33-8266-C22C99B808AB}" destId="{5B976C74-D941-444C-A632-A55594BD8F88}" srcOrd="2" destOrd="0" presId="urn:microsoft.com/office/officeart/2005/8/layout/vList2"/>
    <dgm:cxn modelId="{8E33D778-8CDA-46C0-A7BA-4AD60BF081F1}" type="presParOf" srcId="{9A2392BF-DB83-4F33-8266-C22C99B808AB}" destId="{150D4B50-1108-4520-82C0-D5F068AA08AE}"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C15A8D55-BB88-4F0F-910A-A83952E34487}" type="slidenum">
              <a:rPr lang="en-US"/>
              <a:pPr>
                <a:defRPr/>
              </a:pPr>
              <a:t>‹#›</a:t>
            </a:fld>
            <a:endParaRPr lang="en-US"/>
          </a:p>
        </p:txBody>
      </p:sp>
    </p:spTree>
    <p:extLst>
      <p:ext uri="{BB962C8B-B14F-4D97-AF65-F5344CB8AC3E}">
        <p14:creationId xmlns:p14="http://schemas.microsoft.com/office/powerpoint/2010/main" val="1715929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704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FEAE9D7A-EA54-4365-9F74-A5FA9FA3DB3C}" type="slidenum">
              <a:rPr lang="en-US"/>
              <a:pPr>
                <a:defRPr/>
              </a:pPr>
              <a:t>‹#›</a:t>
            </a:fld>
            <a:endParaRPr lang="en-US"/>
          </a:p>
        </p:txBody>
      </p:sp>
    </p:spTree>
    <p:extLst>
      <p:ext uri="{BB962C8B-B14F-4D97-AF65-F5344CB8AC3E}">
        <p14:creationId xmlns:p14="http://schemas.microsoft.com/office/powerpoint/2010/main" val="32691182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DED71B82-0CA7-4F83-98E3-F37BD393E445}" type="slidenum">
              <a:rPr kumimoji="0" lang="en-US" altLang="en-US" sz="1200" b="0" smtClean="0"/>
              <a:pPr/>
              <a:t>1</a:t>
            </a:fld>
            <a:endParaRPr kumimoji="0" lang="en-US" altLang="en-US" sz="1200" b="0" smtClean="0"/>
          </a:p>
        </p:txBody>
      </p:sp>
      <p:sp>
        <p:nvSpPr>
          <p:cNvPr id="88067"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pPr>
              <a:defRPr/>
            </a:pPr>
            <a:r>
              <a:rPr lang="en-US" dirty="0" smtClean="0"/>
              <a:t>Welcome to Lesson</a:t>
            </a:r>
            <a:r>
              <a:rPr lang="en-US" baseline="0" dirty="0" smtClean="0"/>
              <a:t> 4</a:t>
            </a:r>
            <a:r>
              <a:rPr lang="en-US" dirty="0" smtClean="0"/>
              <a:t> of Module 2</a:t>
            </a:r>
            <a:r>
              <a:rPr lang="en-US" baseline="0" dirty="0" smtClean="0"/>
              <a:t> </a:t>
            </a:r>
            <a:r>
              <a:rPr lang="en-US" dirty="0" smtClean="0"/>
              <a:t>on </a:t>
            </a:r>
            <a:r>
              <a:rPr lang="en-US" baseline="0" dirty="0" smtClean="0"/>
              <a:t>SQL subtotal operators</a:t>
            </a:r>
          </a:p>
          <a:p>
            <a:pPr>
              <a:defRPr/>
            </a:pPr>
            <a:endParaRPr lang="en-US" baseline="0" dirty="0" smtClean="0"/>
          </a:p>
          <a:p>
            <a:pPr>
              <a:defRPr/>
            </a:pPr>
            <a:r>
              <a:rPr lang="en-US" baseline="0" dirty="0" smtClean="0"/>
              <a:t>Opening question</a:t>
            </a:r>
          </a:p>
          <a:p>
            <a:pPr marL="171450" indent="-171450">
              <a:buFontTx/>
              <a:buChar char="-"/>
              <a:defRPr/>
            </a:pPr>
            <a:r>
              <a:rPr lang="en-US" baseline="0" dirty="0" smtClean="0"/>
              <a:t>How is the GROUPING SETS operator similar to generating subtotals with UNION operations? Both force explicit knowledge about subtotal groups.</a:t>
            </a:r>
          </a:p>
          <a:p>
            <a:pPr marL="171450" indent="-171450">
              <a:buFontTx/>
              <a:buChar char="-"/>
              <a:defRPr/>
            </a:pPr>
            <a:r>
              <a:rPr lang="en-US" baseline="0" dirty="0" smtClean="0"/>
              <a:t>When should you use the GROUPING SETS operator?</a:t>
            </a:r>
          </a:p>
          <a:p>
            <a:pPr marL="171450" indent="-171450">
              <a:buFontTx/>
              <a:buChar char="-"/>
              <a:defRPr/>
            </a:pPr>
            <a:r>
              <a:rPr lang="en-US" baseline="0" dirty="0" smtClean="0"/>
              <a:t>Is the GROUPING SETS operator more widely used than the CUBE and ROLLUP operators?</a:t>
            </a:r>
          </a:p>
          <a:p>
            <a:pPr marL="171450" indent="-171450">
              <a:buFontTx/>
              <a:buChar char="-"/>
              <a:defRPr/>
            </a:pPr>
            <a:r>
              <a:rPr lang="en-US" baseline="0" dirty="0" smtClean="0"/>
              <a:t>Probably not more widely used. Maybe used about the same as the CUBE operator.</a:t>
            </a:r>
          </a:p>
        </p:txBody>
      </p:sp>
    </p:spTree>
    <p:extLst>
      <p:ext uri="{BB962C8B-B14F-4D97-AF65-F5344CB8AC3E}">
        <p14:creationId xmlns:p14="http://schemas.microsoft.com/office/powerpoint/2010/main" val="2216520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Objectives:</a:t>
            </a:r>
          </a:p>
          <a:p>
            <a:pPr marL="171450" indent="-171450">
              <a:buFont typeface="Arial" pitchFamily="34" charset="0"/>
              <a:buChar char="•"/>
              <a:defRPr/>
            </a:pPr>
            <a:r>
              <a:rPr lang="en-US" smtClean="0"/>
              <a:t>Write </a:t>
            </a:r>
            <a:r>
              <a:rPr lang="en-US" dirty="0" smtClean="0"/>
              <a:t>SQL SELECT statements using the GROUPING SETS operator</a:t>
            </a:r>
          </a:p>
          <a:p>
            <a:pPr marL="171450" indent="-171450">
              <a:buFont typeface="Arial" pitchFamily="34" charset="0"/>
              <a:buChar char="•"/>
              <a:defRPr/>
            </a:pPr>
            <a:r>
              <a:rPr lang="en-US" dirty="0" smtClean="0"/>
              <a:t>Convert CUBE and ROLLUP operations</a:t>
            </a:r>
            <a:r>
              <a:rPr lang="en-US" baseline="0" dirty="0" smtClean="0"/>
              <a:t> into GROUPING SETS operators</a:t>
            </a:r>
            <a:endParaRPr lang="en-US" dirty="0" smtClean="0"/>
          </a:p>
          <a:p>
            <a:pPr marL="171450" indent="-171450">
              <a:buFont typeface="Arial" pitchFamily="34" charset="0"/>
              <a:buChar char="•"/>
              <a:defRPr/>
            </a:pPr>
            <a:r>
              <a:rPr lang="en-US" dirty="0" smtClean="0"/>
              <a:t>List</a:t>
            </a:r>
            <a:r>
              <a:rPr lang="en-US" baseline="0" dirty="0" smtClean="0"/>
              <a:t> subtotals produced by variations of the subtotal operators</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a:t>
            </a:fld>
            <a:endParaRPr lang="en-US"/>
          </a:p>
        </p:txBody>
      </p:sp>
    </p:spTree>
    <p:extLst>
      <p:ext uri="{BB962C8B-B14F-4D97-AF65-F5344CB8AC3E}">
        <p14:creationId xmlns:p14="http://schemas.microsoft.com/office/powerpoint/2010/main" val="1859160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t>For more flexibility than provided by the CUBE and ROLLUP operators, you can use the GROUPING SETS operator. When you use the GROUPING SETS operator, you explicitly specify the combinations of columns for which you need totals. In contrast, the specification of subtotals is implicit in the CUBE and ROLLUP operators. The GROUPING SETS operator is appropriate when precise control over grouping is needed. If explicit control is not required, the CUBE and ROLLUP operators provide more succinct specification.</a:t>
            </a:r>
          </a:p>
          <a:p>
            <a:pPr eaLnBrk="1" hangingPunct="1"/>
            <a:endParaRPr lang="en-US" altLang="en-US" dirty="0" smtClean="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a:t>
            </a:fld>
            <a:endParaRPr lang="en-US"/>
          </a:p>
        </p:txBody>
      </p:sp>
    </p:spTree>
    <p:extLst>
      <p:ext uri="{BB962C8B-B14F-4D97-AF65-F5344CB8AC3E}">
        <p14:creationId xmlns:p14="http://schemas.microsoft.com/office/powerpoint/2010/main" val="4106798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5315A7-2503-4731-B5E9-98E645E200DA}" type="slidenum">
              <a:rPr kumimoji="0" lang="en-US" altLang="en-US" sz="1200" b="0" smtClean="0"/>
              <a:pPr/>
              <a:t>4</a:t>
            </a:fld>
            <a:endParaRPr kumimoji="0" lang="en-US" altLang="en-US" sz="1200" b="0" smtClean="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p:spPr>
        <p:txBody>
          <a:bodyPr/>
          <a:lstStyle/>
          <a:p>
            <a:r>
              <a:rPr lang="en-US" altLang="en-US" dirty="0" smtClean="0"/>
              <a:t>For more flexibility than provided by the CUBE and ROLLUP operators, you can use the GROUPING SETS operator. When you use the GROUPING SETS operator, you explicitly specify the combinations of columns for which you need totals. In contrast, the specification of subtotals is implicit in the CUBE and ROLLUP operators. The GROUPING SETS operator is appropriate when precise control over grouping is needed. If explicit control is not required, the CUBE and ROLLUP operators provide more succinct specification.</a:t>
            </a:r>
          </a:p>
          <a:p>
            <a:endParaRPr lang="en-US" altLang="en-US" dirty="0" smtClean="0"/>
          </a:p>
          <a:p>
            <a:r>
              <a:rPr lang="en-US" altLang="en-US" dirty="0" smtClean="0"/>
              <a:t>In the above example, the GROUPING SETS operator involves subtotals for the </a:t>
            </a:r>
            <a:r>
              <a:rPr lang="en-US" altLang="en-US" i="1" dirty="0" err="1" smtClean="0"/>
              <a:t>StoreZip</a:t>
            </a:r>
            <a:r>
              <a:rPr lang="en-US" altLang="en-US" dirty="0" smtClean="0"/>
              <a:t> and the </a:t>
            </a:r>
            <a:r>
              <a:rPr lang="en-US" altLang="en-US" i="1" dirty="0" err="1" smtClean="0"/>
              <a:t>TimeMonth</a:t>
            </a:r>
            <a:r>
              <a:rPr lang="en-US" altLang="en-US" dirty="0" smtClean="0"/>
              <a:t> columns along with the grand total denoted by the empty parentheses. The subset (</a:t>
            </a:r>
            <a:r>
              <a:rPr lang="en-US" altLang="en-US" i="1" dirty="0" err="1" smtClean="0"/>
              <a:t>StoreZip</a:t>
            </a:r>
            <a:r>
              <a:rPr lang="en-US" altLang="en-US" dirty="0" smtClean="0"/>
              <a:t>, </a:t>
            </a:r>
            <a:r>
              <a:rPr lang="en-US" altLang="en-US" i="1" dirty="0" err="1" smtClean="0"/>
              <a:t>TimeMonth</a:t>
            </a:r>
            <a:r>
              <a:rPr lang="en-US" altLang="en-US" dirty="0" smtClean="0"/>
              <a:t>) also must be specified because all column combinations must be explicitly specified even the normal grouping without the GROUPING SETS operator. </a:t>
            </a:r>
          </a:p>
        </p:txBody>
      </p:sp>
    </p:spTree>
    <p:extLst>
      <p:ext uri="{BB962C8B-B14F-4D97-AF65-F5344CB8AC3E}">
        <p14:creationId xmlns:p14="http://schemas.microsoft.com/office/powerpoint/2010/main" val="602672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5315A7-2503-4731-B5E9-98E645E200DA}" type="slidenum">
              <a:rPr kumimoji="0" lang="en-US" altLang="en-US" sz="1200" b="0" smtClean="0"/>
              <a:pPr/>
              <a:t>5</a:t>
            </a:fld>
            <a:endParaRPr kumimoji="0" lang="en-US" altLang="en-US" sz="1200" b="0" smtClean="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p:spPr>
        <p:txBody>
          <a:bodyPr/>
          <a:lstStyle/>
          <a:p>
            <a:r>
              <a:rPr lang="en-US" altLang="en-US" dirty="0" smtClean="0"/>
              <a:t>Use</a:t>
            </a:r>
            <a:r>
              <a:rPr lang="en-US" altLang="en-US" baseline="0" dirty="0" smtClean="0"/>
              <a:t> GROUPING SETS to eliminate normal GROUP BY results</a:t>
            </a:r>
            <a:endParaRPr lang="en-US" altLang="en-US" dirty="0" smtClean="0"/>
          </a:p>
        </p:txBody>
      </p:sp>
    </p:spTree>
    <p:extLst>
      <p:ext uri="{BB962C8B-B14F-4D97-AF65-F5344CB8AC3E}">
        <p14:creationId xmlns:p14="http://schemas.microsoft.com/office/powerpoint/2010/main" val="3923907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BA6AD82A-1D54-4CD6-ABC2-1587330DB9C0}" type="slidenum">
              <a:rPr kumimoji="0" lang="en-US" altLang="en-US" sz="1200" b="0" smtClean="0"/>
              <a:pPr/>
              <a:t>6</a:t>
            </a:fld>
            <a:endParaRPr kumimoji="0" lang="en-US" altLang="en-US" sz="1200" b="0" smtClean="0"/>
          </a:p>
        </p:txBody>
      </p:sp>
      <p:sp>
        <p:nvSpPr>
          <p:cNvPr id="1566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010BB708-185D-429E-8675-EC959EA02A80}" type="slidenum">
              <a:rPr kumimoji="0" lang="en-US" altLang="en-US" sz="1200" b="0">
                <a:latin typeface="Arial" charset="0"/>
              </a:rPr>
              <a:pPr algn="r" eaLnBrk="1" hangingPunct="1"/>
              <a:t>6</a:t>
            </a:fld>
            <a:endParaRPr kumimoji="0" lang="en-US" altLang="en-US" sz="1200" b="0">
              <a:latin typeface="Arial" charset="0"/>
            </a:endParaRPr>
          </a:p>
        </p:txBody>
      </p:sp>
      <p:sp>
        <p:nvSpPr>
          <p:cNvPr id="156676" name="Rectangle 2"/>
          <p:cNvSpPr>
            <a:spLocks noGrp="1" noRot="1" noChangeAspect="1" noChangeArrowheads="1" noTextEdit="1"/>
          </p:cNvSpPr>
          <p:nvPr>
            <p:ph type="sldImg"/>
          </p:nvPr>
        </p:nvSpPr>
        <p:spPr>
          <a:ln/>
        </p:spPr>
      </p:sp>
      <p:sp>
        <p:nvSpPr>
          <p:cNvPr id="156677" name="Rectangle 3"/>
          <p:cNvSpPr>
            <a:spLocks noGrp="1" noChangeArrowheads="1"/>
          </p:cNvSpPr>
          <p:nvPr>
            <p:ph type="body" idx="1"/>
          </p:nvPr>
        </p:nvSpPr>
        <p:spPr>
          <a:noFill/>
        </p:spPr>
        <p:txBody>
          <a:bodyPr lIns="91431" tIns="45716" rIns="91431" bIns="45716"/>
          <a:lstStyle/>
          <a:p>
            <a:pPr eaLnBrk="1" hangingPunct="1"/>
            <a:r>
              <a:rPr lang="en-US" altLang="en-US" dirty="0" smtClean="0"/>
              <a:t>Example 1: two rollup columns</a:t>
            </a:r>
          </a:p>
          <a:p>
            <a:pPr eaLnBrk="1" hangingPunct="1"/>
            <a:r>
              <a:rPr lang="en-US" altLang="en-US" dirty="0" smtClean="0">
                <a:latin typeface="Courier New" pitchFamily="49" charset="0"/>
              </a:rPr>
              <a:t>-- (</a:t>
            </a:r>
            <a:r>
              <a:rPr lang="en-US" altLang="en-US" dirty="0" err="1" smtClean="0">
                <a:latin typeface="Courier New" pitchFamily="49" charset="0"/>
              </a:rPr>
              <a:t>TimeYear</a:t>
            </a:r>
            <a:r>
              <a:rPr lang="en-US" altLang="en-US" dirty="0" smtClean="0">
                <a:latin typeface="Courier New" pitchFamily="49" charset="0"/>
              </a:rPr>
              <a:t>, </a:t>
            </a:r>
            <a:r>
              <a:rPr lang="en-US" altLang="en-US" dirty="0" err="1" smtClean="0">
                <a:latin typeface="Courier New" pitchFamily="49" charset="0"/>
              </a:rPr>
              <a:t>TimeMonth</a:t>
            </a:r>
            <a:r>
              <a:rPr lang="en-US" altLang="en-US" dirty="0" smtClean="0">
                <a:latin typeface="Courier New" pitchFamily="49" charset="0"/>
              </a:rPr>
              <a:t>) is the normal GROUP BY result</a:t>
            </a:r>
          </a:p>
          <a:p>
            <a:pPr eaLnBrk="1" hangingPunct="1"/>
            <a:endParaRPr lang="en-US" altLang="en-US" dirty="0" smtClean="0"/>
          </a:p>
          <a:p>
            <a:pPr eaLnBrk="1" hangingPunct="1"/>
            <a:r>
              <a:rPr lang="en-US" altLang="en-US" dirty="0" smtClean="0"/>
              <a:t>Example 2: 3 rollup columns</a:t>
            </a:r>
          </a:p>
          <a:p>
            <a:pPr eaLnBrk="1" hangingPunct="1"/>
            <a:r>
              <a:rPr lang="en-US" altLang="en-US" dirty="0" smtClean="0">
                <a:latin typeface="Courier New" pitchFamily="49" charset="0"/>
              </a:rPr>
              <a:t>-- (</a:t>
            </a:r>
            <a:r>
              <a:rPr lang="en-US" altLang="en-US" dirty="0" err="1" smtClean="0">
                <a:latin typeface="Courier New" pitchFamily="49" charset="0"/>
              </a:rPr>
              <a:t>TimeYear</a:t>
            </a:r>
            <a:r>
              <a:rPr lang="en-US" altLang="en-US" dirty="0" smtClean="0">
                <a:latin typeface="Courier New" pitchFamily="49" charset="0"/>
              </a:rPr>
              <a:t>, </a:t>
            </a:r>
            <a:r>
              <a:rPr lang="en-US" altLang="en-US" dirty="0" err="1" smtClean="0">
                <a:latin typeface="Courier New" pitchFamily="49" charset="0"/>
              </a:rPr>
              <a:t>TimeMonth</a:t>
            </a:r>
            <a:r>
              <a:rPr lang="en-US" altLang="en-US" dirty="0" smtClean="0">
                <a:latin typeface="Courier New" pitchFamily="49" charset="0"/>
              </a:rPr>
              <a:t>, </a:t>
            </a:r>
            <a:r>
              <a:rPr lang="en-US" altLang="en-US" dirty="0" err="1" smtClean="0">
                <a:latin typeface="Courier New" pitchFamily="49" charset="0"/>
              </a:rPr>
              <a:t>TimeDay</a:t>
            </a:r>
            <a:r>
              <a:rPr lang="en-US" altLang="en-US" dirty="0" smtClean="0">
                <a:latin typeface="Courier New" pitchFamily="49" charset="0"/>
              </a:rPr>
              <a:t>) is the normal GROUP BY result</a:t>
            </a:r>
          </a:p>
          <a:p>
            <a:pPr eaLnBrk="1" hangingPunct="1"/>
            <a:endParaRPr lang="en-US" altLang="en-US" dirty="0" smtClean="0"/>
          </a:p>
          <a:p>
            <a:pPr eaLnBrk="1" hangingPunct="1"/>
            <a:r>
              <a:rPr lang="en-US" altLang="en-US" dirty="0" smtClean="0"/>
              <a:t>GROUPING SETS equivalence</a:t>
            </a:r>
            <a:r>
              <a:rPr lang="en-US" altLang="en-US" baseline="0" dirty="0" smtClean="0"/>
              <a:t> in indigo font color.</a:t>
            </a:r>
            <a:endParaRPr lang="en-US" altLang="en-US" dirty="0" smtClean="0"/>
          </a:p>
        </p:txBody>
      </p:sp>
    </p:spTree>
    <p:extLst>
      <p:ext uri="{BB962C8B-B14F-4D97-AF65-F5344CB8AC3E}">
        <p14:creationId xmlns:p14="http://schemas.microsoft.com/office/powerpoint/2010/main" val="4819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A96F1EE8-198A-48A8-8584-896AB6E71FB1}" type="slidenum">
              <a:rPr kumimoji="0" lang="en-US" altLang="en-US" sz="1200" b="0" smtClean="0"/>
              <a:pPr/>
              <a:t>7</a:t>
            </a:fld>
            <a:endParaRPr kumimoji="0" lang="en-US" altLang="en-US" sz="1200" b="0" smtClean="0"/>
          </a:p>
        </p:txBody>
      </p:sp>
      <p:sp>
        <p:nvSpPr>
          <p:cNvPr id="1576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5AF5D5FE-6657-4B3B-A699-684C29D0339B}" type="slidenum">
              <a:rPr kumimoji="0" lang="en-US" altLang="en-US" sz="1200" b="0">
                <a:latin typeface="Arial" charset="0"/>
              </a:rPr>
              <a:pPr algn="r" eaLnBrk="1" hangingPunct="1"/>
              <a:t>7</a:t>
            </a:fld>
            <a:endParaRPr kumimoji="0" lang="en-US" altLang="en-US" sz="1200" b="0">
              <a:latin typeface="Arial" charset="0"/>
            </a:endParaRPr>
          </a:p>
        </p:txBody>
      </p:sp>
      <p:sp>
        <p:nvSpPr>
          <p:cNvPr id="157700" name="Rectangle 2"/>
          <p:cNvSpPr>
            <a:spLocks noGrp="1" noRot="1" noChangeAspect="1" noChangeArrowheads="1" noTextEdit="1"/>
          </p:cNvSpPr>
          <p:nvPr>
            <p:ph type="sldImg"/>
          </p:nvPr>
        </p:nvSpPr>
        <p:spPr>
          <a:ln/>
        </p:spPr>
      </p:sp>
      <p:sp>
        <p:nvSpPr>
          <p:cNvPr id="157701" name="Rectangle 3"/>
          <p:cNvSpPr>
            <a:spLocks noGrp="1" noChangeArrowheads="1"/>
          </p:cNvSpPr>
          <p:nvPr>
            <p:ph type="body" idx="1"/>
          </p:nvPr>
        </p:nvSpPr>
        <p:spPr>
          <a:noFill/>
        </p:spPr>
        <p:txBody>
          <a:bodyPr lIns="91431" tIns="45716" rIns="91431" bIns="45716"/>
          <a:lstStyle/>
          <a:p>
            <a:pPr eaLnBrk="1" hangingPunct="1"/>
            <a:r>
              <a:rPr lang="en-US" altLang="en-US" dirty="0" smtClean="0"/>
              <a:t>Example 3: two cube columns</a:t>
            </a:r>
          </a:p>
          <a:p>
            <a:pPr eaLnBrk="1" hangingPunct="1"/>
            <a:r>
              <a:rPr lang="en-US" altLang="en-US" dirty="0" smtClean="0"/>
              <a:t>Example 4: 3 cube columns</a:t>
            </a:r>
          </a:p>
          <a:p>
            <a:pPr eaLnBrk="1" hangingPunct="1"/>
            <a:endParaRPr lang="en-US" alt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smtClean="0"/>
              <a:t>GROUPING SETS equivalence</a:t>
            </a:r>
            <a:r>
              <a:rPr lang="en-US" altLang="en-US" baseline="0" dirty="0" smtClean="0"/>
              <a:t> in indigo font color.</a:t>
            </a:r>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776897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8</a:t>
            </a:fld>
            <a:endParaRPr kumimoji="0" lang="en-US" altLang="en-US" sz="1200"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baseline="0" dirty="0" smtClean="0"/>
              <a:t>GROUP BY results only show lowest level subtotals.</a:t>
            </a:r>
          </a:p>
          <a:p>
            <a:endParaRPr lang="en-US" altLang="en-US" baseline="0" dirty="0" smtClean="0"/>
          </a:p>
          <a:p>
            <a:r>
              <a:rPr lang="en-US" altLang="en-US" baseline="0" dirty="0" smtClean="0"/>
              <a:t>GROUPING sets provides precise control of subtotals.</a:t>
            </a:r>
          </a:p>
          <a:p>
            <a:endParaRPr lang="en-US" altLang="en-US" baseline="0" dirty="0" smtClean="0"/>
          </a:p>
          <a:p>
            <a:r>
              <a:rPr lang="en-US" altLang="en-US" baseline="0" dirty="0" smtClean="0"/>
              <a:t>Must specify all column combinations including normal GROUP BY (lowest level totals).</a:t>
            </a:r>
          </a:p>
        </p:txBody>
      </p:sp>
    </p:spTree>
    <p:extLst>
      <p:ext uri="{BB962C8B-B14F-4D97-AF65-F5344CB8AC3E}">
        <p14:creationId xmlns:p14="http://schemas.microsoft.com/office/powerpoint/2010/main" val="28284712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sz="3600">
                <a:solidFill>
                  <a:schemeClr val="bg1"/>
                </a:solidFill>
              </a:defRPr>
            </a:lvl1pPr>
          </a:lstStyle>
          <a:p>
            <a:r>
              <a:rPr lang="en-US" dirty="0"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dirty="0"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1262108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1397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77356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4902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10431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24416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427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1544015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0677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3016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53332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7981919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78408" y="1517904"/>
            <a:ext cx="7391400" cy="1143000"/>
          </a:xfrm>
        </p:spPr>
        <p:txBody>
          <a:bodyPr/>
          <a:lstStyle/>
          <a:p>
            <a:pPr algn="ctr"/>
            <a:r>
              <a:rPr lang="en-US" altLang="en-US" dirty="0" smtClean="0"/>
              <a:t>Module 2</a:t>
            </a:r>
            <a:r>
              <a:rPr lang="en-US" altLang="en-US" dirty="0"/>
              <a:t/>
            </a:r>
            <a:br>
              <a:rPr lang="en-US" altLang="en-US" dirty="0"/>
            </a:br>
            <a:r>
              <a:rPr lang="en-US" altLang="en-US" dirty="0" smtClean="0"/>
              <a:t>SQL </a:t>
            </a:r>
            <a:r>
              <a:rPr lang="en-US" altLang="en-US" dirty="0"/>
              <a:t>Subtotal Operators</a:t>
            </a:r>
            <a:endParaRPr lang="en-US" altLang="en-US" dirty="0" smtClean="0"/>
          </a:p>
        </p:txBody>
      </p:sp>
      <p:sp>
        <p:nvSpPr>
          <p:cNvPr id="3075" name="Rectangle 5"/>
          <p:cNvSpPr>
            <a:spLocks noGrp="1" noChangeArrowheads="1"/>
          </p:cNvSpPr>
          <p:nvPr>
            <p:ph type="subTitle" idx="1"/>
          </p:nvPr>
        </p:nvSpPr>
        <p:spPr>
          <a:xfrm>
            <a:off x="1902397" y="4031298"/>
            <a:ext cx="6629400" cy="1052766"/>
          </a:xfrm>
          <a:noFill/>
          <a:ln w="25400"/>
        </p:spPr>
        <p:txBody>
          <a:bodyPr/>
          <a:lstStyle/>
          <a:p>
            <a:pPr algn="r" eaLnBrk="1" hangingPunct="1"/>
            <a:r>
              <a:rPr lang="en-US" altLang="en-US" dirty="0" smtClean="0"/>
              <a:t>Lesson 4: SQL GROUPING SETS Operator</a:t>
            </a:r>
          </a:p>
        </p:txBody>
      </p:sp>
    </p:spTree>
    <p:extLst>
      <p:ext uri="{BB962C8B-B14F-4D97-AF65-F5344CB8AC3E}">
        <p14:creationId xmlns:p14="http://schemas.microsoft.com/office/powerpoint/2010/main" val="2626502579"/>
      </p:ext>
    </p:extLst>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Write </a:t>
            </a:r>
            <a:r>
              <a:rPr lang="en-US" dirty="0"/>
              <a:t>SQL SELECT statements using the GROUPING SETS operator</a:t>
            </a:r>
          </a:p>
          <a:p>
            <a:r>
              <a:rPr lang="en-US" dirty="0"/>
              <a:t>Convert CUBE and ROLLUP operations into GROUPING SETS </a:t>
            </a:r>
            <a:r>
              <a:rPr lang="en-US" dirty="0" smtClean="0"/>
              <a:t>operations</a:t>
            </a:r>
          </a:p>
          <a:p>
            <a:r>
              <a:rPr lang="en-US" dirty="0" smtClean="0"/>
              <a:t>Reflect on importance of the GROUPING SETS operator</a:t>
            </a:r>
            <a:endParaRPr lang="en-US" dirty="0"/>
          </a:p>
        </p:txBody>
      </p:sp>
    </p:spTree>
    <p:extLst>
      <p:ext uri="{BB962C8B-B14F-4D97-AF65-F5344CB8AC3E}">
        <p14:creationId xmlns:p14="http://schemas.microsoft.com/office/powerpoint/2010/main" val="369874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SETS Operator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8301280"/>
              </p:ext>
            </p:extLst>
          </p:nvPr>
        </p:nvGraphicFramePr>
        <p:xfrm>
          <a:off x="414528" y="1310640"/>
          <a:ext cx="7644384"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6404711" y="228600"/>
            <a:ext cx="655607" cy="584775"/>
          </a:xfrm>
          <a:prstGeom prst="rect">
            <a:avLst/>
          </a:prstGeom>
          <a:solidFill>
            <a:schemeClr val="accent1"/>
          </a:solidFill>
        </p:spPr>
        <p:txBody>
          <a:bodyPr wrap="square" rtlCol="0">
            <a:spAutoFit/>
          </a:bodyPr>
          <a:lstStyle/>
          <a:p>
            <a:r>
              <a:rPr lang="en-US" sz="3200" dirty="0" smtClean="0">
                <a:latin typeface="Symbol" panose="05050102010706020507" pitchFamily="18" charset="2"/>
                <a:sym typeface="Symbol" panose="05050102010706020507" pitchFamily="18" charset="2"/>
              </a:rPr>
              <a:t></a:t>
            </a:r>
            <a:endParaRPr lang="en-US" sz="3200" dirty="0">
              <a:latin typeface="Symbol" panose="05050102010706020507" pitchFamily="18" charset="2"/>
            </a:endParaRPr>
          </a:p>
        </p:txBody>
      </p:sp>
    </p:spTree>
    <p:extLst>
      <p:ext uri="{BB962C8B-B14F-4D97-AF65-F5344CB8AC3E}">
        <p14:creationId xmlns:p14="http://schemas.microsoft.com/office/powerpoint/2010/main" val="3360987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en-US" dirty="0" smtClean="0"/>
              <a:t>GROUPING SETS Example I</a:t>
            </a:r>
          </a:p>
        </p:txBody>
      </p:sp>
      <p:sp>
        <p:nvSpPr>
          <p:cNvPr id="70659" name="Rectangle 3"/>
          <p:cNvSpPr>
            <a:spLocks noGrp="1" noChangeArrowheads="1"/>
          </p:cNvSpPr>
          <p:nvPr>
            <p:ph type="body" idx="1"/>
          </p:nvPr>
        </p:nvSpPr>
        <p:spPr>
          <a:xfrm>
            <a:off x="304800" y="1066800"/>
            <a:ext cx="8382000" cy="1115568"/>
          </a:xfrm>
        </p:spPr>
        <p:txBody>
          <a:bodyPr/>
          <a:lstStyle/>
          <a:p>
            <a:pPr>
              <a:lnSpc>
                <a:spcPct val="80000"/>
              </a:lnSpc>
            </a:pPr>
            <a:r>
              <a:rPr lang="en-US" altLang="en-US" sz="2400" dirty="0"/>
              <a:t>Summarize sum of store sales for USA and Canada in 2012 by </a:t>
            </a:r>
            <a:r>
              <a:rPr lang="en-US" altLang="en-US" sz="2400" dirty="0" smtClean="0"/>
              <a:t>store zip and </a:t>
            </a:r>
            <a:r>
              <a:rPr lang="en-US" altLang="en-US" sz="2400" dirty="0"/>
              <a:t>month</a:t>
            </a:r>
          </a:p>
          <a:p>
            <a:pPr>
              <a:lnSpc>
                <a:spcPct val="80000"/>
              </a:lnSpc>
            </a:pPr>
            <a:r>
              <a:rPr lang="en-US" altLang="en-US" sz="2400" dirty="0"/>
              <a:t>Generate </a:t>
            </a:r>
            <a:r>
              <a:rPr lang="en-US" altLang="en-US" sz="2400" dirty="0" smtClean="0"/>
              <a:t>full subtotals </a:t>
            </a:r>
            <a:r>
              <a:rPr lang="en-US" altLang="en-US" sz="2400" dirty="0"/>
              <a:t>by </a:t>
            </a:r>
            <a:r>
              <a:rPr lang="en-US" altLang="en-US" sz="2400" dirty="0" smtClean="0"/>
              <a:t>store zip and month</a:t>
            </a:r>
          </a:p>
        </p:txBody>
      </p:sp>
      <p:sp>
        <p:nvSpPr>
          <p:cNvPr id="2" name="Rectangle 1"/>
          <p:cNvSpPr/>
          <p:nvPr/>
        </p:nvSpPr>
        <p:spPr>
          <a:xfrm>
            <a:off x="201168" y="2645694"/>
            <a:ext cx="7979664"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SELECT </a:t>
            </a:r>
            <a:r>
              <a:rPr lang="en-US" altLang="en-US" sz="1800" b="0" dirty="0" err="1">
                <a:latin typeface="Courier New" panose="02070309020205020404" pitchFamily="49" charset="0"/>
                <a:cs typeface="Courier New" panose="02070309020205020404" pitchFamily="49" charset="0"/>
              </a:rPr>
              <a:t>StoreZip</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TimeMonth</a:t>
            </a:r>
            <a:r>
              <a:rPr lang="en-US" altLang="en-US" sz="1800" b="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SUM(</a:t>
            </a:r>
            <a:r>
              <a:rPr lang="en-US" altLang="en-US" sz="1800" b="0" dirty="0" err="1">
                <a:latin typeface="Courier New" panose="02070309020205020404" pitchFamily="49" charset="0"/>
                <a:cs typeface="Courier New" panose="02070309020205020404" pitchFamily="49" charset="0"/>
              </a:rPr>
              <a:t>SalesDollar</a:t>
            </a:r>
            <a:r>
              <a:rPr lang="en-US" altLang="en-US" sz="1800" b="0" dirty="0">
                <a:latin typeface="Courier New" panose="02070309020205020404" pitchFamily="49" charset="0"/>
                <a:cs typeface="Courier New" panose="02070309020205020404" pitchFamily="49" charset="0"/>
              </a:rPr>
              <a:t>) AS </a:t>
            </a:r>
            <a:r>
              <a:rPr lang="en-US" altLang="en-US" sz="1800" b="0" dirty="0" err="1">
                <a:latin typeface="Courier New" panose="02070309020205020404" pitchFamily="49" charset="0"/>
                <a:cs typeface="Courier New" panose="02070309020205020404" pitchFamily="49" charset="0"/>
              </a:rPr>
              <a:t>SumSales</a:t>
            </a:r>
            <a:endParaRPr lang="en-US" altLang="en-US" sz="1800" b="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FROM </a:t>
            </a:r>
            <a:r>
              <a:rPr lang="en-US" altLang="en-US" sz="1800" b="0" dirty="0" err="1">
                <a:latin typeface="Courier New" panose="02070309020205020404" pitchFamily="49" charset="0"/>
                <a:cs typeface="Courier New" panose="02070309020205020404" pitchFamily="49" charset="0"/>
              </a:rPr>
              <a:t>SSSales</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SSStore</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SSTimeDim</a:t>
            </a:r>
            <a:endParaRPr lang="en-US" altLang="en-US" sz="1800" b="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WHERE </a:t>
            </a:r>
            <a:r>
              <a:rPr lang="en-US" altLang="en-US" sz="1800" b="0" dirty="0" err="1">
                <a:latin typeface="Courier New" panose="02070309020205020404" pitchFamily="49" charset="0"/>
                <a:cs typeface="Courier New" panose="02070309020205020404" pitchFamily="49" charset="0"/>
              </a:rPr>
              <a:t>SSSales.StoreId</a:t>
            </a:r>
            <a:r>
              <a:rPr lang="en-US" altLang="en-US" sz="1800" b="0" dirty="0">
                <a:latin typeface="Courier New" panose="02070309020205020404" pitchFamily="49" charset="0"/>
                <a:cs typeface="Courier New" panose="02070309020205020404" pitchFamily="49" charset="0"/>
              </a:rPr>
              <a:t> = </a:t>
            </a:r>
            <a:r>
              <a:rPr lang="en-US" altLang="en-US" sz="1800" b="0" dirty="0" err="1">
                <a:latin typeface="Courier New" panose="02070309020205020404" pitchFamily="49" charset="0"/>
                <a:cs typeface="Courier New" panose="02070309020205020404" pitchFamily="49" charset="0"/>
              </a:rPr>
              <a:t>SSStore.StoreId</a:t>
            </a:r>
            <a:r>
              <a:rPr lang="en-US" altLang="en-US" sz="1800" b="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AND </a:t>
            </a:r>
            <a:r>
              <a:rPr lang="en-US" altLang="en-US" sz="1800" b="0" dirty="0" err="1">
                <a:latin typeface="Courier New" panose="02070309020205020404" pitchFamily="49" charset="0"/>
                <a:cs typeface="Courier New" panose="02070309020205020404" pitchFamily="49" charset="0"/>
              </a:rPr>
              <a:t>SSSales.TimeNo</a:t>
            </a:r>
            <a:r>
              <a:rPr lang="en-US" altLang="en-US" sz="1800" b="0" dirty="0">
                <a:latin typeface="Courier New" panose="02070309020205020404" pitchFamily="49" charset="0"/>
                <a:cs typeface="Courier New" panose="02070309020205020404" pitchFamily="49" charset="0"/>
              </a:rPr>
              <a:t> = </a:t>
            </a:r>
            <a:r>
              <a:rPr lang="en-US" altLang="en-US" sz="1800" b="0" dirty="0" err="1">
                <a:latin typeface="Courier New" panose="02070309020205020404" pitchFamily="49" charset="0"/>
                <a:cs typeface="Courier New" panose="02070309020205020404" pitchFamily="49" charset="0"/>
              </a:rPr>
              <a:t>SSTimeDim.TimeNo</a:t>
            </a:r>
            <a:endParaRPr lang="en-US" altLang="en-US" sz="1800" b="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AND (</a:t>
            </a:r>
            <a:r>
              <a:rPr lang="en-US" altLang="en-US" sz="1800" b="0" dirty="0" err="1">
                <a:latin typeface="Courier New" panose="02070309020205020404" pitchFamily="49" charset="0"/>
                <a:cs typeface="Courier New" panose="02070309020205020404" pitchFamily="49" charset="0"/>
              </a:rPr>
              <a:t>StoreNation</a:t>
            </a:r>
            <a:r>
              <a:rPr lang="en-US" altLang="en-US" sz="1800" b="0" dirty="0">
                <a:latin typeface="Courier New" panose="02070309020205020404" pitchFamily="49" charset="0"/>
                <a:cs typeface="Courier New" panose="02070309020205020404" pitchFamily="49" charset="0"/>
              </a:rPr>
              <a:t> = 'USA' </a:t>
            </a:r>
            <a:r>
              <a:rPr lang="en-US" altLang="en-US" sz="1800" b="0" dirty="0" smtClean="0">
                <a:latin typeface="Courier New" panose="02070309020205020404" pitchFamily="49" charset="0"/>
                <a:cs typeface="Courier New" panose="02070309020205020404" pitchFamily="49" charset="0"/>
              </a:rPr>
              <a:t>OR </a:t>
            </a:r>
            <a:r>
              <a:rPr lang="en-US" altLang="en-US" sz="1800" b="0" dirty="0" err="1">
                <a:latin typeface="Courier New" panose="02070309020205020404" pitchFamily="49" charset="0"/>
                <a:cs typeface="Courier New" panose="02070309020205020404" pitchFamily="49" charset="0"/>
              </a:rPr>
              <a:t>StoreNation</a:t>
            </a:r>
            <a:r>
              <a:rPr lang="en-US" altLang="en-US" sz="1800" b="0" dirty="0">
                <a:latin typeface="Courier New" panose="02070309020205020404" pitchFamily="49" charset="0"/>
                <a:cs typeface="Courier New" panose="02070309020205020404" pitchFamily="49" charset="0"/>
              </a:rPr>
              <a:t> = 'Canada') </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AND </a:t>
            </a:r>
            <a:r>
              <a:rPr lang="en-US" altLang="en-US" sz="1800" b="0" dirty="0" err="1">
                <a:latin typeface="Courier New" panose="02070309020205020404" pitchFamily="49" charset="0"/>
                <a:cs typeface="Courier New" panose="02070309020205020404" pitchFamily="49" charset="0"/>
              </a:rPr>
              <a:t>TimeYear</a:t>
            </a:r>
            <a:r>
              <a:rPr lang="en-US" altLang="en-US" sz="1800" b="0" dirty="0">
                <a:latin typeface="Courier New" panose="02070309020205020404" pitchFamily="49" charset="0"/>
                <a:cs typeface="Courier New" panose="02070309020205020404" pitchFamily="49" charset="0"/>
              </a:rPr>
              <a:t> = 2012</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GROUP BY GROUPING SETS((</a:t>
            </a:r>
            <a:r>
              <a:rPr lang="en-US" altLang="en-US" sz="1800" b="0" dirty="0" err="1">
                <a:latin typeface="Courier New" panose="02070309020205020404" pitchFamily="49" charset="0"/>
                <a:cs typeface="Courier New" panose="02070309020205020404" pitchFamily="49" charset="0"/>
              </a:rPr>
              <a:t>StoreZip</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TimeMonth</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StoreZip</a:t>
            </a:r>
            <a:r>
              <a:rPr lang="en-US" altLang="en-US" sz="1800" b="0" dirty="0">
                <a:latin typeface="Courier New" panose="02070309020205020404" pitchFamily="49" charset="0"/>
                <a:cs typeface="Courier New" panose="02070309020205020404" pitchFamily="49" charset="0"/>
              </a:rPr>
              <a:t>, </a:t>
            </a:r>
            <a:endParaRPr lang="en-US" altLang="en-US" sz="1800" b="0" dirty="0" smtClean="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a:t>
            </a:r>
            <a:r>
              <a:rPr lang="en-US" altLang="en-US" sz="1800" b="0" dirty="0" smtClean="0">
                <a:latin typeface="Courier New" panose="02070309020205020404" pitchFamily="49" charset="0"/>
                <a:cs typeface="Courier New" panose="02070309020205020404" pitchFamily="49" charset="0"/>
              </a:rPr>
              <a:t>  </a:t>
            </a:r>
            <a:r>
              <a:rPr lang="en-US" altLang="en-US" sz="1800" b="0" dirty="0" err="1" smtClean="0">
                <a:latin typeface="Courier New" panose="02070309020205020404" pitchFamily="49" charset="0"/>
                <a:cs typeface="Courier New" panose="02070309020205020404" pitchFamily="49" charset="0"/>
              </a:rPr>
              <a:t>TimeMonth</a:t>
            </a:r>
            <a:r>
              <a:rPr lang="en-US" altLang="en-US" sz="1800" b="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ORDER BY </a:t>
            </a:r>
            <a:r>
              <a:rPr lang="en-US" altLang="en-US" sz="1800" b="0" dirty="0" err="1">
                <a:latin typeface="Courier New" panose="02070309020205020404" pitchFamily="49" charset="0"/>
                <a:cs typeface="Courier New" panose="02070309020205020404" pitchFamily="49" charset="0"/>
              </a:rPr>
              <a:t>StoreZip</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TimeMonth</a:t>
            </a:r>
            <a:r>
              <a:rPr lang="en-US" altLang="en-US" sz="1800" b="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30904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en-US" dirty="0" smtClean="0"/>
              <a:t>GROUPING SETS Example II</a:t>
            </a:r>
          </a:p>
        </p:txBody>
      </p:sp>
      <p:sp>
        <p:nvSpPr>
          <p:cNvPr id="70659" name="Rectangle 3"/>
          <p:cNvSpPr>
            <a:spLocks noGrp="1" noChangeArrowheads="1"/>
          </p:cNvSpPr>
          <p:nvPr>
            <p:ph type="body" idx="1"/>
          </p:nvPr>
        </p:nvSpPr>
        <p:spPr>
          <a:xfrm>
            <a:off x="304800" y="1066800"/>
            <a:ext cx="8382000" cy="1481328"/>
          </a:xfrm>
        </p:spPr>
        <p:txBody>
          <a:bodyPr/>
          <a:lstStyle/>
          <a:p>
            <a:pPr>
              <a:lnSpc>
                <a:spcPct val="80000"/>
              </a:lnSpc>
            </a:pPr>
            <a:r>
              <a:rPr lang="en-US" altLang="en-US" sz="2400" dirty="0"/>
              <a:t>Summarize sum of store sales for USA and Canada in 2012 by </a:t>
            </a:r>
            <a:r>
              <a:rPr lang="en-US" altLang="en-US" sz="2400" dirty="0" smtClean="0"/>
              <a:t>store zip and </a:t>
            </a:r>
            <a:r>
              <a:rPr lang="en-US" altLang="en-US" sz="2400" dirty="0"/>
              <a:t>month</a:t>
            </a:r>
          </a:p>
          <a:p>
            <a:pPr>
              <a:lnSpc>
                <a:spcPct val="80000"/>
              </a:lnSpc>
            </a:pPr>
            <a:r>
              <a:rPr lang="en-US" altLang="en-US" sz="2400" dirty="0"/>
              <a:t>Generate </a:t>
            </a:r>
            <a:r>
              <a:rPr lang="en-US" altLang="en-US" sz="2400" dirty="0" smtClean="0"/>
              <a:t>subtotals for store zip, month and grand total without the </a:t>
            </a:r>
            <a:r>
              <a:rPr lang="en-US" altLang="en-US" sz="2400" smtClean="0"/>
              <a:t>combination for </a:t>
            </a:r>
            <a:r>
              <a:rPr lang="en-US" altLang="en-US" sz="2400" dirty="0" smtClean="0"/>
              <a:t>store zip and month</a:t>
            </a:r>
          </a:p>
        </p:txBody>
      </p:sp>
      <p:sp>
        <p:nvSpPr>
          <p:cNvPr id="2" name="Rectangle 1"/>
          <p:cNvSpPr/>
          <p:nvPr/>
        </p:nvSpPr>
        <p:spPr>
          <a:xfrm>
            <a:off x="457200" y="2951923"/>
            <a:ext cx="7857744" cy="208672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SELECT </a:t>
            </a:r>
            <a:r>
              <a:rPr lang="en-US" altLang="en-US" sz="1800" b="0" dirty="0" err="1">
                <a:latin typeface="Courier New" panose="02070309020205020404" pitchFamily="49" charset="0"/>
                <a:cs typeface="Courier New" panose="02070309020205020404" pitchFamily="49" charset="0"/>
              </a:rPr>
              <a:t>StoreZip</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TimeMonth</a:t>
            </a:r>
            <a:r>
              <a:rPr lang="en-US" altLang="en-US" sz="1800" b="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SUM(</a:t>
            </a:r>
            <a:r>
              <a:rPr lang="en-US" altLang="en-US" sz="1800" b="0" dirty="0" err="1">
                <a:latin typeface="Courier New" panose="02070309020205020404" pitchFamily="49" charset="0"/>
                <a:cs typeface="Courier New" panose="02070309020205020404" pitchFamily="49" charset="0"/>
              </a:rPr>
              <a:t>SalesDollar</a:t>
            </a:r>
            <a:r>
              <a:rPr lang="en-US" altLang="en-US" sz="1800" b="0" dirty="0">
                <a:latin typeface="Courier New" panose="02070309020205020404" pitchFamily="49" charset="0"/>
                <a:cs typeface="Courier New" panose="02070309020205020404" pitchFamily="49" charset="0"/>
              </a:rPr>
              <a:t>) AS </a:t>
            </a:r>
            <a:r>
              <a:rPr lang="en-US" altLang="en-US" sz="1800" b="0" dirty="0" err="1">
                <a:latin typeface="Courier New" panose="02070309020205020404" pitchFamily="49" charset="0"/>
                <a:cs typeface="Courier New" panose="02070309020205020404" pitchFamily="49" charset="0"/>
              </a:rPr>
              <a:t>SumSales</a:t>
            </a:r>
            <a:endParaRPr lang="en-US" altLang="en-US" sz="1800" b="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FROM </a:t>
            </a:r>
            <a:r>
              <a:rPr lang="en-US" altLang="en-US" sz="1800" b="0" dirty="0" err="1">
                <a:latin typeface="Courier New" panose="02070309020205020404" pitchFamily="49" charset="0"/>
                <a:cs typeface="Courier New" panose="02070309020205020404" pitchFamily="49" charset="0"/>
              </a:rPr>
              <a:t>SSSales</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SSStore</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SSTimeDim</a:t>
            </a:r>
            <a:endParaRPr lang="en-US" altLang="en-US" sz="1800" b="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WHERE </a:t>
            </a:r>
            <a:r>
              <a:rPr lang="en-US" altLang="en-US" sz="1800" b="0" dirty="0" err="1">
                <a:latin typeface="Courier New" panose="02070309020205020404" pitchFamily="49" charset="0"/>
                <a:cs typeface="Courier New" panose="02070309020205020404" pitchFamily="49" charset="0"/>
              </a:rPr>
              <a:t>SSSales.StoreId</a:t>
            </a:r>
            <a:r>
              <a:rPr lang="en-US" altLang="en-US" sz="1800" b="0" dirty="0">
                <a:latin typeface="Courier New" panose="02070309020205020404" pitchFamily="49" charset="0"/>
                <a:cs typeface="Courier New" panose="02070309020205020404" pitchFamily="49" charset="0"/>
              </a:rPr>
              <a:t> = </a:t>
            </a:r>
            <a:r>
              <a:rPr lang="en-US" altLang="en-US" sz="1800" b="0" dirty="0" err="1">
                <a:latin typeface="Courier New" panose="02070309020205020404" pitchFamily="49" charset="0"/>
                <a:cs typeface="Courier New" panose="02070309020205020404" pitchFamily="49" charset="0"/>
              </a:rPr>
              <a:t>SSStore.StoreId</a:t>
            </a:r>
            <a:r>
              <a:rPr lang="en-US" altLang="en-US" sz="1800" b="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AND </a:t>
            </a:r>
            <a:r>
              <a:rPr lang="en-US" altLang="en-US" sz="1800" b="0" dirty="0" err="1">
                <a:latin typeface="Courier New" panose="02070309020205020404" pitchFamily="49" charset="0"/>
                <a:cs typeface="Courier New" panose="02070309020205020404" pitchFamily="49" charset="0"/>
              </a:rPr>
              <a:t>SSSales.TimeNo</a:t>
            </a:r>
            <a:r>
              <a:rPr lang="en-US" altLang="en-US" sz="1800" b="0" dirty="0">
                <a:latin typeface="Courier New" panose="02070309020205020404" pitchFamily="49" charset="0"/>
                <a:cs typeface="Courier New" panose="02070309020205020404" pitchFamily="49" charset="0"/>
              </a:rPr>
              <a:t> = </a:t>
            </a:r>
            <a:r>
              <a:rPr lang="en-US" altLang="en-US" sz="1800" b="0" dirty="0" err="1">
                <a:latin typeface="Courier New" panose="02070309020205020404" pitchFamily="49" charset="0"/>
                <a:cs typeface="Courier New" panose="02070309020205020404" pitchFamily="49" charset="0"/>
              </a:rPr>
              <a:t>SSTimeDim.TimeNo</a:t>
            </a:r>
            <a:endParaRPr lang="en-US" altLang="en-US" sz="1800" b="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AND (</a:t>
            </a:r>
            <a:r>
              <a:rPr lang="en-US" altLang="en-US" sz="1800" b="0" dirty="0" err="1">
                <a:latin typeface="Courier New" panose="02070309020205020404" pitchFamily="49" charset="0"/>
                <a:cs typeface="Courier New" panose="02070309020205020404" pitchFamily="49" charset="0"/>
              </a:rPr>
              <a:t>StoreNation</a:t>
            </a:r>
            <a:r>
              <a:rPr lang="en-US" altLang="en-US" sz="1800" b="0" dirty="0">
                <a:latin typeface="Courier New" panose="02070309020205020404" pitchFamily="49" charset="0"/>
                <a:cs typeface="Courier New" panose="02070309020205020404" pitchFamily="49" charset="0"/>
              </a:rPr>
              <a:t> = 'USA' </a:t>
            </a:r>
            <a:r>
              <a:rPr lang="en-US" altLang="en-US" sz="1800" b="0" dirty="0" smtClean="0">
                <a:latin typeface="Courier New" panose="02070309020205020404" pitchFamily="49" charset="0"/>
                <a:cs typeface="Courier New" panose="02070309020205020404" pitchFamily="49" charset="0"/>
              </a:rPr>
              <a:t>OR </a:t>
            </a:r>
            <a:r>
              <a:rPr lang="en-US" altLang="en-US" sz="1800" b="0" dirty="0" err="1">
                <a:latin typeface="Courier New" panose="02070309020205020404" pitchFamily="49" charset="0"/>
                <a:cs typeface="Courier New" panose="02070309020205020404" pitchFamily="49" charset="0"/>
              </a:rPr>
              <a:t>StoreNation</a:t>
            </a:r>
            <a:r>
              <a:rPr lang="en-US" altLang="en-US" sz="1800" b="0" dirty="0">
                <a:latin typeface="Courier New" panose="02070309020205020404" pitchFamily="49" charset="0"/>
                <a:cs typeface="Courier New" panose="02070309020205020404" pitchFamily="49" charset="0"/>
              </a:rPr>
              <a:t> = 'Canada') </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AND </a:t>
            </a:r>
            <a:r>
              <a:rPr lang="en-US" altLang="en-US" sz="1800" b="0" dirty="0" err="1">
                <a:latin typeface="Courier New" panose="02070309020205020404" pitchFamily="49" charset="0"/>
                <a:cs typeface="Courier New" panose="02070309020205020404" pitchFamily="49" charset="0"/>
              </a:rPr>
              <a:t>TimeYear</a:t>
            </a:r>
            <a:r>
              <a:rPr lang="en-US" altLang="en-US" sz="1800" b="0" dirty="0">
                <a:latin typeface="Courier New" panose="02070309020205020404" pitchFamily="49" charset="0"/>
                <a:cs typeface="Courier New" panose="02070309020205020404" pitchFamily="49" charset="0"/>
              </a:rPr>
              <a:t> = 2012</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GROUP BY GROUPING SETS(</a:t>
            </a:r>
            <a:r>
              <a:rPr lang="en-US" altLang="en-US" sz="1800" b="0" dirty="0" err="1">
                <a:latin typeface="Courier New" panose="02070309020205020404" pitchFamily="49" charset="0"/>
                <a:cs typeface="Courier New" panose="02070309020205020404" pitchFamily="49" charset="0"/>
              </a:rPr>
              <a:t>StoreZip</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TimeMonth</a:t>
            </a:r>
            <a:r>
              <a:rPr lang="en-US" altLang="en-US" sz="1800" b="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ORDER BY </a:t>
            </a:r>
            <a:r>
              <a:rPr lang="en-US" altLang="en-US" sz="1800" b="0" dirty="0" err="1">
                <a:latin typeface="Courier New" panose="02070309020205020404" pitchFamily="49" charset="0"/>
                <a:cs typeface="Courier New" panose="02070309020205020404" pitchFamily="49" charset="0"/>
              </a:rPr>
              <a:t>StoreZip</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TimeMonth</a:t>
            </a:r>
            <a:r>
              <a:rPr lang="en-US" altLang="en-US" sz="1800" b="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003844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utoShape 2"/>
          <p:cNvSpPr>
            <a:spLocks noGrp="1" noChangeArrowheads="1"/>
          </p:cNvSpPr>
          <p:nvPr>
            <p:ph type="title" idx="4294967295"/>
          </p:nvPr>
        </p:nvSpPr>
        <p:spPr>
          <a:xfrm>
            <a:off x="455613" y="441325"/>
            <a:ext cx="8153400" cy="643763"/>
          </a:xfrm>
        </p:spPr>
        <p:txBody>
          <a:bodyPr anchor="b"/>
          <a:lstStyle/>
          <a:p>
            <a:pPr eaLnBrk="1" hangingPunct="1"/>
            <a:r>
              <a:rPr lang="en-US" altLang="en-US" dirty="0" smtClean="0"/>
              <a:t>ROLLUP/GROUPING SETS Comparison</a:t>
            </a:r>
          </a:p>
        </p:txBody>
      </p:sp>
      <p:sp>
        <p:nvSpPr>
          <p:cNvPr id="71683" name="Rectangle 3"/>
          <p:cNvSpPr>
            <a:spLocks noGrp="1" noChangeArrowheads="1"/>
          </p:cNvSpPr>
          <p:nvPr>
            <p:ph type="body" idx="4294967295"/>
          </p:nvPr>
        </p:nvSpPr>
        <p:spPr>
          <a:xfrm>
            <a:off x="455612" y="1571498"/>
            <a:ext cx="8529891" cy="4502150"/>
          </a:xfrm>
        </p:spPr>
        <p:txBody>
          <a:bodyPr/>
          <a:lstStyle/>
          <a:p>
            <a:pPr>
              <a:spcBef>
                <a:spcPct val="0"/>
              </a:spcBef>
              <a:buNone/>
            </a:pPr>
            <a:r>
              <a:rPr lang="en-US" altLang="en-US" sz="2000" dirty="0" smtClean="0"/>
              <a:t>Examples 3 and 4</a:t>
            </a:r>
            <a:endParaRPr lang="en-US" altLang="en-US" sz="2000" dirty="0"/>
          </a:p>
          <a:p>
            <a:pPr eaLnBrk="1" hangingPunct="1">
              <a:spcBef>
                <a:spcPct val="0"/>
              </a:spcBef>
              <a:buFont typeface="Wingdings" pitchFamily="2" charset="2"/>
              <a:buNone/>
            </a:pPr>
            <a:r>
              <a:rPr lang="en-US" altLang="en-US" sz="1800" dirty="0" smtClean="0">
                <a:latin typeface="Courier New" pitchFamily="49" charset="0"/>
              </a:rPr>
              <a:t>SELECT </a:t>
            </a:r>
            <a:r>
              <a:rPr lang="en-US" altLang="en-US" sz="1800" dirty="0" err="1" smtClean="0">
                <a:latin typeface="Courier New" pitchFamily="49" charset="0"/>
              </a:rPr>
              <a:t>TimeYear</a:t>
            </a:r>
            <a:r>
              <a:rPr lang="en-US" altLang="en-US" sz="1800" dirty="0" smtClean="0">
                <a:latin typeface="Courier New" pitchFamily="49" charset="0"/>
              </a:rPr>
              <a:t>, </a:t>
            </a:r>
            <a:r>
              <a:rPr lang="en-US" altLang="en-US" sz="1800" dirty="0" err="1" smtClean="0">
                <a:latin typeface="Courier New" pitchFamily="49" charset="0"/>
              </a:rPr>
              <a:t>TimeMonth</a:t>
            </a:r>
            <a:r>
              <a:rPr lang="en-US" altLang="en-US" sz="1800" dirty="0" smtClean="0">
                <a:latin typeface="Courier New" pitchFamily="49" charset="0"/>
              </a:rPr>
              <a:t>, SUM(</a:t>
            </a:r>
            <a:r>
              <a:rPr lang="en-US" altLang="en-US" sz="1800" dirty="0" err="1" smtClean="0">
                <a:latin typeface="Courier New" pitchFamily="49" charset="0"/>
              </a:rPr>
              <a:t>SalesDollar</a:t>
            </a:r>
            <a:r>
              <a:rPr lang="en-US" altLang="en-US" sz="1800" dirty="0" smtClean="0">
                <a:latin typeface="Courier New" pitchFamily="49" charset="0"/>
              </a:rPr>
              <a:t>) …</a:t>
            </a:r>
          </a:p>
          <a:p>
            <a:pPr eaLnBrk="1" hangingPunct="1">
              <a:spcBef>
                <a:spcPct val="0"/>
              </a:spcBef>
              <a:buFont typeface="Wingdings" pitchFamily="2" charset="2"/>
              <a:buNone/>
            </a:pPr>
            <a:r>
              <a:rPr lang="en-US" altLang="en-US" sz="1800" dirty="0" smtClean="0">
                <a:latin typeface="Courier New" pitchFamily="49" charset="0"/>
              </a:rPr>
              <a:t>GROUP BY ROLLUP(</a:t>
            </a:r>
            <a:r>
              <a:rPr lang="en-US" altLang="en-US" sz="1800" dirty="0" err="1" smtClean="0">
                <a:latin typeface="Courier New" pitchFamily="49" charset="0"/>
              </a:rPr>
              <a:t>TimeYear</a:t>
            </a:r>
            <a:r>
              <a:rPr lang="en-US" altLang="en-US" sz="1800" dirty="0" smtClean="0">
                <a:latin typeface="Courier New" pitchFamily="49" charset="0"/>
              </a:rPr>
              <a:t>, </a:t>
            </a:r>
            <a:r>
              <a:rPr lang="en-US" altLang="en-US" sz="1800" dirty="0" err="1" smtClean="0">
                <a:latin typeface="Courier New" pitchFamily="49" charset="0"/>
              </a:rPr>
              <a:t>TimeMonth</a:t>
            </a:r>
            <a:r>
              <a:rPr lang="en-US" altLang="en-US" sz="1800" dirty="0" smtClean="0">
                <a:latin typeface="Courier New" pitchFamily="49" charset="0"/>
              </a:rPr>
              <a:t>);</a:t>
            </a:r>
            <a:endParaRPr lang="en-US" altLang="en-US" sz="1800" dirty="0" smtClean="0">
              <a:latin typeface="Courier New" pitchFamily="49" charset="0"/>
            </a:endParaRPr>
          </a:p>
          <a:p>
            <a:pPr eaLnBrk="1" hangingPunct="1">
              <a:spcBef>
                <a:spcPct val="0"/>
              </a:spcBef>
              <a:buFont typeface="Wingdings" pitchFamily="2" charset="2"/>
              <a:buNone/>
            </a:pPr>
            <a:endParaRPr lang="en-US" altLang="en-US" sz="1800" dirty="0" smtClean="0">
              <a:latin typeface="Courier New" pitchFamily="49" charset="0"/>
            </a:endParaRPr>
          </a:p>
          <a:p>
            <a:pPr eaLnBrk="1" hangingPunct="1">
              <a:spcBef>
                <a:spcPct val="0"/>
              </a:spcBef>
              <a:buFont typeface="Wingdings" pitchFamily="2" charset="2"/>
              <a:buNone/>
            </a:pPr>
            <a:r>
              <a:rPr lang="en-US" altLang="en-US" sz="1800" dirty="0" smtClean="0">
                <a:solidFill>
                  <a:schemeClr val="accent6">
                    <a:lumMod val="60000"/>
                    <a:lumOff val="40000"/>
                  </a:schemeClr>
                </a:solidFill>
                <a:latin typeface="Courier New" pitchFamily="49" charset="0"/>
              </a:rPr>
              <a:t>SELECT </a:t>
            </a:r>
            <a:r>
              <a:rPr lang="en-US" altLang="en-US" sz="1800" dirty="0" err="1" smtClean="0">
                <a:solidFill>
                  <a:schemeClr val="accent6">
                    <a:lumMod val="60000"/>
                    <a:lumOff val="40000"/>
                  </a:schemeClr>
                </a:solidFill>
                <a:latin typeface="Courier New" pitchFamily="49" charset="0"/>
              </a:rPr>
              <a:t>TimeYear</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TimeMonth</a:t>
            </a:r>
            <a:r>
              <a:rPr lang="en-US" altLang="en-US" sz="1800" dirty="0" smtClean="0">
                <a:solidFill>
                  <a:schemeClr val="accent6">
                    <a:lumMod val="60000"/>
                    <a:lumOff val="40000"/>
                  </a:schemeClr>
                </a:solidFill>
                <a:latin typeface="Courier New" pitchFamily="49" charset="0"/>
              </a:rPr>
              <a:t>, SUM(</a:t>
            </a:r>
            <a:r>
              <a:rPr lang="en-US" altLang="en-US" sz="1800" dirty="0" err="1" smtClean="0">
                <a:solidFill>
                  <a:schemeClr val="accent6">
                    <a:lumMod val="60000"/>
                    <a:lumOff val="40000"/>
                  </a:schemeClr>
                </a:solidFill>
                <a:latin typeface="Courier New" pitchFamily="49" charset="0"/>
              </a:rPr>
              <a:t>SalesDollar</a:t>
            </a:r>
            <a:r>
              <a:rPr lang="en-US" altLang="en-US" sz="1800" dirty="0" smtClean="0">
                <a:solidFill>
                  <a:schemeClr val="accent6">
                    <a:lumMod val="60000"/>
                    <a:lumOff val="40000"/>
                  </a:schemeClr>
                </a:solidFill>
                <a:latin typeface="Courier New" pitchFamily="49" charset="0"/>
              </a:rPr>
              <a:t>) …</a:t>
            </a:r>
          </a:p>
          <a:p>
            <a:pPr eaLnBrk="1" hangingPunct="1">
              <a:spcBef>
                <a:spcPct val="0"/>
              </a:spcBef>
              <a:buFont typeface="Wingdings" pitchFamily="2" charset="2"/>
              <a:buNone/>
            </a:pPr>
            <a:r>
              <a:rPr lang="en-US" altLang="en-US" sz="1800" dirty="0" smtClean="0">
                <a:solidFill>
                  <a:schemeClr val="accent6">
                    <a:lumMod val="60000"/>
                    <a:lumOff val="40000"/>
                  </a:schemeClr>
                </a:solidFill>
                <a:latin typeface="Courier New" pitchFamily="49" charset="0"/>
              </a:rPr>
              <a:t>GROUP BY GROUPING SETS ((</a:t>
            </a:r>
            <a:r>
              <a:rPr lang="en-US" altLang="en-US" sz="1800" dirty="0" err="1" smtClean="0">
                <a:solidFill>
                  <a:schemeClr val="accent6">
                    <a:lumMod val="60000"/>
                    <a:lumOff val="40000"/>
                  </a:schemeClr>
                </a:solidFill>
                <a:latin typeface="Courier New" pitchFamily="49" charset="0"/>
              </a:rPr>
              <a:t>TimeYear</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TimeMonth</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TimeYear</a:t>
            </a:r>
            <a:r>
              <a:rPr lang="en-US" altLang="en-US" sz="1800" dirty="0" smtClean="0">
                <a:solidFill>
                  <a:schemeClr val="accent6">
                    <a:lumMod val="60000"/>
                    <a:lumOff val="40000"/>
                  </a:schemeClr>
                </a:solidFill>
                <a:latin typeface="Courier New" pitchFamily="49" charset="0"/>
              </a:rPr>
              <a:t>, ());</a:t>
            </a:r>
          </a:p>
          <a:p>
            <a:pPr eaLnBrk="1" hangingPunct="1">
              <a:spcBef>
                <a:spcPct val="0"/>
              </a:spcBef>
              <a:buFont typeface="Wingdings" pitchFamily="2" charset="2"/>
              <a:buNone/>
            </a:pPr>
            <a:endParaRPr lang="en-US" altLang="en-US" sz="1800" dirty="0" smtClean="0">
              <a:latin typeface="Courier New" pitchFamily="49" charset="0"/>
            </a:endParaRPr>
          </a:p>
          <a:p>
            <a:pPr eaLnBrk="1" hangingPunct="1">
              <a:spcBef>
                <a:spcPct val="0"/>
              </a:spcBef>
              <a:buFont typeface="Wingdings" pitchFamily="2" charset="2"/>
              <a:buNone/>
            </a:pPr>
            <a:r>
              <a:rPr lang="en-US" altLang="en-US" sz="2000" dirty="0" smtClean="0"/>
              <a:t>Examples 5 and 6</a:t>
            </a:r>
          </a:p>
          <a:p>
            <a:pPr eaLnBrk="1" hangingPunct="1">
              <a:spcBef>
                <a:spcPct val="0"/>
              </a:spcBef>
              <a:buFont typeface="Wingdings" pitchFamily="2" charset="2"/>
              <a:buNone/>
            </a:pPr>
            <a:r>
              <a:rPr lang="en-US" altLang="en-US" sz="1800" dirty="0" smtClean="0">
                <a:latin typeface="Courier New" pitchFamily="49" charset="0"/>
              </a:rPr>
              <a:t>SELECT </a:t>
            </a:r>
            <a:r>
              <a:rPr lang="en-US" altLang="en-US" sz="1800" dirty="0" err="1" smtClean="0">
                <a:latin typeface="Courier New" pitchFamily="49" charset="0"/>
              </a:rPr>
              <a:t>TimeYear</a:t>
            </a:r>
            <a:r>
              <a:rPr lang="en-US" altLang="en-US" sz="1800" dirty="0" smtClean="0">
                <a:latin typeface="Courier New" pitchFamily="49" charset="0"/>
              </a:rPr>
              <a:t>, </a:t>
            </a:r>
            <a:r>
              <a:rPr lang="en-US" altLang="en-US" sz="1800" dirty="0" err="1" smtClean="0">
                <a:latin typeface="Courier New" pitchFamily="49" charset="0"/>
              </a:rPr>
              <a:t>TimeMonth</a:t>
            </a:r>
            <a:r>
              <a:rPr lang="en-US" altLang="en-US" sz="1800" dirty="0" smtClean="0">
                <a:latin typeface="Courier New" pitchFamily="49" charset="0"/>
              </a:rPr>
              <a:t>, </a:t>
            </a:r>
            <a:r>
              <a:rPr lang="en-US" altLang="en-US" sz="1800" dirty="0" err="1" smtClean="0">
                <a:latin typeface="Courier New" pitchFamily="49" charset="0"/>
              </a:rPr>
              <a:t>TimeDay</a:t>
            </a:r>
            <a:r>
              <a:rPr lang="en-US" altLang="en-US" sz="1800" dirty="0" smtClean="0">
                <a:latin typeface="Courier New" pitchFamily="49" charset="0"/>
              </a:rPr>
              <a:t>, SUM(</a:t>
            </a:r>
            <a:r>
              <a:rPr lang="en-US" altLang="en-US" sz="1800" dirty="0" err="1" smtClean="0">
                <a:latin typeface="Courier New" pitchFamily="49" charset="0"/>
              </a:rPr>
              <a:t>SalesDollar</a:t>
            </a:r>
            <a:r>
              <a:rPr lang="en-US" altLang="en-US" sz="1800" dirty="0" smtClean="0">
                <a:latin typeface="Courier New" pitchFamily="49" charset="0"/>
              </a:rPr>
              <a:t>) …</a:t>
            </a:r>
          </a:p>
          <a:p>
            <a:pPr eaLnBrk="1" hangingPunct="1">
              <a:spcBef>
                <a:spcPct val="0"/>
              </a:spcBef>
              <a:buFont typeface="Wingdings" pitchFamily="2" charset="2"/>
              <a:buNone/>
            </a:pPr>
            <a:r>
              <a:rPr lang="en-US" altLang="en-US" sz="1800" dirty="0" smtClean="0">
                <a:latin typeface="Courier New" pitchFamily="49" charset="0"/>
              </a:rPr>
              <a:t>GROUP BY ROLLUP(</a:t>
            </a:r>
            <a:r>
              <a:rPr lang="en-US" altLang="en-US" sz="1800" dirty="0" err="1" smtClean="0">
                <a:latin typeface="Courier New" pitchFamily="49" charset="0"/>
              </a:rPr>
              <a:t>TimeYear</a:t>
            </a:r>
            <a:r>
              <a:rPr lang="en-US" altLang="en-US" sz="1800" dirty="0" smtClean="0">
                <a:latin typeface="Courier New" pitchFamily="49" charset="0"/>
              </a:rPr>
              <a:t>, </a:t>
            </a:r>
            <a:r>
              <a:rPr lang="en-US" altLang="en-US" sz="1800" dirty="0" err="1" smtClean="0">
                <a:latin typeface="Courier New" pitchFamily="49" charset="0"/>
              </a:rPr>
              <a:t>TimeMonth</a:t>
            </a:r>
            <a:r>
              <a:rPr lang="en-US" altLang="en-US" sz="1800" dirty="0" smtClean="0">
                <a:latin typeface="Courier New" pitchFamily="49" charset="0"/>
              </a:rPr>
              <a:t>, </a:t>
            </a:r>
            <a:r>
              <a:rPr lang="en-US" altLang="en-US" sz="1800" dirty="0" err="1" smtClean="0">
                <a:latin typeface="Courier New" pitchFamily="49" charset="0"/>
              </a:rPr>
              <a:t>TimeDay</a:t>
            </a:r>
            <a:r>
              <a:rPr lang="en-US" altLang="en-US" sz="1800" dirty="0" smtClean="0">
                <a:latin typeface="Courier New" pitchFamily="49" charset="0"/>
              </a:rPr>
              <a:t>);</a:t>
            </a:r>
            <a:endParaRPr lang="en-US" altLang="en-US" sz="1800" dirty="0" smtClean="0">
              <a:latin typeface="Courier New" pitchFamily="49" charset="0"/>
            </a:endParaRPr>
          </a:p>
          <a:p>
            <a:pPr eaLnBrk="1" hangingPunct="1">
              <a:spcBef>
                <a:spcPct val="0"/>
              </a:spcBef>
              <a:buFont typeface="Wingdings" pitchFamily="2" charset="2"/>
              <a:buNone/>
            </a:pPr>
            <a:endParaRPr lang="en-US" altLang="en-US" sz="1800" dirty="0" smtClean="0">
              <a:latin typeface="Courier New" pitchFamily="49" charset="0"/>
            </a:endParaRPr>
          </a:p>
          <a:p>
            <a:pPr eaLnBrk="1" hangingPunct="1">
              <a:spcBef>
                <a:spcPct val="0"/>
              </a:spcBef>
              <a:buFont typeface="Wingdings" pitchFamily="2" charset="2"/>
              <a:buNone/>
            </a:pPr>
            <a:r>
              <a:rPr lang="en-US" altLang="en-US" sz="1800" dirty="0" smtClean="0">
                <a:solidFill>
                  <a:schemeClr val="accent6">
                    <a:lumMod val="60000"/>
                    <a:lumOff val="40000"/>
                  </a:schemeClr>
                </a:solidFill>
                <a:latin typeface="Courier New" pitchFamily="49" charset="0"/>
              </a:rPr>
              <a:t>SELECT </a:t>
            </a:r>
            <a:r>
              <a:rPr lang="en-US" altLang="en-US" sz="1800" dirty="0" err="1" smtClean="0">
                <a:solidFill>
                  <a:schemeClr val="accent6">
                    <a:lumMod val="60000"/>
                    <a:lumOff val="40000"/>
                  </a:schemeClr>
                </a:solidFill>
                <a:latin typeface="Courier New" pitchFamily="49" charset="0"/>
              </a:rPr>
              <a:t>TimeYear</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TimeMonth</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TimeDay</a:t>
            </a:r>
            <a:r>
              <a:rPr lang="en-US" altLang="en-US" sz="1800" dirty="0" smtClean="0">
                <a:solidFill>
                  <a:schemeClr val="accent6">
                    <a:lumMod val="60000"/>
                    <a:lumOff val="40000"/>
                  </a:schemeClr>
                </a:solidFill>
                <a:latin typeface="Courier New" pitchFamily="49" charset="0"/>
              </a:rPr>
              <a:t>, SUM(</a:t>
            </a:r>
            <a:r>
              <a:rPr lang="en-US" altLang="en-US" sz="1800" dirty="0" err="1" smtClean="0">
                <a:solidFill>
                  <a:schemeClr val="accent6">
                    <a:lumMod val="60000"/>
                    <a:lumOff val="40000"/>
                  </a:schemeClr>
                </a:solidFill>
                <a:latin typeface="Courier New" pitchFamily="49" charset="0"/>
              </a:rPr>
              <a:t>SalesDollar</a:t>
            </a:r>
            <a:r>
              <a:rPr lang="en-US" altLang="en-US" sz="1800" dirty="0" smtClean="0">
                <a:solidFill>
                  <a:schemeClr val="accent6">
                    <a:lumMod val="60000"/>
                    <a:lumOff val="40000"/>
                  </a:schemeClr>
                </a:solidFill>
                <a:latin typeface="Courier New" pitchFamily="49" charset="0"/>
              </a:rPr>
              <a:t>) …</a:t>
            </a:r>
          </a:p>
          <a:p>
            <a:pPr eaLnBrk="1" hangingPunct="1">
              <a:spcBef>
                <a:spcPct val="0"/>
              </a:spcBef>
              <a:buFont typeface="Wingdings" pitchFamily="2" charset="2"/>
              <a:buNone/>
            </a:pPr>
            <a:r>
              <a:rPr lang="en-US" altLang="en-US" sz="1800" dirty="0" smtClean="0">
                <a:solidFill>
                  <a:schemeClr val="accent6">
                    <a:lumMod val="60000"/>
                    <a:lumOff val="40000"/>
                  </a:schemeClr>
                </a:solidFill>
                <a:latin typeface="Courier New" pitchFamily="49" charset="0"/>
              </a:rPr>
              <a:t>GROUP BY GROUPING SETS ((</a:t>
            </a:r>
            <a:r>
              <a:rPr lang="en-US" altLang="en-US" sz="1800" dirty="0" err="1" smtClean="0">
                <a:solidFill>
                  <a:schemeClr val="accent6">
                    <a:lumMod val="60000"/>
                    <a:lumOff val="40000"/>
                  </a:schemeClr>
                </a:solidFill>
                <a:latin typeface="Courier New" pitchFamily="49" charset="0"/>
              </a:rPr>
              <a:t>TimeYear</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TimeMonth</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TimeDay</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TimeYear</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TimeMonth</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TimeYear</a:t>
            </a:r>
            <a:r>
              <a:rPr lang="en-US" altLang="en-US" sz="1800" dirty="0" smtClean="0">
                <a:solidFill>
                  <a:schemeClr val="accent6">
                    <a:lumMod val="60000"/>
                    <a:lumOff val="40000"/>
                  </a:schemeClr>
                </a:solidFill>
                <a:latin typeface="Courier New" pitchFamily="49" charset="0"/>
              </a:rPr>
              <a:t>, ());</a:t>
            </a:r>
          </a:p>
        </p:txBody>
      </p:sp>
    </p:spTree>
    <p:extLst>
      <p:ext uri="{BB962C8B-B14F-4D97-AF65-F5344CB8AC3E}">
        <p14:creationId xmlns:p14="http://schemas.microsoft.com/office/powerpoint/2010/main" val="71871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68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68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68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68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68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2"/>
          <p:cNvSpPr>
            <a:spLocks noGrp="1" noChangeArrowheads="1"/>
          </p:cNvSpPr>
          <p:nvPr>
            <p:ph type="title" idx="4294967295"/>
          </p:nvPr>
        </p:nvSpPr>
        <p:spPr>
          <a:xfrm>
            <a:off x="455613" y="428625"/>
            <a:ext cx="8153400" cy="644271"/>
          </a:xfrm>
        </p:spPr>
        <p:txBody>
          <a:bodyPr anchor="b"/>
          <a:lstStyle/>
          <a:p>
            <a:pPr eaLnBrk="1" hangingPunct="1"/>
            <a:r>
              <a:rPr lang="en-US" altLang="en-US" dirty="0" smtClean="0"/>
              <a:t>CUBE/GROUPING</a:t>
            </a:r>
            <a:r>
              <a:rPr lang="en-US" altLang="en-US" sz="3600" dirty="0" smtClean="0"/>
              <a:t> SETS Comparison</a:t>
            </a:r>
          </a:p>
        </p:txBody>
      </p:sp>
      <p:sp>
        <p:nvSpPr>
          <p:cNvPr id="72707" name="Rectangle 3"/>
          <p:cNvSpPr>
            <a:spLocks noGrp="1" noChangeArrowheads="1"/>
          </p:cNvSpPr>
          <p:nvPr>
            <p:ph type="body" idx="4294967295"/>
          </p:nvPr>
        </p:nvSpPr>
        <p:spPr>
          <a:xfrm>
            <a:off x="455613" y="1570482"/>
            <a:ext cx="8208962" cy="4232910"/>
          </a:xfrm>
        </p:spPr>
        <p:txBody>
          <a:bodyPr/>
          <a:lstStyle/>
          <a:p>
            <a:pPr eaLnBrk="1" hangingPunct="1">
              <a:lnSpc>
                <a:spcPct val="80000"/>
              </a:lnSpc>
              <a:spcBef>
                <a:spcPct val="0"/>
              </a:spcBef>
              <a:buFont typeface="Wingdings" pitchFamily="2" charset="2"/>
              <a:buNone/>
            </a:pPr>
            <a:r>
              <a:rPr lang="en-US" altLang="en-US" sz="2000" dirty="0" smtClean="0"/>
              <a:t>Example 7 and 8</a:t>
            </a:r>
          </a:p>
          <a:p>
            <a:pPr eaLnBrk="1" hangingPunct="1">
              <a:lnSpc>
                <a:spcPct val="80000"/>
              </a:lnSpc>
              <a:spcBef>
                <a:spcPct val="0"/>
              </a:spcBef>
              <a:buFont typeface="Wingdings" pitchFamily="2" charset="2"/>
              <a:buNone/>
            </a:pPr>
            <a:r>
              <a:rPr lang="en-US" altLang="en-US" sz="1800" dirty="0" smtClean="0">
                <a:latin typeface="Courier New" pitchFamily="49" charset="0"/>
              </a:rPr>
              <a:t>SELECT </a:t>
            </a:r>
            <a:r>
              <a:rPr lang="en-US" altLang="en-US" sz="1800" dirty="0" err="1" smtClean="0">
                <a:latin typeface="Courier New" pitchFamily="49" charset="0"/>
              </a:rPr>
              <a:t>StoreZip</a:t>
            </a:r>
            <a:r>
              <a:rPr lang="en-US" altLang="en-US" sz="1800" dirty="0" smtClean="0">
                <a:latin typeface="Courier New" pitchFamily="49" charset="0"/>
              </a:rPr>
              <a:t>, </a:t>
            </a:r>
            <a:r>
              <a:rPr lang="en-US" altLang="en-US" sz="1800" dirty="0" err="1" smtClean="0">
                <a:latin typeface="Courier New" pitchFamily="49" charset="0"/>
              </a:rPr>
              <a:t>TimeMonth</a:t>
            </a:r>
            <a:r>
              <a:rPr lang="en-US" altLang="en-US" sz="1800" dirty="0" smtClean="0">
                <a:latin typeface="Courier New" pitchFamily="49" charset="0"/>
              </a:rPr>
              <a:t>, SUM(</a:t>
            </a:r>
            <a:r>
              <a:rPr lang="en-US" altLang="en-US" sz="1800" dirty="0" err="1" smtClean="0">
                <a:latin typeface="Courier New" pitchFamily="49" charset="0"/>
              </a:rPr>
              <a:t>SalesDollar</a:t>
            </a:r>
            <a:r>
              <a:rPr lang="en-US" altLang="en-US" sz="1800" dirty="0" smtClean="0">
                <a:latin typeface="Courier New" pitchFamily="49" charset="0"/>
              </a:rPr>
              <a:t>) …</a:t>
            </a:r>
          </a:p>
          <a:p>
            <a:pPr eaLnBrk="1" hangingPunct="1">
              <a:lnSpc>
                <a:spcPct val="80000"/>
              </a:lnSpc>
              <a:spcBef>
                <a:spcPct val="0"/>
              </a:spcBef>
              <a:buFont typeface="Wingdings" pitchFamily="2" charset="2"/>
              <a:buNone/>
            </a:pPr>
            <a:r>
              <a:rPr lang="en-US" altLang="en-US" sz="1800" dirty="0" smtClean="0">
                <a:latin typeface="Courier New" pitchFamily="49" charset="0"/>
              </a:rPr>
              <a:t>GROUP BY CUBE(</a:t>
            </a:r>
            <a:r>
              <a:rPr lang="en-US" altLang="en-US" sz="1800" dirty="0" err="1" smtClean="0">
                <a:latin typeface="Courier New" pitchFamily="49" charset="0"/>
              </a:rPr>
              <a:t>StoreZip</a:t>
            </a:r>
            <a:r>
              <a:rPr lang="en-US" altLang="en-US" sz="1800" dirty="0" smtClean="0">
                <a:latin typeface="Courier New" pitchFamily="49" charset="0"/>
              </a:rPr>
              <a:t>, </a:t>
            </a:r>
            <a:r>
              <a:rPr lang="en-US" altLang="en-US" sz="1800" dirty="0" err="1" smtClean="0">
                <a:latin typeface="Courier New" pitchFamily="49" charset="0"/>
              </a:rPr>
              <a:t>TimeMonth</a:t>
            </a:r>
            <a:r>
              <a:rPr lang="en-US" altLang="en-US" sz="1800" dirty="0" smtClean="0">
                <a:latin typeface="Courier New" pitchFamily="49" charset="0"/>
              </a:rPr>
              <a:t>);</a:t>
            </a:r>
          </a:p>
          <a:p>
            <a:pPr eaLnBrk="1" hangingPunct="1">
              <a:lnSpc>
                <a:spcPct val="80000"/>
              </a:lnSpc>
              <a:spcBef>
                <a:spcPct val="0"/>
              </a:spcBef>
              <a:buFont typeface="Wingdings" pitchFamily="2" charset="2"/>
              <a:buNone/>
            </a:pPr>
            <a:endParaRPr lang="en-US" altLang="en-US" sz="1800" dirty="0" smtClean="0">
              <a:latin typeface="Courier New" pitchFamily="49" charset="0"/>
            </a:endParaRPr>
          </a:p>
          <a:p>
            <a:pPr eaLnBrk="1" hangingPunct="1">
              <a:lnSpc>
                <a:spcPct val="80000"/>
              </a:lnSpc>
              <a:spcBef>
                <a:spcPct val="0"/>
              </a:spcBef>
              <a:buFont typeface="Wingdings" pitchFamily="2" charset="2"/>
              <a:buNone/>
            </a:pPr>
            <a:r>
              <a:rPr lang="en-US" altLang="en-US" sz="1800" dirty="0" smtClean="0">
                <a:solidFill>
                  <a:schemeClr val="accent6">
                    <a:lumMod val="60000"/>
                    <a:lumOff val="40000"/>
                  </a:schemeClr>
                </a:solidFill>
                <a:latin typeface="Courier New" pitchFamily="49" charset="0"/>
              </a:rPr>
              <a:t>SELECT </a:t>
            </a:r>
            <a:r>
              <a:rPr lang="en-US" altLang="en-US" sz="1800" dirty="0" err="1" smtClean="0">
                <a:solidFill>
                  <a:schemeClr val="accent6">
                    <a:lumMod val="60000"/>
                    <a:lumOff val="40000"/>
                  </a:schemeClr>
                </a:solidFill>
                <a:latin typeface="Courier New" pitchFamily="49" charset="0"/>
              </a:rPr>
              <a:t>StoreZip</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TimeMonth</a:t>
            </a:r>
            <a:r>
              <a:rPr lang="en-US" altLang="en-US" sz="1800" dirty="0" smtClean="0">
                <a:solidFill>
                  <a:schemeClr val="accent6">
                    <a:lumMod val="60000"/>
                    <a:lumOff val="40000"/>
                  </a:schemeClr>
                </a:solidFill>
                <a:latin typeface="Courier New" pitchFamily="49" charset="0"/>
              </a:rPr>
              <a:t>, SUM(</a:t>
            </a:r>
            <a:r>
              <a:rPr lang="en-US" altLang="en-US" sz="1800" dirty="0" err="1" smtClean="0">
                <a:solidFill>
                  <a:schemeClr val="accent6">
                    <a:lumMod val="60000"/>
                    <a:lumOff val="40000"/>
                  </a:schemeClr>
                </a:solidFill>
                <a:latin typeface="Courier New" pitchFamily="49" charset="0"/>
              </a:rPr>
              <a:t>SalesDollar</a:t>
            </a:r>
            <a:r>
              <a:rPr lang="en-US" altLang="en-US" sz="1800" dirty="0" smtClean="0">
                <a:solidFill>
                  <a:schemeClr val="accent6">
                    <a:lumMod val="60000"/>
                    <a:lumOff val="40000"/>
                  </a:schemeClr>
                </a:solidFill>
                <a:latin typeface="Courier New" pitchFamily="49" charset="0"/>
              </a:rPr>
              <a:t>) …</a:t>
            </a:r>
          </a:p>
          <a:p>
            <a:pPr eaLnBrk="1" hangingPunct="1">
              <a:lnSpc>
                <a:spcPct val="80000"/>
              </a:lnSpc>
              <a:spcBef>
                <a:spcPct val="0"/>
              </a:spcBef>
              <a:buFont typeface="Wingdings" pitchFamily="2" charset="2"/>
              <a:buNone/>
            </a:pPr>
            <a:r>
              <a:rPr lang="en-US" altLang="en-US" sz="1800" dirty="0" smtClean="0">
                <a:solidFill>
                  <a:schemeClr val="accent6">
                    <a:lumMod val="60000"/>
                    <a:lumOff val="40000"/>
                  </a:schemeClr>
                </a:solidFill>
                <a:latin typeface="Courier New" pitchFamily="49" charset="0"/>
              </a:rPr>
              <a:t>GROUP BY GROUPING SETS ((</a:t>
            </a:r>
            <a:r>
              <a:rPr lang="en-US" altLang="en-US" sz="1800" dirty="0" err="1" smtClean="0">
                <a:solidFill>
                  <a:schemeClr val="accent6">
                    <a:lumMod val="60000"/>
                    <a:lumOff val="40000"/>
                  </a:schemeClr>
                </a:solidFill>
                <a:latin typeface="Courier New" pitchFamily="49" charset="0"/>
              </a:rPr>
              <a:t>StoreZip</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TimeMonth</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StoreZip</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TimeMonth</a:t>
            </a:r>
            <a:r>
              <a:rPr lang="en-US" altLang="en-US" sz="1800" dirty="0" smtClean="0">
                <a:solidFill>
                  <a:schemeClr val="accent6">
                    <a:lumMod val="60000"/>
                    <a:lumOff val="40000"/>
                  </a:schemeClr>
                </a:solidFill>
                <a:latin typeface="Courier New" pitchFamily="49" charset="0"/>
              </a:rPr>
              <a:t>,());</a:t>
            </a:r>
          </a:p>
          <a:p>
            <a:pPr eaLnBrk="1" hangingPunct="1">
              <a:lnSpc>
                <a:spcPct val="80000"/>
              </a:lnSpc>
              <a:spcBef>
                <a:spcPct val="0"/>
              </a:spcBef>
              <a:buFont typeface="Wingdings" pitchFamily="2" charset="2"/>
              <a:buNone/>
            </a:pPr>
            <a:r>
              <a:rPr lang="en-US" altLang="en-US" sz="1800" dirty="0" smtClean="0">
                <a:latin typeface="Courier New" pitchFamily="49" charset="0"/>
              </a:rPr>
              <a:t>-- (</a:t>
            </a:r>
            <a:r>
              <a:rPr lang="en-US" altLang="en-US" sz="1800" dirty="0" err="1" smtClean="0">
                <a:latin typeface="Courier New" pitchFamily="49" charset="0"/>
              </a:rPr>
              <a:t>StoreZip</a:t>
            </a:r>
            <a:r>
              <a:rPr lang="en-US" altLang="en-US" sz="1800" dirty="0" smtClean="0">
                <a:latin typeface="Courier New" pitchFamily="49" charset="0"/>
              </a:rPr>
              <a:t>, </a:t>
            </a:r>
            <a:r>
              <a:rPr lang="en-US" altLang="en-US" sz="1800" dirty="0" err="1" smtClean="0">
                <a:latin typeface="Courier New" pitchFamily="49" charset="0"/>
              </a:rPr>
              <a:t>TimeMonth</a:t>
            </a:r>
            <a:r>
              <a:rPr lang="en-US" altLang="en-US" sz="1800" dirty="0" smtClean="0">
                <a:latin typeface="Courier New" pitchFamily="49" charset="0"/>
              </a:rPr>
              <a:t>): normal GROUP BY result</a:t>
            </a:r>
          </a:p>
          <a:p>
            <a:pPr eaLnBrk="1" hangingPunct="1">
              <a:lnSpc>
                <a:spcPct val="80000"/>
              </a:lnSpc>
              <a:spcBef>
                <a:spcPct val="0"/>
              </a:spcBef>
              <a:buFont typeface="Wingdings" pitchFamily="2" charset="2"/>
              <a:buNone/>
            </a:pPr>
            <a:endParaRPr lang="en-US" altLang="en-US" sz="1800" dirty="0" smtClean="0">
              <a:latin typeface="Courier New" pitchFamily="49" charset="0"/>
            </a:endParaRPr>
          </a:p>
          <a:p>
            <a:pPr>
              <a:lnSpc>
                <a:spcPct val="80000"/>
              </a:lnSpc>
              <a:spcBef>
                <a:spcPct val="0"/>
              </a:spcBef>
              <a:buNone/>
            </a:pPr>
            <a:r>
              <a:rPr lang="en-US" altLang="en-US" sz="2000" dirty="0"/>
              <a:t>Example 9</a:t>
            </a:r>
            <a:r>
              <a:rPr lang="en-US" altLang="en-US" sz="2000" dirty="0" smtClean="0"/>
              <a:t> and 10</a:t>
            </a:r>
            <a:endParaRPr lang="en-US" altLang="en-US" sz="2000" dirty="0" smtClean="0">
              <a:latin typeface="Courier New" pitchFamily="49" charset="0"/>
            </a:endParaRPr>
          </a:p>
          <a:p>
            <a:pPr eaLnBrk="1" hangingPunct="1">
              <a:lnSpc>
                <a:spcPct val="80000"/>
              </a:lnSpc>
              <a:spcBef>
                <a:spcPct val="0"/>
              </a:spcBef>
              <a:buFont typeface="Wingdings" pitchFamily="2" charset="2"/>
              <a:buNone/>
            </a:pPr>
            <a:r>
              <a:rPr lang="en-US" altLang="en-US" sz="1800" dirty="0" smtClean="0">
                <a:latin typeface="Courier New" pitchFamily="49" charset="0"/>
              </a:rPr>
              <a:t>SELECT </a:t>
            </a:r>
            <a:r>
              <a:rPr lang="en-US" altLang="en-US" sz="1800" dirty="0" err="1" smtClean="0">
                <a:latin typeface="Courier New" pitchFamily="49" charset="0"/>
              </a:rPr>
              <a:t>StoreZip</a:t>
            </a:r>
            <a:r>
              <a:rPr lang="en-US" altLang="en-US" sz="1800" dirty="0" smtClean="0">
                <a:latin typeface="Courier New" pitchFamily="49" charset="0"/>
              </a:rPr>
              <a:t>, </a:t>
            </a:r>
            <a:r>
              <a:rPr lang="en-US" altLang="en-US" sz="1800" dirty="0" err="1" smtClean="0">
                <a:latin typeface="Courier New" pitchFamily="49" charset="0"/>
              </a:rPr>
              <a:t>TimeMonth</a:t>
            </a:r>
            <a:r>
              <a:rPr lang="en-US" altLang="en-US" sz="1800" dirty="0" smtClean="0">
                <a:latin typeface="Courier New" pitchFamily="49" charset="0"/>
              </a:rPr>
              <a:t>, </a:t>
            </a:r>
            <a:r>
              <a:rPr lang="en-US" altLang="en-US" sz="1800" dirty="0" err="1" smtClean="0">
                <a:latin typeface="Courier New" pitchFamily="49" charset="0"/>
              </a:rPr>
              <a:t>DivId</a:t>
            </a:r>
            <a:r>
              <a:rPr lang="en-US" altLang="en-US" sz="1800" dirty="0" smtClean="0">
                <a:latin typeface="Courier New" pitchFamily="49" charset="0"/>
              </a:rPr>
              <a:t>, SUM(</a:t>
            </a:r>
            <a:r>
              <a:rPr lang="en-US" altLang="en-US" sz="1800" dirty="0" err="1" smtClean="0">
                <a:latin typeface="Courier New" pitchFamily="49" charset="0"/>
              </a:rPr>
              <a:t>SalesDollar</a:t>
            </a:r>
            <a:r>
              <a:rPr lang="en-US" altLang="en-US" sz="1800" dirty="0" smtClean="0">
                <a:latin typeface="Courier New" pitchFamily="49" charset="0"/>
              </a:rPr>
              <a:t>) …</a:t>
            </a:r>
          </a:p>
          <a:p>
            <a:pPr eaLnBrk="1" hangingPunct="1">
              <a:lnSpc>
                <a:spcPct val="80000"/>
              </a:lnSpc>
              <a:spcBef>
                <a:spcPct val="0"/>
              </a:spcBef>
              <a:buFont typeface="Wingdings" pitchFamily="2" charset="2"/>
              <a:buNone/>
            </a:pPr>
            <a:r>
              <a:rPr lang="en-US" altLang="en-US" sz="1800" dirty="0" smtClean="0">
                <a:latin typeface="Courier New" pitchFamily="49" charset="0"/>
              </a:rPr>
              <a:t>GROUP BY CUBE(</a:t>
            </a:r>
            <a:r>
              <a:rPr lang="en-US" altLang="en-US" sz="1800" dirty="0" err="1" smtClean="0">
                <a:latin typeface="Courier New" pitchFamily="49" charset="0"/>
              </a:rPr>
              <a:t>StoreZip</a:t>
            </a:r>
            <a:r>
              <a:rPr lang="en-US" altLang="en-US" sz="1800" dirty="0" smtClean="0">
                <a:latin typeface="Courier New" pitchFamily="49" charset="0"/>
              </a:rPr>
              <a:t>, </a:t>
            </a:r>
            <a:r>
              <a:rPr lang="en-US" altLang="en-US" sz="1800" dirty="0" err="1" smtClean="0">
                <a:latin typeface="Courier New" pitchFamily="49" charset="0"/>
              </a:rPr>
              <a:t>TimeMonth</a:t>
            </a:r>
            <a:r>
              <a:rPr lang="en-US" altLang="en-US" sz="1800" dirty="0" smtClean="0">
                <a:latin typeface="Courier New" pitchFamily="49" charset="0"/>
              </a:rPr>
              <a:t>, </a:t>
            </a:r>
            <a:r>
              <a:rPr lang="en-US" altLang="en-US" sz="1800" dirty="0" err="1" smtClean="0">
                <a:latin typeface="Courier New" pitchFamily="49" charset="0"/>
              </a:rPr>
              <a:t>DivId</a:t>
            </a:r>
            <a:r>
              <a:rPr lang="en-US" altLang="en-US" sz="1800" dirty="0" smtClean="0">
                <a:latin typeface="Courier New" pitchFamily="49" charset="0"/>
              </a:rPr>
              <a:t>);</a:t>
            </a:r>
          </a:p>
          <a:p>
            <a:pPr eaLnBrk="1" hangingPunct="1">
              <a:lnSpc>
                <a:spcPct val="80000"/>
              </a:lnSpc>
              <a:spcBef>
                <a:spcPct val="0"/>
              </a:spcBef>
              <a:buFont typeface="Wingdings" pitchFamily="2" charset="2"/>
              <a:buNone/>
            </a:pPr>
            <a:endParaRPr lang="en-US" altLang="en-US" sz="1800" dirty="0" smtClean="0">
              <a:latin typeface="Courier New" pitchFamily="49" charset="0"/>
            </a:endParaRPr>
          </a:p>
          <a:p>
            <a:pPr eaLnBrk="1" hangingPunct="1">
              <a:lnSpc>
                <a:spcPct val="80000"/>
              </a:lnSpc>
              <a:spcBef>
                <a:spcPct val="0"/>
              </a:spcBef>
              <a:buFont typeface="Wingdings" pitchFamily="2" charset="2"/>
              <a:buNone/>
            </a:pPr>
            <a:r>
              <a:rPr lang="en-US" altLang="en-US" sz="1800" dirty="0" smtClean="0">
                <a:solidFill>
                  <a:schemeClr val="accent6">
                    <a:lumMod val="60000"/>
                    <a:lumOff val="40000"/>
                  </a:schemeClr>
                </a:solidFill>
                <a:latin typeface="Courier New" pitchFamily="49" charset="0"/>
              </a:rPr>
              <a:t>SELECT </a:t>
            </a:r>
            <a:r>
              <a:rPr lang="en-US" altLang="en-US" sz="1800" dirty="0" err="1" smtClean="0">
                <a:solidFill>
                  <a:schemeClr val="accent6">
                    <a:lumMod val="60000"/>
                    <a:lumOff val="40000"/>
                  </a:schemeClr>
                </a:solidFill>
                <a:latin typeface="Courier New" pitchFamily="49" charset="0"/>
              </a:rPr>
              <a:t>StoreZip</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TimeMonth</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DivId</a:t>
            </a:r>
            <a:r>
              <a:rPr lang="en-US" altLang="en-US" sz="1800" dirty="0" smtClean="0">
                <a:solidFill>
                  <a:schemeClr val="accent6">
                    <a:lumMod val="60000"/>
                    <a:lumOff val="40000"/>
                  </a:schemeClr>
                </a:solidFill>
                <a:latin typeface="Courier New" pitchFamily="49" charset="0"/>
              </a:rPr>
              <a:t>, SUM(</a:t>
            </a:r>
            <a:r>
              <a:rPr lang="en-US" altLang="en-US" sz="1800" dirty="0" err="1" smtClean="0">
                <a:solidFill>
                  <a:schemeClr val="accent6">
                    <a:lumMod val="60000"/>
                    <a:lumOff val="40000"/>
                  </a:schemeClr>
                </a:solidFill>
                <a:latin typeface="Courier New" pitchFamily="49" charset="0"/>
              </a:rPr>
              <a:t>SalesDollar</a:t>
            </a:r>
            <a:r>
              <a:rPr lang="en-US" altLang="en-US" sz="1800" dirty="0" smtClean="0">
                <a:solidFill>
                  <a:schemeClr val="accent6">
                    <a:lumMod val="60000"/>
                    <a:lumOff val="40000"/>
                  </a:schemeClr>
                </a:solidFill>
                <a:latin typeface="Courier New" pitchFamily="49" charset="0"/>
              </a:rPr>
              <a:t>) …</a:t>
            </a:r>
          </a:p>
          <a:p>
            <a:pPr eaLnBrk="1" hangingPunct="1">
              <a:lnSpc>
                <a:spcPct val="80000"/>
              </a:lnSpc>
              <a:spcBef>
                <a:spcPct val="0"/>
              </a:spcBef>
              <a:buFont typeface="Wingdings" pitchFamily="2" charset="2"/>
              <a:buNone/>
            </a:pPr>
            <a:r>
              <a:rPr lang="en-US" altLang="en-US" sz="1800" dirty="0" smtClean="0">
                <a:solidFill>
                  <a:schemeClr val="accent6">
                    <a:lumMod val="60000"/>
                    <a:lumOff val="40000"/>
                  </a:schemeClr>
                </a:solidFill>
                <a:latin typeface="Courier New" pitchFamily="49" charset="0"/>
              </a:rPr>
              <a:t>GROUP BY GROUPING SETS ((</a:t>
            </a:r>
            <a:r>
              <a:rPr lang="en-US" altLang="en-US" sz="1800" dirty="0" err="1" smtClean="0">
                <a:solidFill>
                  <a:schemeClr val="accent6">
                    <a:lumMod val="60000"/>
                    <a:lumOff val="40000"/>
                  </a:schemeClr>
                </a:solidFill>
                <a:latin typeface="Courier New" pitchFamily="49" charset="0"/>
              </a:rPr>
              <a:t>StoreZip,TimeMonth,DivId</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StoreZip,TimeMonth</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StoreZip,DivId</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TimeMonth,DivId</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StoreZip</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TimeMonth</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DivId</a:t>
            </a:r>
            <a:r>
              <a:rPr lang="en-US" altLang="en-US" sz="1800" dirty="0" smtClean="0">
                <a:solidFill>
                  <a:schemeClr val="accent6">
                    <a:lumMod val="60000"/>
                    <a:lumOff val="40000"/>
                  </a:schemeClr>
                </a:solidFill>
                <a:latin typeface="Courier New" pitchFamily="49" charset="0"/>
              </a:rPr>
              <a:t>,());</a:t>
            </a:r>
          </a:p>
          <a:p>
            <a:pPr eaLnBrk="1" hangingPunct="1">
              <a:lnSpc>
                <a:spcPct val="80000"/>
              </a:lnSpc>
              <a:spcBef>
                <a:spcPct val="0"/>
              </a:spcBef>
              <a:buFont typeface="Wingdings" pitchFamily="2" charset="2"/>
              <a:buNone/>
            </a:pPr>
            <a:r>
              <a:rPr lang="en-US" altLang="en-US" sz="1800" dirty="0" smtClean="0">
                <a:latin typeface="Courier New" pitchFamily="49" charset="0"/>
              </a:rPr>
              <a:t>-- (</a:t>
            </a:r>
            <a:r>
              <a:rPr lang="en-US" altLang="en-US" sz="1800" dirty="0" err="1" smtClean="0">
                <a:latin typeface="Courier New" pitchFamily="49" charset="0"/>
              </a:rPr>
              <a:t>StoreZip,TimeMonth,DivId</a:t>
            </a:r>
            <a:r>
              <a:rPr lang="en-US" altLang="en-US" sz="1800" dirty="0" smtClean="0">
                <a:latin typeface="Courier New" pitchFamily="49" charset="0"/>
              </a:rPr>
              <a:t>): normal GROUP BY result</a:t>
            </a:r>
          </a:p>
        </p:txBody>
      </p:sp>
    </p:spTree>
    <p:extLst>
      <p:ext uri="{BB962C8B-B14F-4D97-AF65-F5344CB8AC3E}">
        <p14:creationId xmlns:p14="http://schemas.microsoft.com/office/powerpoint/2010/main" val="413716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70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7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70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70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270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270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2707">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2707">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270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smtClean="0"/>
              <a:t>Summary</a:t>
            </a:r>
          </a:p>
        </p:txBody>
      </p:sp>
      <p:sp>
        <p:nvSpPr>
          <p:cNvPr id="86019" name="Rectangle 3"/>
          <p:cNvSpPr>
            <a:spLocks noGrp="1" noChangeArrowheads="1"/>
          </p:cNvSpPr>
          <p:nvPr>
            <p:ph type="body" idx="1"/>
          </p:nvPr>
        </p:nvSpPr>
        <p:spPr/>
        <p:txBody>
          <a:bodyPr/>
          <a:lstStyle/>
          <a:p>
            <a:pPr eaLnBrk="1" hangingPunct="1"/>
            <a:r>
              <a:rPr lang="en-US" altLang="en-US" dirty="0" smtClean="0"/>
              <a:t>Precise control of subtotals</a:t>
            </a:r>
            <a:endParaRPr lang="en-US" altLang="en-US" dirty="0"/>
          </a:p>
          <a:p>
            <a:pPr eaLnBrk="1" hangingPunct="1"/>
            <a:r>
              <a:rPr lang="en-US" altLang="en-US" dirty="0" smtClean="0"/>
              <a:t>Explicit specification </a:t>
            </a:r>
            <a:r>
              <a:rPr lang="en-US" altLang="en-US" smtClean="0"/>
              <a:t>of column </a:t>
            </a:r>
            <a:r>
              <a:rPr lang="en-US" altLang="en-US" dirty="0" smtClean="0"/>
              <a:t>combinations including most detailed level</a:t>
            </a:r>
            <a:endParaRPr lang="en-US" altLang="en-US" dirty="0"/>
          </a:p>
          <a:p>
            <a:pPr eaLnBrk="1" hangingPunct="1"/>
            <a:r>
              <a:rPr lang="en-US" altLang="en-US" dirty="0" smtClean="0"/>
              <a:t>Useful to understand subtotals generated by CUBE and ROLLUP operators</a:t>
            </a:r>
            <a:endParaRPr lang="en-US" altLang="en-US" dirty="0"/>
          </a:p>
        </p:txBody>
      </p:sp>
    </p:spTree>
    <p:extLst>
      <p:ext uri="{BB962C8B-B14F-4D97-AF65-F5344CB8AC3E}">
        <p14:creationId xmlns:p14="http://schemas.microsoft.com/office/powerpoint/2010/main" val="99172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1912&quot;&gt;&lt;property id=&quot;20148&quot; value=&quot;5&quot;/&gt;&lt;property id=&quot;20300&quot; value=&quot;Slide 1 - &amp;quot;Module 2 SQL Subtotal Operators&amp;quot;&quot;/&gt;&lt;property id=&quot;20307&quot; value=&quot;256&quot;/&gt;&lt;/object&gt;&lt;object type=&quot;3&quot; unique_id=&quot;11914&quot;&gt;&lt;property id=&quot;20148&quot; value=&quot;5&quot;/&gt;&lt;property id=&quot;20300&quot; value=&quot;Slide 4 - &amp;quot;GROUPING SETS Example I&amp;quot;&quot;/&gt;&lt;property id=&quot;20307&quot; value=&quot;259&quot;/&gt;&lt;/object&gt;&lt;object type=&quot;3&quot; unique_id=&quot;11915&quot;&gt;&lt;property id=&quot;20148&quot; value=&quot;5&quot;/&gt;&lt;property id=&quot;20300&quot; value=&quot;Slide 6 - &amp;quot;ROLLUP/GROUPING SETS Comparison&amp;quot;&quot;/&gt;&lt;property id=&quot;20307&quot; value=&quot;260&quot;/&gt;&lt;/object&gt;&lt;object type=&quot;3&quot; unique_id=&quot;11916&quot;&gt;&lt;property id=&quot;20148&quot; value=&quot;5&quot;/&gt;&lt;property id=&quot;20300&quot; value=&quot;Slide 7 - &amp;quot;CUBE/GROUPING SETS Comparison&amp;quot;&quot;/&gt;&lt;property id=&quot;20307&quot; value=&quot;261&quot;/&gt;&lt;/object&gt;&lt;object type=&quot;3&quot; unique_id=&quot;11919&quot;&gt;&lt;property id=&quot;20148&quot; value=&quot;5&quot;/&gt;&lt;property id=&quot;20300&quot; value=&quot;Slide 8 - &amp;quot;Summary&amp;quot;&quot;/&gt;&lt;property id=&quot;20307&quot; value=&quot;264&quot;/&gt;&lt;/object&gt;&lt;object type=&quot;3&quot; unique_id=&quot;11920&quot;&gt;&lt;property id=&quot;20148&quot; value=&quot;5&quot;/&gt;&lt;property id=&quot;20300&quot; value=&quot;Slide 2 - &amp;quot;Lesson Objectives&amp;quot;&quot;/&gt;&lt;property id=&quot;20307&quot; value=&quot;265&quot;/&gt;&lt;/object&gt;&lt;object type=&quot;3&quot; unique_id=&quot;13562&quot;&gt;&lt;property id=&quot;20148&quot; value=&quot;5&quot;/&gt;&lt;property id=&quot;20300&quot; value=&quot;Slide 3 - &amp;quot;GROUPING SETS Operator&amp;quot;&quot;/&gt;&lt;property id=&quot;20307&quot; value=&quot;267&quot;/&gt;&lt;/object&gt;&lt;object type=&quot;3&quot; unique_id=&quot;13563&quot;&gt;&lt;property id=&quot;20148&quot; value=&quot;5&quot;/&gt;&lt;property id=&quot;20300&quot; value=&quot;Slide 5 - &amp;quot;GROUPING SETS Example II&amp;quot;&quot;/&gt;&lt;property id=&quot;20307&quot; value=&quot;266&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9901</TotalTime>
  <Words>940</Words>
  <Application>Microsoft Office PowerPoint</Application>
  <PresentationFormat>On-screen Show (4:3)</PresentationFormat>
  <Paragraphs>115</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ＭＳ Ｐゴシック</vt:lpstr>
      <vt:lpstr>Arial</vt:lpstr>
      <vt:lpstr>Courier New</vt:lpstr>
      <vt:lpstr>Symbol</vt:lpstr>
      <vt:lpstr>Times New Roman</vt:lpstr>
      <vt:lpstr>Wingdings</vt:lpstr>
      <vt:lpstr>Blank Presentation</vt:lpstr>
      <vt:lpstr>Module 2 SQL Subtotal Operators</vt:lpstr>
      <vt:lpstr>Lesson Objectives</vt:lpstr>
      <vt:lpstr>GROUPING SETS Operator</vt:lpstr>
      <vt:lpstr>GROUPING SETS Example I</vt:lpstr>
      <vt:lpstr>GROUPING SETS Example II</vt:lpstr>
      <vt:lpstr>ROLLUP/GROUPING SETS Comparison</vt:lpstr>
      <vt:lpstr>CUBE/GROUPING SETS Comparison</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of Database Design, Application Development and Administration</dc:title>
  <dc:subject>Data warehouse technology and management</dc:subject>
  <dc:creator>Michael Mannino</dc:creator>
  <dc:description>Third edition</dc:description>
  <cp:lastModifiedBy>Mannino, Michael</cp:lastModifiedBy>
  <cp:revision>2022</cp:revision>
  <cp:lastPrinted>1601-01-01T00:00:00Z</cp:lastPrinted>
  <dcterms:created xsi:type="dcterms:W3CDTF">2000-07-15T18:34:14Z</dcterms:created>
  <dcterms:modified xsi:type="dcterms:W3CDTF">2015-11-05T19:04:05Z</dcterms:modified>
</cp:coreProperties>
</file>