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2" r:id="rId3"/>
    <p:sldId id="274" r:id="rId4"/>
    <p:sldId id="277" r:id="rId5"/>
    <p:sldId id="261" r:id="rId6"/>
    <p:sldId id="263" r:id="rId7"/>
    <p:sldId id="278" r:id="rId8"/>
    <p:sldId id="275" r:id="rId9"/>
    <p:sldId id="276" r:id="rId10"/>
    <p:sldId id="279" r:id="rId11"/>
    <p:sldId id="271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0000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3843" autoAdjust="0"/>
  </p:normalViewPr>
  <p:slideViewPr>
    <p:cSldViewPr snapToGrid="0">
      <p:cViewPr varScale="1">
        <p:scale>
          <a:sx n="79" d="100"/>
          <a:sy n="79" d="100"/>
        </p:scale>
        <p:origin x="108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AA2AC7-8B8C-41E0-BC69-3AC8A7E1FBB2}" type="doc">
      <dgm:prSet loTypeId="urn:microsoft.com/office/officeart/2005/8/layout/hierarchy3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DD0714A-9887-49CB-8590-E9BBBABF335F}">
      <dgm:prSet phldrT="[Text]"/>
      <dgm:spPr/>
      <dgm:t>
        <a:bodyPr/>
        <a:lstStyle/>
        <a:p>
          <a:r>
            <a:rPr lang="en-US" dirty="0" smtClean="0"/>
            <a:t>Units</a:t>
          </a:r>
          <a:endParaRPr lang="en-US" dirty="0"/>
        </a:p>
      </dgm:t>
    </dgm:pt>
    <dgm:pt modelId="{8D68FF71-D878-4F61-AF74-79D69DB2F029}" type="parTrans" cxnId="{6E62CA01-FFD8-405E-A13B-973ACD07C8A2}">
      <dgm:prSet/>
      <dgm:spPr/>
      <dgm:t>
        <a:bodyPr/>
        <a:lstStyle/>
        <a:p>
          <a:endParaRPr lang="en-US"/>
        </a:p>
      </dgm:t>
    </dgm:pt>
    <dgm:pt modelId="{E70237D8-D9DB-439F-95B4-A88DC581EF0C}" type="sibTrans" cxnId="{6E62CA01-FFD8-405E-A13B-973ACD07C8A2}">
      <dgm:prSet/>
      <dgm:spPr/>
      <dgm:t>
        <a:bodyPr/>
        <a:lstStyle/>
        <a:p>
          <a:endParaRPr lang="en-US"/>
        </a:p>
      </dgm:t>
    </dgm:pt>
    <dgm:pt modelId="{B3507571-BFC5-4276-98FF-7E1B9A69E678}">
      <dgm:prSet phldrT="[Text]"/>
      <dgm:spPr>
        <a:effectLst>
          <a:innerShdw blurRad="63500" dist="50800" dir="135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dirty="0" smtClean="0"/>
            <a:t>Physical (ROWS)</a:t>
          </a:r>
          <a:endParaRPr lang="en-US" dirty="0"/>
        </a:p>
      </dgm:t>
    </dgm:pt>
    <dgm:pt modelId="{2B897A67-AE22-40E0-982C-BE792E5C5287}" type="parTrans" cxnId="{7D4E60F5-5F60-4B56-BD57-CD3F2ED7CEEA}">
      <dgm:prSet/>
      <dgm:spPr/>
      <dgm:t>
        <a:bodyPr/>
        <a:lstStyle/>
        <a:p>
          <a:endParaRPr lang="en-US"/>
        </a:p>
      </dgm:t>
    </dgm:pt>
    <dgm:pt modelId="{ABE29289-EBD5-450A-8DB5-DE08FFC814D8}" type="sibTrans" cxnId="{7D4E60F5-5F60-4B56-BD57-CD3F2ED7CEEA}">
      <dgm:prSet/>
      <dgm:spPr/>
      <dgm:t>
        <a:bodyPr/>
        <a:lstStyle/>
        <a:p>
          <a:endParaRPr lang="en-US"/>
        </a:p>
      </dgm:t>
    </dgm:pt>
    <dgm:pt modelId="{A0FBFCA6-2FDE-4685-A83A-BCBA08EA7182}">
      <dgm:prSet phldrT="[Text]"/>
      <dgm:spPr>
        <a:effectLst>
          <a:innerShdw blurRad="63500" dist="50800" dir="135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dirty="0" smtClean="0"/>
            <a:t>Logical (RANGE)</a:t>
          </a:r>
          <a:endParaRPr lang="en-US" dirty="0"/>
        </a:p>
      </dgm:t>
    </dgm:pt>
    <dgm:pt modelId="{C0929DD8-6445-48A3-B092-7C01148742FA}" type="parTrans" cxnId="{C1955CA6-D4E2-43B1-B3A0-ED478B88ED3D}">
      <dgm:prSet/>
      <dgm:spPr/>
      <dgm:t>
        <a:bodyPr/>
        <a:lstStyle/>
        <a:p>
          <a:endParaRPr lang="en-US"/>
        </a:p>
      </dgm:t>
    </dgm:pt>
    <dgm:pt modelId="{4003C142-BC5B-4F40-9210-6DB844A87DA6}" type="sibTrans" cxnId="{C1955CA6-D4E2-43B1-B3A0-ED478B88ED3D}">
      <dgm:prSet/>
      <dgm:spPr/>
      <dgm:t>
        <a:bodyPr/>
        <a:lstStyle/>
        <a:p>
          <a:endParaRPr lang="en-US"/>
        </a:p>
      </dgm:t>
    </dgm:pt>
    <dgm:pt modelId="{4C6A2B3E-22AA-4357-9AF9-AC2C72D48D19}">
      <dgm:prSet phldrT="[Text]"/>
      <dgm:spPr/>
      <dgm:t>
        <a:bodyPr/>
        <a:lstStyle/>
        <a:p>
          <a:r>
            <a:rPr lang="en-US" dirty="0" smtClean="0"/>
            <a:t>Movement</a:t>
          </a:r>
          <a:endParaRPr lang="en-US" dirty="0"/>
        </a:p>
      </dgm:t>
    </dgm:pt>
    <dgm:pt modelId="{03E44412-6128-4741-B3BA-17D3A9DB1A28}" type="parTrans" cxnId="{FD9C4530-95F6-4B9F-AB2E-541AA8D487AC}">
      <dgm:prSet/>
      <dgm:spPr/>
      <dgm:t>
        <a:bodyPr/>
        <a:lstStyle/>
        <a:p>
          <a:endParaRPr lang="en-US"/>
        </a:p>
      </dgm:t>
    </dgm:pt>
    <dgm:pt modelId="{490D3E7A-3C11-4E96-950B-8E397875071E}" type="sibTrans" cxnId="{FD9C4530-95F6-4B9F-AB2E-541AA8D487AC}">
      <dgm:prSet/>
      <dgm:spPr/>
      <dgm:t>
        <a:bodyPr/>
        <a:lstStyle/>
        <a:p>
          <a:endParaRPr lang="en-US"/>
        </a:p>
      </dgm:t>
    </dgm:pt>
    <dgm:pt modelId="{3DE35FD6-A674-4CAE-9FC6-43D2127FB3CA}">
      <dgm:prSet phldrT="[Text]"/>
      <dgm:spPr/>
      <dgm:t>
        <a:bodyPr/>
        <a:lstStyle/>
        <a:p>
          <a:r>
            <a:rPr lang="en-US" dirty="0" smtClean="0"/>
            <a:t>Cumulative</a:t>
          </a:r>
          <a:endParaRPr lang="en-US" dirty="0"/>
        </a:p>
      </dgm:t>
    </dgm:pt>
    <dgm:pt modelId="{A7267AA6-A4A3-47C8-8942-B203E7488E76}" type="parTrans" cxnId="{F47FB460-46CC-4E14-87B9-572FB7E92CEF}">
      <dgm:prSet/>
      <dgm:spPr/>
      <dgm:t>
        <a:bodyPr/>
        <a:lstStyle/>
        <a:p>
          <a:endParaRPr lang="en-US"/>
        </a:p>
      </dgm:t>
    </dgm:pt>
    <dgm:pt modelId="{C48DE7D9-DD4B-4F33-B7B8-D2E08B64834A}" type="sibTrans" cxnId="{F47FB460-46CC-4E14-87B9-572FB7E92CEF}">
      <dgm:prSet/>
      <dgm:spPr/>
      <dgm:t>
        <a:bodyPr/>
        <a:lstStyle/>
        <a:p>
          <a:endParaRPr lang="en-US"/>
        </a:p>
      </dgm:t>
    </dgm:pt>
    <dgm:pt modelId="{2D7F1920-26E9-4F94-817F-4D3EE27FF9D6}">
      <dgm:prSet phldrT="[Text]"/>
      <dgm:spPr>
        <a:ln>
          <a:solidFill>
            <a:schemeClr val="bg1"/>
          </a:solidFill>
        </a:ln>
        <a:effectLst>
          <a:innerShdw blurRad="63500" dist="50800" dir="135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dirty="0" smtClean="0"/>
            <a:t>Sliding</a:t>
          </a:r>
          <a:endParaRPr lang="en-US" dirty="0"/>
        </a:p>
      </dgm:t>
    </dgm:pt>
    <dgm:pt modelId="{ADDCC0DC-FACB-43AC-B644-3DC66016CA7D}" type="parTrans" cxnId="{7C696C13-70C9-47FC-A970-E0893EF4B08B}">
      <dgm:prSet/>
      <dgm:spPr/>
      <dgm:t>
        <a:bodyPr/>
        <a:lstStyle/>
        <a:p>
          <a:endParaRPr lang="en-US"/>
        </a:p>
      </dgm:t>
    </dgm:pt>
    <dgm:pt modelId="{A8CCCF96-F3AC-441B-962B-DCF896275D80}" type="sibTrans" cxnId="{7C696C13-70C9-47FC-A970-E0893EF4B08B}">
      <dgm:prSet/>
      <dgm:spPr/>
      <dgm:t>
        <a:bodyPr/>
        <a:lstStyle/>
        <a:p>
          <a:endParaRPr lang="en-US"/>
        </a:p>
      </dgm:t>
    </dgm:pt>
    <dgm:pt modelId="{EC18EB73-E96F-4A80-BA48-F154BCDA09B0}" type="pres">
      <dgm:prSet presAssocID="{9CAA2AC7-8B8C-41E0-BC69-3AC8A7E1FBB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C5C9A6-AE36-4887-9135-4DD4720D21D1}" type="pres">
      <dgm:prSet presAssocID="{7DD0714A-9887-49CB-8590-E9BBBABF335F}" presName="root" presStyleCnt="0"/>
      <dgm:spPr/>
    </dgm:pt>
    <dgm:pt modelId="{1E5A1205-6A78-41B9-ADDF-1DE4DB2CB64B}" type="pres">
      <dgm:prSet presAssocID="{7DD0714A-9887-49CB-8590-E9BBBABF335F}" presName="rootComposite" presStyleCnt="0"/>
      <dgm:spPr/>
    </dgm:pt>
    <dgm:pt modelId="{A54D6B3F-6466-4FCC-B635-DC173F0A1ABA}" type="pres">
      <dgm:prSet presAssocID="{7DD0714A-9887-49CB-8590-E9BBBABF335F}" presName="rootText" presStyleLbl="node1" presStyleIdx="0" presStyleCnt="2"/>
      <dgm:spPr/>
      <dgm:t>
        <a:bodyPr/>
        <a:lstStyle/>
        <a:p>
          <a:endParaRPr lang="en-US"/>
        </a:p>
      </dgm:t>
    </dgm:pt>
    <dgm:pt modelId="{037EF455-DF3F-4B92-8A92-8BE43F837016}" type="pres">
      <dgm:prSet presAssocID="{7DD0714A-9887-49CB-8590-E9BBBABF335F}" presName="rootConnector" presStyleLbl="node1" presStyleIdx="0" presStyleCnt="2"/>
      <dgm:spPr/>
      <dgm:t>
        <a:bodyPr/>
        <a:lstStyle/>
        <a:p>
          <a:endParaRPr lang="en-US"/>
        </a:p>
      </dgm:t>
    </dgm:pt>
    <dgm:pt modelId="{41BC8A31-DA74-4BE6-A987-364616CC3667}" type="pres">
      <dgm:prSet presAssocID="{7DD0714A-9887-49CB-8590-E9BBBABF335F}" presName="childShape" presStyleCnt="0"/>
      <dgm:spPr/>
    </dgm:pt>
    <dgm:pt modelId="{8535F9D5-EC66-45FA-A37C-528D164E6474}" type="pres">
      <dgm:prSet presAssocID="{2B897A67-AE22-40E0-982C-BE792E5C5287}" presName="Name13" presStyleLbl="parChTrans1D2" presStyleIdx="0" presStyleCnt="4"/>
      <dgm:spPr/>
      <dgm:t>
        <a:bodyPr/>
        <a:lstStyle/>
        <a:p>
          <a:endParaRPr lang="en-US"/>
        </a:p>
      </dgm:t>
    </dgm:pt>
    <dgm:pt modelId="{A4A05443-0FCA-4CF2-B3F8-490F6EAFCDE8}" type="pres">
      <dgm:prSet presAssocID="{B3507571-BFC5-4276-98FF-7E1B9A69E678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386F4-592C-4FCC-AF65-123638944633}" type="pres">
      <dgm:prSet presAssocID="{C0929DD8-6445-48A3-B092-7C01148742FA}" presName="Name13" presStyleLbl="parChTrans1D2" presStyleIdx="1" presStyleCnt="4"/>
      <dgm:spPr/>
      <dgm:t>
        <a:bodyPr/>
        <a:lstStyle/>
        <a:p>
          <a:endParaRPr lang="en-US"/>
        </a:p>
      </dgm:t>
    </dgm:pt>
    <dgm:pt modelId="{C31DC4DD-B8D6-4397-947C-3F0A8DE0B10E}" type="pres">
      <dgm:prSet presAssocID="{A0FBFCA6-2FDE-4685-A83A-BCBA08EA7182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9B6F2-7DC2-4034-8A21-4A97CE858142}" type="pres">
      <dgm:prSet presAssocID="{4C6A2B3E-22AA-4357-9AF9-AC2C72D48D19}" presName="root" presStyleCnt="0"/>
      <dgm:spPr/>
    </dgm:pt>
    <dgm:pt modelId="{14060549-F596-4155-8191-348A4F06A996}" type="pres">
      <dgm:prSet presAssocID="{4C6A2B3E-22AA-4357-9AF9-AC2C72D48D19}" presName="rootComposite" presStyleCnt="0"/>
      <dgm:spPr/>
    </dgm:pt>
    <dgm:pt modelId="{9A61E91F-974A-445D-94C6-9223F63AED41}" type="pres">
      <dgm:prSet presAssocID="{4C6A2B3E-22AA-4357-9AF9-AC2C72D48D19}" presName="rootText" presStyleLbl="node1" presStyleIdx="1" presStyleCnt="2"/>
      <dgm:spPr/>
      <dgm:t>
        <a:bodyPr/>
        <a:lstStyle/>
        <a:p>
          <a:endParaRPr lang="en-US"/>
        </a:p>
      </dgm:t>
    </dgm:pt>
    <dgm:pt modelId="{D2D93806-B180-42CB-97D4-7689AC149C33}" type="pres">
      <dgm:prSet presAssocID="{4C6A2B3E-22AA-4357-9AF9-AC2C72D48D19}" presName="rootConnector" presStyleLbl="node1" presStyleIdx="1" presStyleCnt="2"/>
      <dgm:spPr/>
      <dgm:t>
        <a:bodyPr/>
        <a:lstStyle/>
        <a:p>
          <a:endParaRPr lang="en-US"/>
        </a:p>
      </dgm:t>
    </dgm:pt>
    <dgm:pt modelId="{68A84960-07E6-4F24-8982-8F99F0A98A97}" type="pres">
      <dgm:prSet presAssocID="{4C6A2B3E-22AA-4357-9AF9-AC2C72D48D19}" presName="childShape" presStyleCnt="0"/>
      <dgm:spPr/>
    </dgm:pt>
    <dgm:pt modelId="{3A79798A-8616-4427-9930-3468B8254D73}" type="pres">
      <dgm:prSet presAssocID="{A7267AA6-A4A3-47C8-8942-B203E7488E76}" presName="Name13" presStyleLbl="parChTrans1D2" presStyleIdx="2" presStyleCnt="4"/>
      <dgm:spPr/>
      <dgm:t>
        <a:bodyPr/>
        <a:lstStyle/>
        <a:p>
          <a:endParaRPr lang="en-US"/>
        </a:p>
      </dgm:t>
    </dgm:pt>
    <dgm:pt modelId="{3453CE8B-C47D-4918-BC22-27EC252B6B18}" type="pres">
      <dgm:prSet presAssocID="{3DE35FD6-A674-4CAE-9FC6-43D2127FB3CA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66C88-0A80-406F-9441-4DABE90ABEE6}" type="pres">
      <dgm:prSet presAssocID="{ADDCC0DC-FACB-43AC-B644-3DC66016CA7D}" presName="Name13" presStyleLbl="parChTrans1D2" presStyleIdx="3" presStyleCnt="4"/>
      <dgm:spPr/>
      <dgm:t>
        <a:bodyPr/>
        <a:lstStyle/>
        <a:p>
          <a:endParaRPr lang="en-US"/>
        </a:p>
      </dgm:t>
    </dgm:pt>
    <dgm:pt modelId="{2D7FE560-FAE5-4322-867D-B25A02882586}" type="pres">
      <dgm:prSet presAssocID="{2D7F1920-26E9-4F94-817F-4D3EE27FF9D6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9D0559-70B0-4F9D-9003-5AA4F792F789}" type="presOf" srcId="{ADDCC0DC-FACB-43AC-B644-3DC66016CA7D}" destId="{C3166C88-0A80-406F-9441-4DABE90ABEE6}" srcOrd="0" destOrd="0" presId="urn:microsoft.com/office/officeart/2005/8/layout/hierarchy3"/>
    <dgm:cxn modelId="{7C696C13-70C9-47FC-A970-E0893EF4B08B}" srcId="{4C6A2B3E-22AA-4357-9AF9-AC2C72D48D19}" destId="{2D7F1920-26E9-4F94-817F-4D3EE27FF9D6}" srcOrd="1" destOrd="0" parTransId="{ADDCC0DC-FACB-43AC-B644-3DC66016CA7D}" sibTransId="{A8CCCF96-F3AC-441B-962B-DCF896275D80}"/>
    <dgm:cxn modelId="{6573BCAB-292F-4539-9C83-ED9881BEEDAE}" type="presOf" srcId="{A7267AA6-A4A3-47C8-8942-B203E7488E76}" destId="{3A79798A-8616-4427-9930-3468B8254D73}" srcOrd="0" destOrd="0" presId="urn:microsoft.com/office/officeart/2005/8/layout/hierarchy3"/>
    <dgm:cxn modelId="{A1D52327-B524-4304-9D8B-5D283F01A098}" type="presOf" srcId="{A0FBFCA6-2FDE-4685-A83A-BCBA08EA7182}" destId="{C31DC4DD-B8D6-4397-947C-3F0A8DE0B10E}" srcOrd="0" destOrd="0" presId="urn:microsoft.com/office/officeart/2005/8/layout/hierarchy3"/>
    <dgm:cxn modelId="{7D4E60F5-5F60-4B56-BD57-CD3F2ED7CEEA}" srcId="{7DD0714A-9887-49CB-8590-E9BBBABF335F}" destId="{B3507571-BFC5-4276-98FF-7E1B9A69E678}" srcOrd="0" destOrd="0" parTransId="{2B897A67-AE22-40E0-982C-BE792E5C5287}" sibTransId="{ABE29289-EBD5-450A-8DB5-DE08FFC814D8}"/>
    <dgm:cxn modelId="{F47FB460-46CC-4E14-87B9-572FB7E92CEF}" srcId="{4C6A2B3E-22AA-4357-9AF9-AC2C72D48D19}" destId="{3DE35FD6-A674-4CAE-9FC6-43D2127FB3CA}" srcOrd="0" destOrd="0" parTransId="{A7267AA6-A4A3-47C8-8942-B203E7488E76}" sibTransId="{C48DE7D9-DD4B-4F33-B7B8-D2E08B64834A}"/>
    <dgm:cxn modelId="{6E62CA01-FFD8-405E-A13B-973ACD07C8A2}" srcId="{9CAA2AC7-8B8C-41E0-BC69-3AC8A7E1FBB2}" destId="{7DD0714A-9887-49CB-8590-E9BBBABF335F}" srcOrd="0" destOrd="0" parTransId="{8D68FF71-D878-4F61-AF74-79D69DB2F029}" sibTransId="{E70237D8-D9DB-439F-95B4-A88DC581EF0C}"/>
    <dgm:cxn modelId="{59481737-1D22-41E1-898D-117339A8BE44}" type="presOf" srcId="{7DD0714A-9887-49CB-8590-E9BBBABF335F}" destId="{037EF455-DF3F-4B92-8A92-8BE43F837016}" srcOrd="1" destOrd="0" presId="urn:microsoft.com/office/officeart/2005/8/layout/hierarchy3"/>
    <dgm:cxn modelId="{FD9C4530-95F6-4B9F-AB2E-541AA8D487AC}" srcId="{9CAA2AC7-8B8C-41E0-BC69-3AC8A7E1FBB2}" destId="{4C6A2B3E-22AA-4357-9AF9-AC2C72D48D19}" srcOrd="1" destOrd="0" parTransId="{03E44412-6128-4741-B3BA-17D3A9DB1A28}" sibTransId="{490D3E7A-3C11-4E96-950B-8E397875071E}"/>
    <dgm:cxn modelId="{B4B797FC-3BD5-4076-BDD8-08F6ED0BD58F}" type="presOf" srcId="{2D7F1920-26E9-4F94-817F-4D3EE27FF9D6}" destId="{2D7FE560-FAE5-4322-867D-B25A02882586}" srcOrd="0" destOrd="0" presId="urn:microsoft.com/office/officeart/2005/8/layout/hierarchy3"/>
    <dgm:cxn modelId="{C63D13BF-5104-45E4-BD14-5A8FAD000E17}" type="presOf" srcId="{B3507571-BFC5-4276-98FF-7E1B9A69E678}" destId="{A4A05443-0FCA-4CF2-B3F8-490F6EAFCDE8}" srcOrd="0" destOrd="0" presId="urn:microsoft.com/office/officeart/2005/8/layout/hierarchy3"/>
    <dgm:cxn modelId="{D5F630EB-7F23-4703-8E8E-27FB646B831E}" type="presOf" srcId="{7DD0714A-9887-49CB-8590-E9BBBABF335F}" destId="{A54D6B3F-6466-4FCC-B635-DC173F0A1ABA}" srcOrd="0" destOrd="0" presId="urn:microsoft.com/office/officeart/2005/8/layout/hierarchy3"/>
    <dgm:cxn modelId="{C1955CA6-D4E2-43B1-B3A0-ED478B88ED3D}" srcId="{7DD0714A-9887-49CB-8590-E9BBBABF335F}" destId="{A0FBFCA6-2FDE-4685-A83A-BCBA08EA7182}" srcOrd="1" destOrd="0" parTransId="{C0929DD8-6445-48A3-B092-7C01148742FA}" sibTransId="{4003C142-BC5B-4F40-9210-6DB844A87DA6}"/>
    <dgm:cxn modelId="{955E73FF-B023-4BC5-B016-F6AA33A02A72}" type="presOf" srcId="{4C6A2B3E-22AA-4357-9AF9-AC2C72D48D19}" destId="{9A61E91F-974A-445D-94C6-9223F63AED41}" srcOrd="0" destOrd="0" presId="urn:microsoft.com/office/officeart/2005/8/layout/hierarchy3"/>
    <dgm:cxn modelId="{8256ECA8-F3C4-41C4-B398-F6027A3DAF1B}" type="presOf" srcId="{3DE35FD6-A674-4CAE-9FC6-43D2127FB3CA}" destId="{3453CE8B-C47D-4918-BC22-27EC252B6B18}" srcOrd="0" destOrd="0" presId="urn:microsoft.com/office/officeart/2005/8/layout/hierarchy3"/>
    <dgm:cxn modelId="{9EFB29A1-50F9-4493-9587-C7D90A94855D}" type="presOf" srcId="{4C6A2B3E-22AA-4357-9AF9-AC2C72D48D19}" destId="{D2D93806-B180-42CB-97D4-7689AC149C33}" srcOrd="1" destOrd="0" presId="urn:microsoft.com/office/officeart/2005/8/layout/hierarchy3"/>
    <dgm:cxn modelId="{A16D956F-397B-4F10-87AE-BEC5C4245225}" type="presOf" srcId="{9CAA2AC7-8B8C-41E0-BC69-3AC8A7E1FBB2}" destId="{EC18EB73-E96F-4A80-BA48-F154BCDA09B0}" srcOrd="0" destOrd="0" presId="urn:microsoft.com/office/officeart/2005/8/layout/hierarchy3"/>
    <dgm:cxn modelId="{8FCAA610-DDE4-4E2F-B6A1-34573A32C865}" type="presOf" srcId="{C0929DD8-6445-48A3-B092-7C01148742FA}" destId="{2C3386F4-592C-4FCC-AF65-123638944633}" srcOrd="0" destOrd="0" presId="urn:microsoft.com/office/officeart/2005/8/layout/hierarchy3"/>
    <dgm:cxn modelId="{9639FD8D-5FBA-4262-899A-0834C671F985}" type="presOf" srcId="{2B897A67-AE22-40E0-982C-BE792E5C5287}" destId="{8535F9D5-EC66-45FA-A37C-528D164E6474}" srcOrd="0" destOrd="0" presId="urn:microsoft.com/office/officeart/2005/8/layout/hierarchy3"/>
    <dgm:cxn modelId="{488E5506-AEFC-425C-8C2B-82B61D484A1B}" type="presParOf" srcId="{EC18EB73-E96F-4A80-BA48-F154BCDA09B0}" destId="{06C5C9A6-AE36-4887-9135-4DD4720D21D1}" srcOrd="0" destOrd="0" presId="urn:microsoft.com/office/officeart/2005/8/layout/hierarchy3"/>
    <dgm:cxn modelId="{CD226295-4969-4276-9209-85BB98C2290D}" type="presParOf" srcId="{06C5C9A6-AE36-4887-9135-4DD4720D21D1}" destId="{1E5A1205-6A78-41B9-ADDF-1DE4DB2CB64B}" srcOrd="0" destOrd="0" presId="urn:microsoft.com/office/officeart/2005/8/layout/hierarchy3"/>
    <dgm:cxn modelId="{DC0A83DE-5146-4A4F-98DC-855DF4A020D4}" type="presParOf" srcId="{1E5A1205-6A78-41B9-ADDF-1DE4DB2CB64B}" destId="{A54D6B3F-6466-4FCC-B635-DC173F0A1ABA}" srcOrd="0" destOrd="0" presId="urn:microsoft.com/office/officeart/2005/8/layout/hierarchy3"/>
    <dgm:cxn modelId="{E325DF46-0251-4CE8-A56F-80385929DD0F}" type="presParOf" srcId="{1E5A1205-6A78-41B9-ADDF-1DE4DB2CB64B}" destId="{037EF455-DF3F-4B92-8A92-8BE43F837016}" srcOrd="1" destOrd="0" presId="urn:microsoft.com/office/officeart/2005/8/layout/hierarchy3"/>
    <dgm:cxn modelId="{5046DEF9-ABCA-4B85-8B2E-90ED37B01F57}" type="presParOf" srcId="{06C5C9A6-AE36-4887-9135-4DD4720D21D1}" destId="{41BC8A31-DA74-4BE6-A987-364616CC3667}" srcOrd="1" destOrd="0" presId="urn:microsoft.com/office/officeart/2005/8/layout/hierarchy3"/>
    <dgm:cxn modelId="{1484C7C6-F262-4C46-B3AD-81E7E63D4A01}" type="presParOf" srcId="{41BC8A31-DA74-4BE6-A987-364616CC3667}" destId="{8535F9D5-EC66-45FA-A37C-528D164E6474}" srcOrd="0" destOrd="0" presId="urn:microsoft.com/office/officeart/2005/8/layout/hierarchy3"/>
    <dgm:cxn modelId="{46BE8190-E0DA-43A2-8725-3E7E60FCCE9E}" type="presParOf" srcId="{41BC8A31-DA74-4BE6-A987-364616CC3667}" destId="{A4A05443-0FCA-4CF2-B3F8-490F6EAFCDE8}" srcOrd="1" destOrd="0" presId="urn:microsoft.com/office/officeart/2005/8/layout/hierarchy3"/>
    <dgm:cxn modelId="{2C8B85E9-2BA1-46D6-9ACB-37310DFE79EA}" type="presParOf" srcId="{41BC8A31-DA74-4BE6-A987-364616CC3667}" destId="{2C3386F4-592C-4FCC-AF65-123638944633}" srcOrd="2" destOrd="0" presId="urn:microsoft.com/office/officeart/2005/8/layout/hierarchy3"/>
    <dgm:cxn modelId="{AADB462D-039F-4482-B5E9-834E7A03976A}" type="presParOf" srcId="{41BC8A31-DA74-4BE6-A987-364616CC3667}" destId="{C31DC4DD-B8D6-4397-947C-3F0A8DE0B10E}" srcOrd="3" destOrd="0" presId="urn:microsoft.com/office/officeart/2005/8/layout/hierarchy3"/>
    <dgm:cxn modelId="{28F71D9F-1B53-40AF-9607-1CE04CA6D4E3}" type="presParOf" srcId="{EC18EB73-E96F-4A80-BA48-F154BCDA09B0}" destId="{6959B6F2-7DC2-4034-8A21-4A97CE858142}" srcOrd="1" destOrd="0" presId="urn:microsoft.com/office/officeart/2005/8/layout/hierarchy3"/>
    <dgm:cxn modelId="{E48AEF85-074F-4EA5-A98C-597955C2B94D}" type="presParOf" srcId="{6959B6F2-7DC2-4034-8A21-4A97CE858142}" destId="{14060549-F596-4155-8191-348A4F06A996}" srcOrd="0" destOrd="0" presId="urn:microsoft.com/office/officeart/2005/8/layout/hierarchy3"/>
    <dgm:cxn modelId="{31F52B73-9786-455E-A897-7AABF75696E1}" type="presParOf" srcId="{14060549-F596-4155-8191-348A4F06A996}" destId="{9A61E91F-974A-445D-94C6-9223F63AED41}" srcOrd="0" destOrd="0" presId="urn:microsoft.com/office/officeart/2005/8/layout/hierarchy3"/>
    <dgm:cxn modelId="{3752174E-96E8-47C1-950B-575720D1AA70}" type="presParOf" srcId="{14060549-F596-4155-8191-348A4F06A996}" destId="{D2D93806-B180-42CB-97D4-7689AC149C33}" srcOrd="1" destOrd="0" presId="urn:microsoft.com/office/officeart/2005/8/layout/hierarchy3"/>
    <dgm:cxn modelId="{09B2AE6F-3811-4093-B4BC-0DBB1C1453B7}" type="presParOf" srcId="{6959B6F2-7DC2-4034-8A21-4A97CE858142}" destId="{68A84960-07E6-4F24-8982-8F99F0A98A97}" srcOrd="1" destOrd="0" presId="urn:microsoft.com/office/officeart/2005/8/layout/hierarchy3"/>
    <dgm:cxn modelId="{E6443C24-6B30-465B-A8EE-AA5826D123AE}" type="presParOf" srcId="{68A84960-07E6-4F24-8982-8F99F0A98A97}" destId="{3A79798A-8616-4427-9930-3468B8254D73}" srcOrd="0" destOrd="0" presId="urn:microsoft.com/office/officeart/2005/8/layout/hierarchy3"/>
    <dgm:cxn modelId="{2C9A428E-5FAC-494F-A69B-001482BF0249}" type="presParOf" srcId="{68A84960-07E6-4F24-8982-8F99F0A98A97}" destId="{3453CE8B-C47D-4918-BC22-27EC252B6B18}" srcOrd="1" destOrd="0" presId="urn:microsoft.com/office/officeart/2005/8/layout/hierarchy3"/>
    <dgm:cxn modelId="{FBA800A6-14F8-43BB-A87A-0815665A614E}" type="presParOf" srcId="{68A84960-07E6-4F24-8982-8F99F0A98A97}" destId="{C3166C88-0A80-406F-9441-4DABE90ABEE6}" srcOrd="2" destOrd="0" presId="urn:microsoft.com/office/officeart/2005/8/layout/hierarchy3"/>
    <dgm:cxn modelId="{1B1AEA2F-EF34-4075-9F11-21E2A8BDF3B5}" type="presParOf" srcId="{68A84960-07E6-4F24-8982-8F99F0A98A97}" destId="{2D7FE560-FAE5-4322-867D-B25A0288258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Welcome to Lesson 3</a:t>
            </a:r>
            <a:r>
              <a:rPr lang="en-US" baseline="0" dirty="0" smtClean="0"/>
              <a:t> of </a:t>
            </a:r>
            <a:r>
              <a:rPr lang="en-US" dirty="0" smtClean="0"/>
              <a:t>Module 3</a:t>
            </a:r>
            <a:r>
              <a:rPr lang="en-US" baseline="0" dirty="0" smtClean="0"/>
              <a:t> </a:t>
            </a:r>
            <a:r>
              <a:rPr lang="en-US" dirty="0" smtClean="0"/>
              <a:t>on </a:t>
            </a:r>
            <a:r>
              <a:rPr lang="en-US" baseline="0" dirty="0" smtClean="0"/>
              <a:t>Oracle SQL analytic functions</a:t>
            </a:r>
          </a:p>
          <a:p>
            <a:pPr>
              <a:defRPr/>
            </a:pPr>
            <a:endParaRPr lang="en-US" baseline="0" dirty="0" smtClean="0"/>
          </a:p>
          <a:p>
            <a:pPr>
              <a:defRPr/>
            </a:pPr>
            <a:r>
              <a:rPr lang="en-US" baseline="0" dirty="0" smtClean="0"/>
              <a:t>Window comparisons for aggregate functions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Opening question</a:t>
            </a:r>
          </a:p>
          <a:p>
            <a:pPr>
              <a:defRPr/>
            </a:pPr>
            <a:r>
              <a:rPr lang="en-US" dirty="0" smtClean="0"/>
              <a:t>- When should</a:t>
            </a:r>
            <a:r>
              <a:rPr lang="en-US" baseline="0" dirty="0" smtClean="0"/>
              <a:t> you use INTERVAL keyword in logical window specifications?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to_date</a:t>
            </a:r>
            <a:r>
              <a:rPr lang="en-US" dirty="0" smtClean="0"/>
              <a:t> and </a:t>
            </a:r>
            <a:r>
              <a:rPr lang="en-US" dirty="0" err="1" smtClean="0"/>
              <a:t>to_char</a:t>
            </a:r>
            <a:r>
              <a:rPr lang="en-US" baseline="0" dirty="0" smtClean="0"/>
              <a:t> functions to combine date components into a complete date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Solutions in a module 3 document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Try</a:t>
            </a:r>
            <a:r>
              <a:rPr lang="en-US" baseline="0" dirty="0" smtClean="0"/>
              <a:t> other window variations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11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Many applications involve window comparisons</a:t>
            </a:r>
            <a:r>
              <a:rPr lang="en-US" altLang="en-US" baseline="0" dirty="0" smtClean="0"/>
              <a:t> for financial analysis and forecasting.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Window specification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ROWS</a:t>
            </a:r>
            <a:r>
              <a:rPr lang="en-US" altLang="en-US" baseline="0" dirty="0" smtClean="0"/>
              <a:t> for physical rows corresponding to partition ordering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RANGE for logical group of rows based on values of ordering columns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Without analytic functions in SQL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Complex combinations of SQL statements and procedural coding: advanced SQL knowledge necessary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Poor performance as compiler will not optimize</a:t>
            </a:r>
            <a:endParaRPr lang="en-US" altLang="en-US" dirty="0" smtClean="0"/>
          </a:p>
          <a:p>
            <a:pPr marL="0" indent="0">
              <a:buFontTx/>
              <a:buNone/>
            </a:pPr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Lesson 4 extends</a:t>
            </a:r>
            <a:r>
              <a:rPr lang="en-US" baseline="0" dirty="0" smtClean="0"/>
              <a:t> lesson 3 with</a:t>
            </a:r>
            <a:r>
              <a:rPr lang="en-US" dirty="0" smtClean="0"/>
              <a:t> </a:t>
            </a:r>
            <a:r>
              <a:rPr lang="en-US" baseline="0" dirty="0" smtClean="0"/>
              <a:t>additional Oracle analytic functions for window comparisons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Objectives: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Understand syntax for window</a:t>
            </a:r>
            <a:r>
              <a:rPr lang="en-US" baseline="0" dirty="0" smtClean="0"/>
              <a:t> movement (one-sided)  for cumulative function calculations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Understand syntax for window movement (beginning and ending positions) for moving function calculations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Understand </a:t>
            </a:r>
            <a:r>
              <a:rPr lang="en-US" baseline="0" dirty="0" smtClean="0"/>
              <a:t>examples </a:t>
            </a:r>
            <a:r>
              <a:rPr lang="en-US" dirty="0" smtClean="0"/>
              <a:t>for cumulative and moving function calculations </a:t>
            </a:r>
            <a:r>
              <a:rPr lang="en-US" baseline="0" dirty="0" smtClean="0"/>
              <a:t>using grouping with summary functions in window comparisons</a:t>
            </a:r>
            <a:endParaRPr lang="en-US" dirty="0" smtClean="0"/>
          </a:p>
          <a:p>
            <a:pPr marL="0" indent="0">
              <a:buFont typeface="Arial" pitchFamily="34" charset="0"/>
              <a:buNone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2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Window: set of rows</a:t>
            </a:r>
          </a:p>
          <a:p>
            <a:endParaRPr lang="en-US" dirty="0" smtClean="0"/>
          </a:p>
          <a:p>
            <a:r>
              <a:rPr lang="en-US" dirty="0" smtClean="0"/>
              <a:t>This lesson focuses on sliding</a:t>
            </a:r>
            <a:r>
              <a:rPr lang="en-US" baseline="0" dirty="0" smtClean="0"/>
              <a:t> windows with coverage of both physical and logical units.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Physical using ROWS keyword: units are rows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Logical using RANGE keyword:</a:t>
            </a:r>
            <a:r>
              <a:rPr lang="en-US" baseline="0" dirty="0" smtClean="0"/>
              <a:t> units are values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Movement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Cumulative: one end is fixed,</a:t>
            </a:r>
            <a:r>
              <a:rPr lang="en-US" baseline="0" dirty="0" smtClean="0"/>
              <a:t> typically beginning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Sliding (Moving): </a:t>
            </a:r>
            <a:r>
              <a:rPr lang="en-US" baseline="0" dirty="0" smtClean="0"/>
              <a:t>both ends move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Windows can overlap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Only used on selected</a:t>
            </a:r>
            <a:r>
              <a:rPr lang="en-US" baseline="0" dirty="0" smtClean="0"/>
              <a:t> functions such as AVG, SUM, COUNT, MIN, MAX, VARIANCE, ..</a:t>
            </a:r>
            <a:endParaRPr lang="en-US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98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References: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http://docs.oracle.com/cd/E11882_01/server.112/e41084/functions004.htm#SQLRF06174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http://docs.oracle.com/cd/B19306_01/server.102/b14223/analysis.htm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Logical</a:t>
            </a:r>
            <a:r>
              <a:rPr lang="en-US" baseline="0" dirty="0" smtClean="0"/>
              <a:t> windows include current row, rows specified by preceding values, and rows specified by </a:t>
            </a:r>
            <a:r>
              <a:rPr lang="en-US" baseline="0" smtClean="0"/>
              <a:t>following values.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2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 start and end move</a:t>
            </a:r>
          </a:p>
          <a:p>
            <a:endParaRPr lang="en-US" dirty="0" smtClean="0"/>
          </a:p>
          <a:p>
            <a:r>
              <a:rPr lang="en-US" dirty="0" smtClean="0"/>
              <a:t>Flexible</a:t>
            </a:r>
            <a:r>
              <a:rPr lang="en-US" baseline="0" dirty="0" smtClean="0"/>
              <a:t> ways to define start and end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Window does not have to be centered on the current row.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Windows can overlap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time period calculations, windows are typically centered with the current row in the middle 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56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Moving average of sum of dollar sales ordered by store zip code</a:t>
            </a:r>
            <a:r>
              <a:rPr lang="en-US" baseline="0" dirty="0" smtClean="0"/>
              <a:t> and </a:t>
            </a:r>
            <a:r>
              <a:rPr lang="en-US" dirty="0" smtClean="0"/>
              <a:t>year</a:t>
            </a:r>
          </a:p>
          <a:p>
            <a:r>
              <a:rPr lang="en-US" dirty="0" smtClean="0"/>
              <a:t>-- Window is centered between preceding and following rows including the current row.</a:t>
            </a:r>
          </a:p>
          <a:p>
            <a:r>
              <a:rPr lang="en-US" dirty="0" smtClean="0"/>
              <a:t>-- 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partitioing</a:t>
            </a:r>
            <a:endParaRPr lang="en-US" dirty="0" smtClean="0"/>
          </a:p>
          <a:p>
            <a:r>
              <a:rPr lang="en-US" dirty="0" smtClean="0"/>
              <a:t>-- Physical window specifications</a:t>
            </a:r>
            <a:r>
              <a:rPr lang="en-US" baseline="0" dirty="0" smtClean="0"/>
              <a:t> (ROWS)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61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Assumes</a:t>
            </a:r>
            <a:r>
              <a:rPr lang="en-US" baseline="0" dirty="0" smtClean="0"/>
              <a:t> ORDER BY column is date data type such as hire date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Multiple rows with the same date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Logically centered but not necessarily physically centered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Multiple rows with the same date (11/7/2015)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Gaps in rows with dates (no rows on 11/8/2015 or 11/11/2015)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Sliding window for current row on 11/9/2015: current row (no previous row) and row on 11/10/2015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92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Moving average of dollar sales ordered by year</a:t>
            </a:r>
          </a:p>
          <a:p>
            <a:r>
              <a:rPr lang="en-US" dirty="0" smtClean="0"/>
              <a:t>-- Window is centered between preceding and following years including the current row.</a:t>
            </a:r>
          </a:p>
          <a:p>
            <a:r>
              <a:rPr lang="en-US" dirty="0" smtClean="0"/>
              <a:t>-- Logical</a:t>
            </a:r>
            <a:r>
              <a:rPr lang="en-US" baseline="0" dirty="0" smtClean="0"/>
              <a:t> </a:t>
            </a:r>
            <a:r>
              <a:rPr lang="en-US" dirty="0" smtClean="0"/>
              <a:t>window specifications</a:t>
            </a:r>
            <a:r>
              <a:rPr lang="en-US" baseline="0" dirty="0" smtClean="0"/>
              <a:t> (RANGE)</a:t>
            </a:r>
          </a:p>
          <a:p>
            <a:r>
              <a:rPr lang="en-US" baseline="0" dirty="0" smtClean="0"/>
              <a:t>-- No partitioning</a:t>
            </a:r>
          </a:p>
          <a:p>
            <a:r>
              <a:rPr lang="en-US" baseline="0" dirty="0" smtClean="0"/>
              <a:t>-- ordering column must be additive when using logical window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Results</a:t>
            </a:r>
          </a:p>
          <a:p>
            <a:r>
              <a:rPr lang="en-US" baseline="0" dirty="0" smtClean="0"/>
              <a:t>- No gaps in years so logical is the same as physical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3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Solutions in a module 3 document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2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3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5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3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01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0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6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5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232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02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5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Module 3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Oracle SQL Analytic </a:t>
            </a:r>
            <a:r>
              <a:rPr lang="en-US" altLang="en-US" dirty="0"/>
              <a:t>Functions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93125" y="3564954"/>
            <a:ext cx="6629400" cy="1150302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 smtClean="0"/>
              <a:t>Lesson 4: Window Comparisons II</a:t>
            </a:r>
          </a:p>
        </p:txBody>
      </p:sp>
    </p:spTree>
    <p:extLst>
      <p:ext uri="{BB962C8B-B14F-4D97-AF65-F5344CB8AC3E}">
        <p14:creationId xmlns:p14="http://schemas.microsoft.com/office/powerpoint/2010/main" val="325370345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Problems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70976" cy="4675632"/>
          </a:xfrm>
        </p:spPr>
        <p:txBody>
          <a:bodyPr/>
          <a:lstStyle/>
          <a:p>
            <a:r>
              <a:rPr lang="en-US" sz="2400" dirty="0" smtClean="0"/>
              <a:t>Example </a:t>
            </a:r>
            <a:r>
              <a:rPr lang="en-US" sz="2400" dirty="0"/>
              <a:t>5</a:t>
            </a:r>
          </a:p>
          <a:p>
            <a:pPr lvl="1"/>
            <a:r>
              <a:rPr lang="en-US" sz="2000" dirty="0" smtClean="0"/>
              <a:t>Moving average of 2010 sum of dollar sales by store zip and sales date</a:t>
            </a:r>
          </a:p>
          <a:p>
            <a:pPr lvl="1"/>
            <a:r>
              <a:rPr lang="en-US" sz="2000" dirty="0" smtClean="0"/>
              <a:t>Partition by store zip</a:t>
            </a:r>
          </a:p>
          <a:p>
            <a:pPr lvl="1"/>
            <a:r>
              <a:rPr lang="en-US" sz="2000" dirty="0" smtClean="0"/>
              <a:t>Centered logical window on 3 previous months and 3 next months</a:t>
            </a:r>
          </a:p>
          <a:p>
            <a:pPr lvl="1"/>
            <a:r>
              <a:rPr lang="en-US" sz="2000" dirty="0" smtClean="0"/>
              <a:t>Display store zip, sales date, sum of sales, and average sum of sales</a:t>
            </a:r>
          </a:p>
          <a:p>
            <a:pPr lvl="1"/>
            <a:r>
              <a:rPr lang="en-US" sz="2000" dirty="0" smtClean="0"/>
              <a:t>Try window variations for other intervals and no interval</a:t>
            </a:r>
            <a:endParaRPr lang="en-US" sz="2000" dirty="0"/>
          </a:p>
          <a:p>
            <a:r>
              <a:rPr lang="en-US" sz="2400" dirty="0" smtClean="0"/>
              <a:t>Date reconstruction</a:t>
            </a:r>
          </a:p>
          <a:p>
            <a:pPr lvl="1"/>
            <a:r>
              <a:rPr lang="en-US" sz="2000" dirty="0" smtClean="0"/>
              <a:t>Combine </a:t>
            </a:r>
            <a:r>
              <a:rPr lang="en-US" sz="2000" dirty="0" err="1" smtClean="0"/>
              <a:t>SSTimeDim</a:t>
            </a:r>
            <a:r>
              <a:rPr lang="en-US" sz="2000" dirty="0" smtClean="0"/>
              <a:t> columns into a complete sales date</a:t>
            </a:r>
          </a:p>
          <a:p>
            <a:pPr lvl="1"/>
            <a:r>
              <a:rPr lang="en-US" sz="2000" dirty="0" err="1" smtClean="0"/>
              <a:t>to_date</a:t>
            </a:r>
            <a:r>
              <a:rPr lang="en-US" sz="2000" dirty="0" smtClean="0"/>
              <a:t>( </a:t>
            </a:r>
            <a:r>
              <a:rPr lang="en-US" sz="2000" dirty="0" err="1" smtClean="0"/>
              <a:t>to_char</a:t>
            </a:r>
            <a:r>
              <a:rPr lang="en-US" sz="2000" dirty="0" smtClean="0"/>
              <a:t>( TimeDay</a:t>
            </a:r>
            <a:r>
              <a:rPr lang="en-US" sz="2000" dirty="0"/>
              <a:t>,</a:t>
            </a:r>
            <a:r>
              <a:rPr lang="en-US" sz="2000" dirty="0" smtClean="0"/>
              <a:t>'FM00‘ ) </a:t>
            </a:r>
            <a:r>
              <a:rPr lang="en-US" sz="2000" dirty="0"/>
              <a:t>|| </a:t>
            </a:r>
            <a:r>
              <a:rPr lang="en-US" sz="2000" dirty="0" err="1"/>
              <a:t>to_char</a:t>
            </a:r>
            <a:r>
              <a:rPr lang="en-US" sz="2000" dirty="0" smtClean="0"/>
              <a:t>( TimeMonth</a:t>
            </a:r>
            <a:r>
              <a:rPr lang="en-US" sz="2000" dirty="0"/>
              <a:t>,</a:t>
            </a:r>
            <a:r>
              <a:rPr lang="en-US" sz="2000" dirty="0" smtClean="0"/>
              <a:t>'FM00‘ ) </a:t>
            </a:r>
            <a:r>
              <a:rPr lang="en-US" sz="2000" dirty="0"/>
              <a:t>|| </a:t>
            </a:r>
            <a:r>
              <a:rPr lang="en-US" sz="2000" dirty="0" err="1"/>
              <a:t>to_char</a:t>
            </a:r>
            <a:r>
              <a:rPr lang="en-US" sz="2000" dirty="0"/>
              <a:t>(</a:t>
            </a:r>
            <a:r>
              <a:rPr lang="en-US" sz="2000" dirty="0" err="1"/>
              <a:t>TimeYear</a:t>
            </a:r>
            <a:r>
              <a:rPr lang="en-US" sz="2000" dirty="0"/>
              <a:t>), 'DDMMYYYY</a:t>
            </a:r>
            <a:r>
              <a:rPr lang="en-US" sz="2000" dirty="0" smtClean="0"/>
              <a:t>') )</a:t>
            </a:r>
          </a:p>
        </p:txBody>
      </p:sp>
    </p:spTree>
    <p:extLst>
      <p:ext uri="{BB962C8B-B14F-4D97-AF65-F5344CB8AC3E}">
        <p14:creationId xmlns:p14="http://schemas.microsoft.com/office/powerpoint/2010/main" val="247770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Sliding window aggregates for common business intelligence applications</a:t>
            </a:r>
          </a:p>
          <a:p>
            <a:pPr eaLnBrk="1" hangingPunct="1"/>
            <a:r>
              <a:rPr lang="en-US" altLang="en-US" dirty="0" smtClean="0"/>
              <a:t>Syntax for specifications of logical sliding windows</a:t>
            </a:r>
          </a:p>
          <a:p>
            <a:pPr eaLnBrk="1" hangingPunct="1"/>
            <a:r>
              <a:rPr lang="en-US" altLang="en-US" dirty="0"/>
              <a:t>E</a:t>
            </a:r>
            <a:r>
              <a:rPr lang="en-US" altLang="en-US" dirty="0" smtClean="0"/>
              <a:t>xamples for physical and logical sliding windows</a:t>
            </a:r>
          </a:p>
        </p:txBody>
      </p:sp>
    </p:spTree>
    <p:extLst>
      <p:ext uri="{BB962C8B-B14F-4D97-AF65-F5344CB8AC3E}">
        <p14:creationId xmlns:p14="http://schemas.microsoft.com/office/powerpoint/2010/main" val="32316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Understand concepts and syntax for sliding window comparisons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Write SELECT statements for sliding window comparisons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Reflect about the importance of window comparisons</a:t>
            </a:r>
          </a:p>
        </p:txBody>
      </p:sp>
    </p:spTree>
    <p:extLst>
      <p:ext uri="{BB962C8B-B14F-4D97-AF65-F5344CB8AC3E}">
        <p14:creationId xmlns:p14="http://schemas.microsoft.com/office/powerpoint/2010/main" val="97089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Concepts 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179872"/>
              </p:ext>
            </p:extLst>
          </p:nvPr>
        </p:nvGraphicFramePr>
        <p:xfrm>
          <a:off x="304800" y="1292352"/>
          <a:ext cx="8382000" cy="4270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913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Window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64336"/>
            <a:ext cx="83820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Partial example 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 UNBOUNDED PRECEDING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Partial example </a:t>
            </a:r>
            <a:r>
              <a:rPr lang="en-US" sz="2400" dirty="0" smtClean="0"/>
              <a:t>2</a:t>
            </a:r>
            <a:endParaRPr lang="en-US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 90 PRECEDING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Partial </a:t>
            </a:r>
            <a:r>
              <a:rPr lang="en-US" sz="2400" dirty="0"/>
              <a:t>example 3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hipDate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 BETWEEN 365 PRECEDING AND 365 FOLLOWING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Partial example </a:t>
            </a:r>
            <a:r>
              <a:rPr lang="en-US" sz="2400" dirty="0" smtClean="0"/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ShipDate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RANGE BETWEEN INTERVAL '1'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YEAR PRECEDING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INTERVAL '1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YEAR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51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Sliding, Centered  Physical Window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29014"/>
              </p:ext>
            </p:extLst>
          </p:nvPr>
        </p:nvGraphicFramePr>
        <p:xfrm>
          <a:off x="-302323" y="1675351"/>
          <a:ext cx="5153025" cy="429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" name="Visio" r:id="rId4" imgW="6396206" imgH="5335438" progId="Visio.Drawing.11">
                  <p:embed/>
                </p:oleObj>
              </mc:Choice>
              <mc:Fallback>
                <p:oleObj name="Visio" r:id="rId4" imgW="6396206" imgH="533543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02323" y="1675351"/>
                        <a:ext cx="5153025" cy="429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427899" y="1066940"/>
            <a:ext cx="769315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ROWS BETWEEN 1 PRECEDING AND 1 FOLLOWING</a:t>
            </a:r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1468410" y="1851609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3743" y="2177367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2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3743" y="2449182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3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3743" y="2782949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4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5710" y="3091420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5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5710" y="3505637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6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7490" y="3925566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7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3272" y="4321720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8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11874" y="4663475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9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0376" y="5005230"/>
            <a:ext cx="38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39456" y="5404855"/>
            <a:ext cx="38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11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96882"/>
              </p:ext>
            </p:extLst>
          </p:nvPr>
        </p:nvGraphicFramePr>
        <p:xfrm>
          <a:off x="5121819" y="1917246"/>
          <a:ext cx="2999232" cy="3870960"/>
        </p:xfrm>
        <a:graphic>
          <a:graphicData uri="http://schemas.openxmlformats.org/drawingml/2006/table">
            <a:tbl>
              <a:tblPr firstRow="1">
                <a:tableStyleId>{D27102A9-8310-4765-A935-A1911B00CA55}</a:tableStyleId>
              </a:tblPr>
              <a:tblGrid>
                <a:gridCol w="995524"/>
                <a:gridCol w="1080178"/>
                <a:gridCol w="923530"/>
              </a:tblGrid>
              <a:tr h="491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</a:t>
                      </a:r>
                    </a:p>
                    <a:p>
                      <a:pPr algn="ctr"/>
                      <a:r>
                        <a:rPr lang="en-US" sz="1400" dirty="0" smtClean="0"/>
                        <a:t>Row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</a:t>
                      </a:r>
                    </a:p>
                    <a:p>
                      <a:pPr algn="ctr"/>
                      <a:r>
                        <a:rPr lang="en-US" sz="1400" dirty="0" smtClean="0"/>
                        <a:t>Start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</a:t>
                      </a:r>
                    </a:p>
                    <a:p>
                      <a:pPr algn="ctr"/>
                      <a:r>
                        <a:rPr lang="en-US" sz="1400" dirty="0" smtClean="0"/>
                        <a:t>End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2893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21985" y="1562583"/>
            <a:ext cx="217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Window Boundaries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20376" y="1570180"/>
            <a:ext cx="672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37099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Physical Window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554480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Moving average of sum of sales </a:t>
            </a: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by zip code and year</a:t>
            </a:r>
          </a:p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Centered physical window of 3 rows</a:t>
            </a:r>
          </a:p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No </a:t>
            </a: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partitioning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648" y="2916936"/>
            <a:ext cx="8607552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AVG(SUM(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)) OVER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(ORDER BY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ROWS BETWEEN 1 PRECEDING AND 1 FOLLOWING) AS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CenterMovAvgSumSales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SSSales.StoreID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SSStore.StoreId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8455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Sliding, Centered  Logical Window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533857"/>
              </p:ext>
            </p:extLst>
          </p:nvPr>
        </p:nvGraphicFramePr>
        <p:xfrm>
          <a:off x="191389" y="1772274"/>
          <a:ext cx="5140325" cy="428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Visio" r:id="rId4" imgW="6381621" imgH="5324400" progId="Visio.Drawing.11">
                  <p:embed/>
                </p:oleObj>
              </mc:Choice>
              <mc:Fallback>
                <p:oleObj name="Visio" r:id="rId4" imgW="6381621" imgH="53244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389" y="1772274"/>
                        <a:ext cx="5140325" cy="428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69341" y="1027225"/>
            <a:ext cx="769315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 BETWEEN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1 PRECEDING AND 1 FOLLOWING</a:t>
            </a:r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1555310" y="1995379"/>
            <a:ext cx="164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1     11/2/2015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5310" y="2247756"/>
            <a:ext cx="150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2     11/3/2015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9897" y="2532307"/>
            <a:ext cx="1354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3     11/4/2015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5310" y="2877913"/>
            <a:ext cx="1354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4     11/5/2015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8069" y="3223519"/>
            <a:ext cx="1342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5     11/6/2015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8069" y="3627068"/>
            <a:ext cx="1489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6     11/7/2015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78069" y="4033064"/>
            <a:ext cx="1341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7     11/7/2015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78069" y="4440684"/>
            <a:ext cx="1512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8     11/9/2015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89192" y="4790457"/>
            <a:ext cx="151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9     11/9/2015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5176" y="5140230"/>
            <a:ext cx="153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10    11/10/2015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55310" y="5508757"/>
            <a:ext cx="153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11    11/12/2015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39396" y="1667956"/>
            <a:ext cx="1706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Row  </a:t>
            </a:r>
            <a:r>
              <a:rPr lang="en-US" sz="1600" dirty="0" err="1" smtClean="0">
                <a:latin typeface="+mn-lt"/>
              </a:rPr>
              <a:t>ShipDate</a:t>
            </a:r>
            <a:endParaRPr lang="en-US" sz="1600" dirty="0" smtClean="0">
              <a:latin typeface="+mn-lt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56681"/>
              </p:ext>
            </p:extLst>
          </p:nvPr>
        </p:nvGraphicFramePr>
        <p:xfrm>
          <a:off x="5608320" y="2023872"/>
          <a:ext cx="2926080" cy="3870960"/>
        </p:xfrm>
        <a:graphic>
          <a:graphicData uri="http://schemas.openxmlformats.org/drawingml/2006/table">
            <a:tbl>
              <a:tblPr firstRow="1">
                <a:tableStyleId>{D27102A9-8310-4765-A935-A1911B00CA55}</a:tableStyleId>
              </a:tblPr>
              <a:tblGrid>
                <a:gridCol w="971242"/>
                <a:gridCol w="1053833"/>
                <a:gridCol w="901005"/>
              </a:tblGrid>
              <a:tr h="3550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</a:t>
                      </a:r>
                    </a:p>
                    <a:p>
                      <a:pPr algn="ctr"/>
                      <a:r>
                        <a:rPr lang="en-US" sz="1400" dirty="0" smtClean="0"/>
                        <a:t>Row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</a:t>
                      </a:r>
                    </a:p>
                    <a:p>
                      <a:pPr algn="ctr"/>
                      <a:r>
                        <a:rPr lang="en-US" sz="1400" dirty="0" smtClean="0"/>
                        <a:t>Start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</a:t>
                      </a:r>
                    </a:p>
                    <a:p>
                      <a:pPr algn="ctr"/>
                      <a:r>
                        <a:rPr lang="en-US" sz="1400" dirty="0" smtClean="0"/>
                        <a:t>End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2941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85620" y="1685318"/>
            <a:ext cx="217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Window Boundaries</a:t>
            </a:r>
          </a:p>
        </p:txBody>
      </p:sp>
    </p:spTree>
    <p:extLst>
      <p:ext uri="{BB962C8B-B14F-4D97-AF65-F5344CB8AC3E}">
        <p14:creationId xmlns:p14="http://schemas.microsoft.com/office/powerpoint/2010/main" val="35247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Logical Window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741664" cy="1591056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Moving average of sum of dollar sales </a:t>
            </a: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by </a:t>
            </a:r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year</a:t>
            </a:r>
          </a:p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Centered logical window of 3 years</a:t>
            </a:r>
            <a:endParaRPr 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No </a:t>
            </a:r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partitioning</a:t>
            </a:r>
            <a:endParaRPr 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7264" y="2941320"/>
            <a:ext cx="8839200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AVG(SUM(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)) OVER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(ORDER BY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RANGE BETWEEN 1 PRECEDING AND 1 FOLLOWING) AS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CenterMovAvgSumSales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SSSales.StoreID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SSStore.StoreId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435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Problems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4675632"/>
          </a:xfrm>
        </p:spPr>
        <p:txBody>
          <a:bodyPr/>
          <a:lstStyle/>
          <a:p>
            <a:r>
              <a:rPr lang="en-US" sz="2400" dirty="0" smtClean="0"/>
              <a:t>Example </a:t>
            </a:r>
            <a:r>
              <a:rPr lang="en-US" sz="2400" dirty="0"/>
              <a:t>3</a:t>
            </a:r>
          </a:p>
          <a:p>
            <a:pPr lvl="1"/>
            <a:r>
              <a:rPr lang="en-US" sz="2000" dirty="0" smtClean="0"/>
              <a:t>Moving average of sum of sales by year and item brand</a:t>
            </a:r>
          </a:p>
          <a:p>
            <a:pPr lvl="1"/>
            <a:r>
              <a:rPr lang="en-US" sz="2000" dirty="0" smtClean="0"/>
              <a:t>Partition by year</a:t>
            </a:r>
          </a:p>
          <a:p>
            <a:pPr lvl="1"/>
            <a:r>
              <a:rPr lang="en-US" sz="2000" dirty="0" smtClean="0"/>
              <a:t>Centered window on 2 </a:t>
            </a:r>
            <a:r>
              <a:rPr lang="en-US" sz="2000" dirty="0"/>
              <a:t>preceding and </a:t>
            </a:r>
            <a:r>
              <a:rPr lang="en-US" sz="2000" dirty="0" smtClean="0"/>
              <a:t>2 </a:t>
            </a:r>
            <a:r>
              <a:rPr lang="en-US" sz="2000" dirty="0"/>
              <a:t>following </a:t>
            </a:r>
            <a:r>
              <a:rPr lang="en-US" sz="2000" dirty="0" smtClean="0"/>
              <a:t>rows</a:t>
            </a:r>
          </a:p>
          <a:p>
            <a:pPr lvl="1"/>
            <a:r>
              <a:rPr lang="en-US" sz="2000" dirty="0"/>
              <a:t>Only include brands with more than </a:t>
            </a:r>
            <a:r>
              <a:rPr lang="en-US" sz="2000" dirty="0" smtClean="0"/>
              <a:t>5 sales in a year</a:t>
            </a:r>
            <a:endParaRPr lang="en-US" sz="2000" dirty="0"/>
          </a:p>
          <a:p>
            <a:pPr lvl="1"/>
            <a:r>
              <a:rPr lang="en-US" sz="2000" dirty="0"/>
              <a:t>Show </a:t>
            </a:r>
            <a:r>
              <a:rPr lang="en-US" sz="2000" dirty="0" smtClean="0"/>
              <a:t>year, item brand, count, sum of sales, and average sum of sales in the result</a:t>
            </a:r>
            <a:endParaRPr lang="en-US" sz="2000" dirty="0"/>
          </a:p>
          <a:p>
            <a:r>
              <a:rPr lang="en-US" sz="2400" dirty="0"/>
              <a:t>Example 4</a:t>
            </a:r>
          </a:p>
          <a:p>
            <a:pPr lvl="1"/>
            <a:r>
              <a:rPr lang="en-US" sz="2000" dirty="0" smtClean="0"/>
              <a:t>Moving average of sum of 2010 dollar sales by month</a:t>
            </a:r>
          </a:p>
          <a:p>
            <a:pPr lvl="1"/>
            <a:r>
              <a:rPr lang="en-US" sz="2000" dirty="0" smtClean="0"/>
              <a:t>Centered window on 3 preceding and 3 following months</a:t>
            </a:r>
          </a:p>
          <a:p>
            <a:pPr lvl="1"/>
            <a:r>
              <a:rPr lang="en-US" sz="2000" dirty="0" smtClean="0"/>
              <a:t>Show month, sum of sales, and average of sum of sales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3234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8844&quot;&gt;&lt;property id=&quot;20148&quot; value=&quot;5&quot;/&gt;&lt;property id=&quot;20300&quot; value=&quot;Slide 1 - &amp;quot;Module 3  Oracle SQL Analytic Functions&amp;quot;&quot;/&gt;&lt;property id=&quot;20307&quot; value=&quot;256&quot;/&gt;&lt;/object&gt;&lt;object type=&quot;3&quot; unique_id=&quot;18849&quot;&gt;&lt;property id=&quot;20148&quot; value=&quot;5&quot;/&gt;&lt;property id=&quot;20300&quot; value=&quot;Slide 5 - &amp;quot;Sliding, Centered  Physical Window&amp;quot;&quot;/&gt;&lt;property id=&quot;20307&quot; value=&quot;261&quot;/&gt;&lt;/object&gt;&lt;object type=&quot;3&quot; unique_id=&quot;18851&quot;&gt;&lt;property id=&quot;20148&quot; value=&quot;5&quot;/&gt;&lt;property id=&quot;20300&quot; value=&quot;Slide 6 - &amp;quot;Sliding Physical Window Example&amp;quot;&quot;/&gt;&lt;property id=&quot;20307&quot; value=&quot;263&quot;/&gt;&lt;/object&gt;&lt;object type=&quot;3&quot; unique_id=&quot;18859&quot;&gt;&lt;property id=&quot;20148&quot; value=&quot;5&quot;/&gt;&lt;property id=&quot;20300&quot; value=&quot;Slide 11 - &amp;quot;Summary&amp;quot;&quot;/&gt;&lt;property id=&quot;20307&quot; value=&quot;271&quot;/&gt;&lt;/object&gt;&lt;object type=&quot;3&quot; unique_id=&quot;21202&quot;&gt;&lt;property id=&quot;20148&quot; value=&quot;5&quot;/&gt;&lt;property id=&quot;20300&quot; value=&quot;Slide 2 - &amp;quot;Lesson Objectives&amp;quot;&quot;/&gt;&lt;property id=&quot;20307&quot; value=&quot;272&quot;/&gt;&lt;/object&gt;&lt;object type=&quot;3&quot; unique_id=&quot;29302&quot;&gt;&lt;property id=&quot;20148&quot; value=&quot;5&quot;/&gt;&lt;property id=&quot;20300&quot; value=&quot;Slide 3 - &amp;quot;Window Concepts Review&amp;quot;&quot;/&gt;&lt;property id=&quot;20307&quot; value=&quot;274&quot;/&gt;&lt;/object&gt;&lt;object type=&quot;3&quot; unique_id=&quot;29303&quot;&gt;&lt;property id=&quot;20148&quot; value=&quot;5&quot;/&gt;&lt;property id=&quot;20300&quot; value=&quot;Slide 8 - &amp;quot;Sliding Logical Window Example&amp;quot;&quot;/&gt;&lt;property id=&quot;20307&quot; value=&quot;275&quot;/&gt;&lt;/object&gt;&lt;object type=&quot;3&quot; unique_id=&quot;29304&quot;&gt;&lt;property id=&quot;20148&quot; value=&quot;5&quot;/&gt;&lt;property id=&quot;20300&quot; value=&quot;Slide 9 - &amp;quot;Additional Problems I&amp;quot;&quot;/&gt;&lt;property id=&quot;20307&quot; value=&quot;276&quot;/&gt;&lt;/object&gt;&lt;object type=&quot;3&quot; unique_id=&quot;30209&quot;&gt;&lt;property id=&quot;20148&quot; value=&quot;5&quot;/&gt;&lt;property id=&quot;20300&quot; value=&quot;Slide 4 - &amp;quot;Logical Window Examples&amp;quot;&quot;/&gt;&lt;property id=&quot;20307&quot; value=&quot;277&quot;/&gt;&lt;/object&gt;&lt;object type=&quot;3&quot; unique_id=&quot;30590&quot;&gt;&lt;property id=&quot;20148&quot; value=&quot;5&quot;/&gt;&lt;property id=&quot;20300&quot; value=&quot;Slide 7 - &amp;quot;Sliding, Centered  Logical Window&amp;quot;&quot;/&gt;&lt;property id=&quot;20307&quot; value=&quot;278&quot;/&gt;&lt;/object&gt;&lt;object type=&quot;3&quot; unique_id=&quot;30867&quot;&gt;&lt;property id=&quot;20148&quot; value=&quot;5&quot;/&gt;&lt;property id=&quot;20300&quot; value=&quot;Slide 10 - &amp;quot;Additional Problems II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12137</TotalTime>
  <Words>1099</Words>
  <Application>Microsoft Office PowerPoint</Application>
  <PresentationFormat>On-screen Show (4:3)</PresentationFormat>
  <Paragraphs>278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Courier New</vt:lpstr>
      <vt:lpstr>Times New Roman</vt:lpstr>
      <vt:lpstr>Blank Presentation</vt:lpstr>
      <vt:lpstr>Visio</vt:lpstr>
      <vt:lpstr>Module 3  Oracle SQL Analytic Functions</vt:lpstr>
      <vt:lpstr>Lesson Objectives</vt:lpstr>
      <vt:lpstr>Window Concepts Review</vt:lpstr>
      <vt:lpstr>Logical Window Examples</vt:lpstr>
      <vt:lpstr>Sliding, Centered  Physical Window</vt:lpstr>
      <vt:lpstr>Sliding Physical Window Example</vt:lpstr>
      <vt:lpstr>Sliding, Centered  Logical Window</vt:lpstr>
      <vt:lpstr>Sliding Logical Window Example</vt:lpstr>
      <vt:lpstr>Additional Problems I</vt:lpstr>
      <vt:lpstr>Additional Problems II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Mannino, Michael</cp:lastModifiedBy>
  <cp:revision>2462</cp:revision>
  <cp:lastPrinted>1601-01-01T00:00:00Z</cp:lastPrinted>
  <dcterms:created xsi:type="dcterms:W3CDTF">2000-07-15T18:34:14Z</dcterms:created>
  <dcterms:modified xsi:type="dcterms:W3CDTF">2016-01-28T18:13:21Z</dcterms:modified>
</cp:coreProperties>
</file>