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7" r:id="rId3"/>
    <p:sldId id="268" r:id="rId4"/>
    <p:sldId id="279" r:id="rId5"/>
    <p:sldId id="280" r:id="rId6"/>
    <p:sldId id="267" r:id="rId7"/>
    <p:sldId id="270" r:id="rId8"/>
    <p:sldId id="271" r:id="rId9"/>
    <p:sldId id="272" r:id="rId10"/>
    <p:sldId id="273" r:id="rId11"/>
    <p:sldId id="274" r:id="rId12"/>
    <p:sldId id="277" r:id="rId13"/>
    <p:sldId id="278" r:id="rId14"/>
    <p:sldId id="283" r:id="rId15"/>
    <p:sldId id="284" r:id="rId16"/>
    <p:sldId id="285" r:id="rId17"/>
    <p:sldId id="282" r:id="rId18"/>
    <p:sldId id="287" r:id="rId19"/>
    <p:sldId id="286" r:id="rId20"/>
    <p:sldId id="288" r:id="rId21"/>
    <p:sldId id="281" r:id="rId22"/>
    <p:sldId id="295" r:id="rId23"/>
    <p:sldId id="289" r:id="rId24"/>
    <p:sldId id="292" r:id="rId25"/>
    <p:sldId id="290" r:id="rId26"/>
    <p:sldId id="291" r:id="rId27"/>
    <p:sldId id="296" r:id="rId28"/>
    <p:sldId id="293" r:id="rId29"/>
    <p:sldId id="294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D09DC-B5F8-4A2E-A6CD-5FFF6ACEC40D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9F4D2-0151-4756-A19E-EB3A14005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963F-CE06-402F-AF0D-541BD3F5E37E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3F8D-2A36-4B86-AA69-71F3F50387BA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E0FF-6037-411A-864B-446A2A5C54D8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E71F-1A72-4F4D-AF87-BA3DE63EFE55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8A66-2648-480B-8B7E-16B0E3605880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6ECE-F020-4252-8205-88AC50FD805E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3ECB-AB7A-4EA8-8846-214FEBCDE13C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2A79-D33B-44FE-9ECC-BE7AA1E3EF21}" type="datetime1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4BA1-949C-4B21-8AF9-96FA6CB6094C}" type="datetime1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87B1-F7DB-4C32-8A7F-19518101F3BB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827C-6EF8-44E1-99B6-2D157201276D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7368-58B5-4182-93E7-C808AAFF844F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CÁC KHÁI NIỆM CƠ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BẢN VỀ HỆ CƠ SỞ DỮ LIỆU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Đình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Không dùng HQT CSDL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3716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Sinh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viên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“Nguyễn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Văn A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 đăng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ký lớp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“CSDL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” của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giảng viên “Trần Văn B”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990600" y="2895600"/>
            <a:ext cx="7010400" cy="4618827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‘SinhVien.txt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‘DangKy.txt’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‘LopHoc.txt’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‘GiangVien.txt’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‘MonHoc.txt’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Tìm và cập nhật dòng liên quan “Nguyễn Văn A”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Tìm và cập nhật dòng liên quan “CSDL I”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Tìm và cập nhật dòng liên quan “Trần Văn B”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Ghi vào file ‘SinhVien.txt’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Ghi vào file “DangKy.txt”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38200" y="2362200"/>
            <a:ext cx="7278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Viết chương trình bằng C/C++ hay Java làm các việc sau: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Vấn đề khi không dùng HQT CSDL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3716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Xảy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ra sự cố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Nhiều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người cùng đăng ký đồng thời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066800" y="2438400"/>
            <a:ext cx="7010400" cy="4618827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‘SinhVien.txt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‘DangKy.txt’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‘LopHoc.txt’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‘GiangVien.txt’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Đọc file ‘MonHoc.txt’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Tìm và cập nhật dòng liên quan “Nguyễn Văn A”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Tìm và cập nhật dòng liên quan “CSDL I”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Tìm và cập nhật dòng liên quan “Trần Văn B”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Ghi vào file ‘SinhVien.txt’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Ghi vào file “DangKy.txt”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8" name="AutoShape 1029"/>
          <p:cNvSpPr>
            <a:spLocks noChangeArrowheads="1"/>
          </p:cNvSpPr>
          <p:nvPr/>
        </p:nvSpPr>
        <p:spPr bwMode="auto">
          <a:xfrm>
            <a:off x="6248400" y="5181600"/>
            <a:ext cx="1828800" cy="562630"/>
          </a:xfrm>
          <a:prstGeom prst="wedgeEllipseCallout">
            <a:avLst>
              <a:gd name="adj1" fmla="val -124742"/>
              <a:gd name="adj2" fmla="val 26159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Gặp sự cố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Ưu điểm khi dùng HQT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Giúp dễ dàng tạo và quản lý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Cung cấp sự độc lập dữ liệu (data independence)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Giúp tiết kiệm thời gian phát triển ứng dụng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Bảo vệ tính toàn vẹn và bảo mật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Cho phép quản trị CSDL tập trung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giao dịch 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truy xuất đồng thời và phục hồi sau sự cố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loại người dùng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Người dùng cuối: truy vấn và thay đổi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Người thiết kế: xây dựng lược đồ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Người quản trị: cấp quyền truy xuất, giám sát, cải thiện hiệu suất sử dụng CSDL.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Người lập trình ứng dụng: viết mã chương trình giao tiếp với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Một mô hình dữ liệu (data model) là một tập các khái niệm để mô tả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Cách biểu diễn dữ liệu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Các ràng buộc trên dữ liệu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Các phép toán trên dữ liệu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Một lược đồ (schema) là một mô tả cấu trúc logic của một CSDL dựa trên một mô hình dữ liệu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Lược đồ mức khung nhìn (view schema)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Lược đồ mức logic (logical schema)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Lược đồ mức vật lý (physical schema)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Mô hình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(relational model)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(entity-relationship)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(object-based)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(semi-structured)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(network model)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(hierarchical model)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mức trừu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mức trừu tượng</a:t>
            </a:r>
          </a:p>
        </p:txBody>
      </p:sp>
      <p:pic>
        <p:nvPicPr>
          <p:cNvPr id="7" name="Content Placeholder 6" descr="C02NF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1219200"/>
            <a:ext cx="6192838" cy="4953000"/>
          </a:xfrm>
          <a:noFill/>
          <a:ln/>
        </p:spPr>
      </p:pic>
      <p:sp>
        <p:nvSpPr>
          <p:cNvPr id="8" name="TextBox 7"/>
          <p:cNvSpPr txBox="1"/>
          <p:nvPr/>
        </p:nvSpPr>
        <p:spPr>
          <a:xfrm>
            <a:off x="2819400" y="6172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The three-schema architecture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mức trừu tượng</a:t>
            </a:r>
          </a:p>
        </p:txBody>
      </p:sp>
      <p:pic>
        <p:nvPicPr>
          <p:cNvPr id="5" name="Picture 1030" descr="C02NF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447800"/>
            <a:ext cx="7848600" cy="4824412"/>
          </a:xfrm>
          <a:noFill/>
          <a:ln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Sự độc lập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Sự độc lập dữ liệu (data independence)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Thay đổi ở mức thấp hơn không ảnh hưởng đến mức cao hơn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Độc lập mức logic (logical data independence)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Thay đổi ở mức logic không ảnh hưởng đến mức khung nhìn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Độc lập mức vật lý (physical data independence)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Thay đổi ở mức vật lý không ảnh hưởng đến mức logic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HQT CSDL được tổ chức theo các mức trừu tượng để đảm bảo sự độc lập dữ liệu.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định nghĩa cơ bản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tính năng của HQT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ứng dụng dùng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loại người dùng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dữ liệu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mức trừu tượng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thành phần của HQT CSDL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Ngôn ngữ của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SQL (Structure Query Language)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DDL (Data Definition Language)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CREATE, DROP, ALTER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DML (Data Manipulation Language)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INSERT, DELETE, UPDATE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TCL (Transaction Control Language)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COMMIT, ROLLBACK, SAVEPOINT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DCL (Data Control Language)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GRANT, REVOKE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thành phần của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Người dùng thấy CSDL (trực tiếp hoặc gián tiếp) thông qua ngôn ngữ truy vấn SQL của HQT CSDL</a:t>
            </a:r>
          </a:p>
          <a:p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Nhưng các vấn đề nằm bên dưới có thể phức tạp hơn nhiều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Xử lý truy vấn (Query Processer)</a:t>
            </a:r>
          </a:p>
          <a:p>
            <a:pPr lvl="2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Phân tích cú pháp (Query Parsing and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ranslation)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Tối ưu truy vấn (Query Optimization)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Đánh giá truy vấn (Query Evaluation)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vùng nhớ (Storage Manager)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giao dịch (Transaction Manager)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file (File Manager)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Quản lý bộ nhớ đệm (Buffer Manager) 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Bảo mật (Security)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(Query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rocessor)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(Storage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anager)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ransaction Manager)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(Security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anager)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Xử lý truy vấn (Query Processer)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14388" y="1287463"/>
            <a:ext cx="6545262" cy="1379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	Parsing and translation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2.	Optimization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3.	Evaluation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263" y="2713037"/>
            <a:ext cx="6773862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Xử lý truy vấn (Query Processer)</a:t>
            </a: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791200" y="1732848"/>
            <a:ext cx="254877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execution plan:</a:t>
            </a:r>
            <a:endParaRPr lang="en-US" sz="20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28600" y="2514601"/>
            <a:ext cx="4171335" cy="16318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SELECT  C.name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Students S, Takes T, Courses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WHERE S.name=“Mary”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S.ssn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T.ssn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T.cid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C.cid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304800" y="1744662"/>
            <a:ext cx="13229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endParaRPr lang="en-US" sz="20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 flipV="1">
            <a:off x="4953000" y="4945062"/>
            <a:ext cx="0" cy="381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 flipV="1">
            <a:off x="5486400" y="4335462"/>
            <a:ext cx="0" cy="7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61"/>
          <p:cNvSpPr>
            <a:spLocks noChangeShapeType="1"/>
          </p:cNvSpPr>
          <p:nvPr/>
        </p:nvSpPr>
        <p:spPr bwMode="auto">
          <a:xfrm flipH="1" flipV="1">
            <a:off x="3581400" y="2430462"/>
            <a:ext cx="2286000" cy="7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64"/>
          <p:cNvSpPr>
            <a:spLocks noChangeShapeType="1"/>
          </p:cNvSpPr>
          <p:nvPr/>
        </p:nvSpPr>
        <p:spPr bwMode="auto">
          <a:xfrm flipH="1">
            <a:off x="1981200" y="2430462"/>
            <a:ext cx="1600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65"/>
          <p:cNvSpPr>
            <a:spLocks noChangeShapeType="1"/>
          </p:cNvSpPr>
          <p:nvPr/>
        </p:nvSpPr>
        <p:spPr bwMode="auto">
          <a:xfrm flipH="1">
            <a:off x="685800" y="2430462"/>
            <a:ext cx="12954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66"/>
          <p:cNvSpPr>
            <a:spLocks noChangeShapeType="1"/>
          </p:cNvSpPr>
          <p:nvPr/>
        </p:nvSpPr>
        <p:spPr bwMode="auto">
          <a:xfrm>
            <a:off x="2362200" y="2582862"/>
            <a:ext cx="3733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67"/>
          <p:cNvSpPr>
            <a:spLocks noChangeShapeType="1"/>
          </p:cNvSpPr>
          <p:nvPr/>
        </p:nvSpPr>
        <p:spPr bwMode="auto">
          <a:xfrm flipH="1">
            <a:off x="6019800" y="2659062"/>
            <a:ext cx="762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83"/>
          <p:cNvGrpSpPr>
            <a:grpSpLocks/>
          </p:cNvGrpSpPr>
          <p:nvPr/>
        </p:nvGrpSpPr>
        <p:grpSpPr bwMode="auto">
          <a:xfrm>
            <a:off x="4419601" y="2201862"/>
            <a:ext cx="4354513" cy="3436938"/>
            <a:chOff x="2875" y="1337"/>
            <a:chExt cx="2743" cy="2165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 flipH="1">
              <a:off x="3713" y="1618"/>
              <a:ext cx="799" cy="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2"/>
                </a:cxn>
                <a:cxn ang="0">
                  <a:pos x="0" y="0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875" y="3250"/>
              <a:ext cx="71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Students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000" y="3240"/>
              <a:ext cx="515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Takes</a:t>
              </a:r>
            </a:p>
          </p:txBody>
        </p:sp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3451" y="2400"/>
              <a:ext cx="603" cy="341"/>
              <a:chOff x="3435" y="2651"/>
              <a:chExt cx="603" cy="341"/>
            </a:xfrm>
          </p:grpSpPr>
          <p:sp>
            <p:nvSpPr>
              <p:cNvPr id="49" name="Freeform 9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7"/>
                  </a:cxn>
                  <a:cxn ang="0">
                    <a:pos x="0" y="0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7"/>
                  </a:cxn>
                  <a:cxn ang="0">
                    <a:pos x="0" y="0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9" y="77"/>
                  </a:cxn>
                  <a:cxn ang="0">
                    <a:pos x="0" y="0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" name="Group 41"/>
              <p:cNvGrpSpPr>
                <a:grpSpLocks/>
              </p:cNvGrpSpPr>
              <p:nvPr/>
            </p:nvGrpSpPr>
            <p:grpSpPr bwMode="auto">
              <a:xfrm>
                <a:off x="3435" y="2651"/>
                <a:ext cx="603" cy="341"/>
                <a:chOff x="3435" y="2651"/>
                <a:chExt cx="603" cy="341"/>
              </a:xfrm>
            </p:grpSpPr>
            <p:sp>
              <p:nvSpPr>
                <p:cNvPr id="53" name="Freeform 12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219" y="0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4" name="Rectangle 21"/>
                <p:cNvSpPr>
                  <a:spLocks noChangeArrowheads="1"/>
                </p:cNvSpPr>
                <p:nvPr/>
              </p:nvSpPr>
              <p:spPr bwMode="auto">
                <a:xfrm>
                  <a:off x="3435" y="2740"/>
                  <a:ext cx="603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sid=sid</a:t>
                  </a:r>
                </a:p>
              </p:txBody>
            </p:sp>
          </p:grpSp>
        </p:grpSp>
        <p:grpSp>
          <p:nvGrpSpPr>
            <p:cNvPr id="22" name="Group 51"/>
            <p:cNvGrpSpPr>
              <a:grpSpLocks/>
            </p:cNvGrpSpPr>
            <p:nvPr/>
          </p:nvGrpSpPr>
          <p:grpSpPr bwMode="auto">
            <a:xfrm>
              <a:off x="4464" y="1342"/>
              <a:ext cx="598" cy="252"/>
              <a:chOff x="3501" y="1381"/>
              <a:chExt cx="598" cy="252"/>
            </a:xfrm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3527" y="1393"/>
                <a:ext cx="1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8"/>
                  </a:cxn>
                  <a:cxn ang="0">
                    <a:pos x="0" y="0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582" y="1393"/>
                <a:ext cx="1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8"/>
                  </a:cxn>
                  <a:cxn ang="0">
                    <a:pos x="0" y="0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3501" y="1383"/>
                <a:ext cx="11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0"/>
                  </a:cxn>
                  <a:cxn ang="0">
                    <a:pos x="0" y="0"/>
                  </a:cxn>
                </a:cxnLst>
                <a:rect l="0" t="0" r="r" b="b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Rectangle 24"/>
              <p:cNvSpPr>
                <a:spLocks noChangeArrowheads="1"/>
              </p:cNvSpPr>
              <p:nvPr/>
            </p:nvSpPr>
            <p:spPr bwMode="auto">
              <a:xfrm>
                <a:off x="3543" y="1381"/>
                <a:ext cx="55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sname</a:t>
                </a:r>
              </a:p>
            </p:txBody>
          </p:sp>
        </p:grp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460" y="197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440" y="1337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3072" y="2816"/>
              <a:ext cx="1195" cy="252"/>
              <a:chOff x="3120" y="3008"/>
              <a:chExt cx="1195" cy="252"/>
            </a:xfrm>
          </p:grpSpPr>
          <p:grpSp>
            <p:nvGrpSpPr>
              <p:cNvPr id="41" name="Group 37"/>
              <p:cNvGrpSpPr>
                <a:grpSpLocks/>
              </p:cNvGrpSpPr>
              <p:nvPr/>
            </p:nvGrpSpPr>
            <p:grpSpPr bwMode="auto">
              <a:xfrm>
                <a:off x="3120" y="3024"/>
                <a:ext cx="102" cy="100"/>
                <a:chOff x="3125" y="1968"/>
                <a:chExt cx="102" cy="100"/>
              </a:xfrm>
            </p:grpSpPr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3125" y="1968"/>
                  <a:ext cx="73" cy="100"/>
                </a:xfrm>
                <a:custGeom>
                  <a:avLst/>
                  <a:gdLst/>
                  <a:ahLst/>
                  <a:cxnLst>
                    <a:cxn ang="0">
                      <a:pos x="72" y="50"/>
                    </a:cxn>
                    <a:cxn ang="0">
                      <a:pos x="62" y="15"/>
                    </a:cxn>
                    <a:cxn ang="0">
                      <a:pos x="36" y="0"/>
                    </a:cxn>
                    <a:cxn ang="0">
                      <a:pos x="11" y="15"/>
                    </a:cxn>
                    <a:cxn ang="0">
                      <a:pos x="0" y="50"/>
                    </a:cxn>
                    <a:cxn ang="0">
                      <a:pos x="11" y="84"/>
                    </a:cxn>
                    <a:cxn ang="0">
                      <a:pos x="36" y="99"/>
                    </a:cxn>
                    <a:cxn ang="0">
                      <a:pos x="62" y="84"/>
                    </a:cxn>
                    <a:cxn ang="0">
                      <a:pos x="72" y="50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/>
              </p:nvSpPr>
              <p:spPr bwMode="auto">
                <a:xfrm>
                  <a:off x="3162" y="1979"/>
                  <a:ext cx="6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4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2" name="Rectangle 40"/>
              <p:cNvSpPr>
                <a:spLocks noChangeArrowheads="1"/>
              </p:cNvSpPr>
              <p:nvPr/>
            </p:nvSpPr>
            <p:spPr bwMode="auto">
              <a:xfrm>
                <a:off x="3142" y="3008"/>
                <a:ext cx="117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name=“Mary” </a:t>
                </a:r>
              </a:p>
            </p:txBody>
          </p:sp>
        </p:grp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4267" y="1968"/>
              <a:ext cx="621" cy="341"/>
              <a:chOff x="3435" y="2651"/>
              <a:chExt cx="621" cy="341"/>
            </a:xfrm>
          </p:grpSpPr>
          <p:sp>
            <p:nvSpPr>
              <p:cNvPr id="35" name="Freeform 45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7"/>
                  </a:cxn>
                  <a:cxn ang="0">
                    <a:pos x="0" y="0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7"/>
                  </a:cxn>
                  <a:cxn ang="0">
                    <a:pos x="0" y="0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9" y="77"/>
                  </a:cxn>
                  <a:cxn ang="0">
                    <a:pos x="0" y="0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8" name="Group 48"/>
              <p:cNvGrpSpPr>
                <a:grpSpLocks/>
              </p:cNvGrpSpPr>
              <p:nvPr/>
            </p:nvGrpSpPr>
            <p:grpSpPr bwMode="auto">
              <a:xfrm>
                <a:off x="3435" y="2651"/>
                <a:ext cx="621" cy="341"/>
                <a:chOff x="3435" y="2651"/>
                <a:chExt cx="621" cy="341"/>
              </a:xfrm>
            </p:grpSpPr>
            <p:sp>
              <p:nvSpPr>
                <p:cNvPr id="39" name="Freeform 49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219" y="0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Rectangle 50"/>
                <p:cNvSpPr>
                  <a:spLocks noChangeArrowheads="1"/>
                </p:cNvSpPr>
                <p:nvPr/>
              </p:nvSpPr>
              <p:spPr bwMode="auto">
                <a:xfrm>
                  <a:off x="3435" y="2740"/>
                  <a:ext cx="62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cid=cid</a:t>
                  </a:r>
                </a:p>
              </p:txBody>
            </p:sp>
          </p:grpSp>
        </p:grpSp>
        <p:sp>
          <p:nvSpPr>
            <p:cNvPr id="27" name="Rectangle 52"/>
            <p:cNvSpPr>
              <a:spLocks noChangeArrowheads="1"/>
            </p:cNvSpPr>
            <p:nvPr/>
          </p:nvSpPr>
          <p:spPr bwMode="auto">
            <a:xfrm>
              <a:off x="4944" y="3216"/>
              <a:ext cx="674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Courses</a:t>
              </a:r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 flipV="1">
              <a:off x="3264" y="2640"/>
              <a:ext cx="192" cy="144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78"/>
            <p:cNvSpPr>
              <a:spLocks noChangeShapeType="1"/>
            </p:cNvSpPr>
            <p:nvPr/>
          </p:nvSpPr>
          <p:spPr bwMode="auto">
            <a:xfrm>
              <a:off x="3120" y="302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 flipV="1">
              <a:off x="326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80"/>
            <p:cNvSpPr>
              <a:spLocks noChangeShapeType="1"/>
            </p:cNvSpPr>
            <p:nvPr/>
          </p:nvSpPr>
          <p:spPr bwMode="auto">
            <a:xfrm flipH="1" flipV="1">
              <a:off x="3984" y="259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 flipV="1">
              <a:off x="3888" y="206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82"/>
            <p:cNvSpPr>
              <a:spLocks noChangeShapeType="1"/>
            </p:cNvSpPr>
            <p:nvPr/>
          </p:nvSpPr>
          <p:spPr bwMode="auto">
            <a:xfrm flipH="1" flipV="1">
              <a:off x="4800" y="2064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Line 84"/>
          <p:cNvSpPr>
            <a:spLocks noChangeShapeType="1"/>
          </p:cNvSpPr>
          <p:nvPr/>
        </p:nvSpPr>
        <p:spPr bwMode="auto">
          <a:xfrm>
            <a:off x="3733800" y="197326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51816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86"/>
          <p:cNvSpPr txBox="1">
            <a:spLocks noChangeArrowheads="1"/>
          </p:cNvSpPr>
          <p:nvPr/>
        </p:nvSpPr>
        <p:spPr bwMode="auto">
          <a:xfrm>
            <a:off x="228600" y="6019800"/>
            <a:ext cx="85964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optimizer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chọn chiến lược thực thi tốt nhất cho một truy vấn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lvl="1"/>
            <a:r>
              <a:rPr lang="en-US" sz="4400" b="1" smtClean="0">
                <a:latin typeface="Times New Roman" pitchFamily="18" charset="0"/>
                <a:cs typeface="Times New Roman" pitchFamily="18" charset="0"/>
              </a:rPr>
              <a:t>Quản lý vùng nhớ (Storage Manager)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Storage Manager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là modul trung gian giao tiếp với dữ liệu, chương trình ứng dụng và truy vấn của người dùng.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Storage Manager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đảm nhiệm việc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Giao tiếp với file manager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Lưu trữ, truy xuất và cập nhật dữ liệu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Storage Manager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cần xử lý các vấn đề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Truy xuất vùng nhớ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Tổ chức file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Lập chỉ mục (để tăng hiệu suất xử lý)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172" y="76200"/>
            <a:ext cx="9296400" cy="1143000"/>
          </a:xfrm>
        </p:spPr>
        <p:txBody>
          <a:bodyPr>
            <a:noAutofit/>
          </a:bodyPr>
          <a:lstStyle/>
          <a:p>
            <a:pPr lvl="1"/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Quản lý giao dịch (Transaction Manager)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Transaction Manager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là module cho phép quản lý sự truy cập đồng thời vào CSDL và phục hồi CSDL nếu có sự cố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Một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giao dịch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transaction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): một hay một chuỗi các lệnh nhằm đọc hoặc thay đổi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giao dịch có các tính chất sau: (ACID)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Tính nguyên tố (Atomicity)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thể chia nhỏ, thực hiện toàn bộ hoặc không thực hiện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Tính nhất quán (Consistency)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Trạng thái CSDL trước và sau giao dịch là nhất quán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Tính độc lập (Isolation / Independence)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Các giao dịch là độc lập nhau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Tính lâu dài (Durability)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Kết quả của một giao dịch thành công được ghi nhận lâu dài trong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172" y="76200"/>
            <a:ext cx="9296400" cy="1143000"/>
          </a:xfrm>
        </p:spPr>
        <p:txBody>
          <a:bodyPr>
            <a:noAutofit/>
          </a:bodyPr>
          <a:lstStyle/>
          <a:p>
            <a:pPr lvl="1"/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Quản lý giao dịch (Transaction Manager)</a:t>
            </a: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1600200" y="1752600"/>
            <a:ext cx="5410200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BEGIN TRANSACTION;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INSERT INTO Takes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    SELECT Students.SSN, Courses.CID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    FROM Students, Courses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    WHERE Students.name = ‘Mary Johnson’ and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                   Courses.name = ‘CSE444’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...</a:t>
            </a: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IF </a:t>
            </a:r>
            <a:r>
              <a:rPr lang="en-US" sz="2000" smtClean="0"/>
              <a:t>everything-OK THEN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    COMMIT</a:t>
            </a:r>
            <a:r>
              <a:rPr lang="en-US" sz="200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/>
              <a:t>ELSE </a:t>
            </a:r>
            <a:endParaRPr lang="en-US" sz="20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    ROLLBACK; </a:t>
            </a:r>
            <a:endParaRPr lang="en-US"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lvl="1" algn="ctr"/>
            <a:r>
              <a:rPr lang="en-US" sz="4400" b="1" smtClean="0">
                <a:latin typeface="Times New Roman" pitchFamily="18" charset="0"/>
                <a:cs typeface="Times New Roman" pitchFamily="18" charset="0"/>
              </a:rPr>
              <a:t>Bảo mật (Security)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(Authentication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(Authorization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(Access Control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(Encryption)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(Logging and Auditing)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pPr lvl="1" algn="ctr"/>
            <a:r>
              <a:rPr lang="en-US" sz="4400" b="1" smtClean="0">
                <a:latin typeface="Times New Roman" pitchFamily="18" charset="0"/>
                <a:cs typeface="Times New Roman" pitchFamily="18" charset="0"/>
              </a:rPr>
              <a:t>Bảo mật (Security)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142999"/>
            <a:ext cx="5105400" cy="549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định nghĩa cơ bản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Cơ sở dữ liệu – CSDL (Database – DB)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Một tập các dữ liệu có liên quan với nhau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Hệ quản trị cơ sở dữ liệu – HQT CSDL (Database Management System – DBMS)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Một chương trình (lớn) để tạo, và quản lý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Hệ cơ sở dữ liệu (Database System – DBS)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DBS = DBMS + DB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Hệ quản trị cơ sở dữ liệu quan hệ (Relational DBMS – RDBMS)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HQT CSDL được xây dựng dựa trên mô hình quan hệ (Relational 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Tóm tắt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định nghĩa cơ bản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tính năng của HQT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ứng dụng dùng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loại người dùng CSDL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dữ liệu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mức trừu tượng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thành phần của HQT CSDL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tính năng của HQT CSDL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338138" indent="-338138">
              <a:spcBef>
                <a:spcPts val="600"/>
              </a:spcBef>
              <a:buSzPct val="60000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Định nghĩa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cấu trúc của CSDL gồm: các thuộc tính, kiểu dữ liệu, và các ràng buộc (constraints)</a:t>
            </a:r>
          </a:p>
          <a:p>
            <a:pPr marL="338138" indent="-338138">
              <a:spcBef>
                <a:spcPts val="600"/>
              </a:spcBef>
              <a:buSzPct val="60000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nội dung cho CSDL trên ổ cứng</a:t>
            </a:r>
          </a:p>
          <a:p>
            <a:pPr marL="338138" indent="-338138">
              <a:spcBef>
                <a:spcPts val="600"/>
              </a:spcBef>
              <a:buSzPct val="60000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Quản lý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CSDL:</a:t>
            </a:r>
          </a:p>
          <a:p>
            <a:pPr marL="738188" lvl="1" indent="-280988">
              <a:spcBef>
                <a:spcPts val="550"/>
              </a:spcBef>
              <a:buSzPct val="55000"/>
              <a:buFont typeface="Arial" pitchFamily="34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Tìm: truy vấn trên CSDL</a:t>
            </a:r>
          </a:p>
          <a:p>
            <a:pPr marL="738188" lvl="1" indent="-280988">
              <a:spcBef>
                <a:spcPts val="550"/>
              </a:spcBef>
              <a:buSzPct val="55000"/>
              <a:buFont typeface="Arial" pitchFamily="34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Thay đổi: Thêm, xóa, sửa nội dung CSDL</a:t>
            </a:r>
          </a:p>
          <a:p>
            <a:pPr marL="738188" lvl="1" indent="-280988">
              <a:spcBef>
                <a:spcPts val="550"/>
              </a:spcBef>
              <a:buSzPct val="55000"/>
              <a:buFont typeface="Arial" pitchFamily="34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Điều khiển truy xuất: cấp quyền truy cập vào CSDL</a:t>
            </a:r>
          </a:p>
          <a:p>
            <a:pPr marL="338138" indent="-338138">
              <a:spcBef>
                <a:spcPts val="600"/>
              </a:spcBef>
              <a:buSzPct val="60000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Xử lý và chia sẻ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cho nhiều người (chương trình ứng dụng) cùng sử dụng CSDL đồng thời nhưng vẫn đảm bảo nội dung CSDL luôn hợp lệ và nhất quán.</a:t>
            </a:r>
          </a:p>
          <a:p>
            <a:pPr marL="338138" indent="-338138">
              <a:spcBef>
                <a:spcPts val="600"/>
              </a:spcBef>
              <a:buSzPct val="60000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Cho phép sao lưu và khôi phục CSDL khi gặp sự cố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HQT CSDL phổ biến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Oracle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IBM DB2, Informix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Microsoft Access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PostgreSQL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SQLite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ứng dụng dùng CSDL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ứng dụng truyền thống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Ngân hàng: quản lý các giao dịch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Hàng không: đặt vé, lên lịch trình bay,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Đại học: đang ký môn học, quản lý điểm,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Bán hàng: quản lý khách hàng, sản phẩm, đặt hàng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Sản xuất: quản lý sản xuất, kho, hóa đơn,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Nhân sự: quản lý nhân viên, lương,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 ứng dụng dùng CSDL (tt)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ứng dụng gần đây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Mua bán qua mạng: đặt hàng, gợi ý sản phẩm,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Hệ thống thông tin địa lý: bản đồ, thời tiết,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Khai thác dữ liệu: phân tích giỏ hàng, dự đoán,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Cơ sở dữ liệu đa phương tiện: hình, audio, video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Các ứng dụng khoa học: sinh tin học, vệ tinh, …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Ví dụ ứng dụng CSDL truyền thống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một chương trình quản lý thông tin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Sinh viên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Môn học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Giảng viên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Ai dạy lớp nào, ai học lớp nào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Có thể làm điều này mà không sử dụng DBMS?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Không dùng HQT CSDL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Có thể làm được, bắt đầu bằng việc lưu dữ liệu trong file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38100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8100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67600" y="38100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048000"/>
            <a:ext cx="1905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SinhVien.txt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0" y="3048000"/>
            <a:ext cx="1752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MonHoc.txt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62800" y="3048000"/>
            <a:ext cx="198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GiangVien.txt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51054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Sau đó,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viết chương trình bằng C/C++ hay Java để thực hiện các công việc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33600" y="38100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33600" y="30480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DangKy.txt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3886200" y="38100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733800" y="30480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LopHoc.txt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1912</Words>
  <Application>Microsoft Office PowerPoint</Application>
  <PresentationFormat>On-screen Show (4:3)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Monotype Sorts</vt:lpstr>
      <vt:lpstr>Times New Roman</vt:lpstr>
      <vt:lpstr>Office Theme</vt:lpstr>
      <vt:lpstr>CÁC KHÁI NIỆM CƠ BẢN VỀ HỆ CƠ SỞ DỮ LIỆU</vt:lpstr>
      <vt:lpstr>Nội dung</vt:lpstr>
      <vt:lpstr>Các định nghĩa cơ bản</vt:lpstr>
      <vt:lpstr>Các tính năng của HQT CSDL</vt:lpstr>
      <vt:lpstr>Các HQT CSDL phổ biến</vt:lpstr>
      <vt:lpstr>Các ứng dụng dùng CSDL</vt:lpstr>
      <vt:lpstr>Các ứng dụng dùng CSDL (tt)</vt:lpstr>
      <vt:lpstr>Ví dụ ứng dụng CSDL truyền thống</vt:lpstr>
      <vt:lpstr>Không dùng HQT CSDL</vt:lpstr>
      <vt:lpstr>Không dùng HQT CSDL</vt:lpstr>
      <vt:lpstr>Vấn đề khi không dùng HQT CSDL</vt:lpstr>
      <vt:lpstr>Ưu điểm khi dùng HQT CSDL</vt:lpstr>
      <vt:lpstr>Các loại người dùng CSDL</vt:lpstr>
      <vt:lpstr>Mô hình dữ liệu</vt:lpstr>
      <vt:lpstr>Mô hình dữ liệu</vt:lpstr>
      <vt:lpstr>Các mức trừu tượng</vt:lpstr>
      <vt:lpstr>Các mức trừu tượng</vt:lpstr>
      <vt:lpstr>Các mức trừu tượng</vt:lpstr>
      <vt:lpstr>Sự độc lập dữ liệu</vt:lpstr>
      <vt:lpstr>Ngôn ngữ của DBMS</vt:lpstr>
      <vt:lpstr>Các thành phần của DBMS</vt:lpstr>
      <vt:lpstr>Các thành phần của DBMS</vt:lpstr>
      <vt:lpstr>Xử lý truy vấn (Query Processer)</vt:lpstr>
      <vt:lpstr>Xử lý truy vấn (Query Processer)</vt:lpstr>
      <vt:lpstr>Quản lý vùng nhớ (Storage Manager)</vt:lpstr>
      <vt:lpstr>Quản lý giao dịch (Transaction Manager)</vt:lpstr>
      <vt:lpstr>Quản lý giao dịch (Transaction Manager)</vt:lpstr>
      <vt:lpstr>Bảo mật (Security)</vt:lpstr>
      <vt:lpstr>Bảo mật (Security)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hoangqd@hcmute.edu.vn</cp:lastModifiedBy>
  <cp:revision>164</cp:revision>
  <dcterms:created xsi:type="dcterms:W3CDTF">2006-08-16T00:00:00Z</dcterms:created>
  <dcterms:modified xsi:type="dcterms:W3CDTF">2019-08-28T11:53:06Z</dcterms:modified>
</cp:coreProperties>
</file>