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2" r:id="rId3"/>
    <p:sldId id="301" r:id="rId4"/>
    <p:sldId id="303" r:id="rId5"/>
    <p:sldId id="304" r:id="rId6"/>
    <p:sldId id="305" r:id="rId7"/>
    <p:sldId id="306" r:id="rId8"/>
    <p:sldId id="309" r:id="rId9"/>
    <p:sldId id="307" r:id="rId10"/>
    <p:sldId id="314" r:id="rId11"/>
    <p:sldId id="321" r:id="rId12"/>
    <p:sldId id="315" r:id="rId13"/>
    <p:sldId id="316" r:id="rId14"/>
    <p:sldId id="317" r:id="rId15"/>
    <p:sldId id="318" r:id="rId16"/>
    <p:sldId id="319" r:id="rId17"/>
    <p:sldId id="320" r:id="rId18"/>
    <p:sldId id="308" r:id="rId19"/>
    <p:sldId id="270" r:id="rId20"/>
    <p:sldId id="332" r:id="rId21"/>
    <p:sldId id="271" r:id="rId22"/>
    <p:sldId id="272" r:id="rId23"/>
    <p:sldId id="273" r:id="rId24"/>
    <p:sldId id="310" r:id="rId25"/>
    <p:sldId id="298" r:id="rId26"/>
    <p:sldId id="311" r:id="rId27"/>
    <p:sldId id="274" r:id="rId28"/>
    <p:sldId id="275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12" r:id="rId37"/>
    <p:sldId id="313" r:id="rId38"/>
    <p:sldId id="277" r:id="rId39"/>
    <p:sldId id="279" r:id="rId40"/>
    <p:sldId id="288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3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57" autoAdjust="0"/>
  </p:normalViewPr>
  <p:slideViewPr>
    <p:cSldViewPr>
      <p:cViewPr varScale="1">
        <p:scale>
          <a:sx n="61" d="100"/>
          <a:sy n="61" d="100"/>
        </p:scale>
        <p:origin x="-14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Transaction</a:t>
          </a:r>
          <a:endParaRPr lang="en-US" dirty="0">
            <a:solidFill>
              <a:schemeClr val="bg1"/>
            </a:solidFill>
          </a:endParaRPr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Periodic</a:t>
          </a:r>
          <a:br>
            <a:rPr lang="en-US" dirty="0" smtClean="0"/>
          </a:br>
          <a:r>
            <a:rPr lang="en-US" dirty="0" smtClean="0"/>
            <a:t>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B426B-63B9-4D14-8966-85234561FC98}" type="presOf" srcId="{5B06F404-5D77-42FC-BE01-1102A2767510}" destId="{8C522285-4E5D-4B38-A97F-548DA38CBBA9}" srcOrd="0" destOrd="0" presId="urn:microsoft.com/office/officeart/2005/8/layout/default#1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74E67855-9486-42A3-85BE-AB444AD63E50}" type="presOf" srcId="{7C0FAF44-3C11-48F6-9289-04032E88F8FC}" destId="{5FB9A54E-326D-4271-9931-232730F61596}" srcOrd="0" destOrd="0" presId="urn:microsoft.com/office/officeart/2005/8/layout/default#1"/>
    <dgm:cxn modelId="{94A7471B-8FEE-45DD-B796-30C2DB6B65FF}" type="presOf" srcId="{DC3BF346-0097-4097-B41C-627CA8B9D6BF}" destId="{FC277E4C-7603-40BF-AB67-93291B59F880}" srcOrd="0" destOrd="0" presId="urn:microsoft.com/office/officeart/2005/8/layout/default#1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39BF9E93-1FEA-45DB-86AB-438AE67A7B63}" type="presOf" srcId="{842741E8-8761-4370-8587-EE441438FD7F}" destId="{92C7E958-1655-4A5A-A75A-13BAF5895D96}" srcOrd="0" destOrd="0" presId="urn:microsoft.com/office/officeart/2005/8/layout/default#1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BB683D44-1FC9-48B7-8CA8-58FF9221281F}" type="presParOf" srcId="{92C7E958-1655-4A5A-A75A-13BAF5895D96}" destId="{FC277E4C-7603-40BF-AB67-93291B59F880}" srcOrd="0" destOrd="0" presId="urn:microsoft.com/office/officeart/2005/8/layout/default#1"/>
    <dgm:cxn modelId="{1474A538-50FB-4027-B104-102F4BE8D5B2}" type="presParOf" srcId="{92C7E958-1655-4A5A-A75A-13BAF5895D96}" destId="{9F973AE1-25D3-4837-984A-579CA435599D}" srcOrd="1" destOrd="0" presId="urn:microsoft.com/office/officeart/2005/8/layout/default#1"/>
    <dgm:cxn modelId="{8FEBAC92-59C5-4FBE-B4F6-640E478C0F97}" type="presParOf" srcId="{92C7E958-1655-4A5A-A75A-13BAF5895D96}" destId="{5FB9A54E-326D-4271-9931-232730F61596}" srcOrd="2" destOrd="0" presId="urn:microsoft.com/office/officeart/2005/8/layout/default#1"/>
    <dgm:cxn modelId="{B1B2E1FC-E571-42FA-9D56-4E6BFE2D21E2}" type="presParOf" srcId="{92C7E958-1655-4A5A-A75A-13BAF5895D96}" destId="{A846A389-D74D-4847-83F1-4F00A52C925A}" srcOrd="3" destOrd="0" presId="urn:microsoft.com/office/officeart/2005/8/layout/default#1"/>
    <dgm:cxn modelId="{E5041D2A-F34F-4435-BC75-61D64E2B6A2A}" type="presParOf" srcId="{92C7E958-1655-4A5A-A75A-13BAF5895D96}" destId="{8C522285-4E5D-4B38-A97F-548DA38CBBA9}" srcOrd="4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Periodic 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D38CE2-ACF5-4632-9500-8E930C2C1987}" type="presOf" srcId="{7C0FAF44-3C11-48F6-9289-04032E88F8FC}" destId="{5FB9A54E-326D-4271-9931-232730F61596}" srcOrd="0" destOrd="0" presId="urn:microsoft.com/office/officeart/2005/8/layout/default#4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B3F6241F-46FA-42DE-9B62-56F6061536DA}" type="presOf" srcId="{842741E8-8761-4370-8587-EE441438FD7F}" destId="{92C7E958-1655-4A5A-A75A-13BAF5895D96}" srcOrd="0" destOrd="0" presId="urn:microsoft.com/office/officeart/2005/8/layout/default#4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4480A649-1862-4E3F-9527-D6B8E9BAEAA1}" type="presOf" srcId="{5B06F404-5D77-42FC-BE01-1102A2767510}" destId="{8C522285-4E5D-4B38-A97F-548DA38CBBA9}" srcOrd="0" destOrd="0" presId="urn:microsoft.com/office/officeart/2005/8/layout/default#4"/>
    <dgm:cxn modelId="{B0E0A3A8-58BC-45FB-8BBB-4E18138457A8}" type="presOf" srcId="{DC3BF346-0097-4097-B41C-627CA8B9D6BF}" destId="{FC277E4C-7603-40BF-AB67-93291B59F880}" srcOrd="0" destOrd="0" presId="urn:microsoft.com/office/officeart/2005/8/layout/default#4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7DB38FE8-C838-4015-BF87-14F9492016DB}" type="presParOf" srcId="{92C7E958-1655-4A5A-A75A-13BAF5895D96}" destId="{FC277E4C-7603-40BF-AB67-93291B59F880}" srcOrd="0" destOrd="0" presId="urn:microsoft.com/office/officeart/2005/8/layout/default#4"/>
    <dgm:cxn modelId="{426074DC-A0C6-4D28-A220-D40647154628}" type="presParOf" srcId="{92C7E958-1655-4A5A-A75A-13BAF5895D96}" destId="{9F973AE1-25D3-4837-984A-579CA435599D}" srcOrd="1" destOrd="0" presId="urn:microsoft.com/office/officeart/2005/8/layout/default#4"/>
    <dgm:cxn modelId="{4B46A709-817F-4FCE-998D-6CAD881211DA}" type="presParOf" srcId="{92C7E958-1655-4A5A-A75A-13BAF5895D96}" destId="{5FB9A54E-326D-4271-9931-232730F61596}" srcOrd="2" destOrd="0" presId="urn:microsoft.com/office/officeart/2005/8/layout/default#4"/>
    <dgm:cxn modelId="{D4DE318B-F842-45FB-9E1F-1425B7D48BE6}" type="presParOf" srcId="{92C7E958-1655-4A5A-A75A-13BAF5895D96}" destId="{A846A389-D74D-4847-83F1-4F00A52C925A}" srcOrd="3" destOrd="0" presId="urn:microsoft.com/office/officeart/2005/8/layout/default#4"/>
    <dgm:cxn modelId="{3E2298CB-29DB-4517-A11C-9CCC88B239B7}" type="presParOf" srcId="{92C7E958-1655-4A5A-A75A-13BAF5895D96}" destId="{8C522285-4E5D-4B38-A97F-548DA38CBBA9}" srcOrd="4" destOrd="0" presId="urn:microsoft.com/office/officeart/2005/8/layout/default#4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22659" y="74"/>
          <a:ext cx="2164481" cy="1298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Transaction</a:t>
          </a:r>
          <a:endParaRPr lang="en-US" sz="2700" kern="1200" dirty="0"/>
        </a:p>
      </dsp:txBody>
      <dsp:txXfrm>
        <a:off x="22659" y="74"/>
        <a:ext cx="2164481" cy="1298689"/>
      </dsp:txXfrm>
    </dsp:sp>
    <dsp:sp modelId="{5FB9A54E-326D-4271-9931-232730F61596}">
      <dsp:nvSpPr>
        <dsp:cNvPr id="0" name=""/>
        <dsp:cNvSpPr/>
      </dsp:nvSpPr>
      <dsp:spPr>
        <a:xfrm>
          <a:off x="22659" y="1515211"/>
          <a:ext cx="2164481" cy="1298689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Accumulating Snapshot</a:t>
          </a:r>
          <a:endParaRPr lang="en-US" sz="2700" kern="1200" dirty="0"/>
        </a:p>
      </dsp:txBody>
      <dsp:txXfrm>
        <a:off x="22659" y="1515211"/>
        <a:ext cx="2164481" cy="1298689"/>
      </dsp:txXfrm>
    </dsp:sp>
    <dsp:sp modelId="{8C522285-4E5D-4B38-A97F-548DA38CBBA9}">
      <dsp:nvSpPr>
        <dsp:cNvPr id="0" name=""/>
        <dsp:cNvSpPr/>
      </dsp:nvSpPr>
      <dsp:spPr>
        <a:xfrm>
          <a:off x="22659" y="3030348"/>
          <a:ext cx="2164481" cy="129868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Periodic</a:t>
          </a:r>
          <a:br>
            <a:rPr lang="en-US" sz="2700" kern="1200" dirty="0" smtClean="0"/>
          </a:br>
          <a:r>
            <a:rPr lang="en-US" sz="2700" kern="1200" dirty="0" smtClean="0"/>
            <a:t>Snapshot</a:t>
          </a:r>
          <a:endParaRPr lang="en-US" sz="2700" kern="1200" dirty="0"/>
        </a:p>
      </dsp:txBody>
      <dsp:txXfrm>
        <a:off x="22659" y="3030348"/>
        <a:ext cx="2164481" cy="1298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28B8-5FEA-410C-AA0E-C292D58A64FC}" type="datetimeFigureOut">
              <a:rPr lang="vi-VN" smtClean="0"/>
              <a:pPr/>
              <a:t>01/10/2018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99A6-BC29-4B3E-A3F5-EA521BCCA00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49928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one of the key</a:t>
            </a:r>
            <a:r>
              <a:rPr lang="en-US" baseline="0" dirty="0" smtClean="0"/>
              <a:t> reasons the </a:t>
            </a:r>
            <a:r>
              <a:rPr lang="en-US" dirty="0" smtClean="0"/>
              <a:t>discipline of data</a:t>
            </a:r>
            <a:r>
              <a:rPr lang="en-US" baseline="0" dirty="0" smtClean="0"/>
              <a:t> warehousing exists, is that the STRUCTURE of data we have in our transactional systems is not very conducive to ad-hoc querying and analytics. The goal of dimensional modeling is to re-shape our data into a form more </a:t>
            </a:r>
            <a:r>
              <a:rPr lang="en-US" baseline="0" dirty="0" err="1" smtClean="0"/>
              <a:t>queryable</a:t>
            </a:r>
            <a:r>
              <a:rPr lang="en-US" baseline="0" dirty="0" smtClean="0"/>
              <a:t> by end-users. 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99A6-BC29-4B3E-A3F5-EA521BCCA000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smtClean="0">
                <a:solidFill>
                  <a:schemeClr val="accent6"/>
                </a:solidFill>
              </a:rPr>
              <a:t>Star Schema </a:t>
            </a:r>
            <a:r>
              <a:rPr lang="en-US" sz="1200" dirty="0" smtClean="0"/>
              <a:t>Is a </a:t>
            </a:r>
            <a:r>
              <a:rPr lang="en-US" sz="1200" dirty="0" smtClean="0">
                <a:solidFill>
                  <a:schemeClr val="accent2"/>
                </a:solidFill>
              </a:rPr>
              <a:t>Relational</a:t>
            </a:r>
            <a:r>
              <a:rPr lang="en-US" sz="1200" baseline="0" dirty="0" smtClean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Database Implementation </a:t>
            </a:r>
            <a:r>
              <a:rPr lang="en-US" sz="1200" dirty="0" smtClean="0"/>
              <a:t>Of A </a:t>
            </a:r>
            <a:r>
              <a:rPr lang="en-US" sz="1200" dirty="0" smtClean="0">
                <a:solidFill>
                  <a:schemeClr val="accent4"/>
                </a:solidFill>
              </a:rPr>
              <a:t>Dimensional Model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99A6-BC29-4B3E-A3F5-EA521BCCA000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8" charset="0"/>
              </a:rPr>
              <a:t>DATA WAREHOUSE </a:t>
            </a:r>
            <a:r>
              <a:rPr lang="en-US" b="1" dirty="0" smtClean="0">
                <a:cs typeface="Times New Roman" pitchFamily="18" charset="0"/>
              </a:rPr>
              <a:t>DESIGN – DIMENSIONAL MODELING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Quách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Đình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Hoàng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hoangqd@fit.hcmute.edu.vn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4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 Modeling</a:t>
            </a:r>
            <a:endParaRPr lang="vi-V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00FF"/>
                </a:solidFill>
              </a:rPr>
              <a:t>Logical design technique </a:t>
            </a:r>
            <a:r>
              <a:rPr lang="en-US" sz="3600" dirty="0" smtClean="0"/>
              <a:t>for structuring data with the following objectives: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0000FF"/>
                </a:solidFill>
              </a:rPr>
              <a:t>Intuitive</a:t>
            </a:r>
            <a:r>
              <a:rPr lang="en-US" sz="3200" dirty="0" smtClean="0"/>
              <a:t>: Easy for business users to understand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 smtClean="0">
                <a:solidFill>
                  <a:srgbClr val="0000FF"/>
                </a:solidFill>
              </a:rPr>
              <a:t>Fast</a:t>
            </a:r>
            <a:r>
              <a:rPr lang="en-US" sz="3200" dirty="0" smtClean="0"/>
              <a:t>: Excellent query performance</a:t>
            </a:r>
          </a:p>
          <a:p>
            <a:pPr marL="800100" lvl="1" indent="-342900">
              <a:buFont typeface="+mj-lt"/>
              <a:buAutoNum type="arabicPeriod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500" dirty="0" smtClean="0"/>
              <a:t>Think of a </a:t>
            </a:r>
            <a:r>
              <a:rPr lang="en-US" sz="3500" dirty="0" smtClean="0">
                <a:solidFill>
                  <a:srgbClr val="0000FF"/>
                </a:solidFill>
              </a:rPr>
              <a:t>Dimensional Model </a:t>
            </a:r>
            <a:r>
              <a:rPr lang="en-US" sz="3500" dirty="0" smtClean="0"/>
              <a:t>as a </a:t>
            </a:r>
            <a:r>
              <a:rPr lang="en-US" sz="3500" dirty="0" smtClean="0">
                <a:solidFill>
                  <a:srgbClr val="0000FF"/>
                </a:solidFill>
              </a:rPr>
              <a:t>fact table </a:t>
            </a:r>
            <a:r>
              <a:rPr lang="en-US" sz="3500" dirty="0" smtClean="0"/>
              <a:t>+ the </a:t>
            </a:r>
            <a:r>
              <a:rPr lang="en-US" sz="3500" dirty="0" smtClean="0">
                <a:solidFill>
                  <a:srgbClr val="0000FF"/>
                </a:solidFill>
              </a:rPr>
              <a:t>dimensions</a:t>
            </a:r>
            <a:r>
              <a:rPr lang="en-US" sz="3500" dirty="0" smtClean="0"/>
              <a:t> it requires.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/>
              <a:t> </a:t>
            </a:r>
            <a:r>
              <a:rPr lang="en-US" sz="3500" dirty="0" smtClean="0">
                <a:solidFill>
                  <a:srgbClr val="0000FF"/>
                </a:solidFill>
              </a:rPr>
              <a:t>Dimensional Models </a:t>
            </a:r>
            <a:r>
              <a:rPr lang="en-US" sz="3500" dirty="0" smtClean="0"/>
              <a:t>are implemented in the Relational DBMS as </a:t>
            </a:r>
            <a:r>
              <a:rPr lang="en-US" sz="3500" dirty="0" smtClean="0">
                <a:solidFill>
                  <a:srgbClr val="0000FF"/>
                </a:solidFill>
              </a:rPr>
              <a:t>star schemas</a:t>
            </a:r>
            <a:r>
              <a:rPr lang="en-US" sz="3500" dirty="0" smtClean="0"/>
              <a:t> and in MOLAP databases as </a:t>
            </a:r>
            <a:r>
              <a:rPr lang="en-US" sz="3500" dirty="0" smtClean="0">
                <a:solidFill>
                  <a:srgbClr val="0000FF"/>
                </a:solidFill>
              </a:rPr>
              <a:t>cubes</a:t>
            </a:r>
            <a:r>
              <a:rPr lang="en-US" sz="35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the Dimensional Model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rgbClr val="0000FF"/>
                </a:solidFill>
              </a:rPr>
              <a:t>Fact Table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– A database table of </a:t>
            </a:r>
            <a:r>
              <a:rPr lang="en-US" sz="3000" dirty="0" smtClean="0">
                <a:solidFill>
                  <a:srgbClr val="0000FF"/>
                </a:solidFill>
              </a:rPr>
              <a:t>quantifiable performance measurements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0000FF"/>
                </a:solidFill>
              </a:rPr>
              <a:t>facts</a:t>
            </a:r>
            <a:r>
              <a:rPr lang="en-US" sz="3000" dirty="0" smtClean="0"/>
              <a:t>). </a:t>
            </a:r>
          </a:p>
          <a:p>
            <a:pPr lvl="1"/>
            <a:r>
              <a:rPr lang="en-US" sz="2600" dirty="0" smtClean="0"/>
              <a:t>Originate from business processes. </a:t>
            </a:r>
          </a:p>
          <a:p>
            <a:pPr lvl="1"/>
            <a:r>
              <a:rPr lang="en-US" sz="2600" dirty="0" smtClean="0"/>
              <a:t>Has FK’s to each of the dimensions.</a:t>
            </a:r>
          </a:p>
          <a:p>
            <a:pPr lvl="1"/>
            <a:r>
              <a:rPr lang="en-US" sz="2600" b="1" dirty="0" smtClean="0"/>
              <a:t>Ex. </a:t>
            </a:r>
            <a:r>
              <a:rPr lang="en-US" sz="2600" dirty="0" smtClean="0"/>
              <a:t>Sales Amount, Days To Ship, Quantity on Hand.</a:t>
            </a:r>
          </a:p>
          <a:p>
            <a:r>
              <a:rPr lang="en-US" sz="3000" b="1" dirty="0" smtClean="0">
                <a:solidFill>
                  <a:srgbClr val="0000FF"/>
                </a:solidFill>
              </a:rPr>
              <a:t>Dimension Table </a:t>
            </a:r>
            <a:r>
              <a:rPr lang="en-US" sz="3000" dirty="0" smtClean="0"/>
              <a:t>– A table of </a:t>
            </a:r>
            <a:r>
              <a:rPr lang="en-US" sz="3000" dirty="0" smtClean="0">
                <a:solidFill>
                  <a:srgbClr val="0000FF"/>
                </a:solidFill>
              </a:rPr>
              <a:t>contexts</a:t>
            </a:r>
            <a:r>
              <a:rPr lang="en-US" sz="3000" dirty="0" smtClean="0"/>
              <a:t> for the </a:t>
            </a:r>
            <a:r>
              <a:rPr lang="en-US" sz="3000" dirty="0" smtClean="0">
                <a:solidFill>
                  <a:srgbClr val="0000FF"/>
                </a:solidFill>
              </a:rPr>
              <a:t>facts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b="1" dirty="0" smtClean="0"/>
              <a:t>Ex. </a:t>
            </a:r>
            <a:r>
              <a:rPr lang="en-US" sz="2600" dirty="0" smtClean="0"/>
              <a:t>Date/Time, Location,  Customer, Product</a:t>
            </a:r>
          </a:p>
          <a:p>
            <a:r>
              <a:rPr lang="en-US" sz="3000" b="1" dirty="0" smtClean="0">
                <a:solidFill>
                  <a:srgbClr val="0000FF"/>
                </a:solidFill>
              </a:rPr>
              <a:t>Attribute</a:t>
            </a:r>
            <a:r>
              <a:rPr lang="en-US" sz="3000" b="1" dirty="0" smtClean="0">
                <a:solidFill>
                  <a:schemeClr val="accent5"/>
                </a:solidFill>
              </a:rPr>
              <a:t> </a:t>
            </a:r>
            <a:r>
              <a:rPr lang="en-US" sz="3000" dirty="0" smtClean="0"/>
              <a:t>– A </a:t>
            </a:r>
            <a:r>
              <a:rPr lang="en-US" sz="3000" dirty="0" smtClean="0">
                <a:solidFill>
                  <a:srgbClr val="0000FF"/>
                </a:solidFill>
              </a:rPr>
              <a:t>characteristic</a:t>
            </a:r>
            <a:r>
              <a:rPr lang="en-US" sz="3000" dirty="0" smtClean="0"/>
              <a:t> of a </a:t>
            </a:r>
            <a:r>
              <a:rPr lang="en-US" sz="3000" dirty="0" smtClean="0">
                <a:solidFill>
                  <a:srgbClr val="0000FF"/>
                </a:solidFill>
              </a:rPr>
              <a:t>dimension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b="1" dirty="0" smtClean="0"/>
              <a:t>Ex. </a:t>
            </a:r>
            <a:r>
              <a:rPr lang="en-US" sz="2600" dirty="0" smtClean="0"/>
              <a:t>Product: Name, Category, Department</a:t>
            </a:r>
          </a:p>
          <a:p>
            <a:pPr marL="285750" lvl="1" indent="-342900"/>
            <a:r>
              <a:rPr lang="en-US" sz="3000" b="1" dirty="0" smtClean="0">
                <a:solidFill>
                  <a:srgbClr val="0000FF"/>
                </a:solidFill>
              </a:rPr>
              <a:t>Star Schema </a:t>
            </a:r>
            <a:r>
              <a:rPr lang="en-US" sz="3000" dirty="0" smtClean="0"/>
              <a:t>– Connections among </a:t>
            </a:r>
            <a:r>
              <a:rPr lang="en-US" sz="3000" dirty="0" smtClean="0">
                <a:solidFill>
                  <a:srgbClr val="0000FF"/>
                </a:solidFill>
              </a:rPr>
              <a:t>facts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0000FF"/>
                </a:solidFill>
              </a:rPr>
              <a:t>dimensions</a:t>
            </a:r>
            <a:r>
              <a:rPr lang="en-US" sz="3000" dirty="0" smtClean="0"/>
              <a:t> which define a </a:t>
            </a:r>
            <a:r>
              <a:rPr lang="en-US" sz="3000" dirty="0" smtClean="0">
                <a:solidFill>
                  <a:srgbClr val="0000FF"/>
                </a:solidFill>
              </a:rPr>
              <a:t>business process</a:t>
            </a:r>
            <a:r>
              <a:rPr lang="en-US" sz="3000" dirty="0" smtClean="0"/>
              <a:t>.</a:t>
            </a:r>
          </a:p>
          <a:p>
            <a:pPr marL="685800" lvl="2" indent="-342900"/>
            <a:r>
              <a:rPr lang="en-US" sz="2600" b="1" dirty="0" smtClean="0"/>
              <a:t>Ex: </a:t>
            </a:r>
            <a:r>
              <a:rPr lang="en-US" sz="2600" dirty="0" smtClean="0"/>
              <a:t>Sales, Inventory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Multidimensional Data Representations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Star schema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OLAP cube</a:t>
            </a:r>
            <a:endParaRPr lang="vi-VN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0899"/>
            <a:ext cx="7772400" cy="312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69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 data warehouses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data warehouse </a:t>
            </a:r>
            <a:r>
              <a:rPr lang="en-US" sz="2800" dirty="0" smtClean="0"/>
              <a:t>is based on a </a:t>
            </a:r>
            <a:r>
              <a:rPr lang="en-US" sz="2800" dirty="0" smtClean="0">
                <a:solidFill>
                  <a:schemeClr val="hlink"/>
                </a:solidFill>
              </a:rPr>
              <a:t>multidimensional data model</a:t>
            </a:r>
            <a:r>
              <a:rPr lang="en-US" sz="2800" dirty="0" smtClean="0"/>
              <a:t> which views data in the form of a </a:t>
            </a:r>
            <a:r>
              <a:rPr lang="en-US" sz="2800" dirty="0" smtClean="0">
                <a:solidFill>
                  <a:srgbClr val="0000FF"/>
                </a:solidFill>
              </a:rPr>
              <a:t>data cube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data cube</a:t>
            </a:r>
            <a:r>
              <a:rPr lang="en-US" sz="2800" dirty="0" smtClean="0"/>
              <a:t>, such as </a:t>
            </a:r>
            <a:r>
              <a:rPr lang="en-US" sz="2800" dirty="0" smtClean="0">
                <a:solidFill>
                  <a:srgbClr val="0000FF"/>
                </a:solidFill>
              </a:rPr>
              <a:t>sales</a:t>
            </a:r>
            <a:r>
              <a:rPr lang="en-US" sz="2800" dirty="0" smtClean="0"/>
              <a:t>, allows data to be modeled and viewed in multiple </a:t>
            </a:r>
            <a:r>
              <a:rPr lang="en-US" sz="2800" dirty="0" smtClean="0">
                <a:solidFill>
                  <a:srgbClr val="0000FF"/>
                </a:solidFill>
              </a:rPr>
              <a:t>dimensions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Dimension tables</a:t>
            </a:r>
            <a:r>
              <a:rPr lang="en-US" sz="2400" dirty="0" smtClean="0"/>
              <a:t>, such as </a:t>
            </a:r>
            <a:r>
              <a:rPr lang="en-US" sz="2400" dirty="0" smtClean="0">
                <a:solidFill>
                  <a:srgbClr val="0000FF"/>
                </a:solidFill>
              </a:rPr>
              <a:t>item (</a:t>
            </a:r>
            <a:r>
              <a:rPr lang="en-US" sz="2400" dirty="0" err="1" smtClean="0">
                <a:solidFill>
                  <a:srgbClr val="0000FF"/>
                </a:solidFill>
              </a:rPr>
              <a:t>item_name</a:t>
            </a:r>
            <a:r>
              <a:rPr lang="en-US" sz="2400" dirty="0" smtClean="0">
                <a:solidFill>
                  <a:srgbClr val="0000FF"/>
                </a:solidFill>
              </a:rPr>
              <a:t>, brand, type),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time(day, week, month, quarter, year) 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Fact table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contains </a:t>
            </a:r>
            <a:r>
              <a:rPr lang="en-US" sz="2400" b="1" dirty="0" smtClean="0">
                <a:solidFill>
                  <a:srgbClr val="0000FF"/>
                </a:solidFill>
              </a:rPr>
              <a:t>measures</a:t>
            </a:r>
            <a:r>
              <a:rPr lang="en-US" sz="2400" dirty="0" smtClean="0"/>
              <a:t> (such as </a:t>
            </a:r>
            <a:r>
              <a:rPr lang="en-US" sz="2400" dirty="0" err="1" smtClean="0">
                <a:solidFill>
                  <a:srgbClr val="0000FF"/>
                </a:solidFill>
              </a:rPr>
              <a:t>dollars_sold</a:t>
            </a:r>
            <a:r>
              <a:rPr lang="en-US" sz="2400" dirty="0" smtClean="0"/>
              <a:t>) and </a:t>
            </a:r>
            <a:r>
              <a:rPr lang="en-US" sz="2400" dirty="0" smtClean="0">
                <a:solidFill>
                  <a:srgbClr val="0000FF"/>
                </a:solidFill>
              </a:rPr>
              <a:t>keys</a:t>
            </a:r>
            <a:r>
              <a:rPr lang="en-US" sz="2400" dirty="0" smtClean="0"/>
              <a:t> to each of the </a:t>
            </a:r>
            <a:r>
              <a:rPr lang="en-US" sz="2400" dirty="0" smtClean="0">
                <a:solidFill>
                  <a:srgbClr val="0000FF"/>
                </a:solidFill>
              </a:rPr>
              <a:t>related dimension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data warehouses</a:t>
            </a:r>
            <a:endParaRPr lang="vi-V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hlink"/>
                </a:solidFill>
              </a:rPr>
              <a:t>Star schema</a:t>
            </a:r>
            <a:r>
              <a:rPr lang="en-US" sz="2400" dirty="0" smtClean="0"/>
              <a:t>: A </a:t>
            </a:r>
            <a:r>
              <a:rPr lang="en-US" sz="2400" dirty="0" smtClean="0">
                <a:solidFill>
                  <a:srgbClr val="0000FF"/>
                </a:solidFill>
              </a:rPr>
              <a:t>fact table </a:t>
            </a:r>
            <a:r>
              <a:rPr lang="en-US" sz="2400" dirty="0" smtClean="0"/>
              <a:t>in the middle connected to a set of </a:t>
            </a:r>
            <a:r>
              <a:rPr lang="en-US" sz="2400" dirty="0" smtClean="0">
                <a:solidFill>
                  <a:srgbClr val="0000FF"/>
                </a:solidFill>
              </a:rPr>
              <a:t>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hlink"/>
                </a:solidFill>
              </a:rPr>
              <a:t>Snowflake schema</a:t>
            </a:r>
            <a:r>
              <a:rPr lang="en-US" sz="2400" dirty="0" smtClean="0"/>
              <a:t>:  A </a:t>
            </a:r>
            <a:r>
              <a:rPr lang="en-US" sz="2400" dirty="0" smtClean="0">
                <a:solidFill>
                  <a:srgbClr val="0000FF"/>
                </a:solidFill>
              </a:rPr>
              <a:t>refinement of star schema </a:t>
            </a:r>
            <a:r>
              <a:rPr lang="en-US" sz="2400" dirty="0" smtClean="0"/>
              <a:t>where </a:t>
            </a:r>
            <a:r>
              <a:rPr lang="en-US" sz="2400" dirty="0" smtClean="0">
                <a:solidFill>
                  <a:srgbClr val="0000FF"/>
                </a:solidFill>
              </a:rPr>
              <a:t>some dimensional hierarchy </a:t>
            </a:r>
            <a:r>
              <a:rPr lang="en-US" sz="2400" dirty="0" smtClean="0"/>
              <a:t>is</a:t>
            </a:r>
            <a:r>
              <a:rPr lang="en-US" sz="2400" dirty="0" smtClean="0">
                <a:solidFill>
                  <a:srgbClr val="006666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normalized</a:t>
            </a:r>
            <a:r>
              <a:rPr lang="en-US" sz="2400" dirty="0" smtClean="0">
                <a:solidFill>
                  <a:srgbClr val="006666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into a set of smaller dimension tables</a:t>
            </a:r>
            <a:r>
              <a:rPr lang="en-US" sz="2400" dirty="0" smtClean="0"/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hlink"/>
                </a:solidFill>
              </a:rPr>
              <a:t>Fact constellations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0000FF"/>
                </a:solidFill>
              </a:rPr>
              <a:t>Multiple fact tables share dimension tables</a:t>
            </a:r>
            <a:r>
              <a:rPr lang="en-US" sz="2400" dirty="0" smtClean="0"/>
              <a:t>, viewed as a collection of stars, therefore called </a:t>
            </a:r>
            <a:r>
              <a:rPr lang="en-US" sz="2400" dirty="0" smtClean="0">
                <a:solidFill>
                  <a:srgbClr val="0000FF"/>
                </a:solidFill>
              </a:rPr>
              <a:t>galaxy schema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0000FF"/>
                </a:solidFill>
              </a:rPr>
              <a:t>fact constellation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Star Schema Example</a:t>
            </a:r>
            <a:endParaRPr lang="vi-V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19850" y="1676400"/>
            <a:ext cx="2495550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time_key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day_of_the_week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04000" y="3867150"/>
            <a:ext cx="1831975" cy="1884363"/>
            <a:chOff x="684" y="2196"/>
            <a:chExt cx="1140" cy="1168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           </a:t>
            </a:r>
            <a:r>
              <a:rPr lang="en-US" sz="2000" dirty="0" err="1">
                <a:latin typeface="Times New Roman" pitchFamily="18" charset="0"/>
              </a:rPr>
              <a:t>branch_key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branch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Snowflake </a:t>
            </a:r>
            <a:r>
              <a:rPr lang="en-US" altLang="en-US" b="1" dirty="0" smtClean="0"/>
              <a:t>Schema Example</a:t>
            </a:r>
            <a:endParaRPr lang="vi-V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654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2400" y="1295400"/>
            <a:ext cx="1819275" cy="2163763"/>
            <a:chOff x="277" y="1164"/>
            <a:chExt cx="1133" cy="134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791200" y="3810000"/>
            <a:ext cx="1374775" cy="1331913"/>
            <a:chOff x="684" y="2196"/>
            <a:chExt cx="1298" cy="83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22613" y="2152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165475" y="2640013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98813" y="26860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00400" y="31353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1654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200400" y="35814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165475" y="4033838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98813" y="4057650"/>
            <a:ext cx="2065337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1654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200400" y="45497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1654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200400" y="49942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654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81350" y="5440363"/>
            <a:ext cx="1995488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5240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4384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2419350" y="526732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419350" y="56356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18288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1828800" y="1981200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816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51816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791200" y="1524000"/>
            <a:ext cx="1374775" cy="1924050"/>
            <a:chOff x="3796" y="983"/>
            <a:chExt cx="857" cy="1193"/>
          </a:xfrm>
        </p:grpSpPr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457200" y="3886200"/>
            <a:ext cx="1509713" cy="1393825"/>
            <a:chOff x="3844" y="2426"/>
            <a:chExt cx="939" cy="864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7542213" y="1981200"/>
            <a:ext cx="1449387" cy="998538"/>
            <a:chOff x="3789" y="855"/>
            <a:chExt cx="903" cy="1172"/>
          </a:xfrm>
        </p:grpSpPr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42" name="Line 43"/>
          <p:cNvSpPr>
            <a:spLocks noChangeShapeType="1"/>
          </p:cNvSpPr>
          <p:nvPr/>
        </p:nvSpPr>
        <p:spPr bwMode="auto">
          <a:xfrm flipV="1">
            <a:off x="70104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7337425" y="4876800"/>
            <a:ext cx="1654175" cy="1495425"/>
            <a:chOff x="684" y="2196"/>
            <a:chExt cx="1565" cy="913"/>
          </a:xfrm>
        </p:grpSpPr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7056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Constellation </a:t>
            </a:r>
            <a:r>
              <a:rPr lang="en-US" altLang="en-US" b="1" dirty="0" smtClean="0"/>
              <a:t>Schema Example</a:t>
            </a:r>
            <a:endParaRPr lang="vi-V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9718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1143000"/>
            <a:ext cx="1639888" cy="1982788"/>
            <a:chOff x="277" y="1164"/>
            <a:chExt cx="1021" cy="122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105400" y="3962400"/>
            <a:ext cx="1654175" cy="1733550"/>
            <a:chOff x="684" y="2196"/>
            <a:chExt cx="1030" cy="107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province_or_state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205740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95600" y="25146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95600" y="2590800"/>
            <a:ext cx="1601788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304800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95600" y="34290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95600" y="342900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branch_key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5600" y="38862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94013" y="390525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location_key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60675" y="434340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95600" y="4397375"/>
            <a:ext cx="158115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units_sold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60675" y="480060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95600" y="4841875"/>
            <a:ext cx="15875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60675" y="52578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76550" y="5287963"/>
            <a:ext cx="15875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avg_sales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95400" y="56388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084388" y="45720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065338" y="51149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065338" y="54832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641475" y="37401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905000" y="22860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72000" y="41910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495800" y="2667000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181600" y="1447800"/>
            <a:ext cx="1303338" cy="1744663"/>
            <a:chOff x="3796" y="1002"/>
            <a:chExt cx="812" cy="108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04800" y="3886200"/>
            <a:ext cx="1290638" cy="1230313"/>
            <a:chOff x="3896" y="2472"/>
            <a:chExt cx="803" cy="76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1988" y="24193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59588" y="150495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Shipping Fact Table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011988" y="19621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11988" y="2038350"/>
            <a:ext cx="1601787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011988" y="249555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011988" y="28765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011988" y="287655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shipper_key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011988" y="33337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400" y="335280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from_location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977063" y="379095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011988" y="3867150"/>
            <a:ext cx="1555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to_location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063" y="424815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011988" y="4289425"/>
            <a:ext cx="15748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dollars_cost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977063" y="47053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992938" y="4735513"/>
            <a:ext cx="16256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units_shipped</a:t>
            </a: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 flipV="1">
            <a:off x="6629400" y="14478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743200" y="14478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1905000" y="1447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 flipV="1">
            <a:off x="6477000" y="22098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6248400" y="35814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6477000" y="4114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91600" y="3124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grpSp>
        <p:nvGrpSpPr>
          <p:cNvPr id="34" name="Group 63"/>
          <p:cNvGrpSpPr>
            <a:grpSpLocks/>
          </p:cNvGrpSpPr>
          <p:nvPr/>
        </p:nvGrpSpPr>
        <p:grpSpPr bwMode="auto">
          <a:xfrm>
            <a:off x="7612063" y="5334000"/>
            <a:ext cx="1344612" cy="1473200"/>
            <a:chOff x="3891" y="2472"/>
            <a:chExt cx="836" cy="911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8610600" y="47244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8610600" y="3124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H="1" flipV="1">
            <a:off x="5867400" y="5715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Dimensional Modeling Process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Develop the Data Warehouse Bus matrix </a:t>
            </a:r>
          </a:p>
          <a:p>
            <a:r>
              <a:rPr lang="en-US" dirty="0" smtClean="0"/>
              <a:t>Follow the 4-step method to define fact and dimension</a:t>
            </a:r>
          </a:p>
          <a:p>
            <a:pPr lvl="1"/>
            <a:r>
              <a:rPr lang="en-US" b="1" i="1" dirty="0" smtClean="0"/>
              <a:t>Step 1: Identify the business process (matrix row)</a:t>
            </a:r>
            <a:r>
              <a:rPr lang="en-US" b="1" dirty="0" smtClean="0"/>
              <a:t> </a:t>
            </a:r>
          </a:p>
          <a:p>
            <a:pPr lvl="1"/>
            <a:r>
              <a:rPr lang="en-US" b="1" i="1" dirty="0" smtClean="0"/>
              <a:t>Step 2: Declare the grain</a:t>
            </a:r>
          </a:p>
          <a:p>
            <a:pPr lvl="1"/>
            <a:r>
              <a:rPr lang="en-US" b="1" i="1" dirty="0" smtClean="0"/>
              <a:t>Step 3: Identify the dimensions</a:t>
            </a:r>
          </a:p>
          <a:p>
            <a:pPr lvl="1"/>
            <a:r>
              <a:rPr lang="en-US" b="1" i="1" dirty="0" smtClean="0"/>
              <a:t>Step 4: Identify the facts</a:t>
            </a:r>
          </a:p>
          <a:p>
            <a:r>
              <a:rPr lang="en-US" dirty="0" smtClean="0"/>
              <a:t>Diagram the dimensional model</a:t>
            </a:r>
          </a:p>
          <a:p>
            <a:r>
              <a:rPr lang="en-US" dirty="0" smtClean="0"/>
              <a:t>Fill the dimension and fact attributes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#1: Identifying Business Processes</a:t>
            </a:r>
            <a:endParaRPr lang="vi-V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6019800" cy="46339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800" dirty="0" smtClean="0"/>
              <a:t>3 type of </a:t>
            </a:r>
            <a:r>
              <a:rPr lang="en-US" sz="3800" dirty="0" smtClean="0">
                <a:solidFill>
                  <a:srgbClr val="0000FF"/>
                </a:solidFill>
              </a:rPr>
              <a:t>business processes (fact table)</a:t>
            </a:r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Events or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00FF"/>
                </a:solidFill>
              </a:rPr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Workflows a.k.a.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00FF"/>
                </a:solidFill>
              </a:rPr>
              <a:t>Accumulating Snapshots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Points in time </a:t>
            </a:r>
            <a:r>
              <a:rPr lang="en-US" sz="3200" dirty="0" err="1" smtClean="0"/>
              <a:t>a.k.a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00FF"/>
                </a:solidFill>
              </a:rPr>
              <a:t>Periodic Snapshots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FF"/>
                </a:solidFill>
              </a:rPr>
              <a:t>Business processes </a:t>
            </a:r>
            <a:r>
              <a:rPr lang="en-US" sz="3200" i="1" dirty="0" smtClean="0"/>
              <a:t>contain </a:t>
            </a:r>
            <a:r>
              <a:rPr lang="en-US" sz="3200" i="1" dirty="0" smtClean="0">
                <a:solidFill>
                  <a:srgbClr val="0000FF"/>
                </a:solidFill>
              </a:rPr>
              <a:t>facts</a:t>
            </a:r>
            <a:r>
              <a:rPr lang="en-US" sz="3200" i="1" dirty="0" smtClean="0"/>
              <a:t> which we use end up being the </a:t>
            </a:r>
            <a:r>
              <a:rPr lang="en-US" sz="3200" i="1" dirty="0" smtClean="0">
                <a:solidFill>
                  <a:srgbClr val="0000FF"/>
                </a:solidFill>
              </a:rPr>
              <a:t>fact tables </a:t>
            </a:r>
            <a:r>
              <a:rPr lang="en-US" sz="3200" i="1" dirty="0" smtClean="0"/>
              <a:t>in our </a:t>
            </a:r>
            <a:r>
              <a:rPr lang="en-US" sz="3200" i="1" dirty="0" smtClean="0">
                <a:solidFill>
                  <a:srgbClr val="0000FF"/>
                </a:solidFill>
              </a:rPr>
              <a:t>ROLAP star schemas</a:t>
            </a:r>
            <a:r>
              <a:rPr lang="en-US" sz="3200" i="1" dirty="0" smtClean="0"/>
              <a:t>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61371094"/>
              </p:ext>
            </p:extLst>
          </p:nvPr>
        </p:nvGraphicFramePr>
        <p:xfrm>
          <a:off x="6477000" y="1690688"/>
          <a:ext cx="2209800" cy="43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Modeling Concepts </a:t>
            </a:r>
          </a:p>
          <a:p>
            <a:r>
              <a:rPr lang="en-US" dirty="0" smtClean="0"/>
              <a:t>Dimensional Modeling Process</a:t>
            </a:r>
          </a:p>
          <a:p>
            <a:r>
              <a:rPr lang="en-US" dirty="0" smtClean="0"/>
              <a:t>Types of Fact Tables</a:t>
            </a:r>
          </a:p>
          <a:p>
            <a:r>
              <a:rPr lang="en-US" dirty="0" smtClean="0"/>
              <a:t>Types of Facts</a:t>
            </a:r>
          </a:p>
          <a:p>
            <a:r>
              <a:rPr lang="en-US" dirty="0" smtClean="0"/>
              <a:t>Slowly Changing Dimensions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Fact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71" y="1600200"/>
            <a:ext cx="8649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1" dirty="0" smtClean="0">
                <a:solidFill>
                  <a:srgbClr val="0000FF"/>
                </a:solidFill>
              </a:rPr>
              <a:t>basic</a:t>
            </a:r>
            <a:r>
              <a:rPr lang="en-US" b="1" dirty="0" smtClean="0"/>
              <a:t> </a:t>
            </a:r>
            <a:r>
              <a:rPr lang="en-US" dirty="0" smtClean="0"/>
              <a:t>fact grain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One row per line </a:t>
            </a:r>
            <a:r>
              <a:rPr lang="en-US" dirty="0" smtClean="0"/>
              <a:t>in a transaction</a:t>
            </a:r>
          </a:p>
          <a:p>
            <a:r>
              <a:rPr lang="en-US" dirty="0" smtClean="0"/>
              <a:t>Corresponds to a point in space and time</a:t>
            </a:r>
          </a:p>
          <a:p>
            <a:r>
              <a:rPr lang="en-US" dirty="0" smtClean="0"/>
              <a:t>Once inserted, it is not revisited for update</a:t>
            </a:r>
          </a:p>
          <a:p>
            <a:r>
              <a:rPr lang="en-US" dirty="0" smtClean="0"/>
              <a:t>Rows inserted into fact table when transaction or event occurs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Examples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Sales, Returns, Telemarketing, Registration Events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Accumulating Snapshot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Less frequently used, application specific.</a:t>
            </a:r>
          </a:p>
          <a:p>
            <a:r>
              <a:rPr lang="en-US" dirty="0" smtClean="0"/>
              <a:t>Used to capture a </a:t>
            </a:r>
            <a:r>
              <a:rPr lang="en-US" b="1" dirty="0" smtClean="0">
                <a:solidFill>
                  <a:srgbClr val="0000FF"/>
                </a:solidFill>
              </a:rPr>
              <a:t>business process 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Fact row is initially inserted, then </a:t>
            </a:r>
            <a:r>
              <a:rPr lang="en-US" b="1" dirty="0" smtClean="0">
                <a:solidFill>
                  <a:srgbClr val="0000FF"/>
                </a:solidFill>
              </a:rPr>
              <a:t>updated</a:t>
            </a:r>
            <a:r>
              <a:rPr lang="en-US" b="1" dirty="0" smtClean="0"/>
              <a:t> </a:t>
            </a:r>
            <a:r>
              <a:rPr lang="en-US" dirty="0" smtClean="0"/>
              <a:t>as milestones occur </a:t>
            </a:r>
          </a:p>
          <a:p>
            <a:r>
              <a:rPr lang="en-US" dirty="0" smtClean="0"/>
              <a:t>Fact table has </a:t>
            </a:r>
            <a:r>
              <a:rPr lang="en-US" b="1" dirty="0" smtClean="0">
                <a:solidFill>
                  <a:srgbClr val="0000FF"/>
                </a:solidFill>
              </a:rPr>
              <a:t>multiple date FK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rgbClr val="0000FF"/>
                </a:solidFill>
              </a:rPr>
              <a:t>correspond to each milestone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Special facts</a:t>
            </a:r>
            <a:r>
              <a:rPr lang="en-US" dirty="0" smtClean="0"/>
              <a:t>: milestone counters and lag facts for length of time between milestones</a:t>
            </a:r>
          </a:p>
          <a:p>
            <a:r>
              <a:rPr lang="en-US" b="1" dirty="0" smtClean="0"/>
              <a:t>Examples:</a:t>
            </a:r>
            <a:endParaRPr lang="en-US" dirty="0" smtClean="0"/>
          </a:p>
          <a:p>
            <a:pPr lvl="1"/>
            <a:r>
              <a:rPr lang="en-US" dirty="0" smtClean="0"/>
              <a:t>Order fulfillment, Job Applicant tracking, Rental Cars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Periodic Snapshot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At </a:t>
            </a:r>
            <a:r>
              <a:rPr lang="en-US" b="1" dirty="0" smtClean="0">
                <a:solidFill>
                  <a:srgbClr val="0000FF"/>
                </a:solidFill>
              </a:rPr>
              <a:t>predetermined intervals snapshots</a:t>
            </a:r>
            <a:r>
              <a:rPr lang="en-US" dirty="0" smtClean="0"/>
              <a:t> of the same level of details are taken and stacked consecutively in the fact 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Snapshots can be taken daily, weekly, monthly, hourly, etc…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Complements detailed transaction facts but does not replace them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Share the same conformed dimensions but has less dimensions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Financial reports, Bank account values, Semester class schedules, Daily classroom Lab Logins, Student GPAs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Fact Table?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Concert ticket purchases?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Voter exit polls in an election?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Mortgage loan application and approval?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Auditing software use in a computer lab?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Daily summaries of visitors to websites?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Tracking Law School applications?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Attendance at sporting events?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Admissions to sporting events at 15 minute intervals?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8623915"/>
              </p:ext>
            </p:extLst>
          </p:nvPr>
        </p:nvGraphicFramePr>
        <p:xfrm>
          <a:off x="7543800" y="1493837"/>
          <a:ext cx="152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#2: Declare the grain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Grain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rgbClr val="0000FF"/>
                </a:solidFill>
              </a:rPr>
              <a:t>level of detail </a:t>
            </a:r>
            <a:r>
              <a:rPr lang="en-US" dirty="0" smtClean="0"/>
              <a:t>stored in the data warehouse</a:t>
            </a:r>
          </a:p>
          <a:p>
            <a:pPr lvl="1"/>
            <a:r>
              <a:rPr lang="en-US" dirty="0" smtClean="0"/>
              <a:t>Do we store all products or just product categories</a:t>
            </a:r>
          </a:p>
          <a:p>
            <a:pPr lvl="1"/>
            <a:r>
              <a:rPr lang="en-US" dirty="0" smtClean="0"/>
              <a:t>Each month, week, day, or hour</a:t>
            </a:r>
          </a:p>
          <a:p>
            <a:r>
              <a:rPr lang="en-US" dirty="0" smtClean="0"/>
              <a:t>Grain </a:t>
            </a:r>
            <a:r>
              <a:rPr lang="en-US" b="1" dirty="0" smtClean="0">
                <a:solidFill>
                  <a:srgbClr val="0000FF"/>
                </a:solidFill>
              </a:rPr>
              <a:t>impact on the size </a:t>
            </a:r>
            <a:r>
              <a:rPr lang="en-US" dirty="0" smtClean="0"/>
              <a:t>of the data warehouse</a:t>
            </a:r>
          </a:p>
          <a:p>
            <a:r>
              <a:rPr lang="en-US" dirty="0" smtClean="0"/>
              <a:t>Typically implement </a:t>
            </a:r>
            <a:r>
              <a:rPr lang="en-US" dirty="0" smtClean="0">
                <a:solidFill>
                  <a:srgbClr val="0000FF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lowest possible dimension grain</a:t>
            </a:r>
          </a:p>
          <a:p>
            <a:pPr lvl="1"/>
            <a:r>
              <a:rPr lang="en-US" dirty="0" smtClean="0"/>
              <a:t>We can aggregate in many different ways</a:t>
            </a:r>
            <a:endParaRPr lang="vi-V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#3: Identify the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Dimensions provide </a:t>
            </a:r>
            <a:r>
              <a:rPr lang="en-US" b="1" dirty="0" smtClean="0">
                <a:solidFill>
                  <a:srgbClr val="0000FF"/>
                </a:solidFill>
              </a:rPr>
              <a:t>context</a:t>
            </a:r>
            <a:r>
              <a:rPr lang="en-US" dirty="0" smtClean="0"/>
              <a:t> for our facts.</a:t>
            </a:r>
            <a:endParaRPr lang="en-US" b="1" dirty="0" smtClean="0"/>
          </a:p>
          <a:p>
            <a:r>
              <a:rPr lang="en-US" dirty="0" smtClean="0"/>
              <a:t>We can easily identify dimensions because of the “</a:t>
            </a:r>
            <a:r>
              <a:rPr lang="en-US" b="1" i="1" dirty="0" smtClean="0">
                <a:solidFill>
                  <a:srgbClr val="0000FF"/>
                </a:solidFill>
              </a:rPr>
              <a:t>by</a:t>
            </a:r>
            <a:r>
              <a:rPr lang="en-US" dirty="0" smtClean="0"/>
              <a:t>” and/or “</a:t>
            </a:r>
            <a:r>
              <a:rPr lang="en-US" b="1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” words.</a:t>
            </a:r>
          </a:p>
          <a:p>
            <a:pPr lvl="1"/>
            <a:r>
              <a:rPr lang="en-US" sz="3200" b="1" dirty="0" smtClean="0"/>
              <a:t>Ex. </a:t>
            </a:r>
            <a:r>
              <a:rPr lang="en-US" sz="3200" dirty="0" smtClean="0"/>
              <a:t>Total accounts receivables </a:t>
            </a:r>
            <a:r>
              <a:rPr lang="en-US" sz="3200" b="1" i="1" dirty="0" smtClean="0">
                <a:solidFill>
                  <a:srgbClr val="0000FF"/>
                </a:solidFill>
              </a:rPr>
              <a:t>for</a:t>
            </a:r>
            <a:r>
              <a:rPr lang="en-US" sz="3200" b="1" dirty="0" smtClean="0"/>
              <a:t> </a:t>
            </a:r>
            <a:r>
              <a:rPr lang="en-US" sz="3200" dirty="0" smtClean="0"/>
              <a:t>the IT Department </a:t>
            </a:r>
            <a:r>
              <a:rPr lang="en-US" sz="3200" b="1" i="1" dirty="0" smtClean="0">
                <a:solidFill>
                  <a:srgbClr val="0000FF"/>
                </a:solidFill>
              </a:rPr>
              <a:t>by</a:t>
            </a:r>
            <a:r>
              <a:rPr lang="en-US" sz="3200" b="1" i="1" dirty="0" smtClean="0"/>
              <a:t> </a:t>
            </a:r>
            <a:r>
              <a:rPr lang="en-US" sz="3200" dirty="0" smtClean="0"/>
              <a:t>Month.</a:t>
            </a:r>
          </a:p>
          <a:p>
            <a:r>
              <a:rPr lang="en-US" dirty="0" smtClean="0"/>
              <a:t>Dimensions have </a:t>
            </a:r>
            <a:r>
              <a:rPr lang="en-US" b="1" dirty="0" smtClean="0">
                <a:solidFill>
                  <a:srgbClr val="0000FF"/>
                </a:solidFill>
              </a:rPr>
              <a:t>attributes</a:t>
            </a:r>
            <a:r>
              <a:rPr lang="en-US" dirty="0" smtClean="0"/>
              <a:t> which describe and categorize their values.</a:t>
            </a:r>
          </a:p>
          <a:p>
            <a:pPr lvl="1"/>
            <a:r>
              <a:rPr lang="en-US" sz="3200" b="1" dirty="0" smtClean="0"/>
              <a:t>Ex. </a:t>
            </a:r>
            <a:r>
              <a:rPr lang="en-US" sz="3200" dirty="0" smtClean="0"/>
              <a:t>Student: Major, Year, Dormitory, Gender.</a:t>
            </a:r>
          </a:p>
          <a:p>
            <a:r>
              <a:rPr lang="en-US" dirty="0" smtClean="0"/>
              <a:t>The attributes help </a:t>
            </a:r>
            <a:r>
              <a:rPr lang="en-US" b="1" dirty="0" smtClean="0">
                <a:solidFill>
                  <a:srgbClr val="0000FF"/>
                </a:solidFill>
              </a:rPr>
              <a:t>constrain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summarize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facts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#4 Identify the Facts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Facts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00FF"/>
                </a:solidFill>
              </a:rPr>
              <a:t>quantifiable numerical values </a:t>
            </a:r>
            <a:r>
              <a:rPr lang="en-US" dirty="0" smtClean="0"/>
              <a:t>associated with the </a:t>
            </a:r>
            <a:r>
              <a:rPr lang="en-US" b="1" dirty="0" smtClean="0">
                <a:solidFill>
                  <a:srgbClr val="0000FF"/>
                </a:solidFill>
              </a:rPr>
              <a:t>business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much?</a:t>
            </a:r>
          </a:p>
          <a:p>
            <a:pPr lvl="1"/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How long?</a:t>
            </a:r>
          </a:p>
          <a:p>
            <a:pPr lvl="1"/>
            <a:r>
              <a:rPr lang="en-US" dirty="0" smtClean="0"/>
              <a:t>How often?</a:t>
            </a:r>
          </a:p>
          <a:p>
            <a:r>
              <a:rPr lang="en-US" dirty="0" smtClean="0"/>
              <a:t>If its not tied to the business process, its not a fact.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Points Scored == Fact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Facts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Additive - </a:t>
            </a:r>
            <a:r>
              <a:rPr lang="en-US" sz="3600" dirty="0" smtClean="0"/>
              <a:t>Fact </a:t>
            </a:r>
            <a:r>
              <a:rPr lang="en-US" sz="3600" dirty="0" smtClean="0">
                <a:solidFill>
                  <a:srgbClr val="0000FF"/>
                </a:solidFill>
              </a:rPr>
              <a:t>can</a:t>
            </a:r>
            <a:r>
              <a:rPr lang="en-US" sz="3600" dirty="0" smtClean="0"/>
              <a:t> be </a:t>
            </a:r>
            <a:r>
              <a:rPr lang="en-US" sz="3600" dirty="0" smtClean="0">
                <a:solidFill>
                  <a:srgbClr val="0000FF"/>
                </a:solidFill>
              </a:rPr>
              <a:t>summed across all dimensions</a:t>
            </a:r>
            <a:r>
              <a:rPr lang="en-US" sz="3600" dirty="0" smtClean="0"/>
              <a:t> </a:t>
            </a:r>
          </a:p>
          <a:p>
            <a:pPr lvl="1"/>
            <a:r>
              <a:rPr lang="en-US" sz="3100" dirty="0" smtClean="0"/>
              <a:t>The most useful kind of fact.</a:t>
            </a:r>
          </a:p>
          <a:p>
            <a:pPr lvl="1"/>
            <a:r>
              <a:rPr lang="en-US" sz="3100" dirty="0" smtClean="0"/>
              <a:t>Quantity sold, hours billed.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Semi-Additive - </a:t>
            </a:r>
            <a:r>
              <a:rPr lang="en-US" sz="3600" dirty="0" smtClean="0"/>
              <a:t>Fact</a:t>
            </a:r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cannot</a:t>
            </a:r>
            <a:r>
              <a:rPr lang="en-US" sz="3600" dirty="0" smtClean="0"/>
              <a:t> be </a:t>
            </a:r>
            <a:r>
              <a:rPr lang="en-US" sz="3600" dirty="0" smtClean="0">
                <a:solidFill>
                  <a:srgbClr val="0000FF"/>
                </a:solidFill>
              </a:rPr>
              <a:t>summed across all dimensions</a:t>
            </a:r>
            <a:r>
              <a:rPr lang="en-US" sz="3600" dirty="0" smtClean="0"/>
              <a:t>, such as </a:t>
            </a:r>
            <a:r>
              <a:rPr lang="en-US" sz="3600" dirty="0" smtClean="0">
                <a:solidFill>
                  <a:srgbClr val="0000FF"/>
                </a:solidFill>
              </a:rPr>
              <a:t>time</a:t>
            </a:r>
            <a:r>
              <a:rPr lang="en-US" sz="3600" dirty="0" smtClean="0"/>
              <a:t> periods.</a:t>
            </a:r>
          </a:p>
          <a:p>
            <a:pPr lvl="1"/>
            <a:r>
              <a:rPr lang="en-US" sz="3100" dirty="0" smtClean="0"/>
              <a:t>Sometime these are </a:t>
            </a:r>
            <a:r>
              <a:rPr lang="en-US" sz="3100" i="1" dirty="0" smtClean="0">
                <a:solidFill>
                  <a:srgbClr val="0000FF"/>
                </a:solidFill>
              </a:rPr>
              <a:t>averaged</a:t>
            </a:r>
            <a:r>
              <a:rPr lang="en-US" sz="3100" i="1" dirty="0" smtClean="0"/>
              <a:t> </a:t>
            </a:r>
            <a:r>
              <a:rPr lang="en-US" sz="3100" dirty="0" smtClean="0"/>
              <a:t>across the time dimension.</a:t>
            </a:r>
          </a:p>
          <a:p>
            <a:pPr lvl="1"/>
            <a:r>
              <a:rPr lang="en-US" sz="3100" dirty="0" smtClean="0"/>
              <a:t>Quantity on Hand, Time logged on to computer.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Non-Additive - </a:t>
            </a:r>
            <a:r>
              <a:rPr lang="en-US" sz="3600" dirty="0" smtClean="0">
                <a:solidFill>
                  <a:srgbClr val="0000FF"/>
                </a:solidFill>
              </a:rPr>
              <a:t>Cannot</a:t>
            </a:r>
            <a:r>
              <a:rPr lang="en-US" sz="3600" dirty="0" smtClean="0"/>
              <a:t> be </a:t>
            </a:r>
            <a:r>
              <a:rPr lang="en-US" sz="3600" dirty="0" smtClean="0">
                <a:solidFill>
                  <a:srgbClr val="0000FF"/>
                </a:solidFill>
              </a:rPr>
              <a:t>summed across any dimension</a:t>
            </a:r>
            <a:r>
              <a:rPr lang="en-US" sz="3600" dirty="0" smtClean="0"/>
              <a:t>.</a:t>
            </a:r>
          </a:p>
          <a:p>
            <a:pPr lvl="1"/>
            <a:r>
              <a:rPr lang="en-US" sz="3100" dirty="0" smtClean="0"/>
              <a:t>These do not belong in the fact table, but with the dimension.</a:t>
            </a:r>
          </a:p>
          <a:p>
            <a:pPr lvl="1"/>
            <a:r>
              <a:rPr lang="en-US" sz="3100" dirty="0" smtClean="0"/>
              <a:t>Basketball player height, Retail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Fact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905000"/>
            <a:ext cx="8077201" cy="396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Dimensional Modeling Concepts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Dimensions </a:t>
            </a:r>
          </a:p>
          <a:p>
            <a:r>
              <a:rPr lang="en-US" dirty="0" smtClean="0"/>
              <a:t>Facts </a:t>
            </a:r>
          </a:p>
          <a:p>
            <a:r>
              <a:rPr lang="en-US" dirty="0" smtClean="0"/>
              <a:t>Dimensional Model or Star Schema </a:t>
            </a:r>
          </a:p>
          <a:p>
            <a:r>
              <a:rPr lang="en-US" dirty="0" smtClean="0"/>
              <a:t>Conformed Dimensions </a:t>
            </a:r>
          </a:p>
          <a:p>
            <a:r>
              <a:rPr lang="en-US" dirty="0" smtClean="0"/>
              <a:t>Data Warehouse Bus Matrix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Addictive Fact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Airline Industry Fact</a:t>
            </a:r>
          </a:p>
          <a:p>
            <a:pPr lvl="1"/>
            <a:r>
              <a:rPr lang="en-US" dirty="0" smtClean="0"/>
              <a:t>Dimensions: Date and Branch</a:t>
            </a:r>
          </a:p>
          <a:p>
            <a:pPr lvl="1"/>
            <a:r>
              <a:rPr lang="en-US" dirty="0" smtClean="0"/>
              <a:t>Measure: Number of ticket sold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37611"/>
            <a:ext cx="6466034" cy="291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across Date Dimension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Sum across Branch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Semi-addictive Fact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Industry Fact</a:t>
            </a:r>
          </a:p>
          <a:p>
            <a:pPr lvl="1"/>
            <a:r>
              <a:rPr lang="en-US" dirty="0" smtClean="0"/>
              <a:t>Dimensions: Date and Account</a:t>
            </a:r>
          </a:p>
          <a:p>
            <a:pPr lvl="1"/>
            <a:r>
              <a:rPr lang="en-US" dirty="0" smtClean="0"/>
              <a:t>Measure: Current Balance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464" y="3352800"/>
            <a:ext cx="63321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Semi-addictive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across Date Dimension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Sum across Account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713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Non-addictive Fact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Supper Market Chain Fact</a:t>
            </a:r>
          </a:p>
          <a:p>
            <a:pPr lvl="1"/>
            <a:r>
              <a:rPr lang="en-US" dirty="0" smtClean="0"/>
              <a:t>Dimensions: Date and Store</a:t>
            </a:r>
          </a:p>
          <a:p>
            <a:pPr lvl="1"/>
            <a:r>
              <a:rPr lang="en-US" dirty="0" smtClean="0"/>
              <a:t>Measure: Profit Margin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6858000" cy="313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across Date Dimension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across Store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54332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Which Fact? Additive? Semi? Non?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of page views on a website?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amount of taxes withheld on an employee’s monthly paycheck?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Credit card balance.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Pants waist size? 32, 34, etc…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Tracking when a student attends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 Retail Price?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Vehicle’s MPG rating?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number of minutes late employees arrive to work each day.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 Modeling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Identify: </a:t>
            </a:r>
            <a:r>
              <a:rPr lang="en-US" dirty="0" smtClean="0">
                <a:solidFill>
                  <a:srgbClr val="0000FF"/>
                </a:solidFill>
              </a:rPr>
              <a:t>Business Process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Fact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Dimensions</a:t>
            </a:r>
          </a:p>
          <a:p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What’s the total amount of product shipped by sales region for 2010-2014?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What’s the average time in days for a student’s application to be processed?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How many employees wait more than 15 minutes for a bus to the Manley parking lot?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Enterprise Bus Matrix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key deliverable from requirements gathering, the </a:t>
            </a:r>
            <a:r>
              <a:rPr lang="en-US" b="1" dirty="0" smtClean="0">
                <a:solidFill>
                  <a:srgbClr val="0000FF"/>
                </a:solidFill>
              </a:rPr>
              <a:t>bus matrix </a:t>
            </a:r>
            <a:r>
              <a:rPr lang="en-US" dirty="0" smtClean="0"/>
              <a:t>documents your </a:t>
            </a:r>
            <a:r>
              <a:rPr lang="en-US" b="1" dirty="0" smtClean="0">
                <a:solidFill>
                  <a:srgbClr val="0000FF"/>
                </a:solidFill>
              </a:rPr>
              <a:t>business processes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grain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dimensions</a:t>
            </a:r>
            <a:r>
              <a:rPr lang="en-US" b="1" dirty="0" smtClean="0"/>
              <a:t>,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facts</a:t>
            </a:r>
            <a:r>
              <a:rPr lang="en-US" b="1" dirty="0" smtClean="0"/>
              <a:t> </a:t>
            </a:r>
            <a:r>
              <a:rPr lang="en-US" dirty="0" smtClean="0"/>
              <a:t>across all projects in your program.</a:t>
            </a:r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62400"/>
            <a:ext cx="7924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Build A Bus Matrix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Identify </a:t>
            </a:r>
            <a:r>
              <a:rPr lang="en-US" dirty="0" smtClean="0">
                <a:solidFill>
                  <a:srgbClr val="0000FF"/>
                </a:solidFill>
              </a:rPr>
              <a:t>business processes</a:t>
            </a:r>
          </a:p>
          <a:p>
            <a:pPr lvl="1"/>
            <a:r>
              <a:rPr lang="en-US" dirty="0" smtClean="0"/>
              <a:t>Transaction, Periodic Snapshot or Accumulating Snapshot</a:t>
            </a:r>
          </a:p>
          <a:p>
            <a:r>
              <a:rPr lang="en-US" dirty="0" smtClean="0"/>
              <a:t>Declare the </a:t>
            </a:r>
            <a:r>
              <a:rPr lang="en-US" dirty="0" smtClean="0">
                <a:solidFill>
                  <a:srgbClr val="0000FF"/>
                </a:solidFill>
              </a:rPr>
              <a:t>grain</a:t>
            </a:r>
          </a:p>
          <a:p>
            <a:pPr lvl="1"/>
            <a:r>
              <a:rPr lang="en-US" dirty="0" smtClean="0"/>
              <a:t>The level of detail stored in the data warehouse</a:t>
            </a:r>
          </a:p>
          <a:p>
            <a:r>
              <a:rPr lang="en-US" dirty="0" smtClean="0"/>
              <a:t>Identify the </a:t>
            </a:r>
            <a:r>
              <a:rPr lang="en-US" dirty="0" smtClean="0">
                <a:solidFill>
                  <a:srgbClr val="0000FF"/>
                </a:solidFill>
              </a:rPr>
              <a:t>dimensions</a:t>
            </a:r>
            <a:endParaRPr lang="en-US" dirty="0" smtClean="0"/>
          </a:p>
          <a:p>
            <a:pPr lvl="1"/>
            <a:r>
              <a:rPr lang="en-US" dirty="0" smtClean="0"/>
              <a:t>The context for our facts</a:t>
            </a:r>
          </a:p>
          <a:p>
            <a:r>
              <a:rPr lang="en-US" dirty="0" smtClean="0"/>
              <a:t>Identify </a:t>
            </a:r>
            <a:r>
              <a:rPr lang="en-US" dirty="0" smtClean="0">
                <a:solidFill>
                  <a:srgbClr val="0000FF"/>
                </a:solidFill>
              </a:rPr>
              <a:t>facts</a:t>
            </a:r>
            <a:endParaRPr lang="en-US" dirty="0" smtClean="0"/>
          </a:p>
          <a:p>
            <a:pPr lvl="1"/>
            <a:r>
              <a:rPr lang="en-US" dirty="0" smtClean="0"/>
              <a:t>Should be Additive, or at least Semi-Additive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Dimensions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990600"/>
            <a:ext cx="15811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of </a:t>
            </a:r>
            <a:r>
              <a:rPr lang="en-US" dirty="0" smtClean="0">
                <a:solidFill>
                  <a:srgbClr val="0000FF"/>
                </a:solidFill>
              </a:rPr>
              <a:t>attributes</a:t>
            </a:r>
            <a:r>
              <a:rPr lang="en-US" dirty="0" smtClean="0"/>
              <a:t> (columns) related to a </a:t>
            </a:r>
            <a:r>
              <a:rPr lang="en-US" dirty="0" smtClean="0">
                <a:solidFill>
                  <a:srgbClr val="0000FF"/>
                </a:solidFill>
              </a:rPr>
              <a:t>subject/object </a:t>
            </a:r>
          </a:p>
          <a:p>
            <a:pPr lvl="1"/>
            <a:r>
              <a:rPr lang="en-US" i="1" dirty="0" smtClean="0"/>
              <a:t>Who, what, when, where, why, how</a:t>
            </a:r>
          </a:p>
          <a:p>
            <a:pPr lvl="1"/>
            <a:r>
              <a:rPr lang="en-US" i="1" dirty="0" smtClean="0"/>
              <a:t>Ex: Product, Customer, Date, Vendor, 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0000FF"/>
                </a:solidFill>
              </a:rPr>
              <a:t>dimension row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0000FF"/>
                </a:solidFill>
              </a:rPr>
              <a:t>unique</a:t>
            </a:r>
            <a:r>
              <a:rPr lang="en-US" dirty="0" smtClean="0"/>
              <a:t> occurrence</a:t>
            </a:r>
          </a:p>
          <a:p>
            <a:pPr lvl="1"/>
            <a:r>
              <a:rPr lang="en-US" i="1" dirty="0" smtClean="0"/>
              <a:t>One row per product, customer, day, …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Dimension attributes</a:t>
            </a:r>
          </a:p>
          <a:p>
            <a:pPr lvl="1"/>
            <a:r>
              <a:rPr lang="en-US" i="1" dirty="0" smtClean="0"/>
              <a:t>Report </a:t>
            </a:r>
            <a:r>
              <a:rPr lang="en-US" i="1" dirty="0" smtClean="0">
                <a:solidFill>
                  <a:srgbClr val="0000FF"/>
                </a:solidFill>
              </a:rPr>
              <a:t>labels</a:t>
            </a:r>
            <a:r>
              <a:rPr lang="en-US" i="1" dirty="0" smtClean="0"/>
              <a:t> and query </a:t>
            </a:r>
            <a:r>
              <a:rPr lang="en-US" i="1" dirty="0" smtClean="0">
                <a:solidFill>
                  <a:srgbClr val="0000FF"/>
                </a:solidFill>
              </a:rPr>
              <a:t>constraints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smtClean="0">
                <a:solidFill>
                  <a:srgbClr val="0000FF"/>
                </a:solidFill>
              </a:rPr>
              <a:t>By</a:t>
            </a:r>
            <a:r>
              <a:rPr lang="en-US" i="1" dirty="0" smtClean="0"/>
              <a:t>” words and “</a:t>
            </a:r>
            <a:r>
              <a:rPr lang="en-US" i="1" dirty="0" smtClean="0">
                <a:solidFill>
                  <a:srgbClr val="0000FF"/>
                </a:solidFill>
              </a:rPr>
              <a:t>where</a:t>
            </a:r>
            <a:r>
              <a:rPr lang="en-US" i="1" dirty="0" smtClean="0"/>
              <a:t>” clauses</a:t>
            </a:r>
          </a:p>
          <a:p>
            <a:pPr lvl="1"/>
            <a:r>
              <a:rPr lang="en-US" i="1" dirty="0" smtClean="0"/>
              <a:t>Verbose </a:t>
            </a:r>
            <a:r>
              <a:rPr lang="en-US" i="1" dirty="0" smtClean="0">
                <a:solidFill>
                  <a:srgbClr val="0000FF"/>
                </a:solidFill>
              </a:rPr>
              <a:t>descriptive attributes</a:t>
            </a:r>
            <a:r>
              <a:rPr lang="en-US" i="1" dirty="0" smtClean="0"/>
              <a:t>, in addition to codes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Hierarchical relationships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The Dimension Table Key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Surrogate keys </a:t>
            </a:r>
            <a:r>
              <a:rPr lang="en-US" sz="2800" dirty="0" smtClean="0"/>
              <a:t>(identities, sequences e.g. 1,2,3,…) are used for the </a:t>
            </a:r>
            <a:r>
              <a:rPr lang="en-US" sz="2800" b="1" dirty="0" smtClean="0">
                <a:solidFill>
                  <a:srgbClr val="0000FF"/>
                </a:solidFill>
              </a:rPr>
              <a:t>primary key constraint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They yield best performance for the Star Schema</a:t>
            </a:r>
          </a:p>
          <a:p>
            <a:pPr lvl="1"/>
            <a:r>
              <a:rPr lang="en-US" sz="2400" dirty="0" smtClean="0"/>
              <a:t>most efficient joins, </a:t>
            </a:r>
          </a:p>
          <a:p>
            <a:pPr lvl="1"/>
            <a:r>
              <a:rPr lang="en-US" sz="2400" dirty="0" smtClean="0"/>
              <a:t>smaller indexes in fact table, </a:t>
            </a:r>
          </a:p>
          <a:p>
            <a:pPr lvl="1"/>
            <a:r>
              <a:rPr lang="en-US" sz="2400" dirty="0" smtClean="0"/>
              <a:t>more rows per block in the fact table</a:t>
            </a:r>
          </a:p>
          <a:p>
            <a:r>
              <a:rPr lang="en-US" sz="2800" dirty="0" smtClean="0"/>
              <a:t>They have no dependency on primary key in operational source </a:t>
            </a:r>
            <a:r>
              <a:rPr lang="en-US" sz="2800" dirty="0" smtClean="0"/>
              <a:t>data</a:t>
            </a:r>
            <a:endParaRPr lang="en-US" sz="2800" dirty="0" smtClean="0"/>
          </a:p>
          <a:p>
            <a:pPr lvl="1"/>
            <a:r>
              <a:rPr lang="en-US" sz="2400" dirty="0" smtClean="0"/>
              <a:t>Makes it easier to deal with changes to the source </a:t>
            </a:r>
            <a:r>
              <a:rPr lang="en-US" sz="2400" dirty="0" smtClean="0"/>
              <a:t>data</a:t>
            </a:r>
            <a:endParaRPr lang="en-US" sz="2400" dirty="0" smtClean="0"/>
          </a:p>
          <a:p>
            <a:r>
              <a:rPr lang="en-US" sz="2800" dirty="0" smtClean="0"/>
              <a:t>Dimension table requires a </a:t>
            </a:r>
            <a:r>
              <a:rPr lang="en-US" sz="2800" b="1" dirty="0" smtClean="0">
                <a:solidFill>
                  <a:srgbClr val="0000FF"/>
                </a:solidFill>
              </a:rPr>
              <a:t>natural key </a:t>
            </a:r>
            <a:r>
              <a:rPr lang="en-US" sz="2800" dirty="0" smtClean="0"/>
              <a:t>or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business key</a:t>
            </a:r>
            <a:r>
              <a:rPr lang="en-US" sz="2800" b="1" dirty="0" smtClean="0"/>
              <a:t> </a:t>
            </a:r>
            <a:r>
              <a:rPr lang="en-US" sz="2800" dirty="0" smtClean="0"/>
              <a:t>to identify a unique </a:t>
            </a:r>
            <a:r>
              <a:rPr lang="en-US" sz="2800" dirty="0" smtClean="0"/>
              <a:t>row</a:t>
            </a:r>
            <a:endParaRPr lang="en-US" sz="2800" dirty="0" smtClean="0"/>
          </a:p>
          <a:p>
            <a:pPr lvl="1"/>
            <a:r>
              <a:rPr lang="en-US" sz="2400" dirty="0" smtClean="0"/>
              <a:t>Ex: Customer’s email address, Employee’s ID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and Time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Just about every fact table as a date and/or time dimension. </a:t>
            </a:r>
          </a:p>
          <a:p>
            <a:r>
              <a:rPr lang="en-US" sz="2400" dirty="0" smtClean="0"/>
              <a:t>This is the most common of </a:t>
            </a:r>
            <a:r>
              <a:rPr lang="en-US" sz="2400" b="1" dirty="0" smtClean="0">
                <a:solidFill>
                  <a:srgbClr val="0000FF"/>
                </a:solidFill>
              </a:rPr>
              <a:t>conformed dimensions</a:t>
            </a:r>
            <a:endParaRPr lang="en-US" sz="2400" dirty="0" smtClean="0"/>
          </a:p>
          <a:p>
            <a:r>
              <a:rPr lang="en-US" sz="2400" dirty="0" smtClean="0"/>
              <a:t>Usually </a:t>
            </a:r>
            <a:r>
              <a:rPr lang="en-US" sz="2400" b="1" dirty="0" smtClean="0">
                <a:solidFill>
                  <a:srgbClr val="0000FF"/>
                </a:solidFill>
              </a:rPr>
              <a:t>generated programmatically </a:t>
            </a:r>
            <a:r>
              <a:rPr lang="en-US" sz="2400" dirty="0" smtClean="0"/>
              <a:t>during the ETL process or </a:t>
            </a:r>
            <a:r>
              <a:rPr lang="en-US" sz="2400" b="1" dirty="0" smtClean="0">
                <a:solidFill>
                  <a:srgbClr val="0000FF"/>
                </a:solidFill>
              </a:rPr>
              <a:t>imported</a:t>
            </a:r>
            <a:r>
              <a:rPr lang="en-US" sz="2400" dirty="0" smtClean="0"/>
              <a:t> from a spreadsheet.</a:t>
            </a:r>
          </a:p>
          <a:p>
            <a:r>
              <a:rPr lang="en-US" sz="2400" dirty="0" smtClean="0"/>
              <a:t>Acceptable to use </a:t>
            </a:r>
            <a:r>
              <a:rPr lang="en-US" sz="2400" b="1" dirty="0" smtClean="0">
                <a:solidFill>
                  <a:srgbClr val="0000FF"/>
                </a:solidFill>
              </a:rPr>
              <a:t>PK</a:t>
            </a:r>
            <a:r>
              <a:rPr lang="en-US" sz="2400" dirty="0" smtClean="0"/>
              <a:t> in the form </a:t>
            </a:r>
            <a:r>
              <a:rPr lang="en-US" sz="2400" b="1" dirty="0" smtClean="0">
                <a:solidFill>
                  <a:srgbClr val="0000FF"/>
                </a:solidFill>
              </a:rPr>
              <a:t>YYYYMMDD (</a:t>
            </a: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In you need time of day, use a separate dimension.</a:t>
            </a:r>
          </a:p>
          <a:p>
            <a:r>
              <a:rPr lang="en-US" sz="2400" dirty="0" smtClean="0"/>
              <a:t>Time of day should only be used if there are </a:t>
            </a:r>
            <a:r>
              <a:rPr lang="en-US" sz="2400" b="1" dirty="0" smtClean="0">
                <a:solidFill>
                  <a:srgbClr val="0000FF"/>
                </a:solidFill>
              </a:rPr>
              <a:t>meaningful textual descriptions </a:t>
            </a:r>
            <a:r>
              <a:rPr lang="en-US" sz="2400" dirty="0" smtClean="0"/>
              <a:t>of time </a:t>
            </a:r>
          </a:p>
          <a:p>
            <a:pPr lvl="1"/>
            <a:r>
              <a:rPr lang="en-US" sz="2000" b="1" dirty="0" smtClean="0"/>
              <a:t>Ex.</a:t>
            </a:r>
            <a:r>
              <a:rPr lang="en-US" sz="2000" dirty="0" smtClean="0"/>
              <a:t> Lunch, Dinner,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shift,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Shift,  Etc…</a:t>
            </a:r>
          </a:p>
          <a:p>
            <a:r>
              <a:rPr lang="en-US" sz="2400" dirty="0" smtClean="0"/>
              <a:t>Elapsed times intervals are </a:t>
            </a:r>
            <a:r>
              <a:rPr lang="en-US" sz="2400" b="1" dirty="0" smtClean="0">
                <a:solidFill>
                  <a:srgbClr val="0000FF"/>
                </a:solidFill>
              </a:rPr>
              <a:t>facts</a:t>
            </a:r>
            <a:r>
              <a:rPr lang="en-US" sz="2400" dirty="0" smtClean="0"/>
              <a:t>, not attributes.</a:t>
            </a:r>
          </a:p>
          <a:p>
            <a:pPr lvl="1"/>
            <a:r>
              <a:rPr lang="en-US" sz="2000" b="1" dirty="0" smtClean="0"/>
              <a:t>Ex</a:t>
            </a:r>
            <a:r>
              <a:rPr lang="en-US" sz="2000" dirty="0" smtClean="0"/>
              <a:t>. Minutes between when order was received and shipped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Date Dimension Example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752600"/>
            <a:ext cx="8990743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Degenerate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Dimensions we store in the fact table</a:t>
            </a:r>
            <a:r>
              <a:rPr lang="en-US" sz="3300" dirty="0" smtClean="0">
                <a:sym typeface="Wingdings" panose="05000000000000000000" pitchFamily="2" charset="2"/>
              </a:rPr>
              <a:t>, because there’s too many of them for their own a dimension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example a 1-1 relationship from fact to dimension</a:t>
            </a:r>
          </a:p>
          <a:p>
            <a:r>
              <a:rPr lang="en-US" sz="3300" dirty="0" smtClean="0"/>
              <a:t>These occur in transaction fact tables that have a parent child (One to Many) structure</a:t>
            </a:r>
          </a:p>
          <a:p>
            <a:pPr lvl="1"/>
            <a:r>
              <a:rPr lang="en-US" b="1" dirty="0" smtClean="0"/>
              <a:t>Ex. </a:t>
            </a:r>
            <a:r>
              <a:rPr lang="en-US" dirty="0" smtClean="0"/>
              <a:t>Order </a:t>
            </a:r>
            <a:r>
              <a:rPr lang="en-US" dirty="0" smtClean="0">
                <a:sym typeface="Wingdings" panose="05000000000000000000" pitchFamily="2" charset="2"/>
              </a:rPr>
              <a:t> Order Detail,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Airline Ticket  Flights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Allow us to 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drill-through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operational data, in the ODS.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Usually ends up as part of the 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primary key </a:t>
            </a:r>
            <a:r>
              <a:rPr lang="en-US" dirty="0" smtClean="0">
                <a:sym typeface="Wingdings" panose="05000000000000000000" pitchFamily="2" charset="2"/>
              </a:rPr>
              <a:t>of the fact table.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Slowly Changing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Dimensional data changes infrequently but when it does you need a strategy for addressing the change.</a:t>
            </a:r>
          </a:p>
          <a:p>
            <a:pPr lvl="1"/>
            <a:r>
              <a:rPr lang="en-US" sz="2400" b="1" dirty="0" smtClean="0"/>
              <a:t>Ex:</a:t>
            </a:r>
            <a:r>
              <a:rPr lang="en-US" sz="2400" dirty="0" smtClean="0"/>
              <a:t> What happens when a customer has a new address,  or an Employee has a name change?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4 Popular strategies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Type 1</a:t>
            </a:r>
            <a:r>
              <a:rPr lang="en-US" sz="2400" dirty="0" smtClean="0"/>
              <a:t>: Overwrite the existing attribute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Type 2</a:t>
            </a:r>
            <a:r>
              <a:rPr lang="en-US" sz="2400" dirty="0" smtClean="0"/>
              <a:t>: Add a new Dimension row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Type 3</a:t>
            </a:r>
            <a:r>
              <a:rPr lang="en-US" sz="2400" dirty="0" smtClean="0"/>
              <a:t>: Add a new Dimension attribute - 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Mini-Dimension</a:t>
            </a:r>
            <a:r>
              <a:rPr lang="en-US" sz="2400" dirty="0" smtClean="0"/>
              <a:t>: Add a new Dimension</a:t>
            </a:r>
          </a:p>
          <a:p>
            <a:r>
              <a:rPr lang="en-US" sz="2800" dirty="0" smtClean="0"/>
              <a:t>These strategies are not mutually exclusive, and can be 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1: Overwrite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Appropriate for</a:t>
            </a:r>
          </a:p>
          <a:p>
            <a:pPr lvl="1"/>
            <a:r>
              <a:rPr lang="en-US" dirty="0" smtClean="0"/>
              <a:t>correcting mistakes or errors  in data</a:t>
            </a:r>
          </a:p>
          <a:p>
            <a:pPr lvl="1"/>
            <a:r>
              <a:rPr lang="en-US" dirty="0" smtClean="0"/>
              <a:t>changes where historical associations do not matter</a:t>
            </a:r>
          </a:p>
          <a:p>
            <a:pPr lvl="1"/>
            <a:r>
              <a:rPr lang="en-US" dirty="0" smtClean="0"/>
              <a:t>the old value has no significance</a:t>
            </a:r>
            <a:endParaRPr lang="en-US" sz="3600" dirty="0" smtClean="0"/>
          </a:p>
          <a:p>
            <a:r>
              <a:rPr lang="en-US" dirty="0" smtClean="0"/>
              <a:t>If the </a:t>
            </a:r>
            <a:r>
              <a:rPr lang="en-US" b="1" dirty="0" smtClean="0">
                <a:solidFill>
                  <a:srgbClr val="0000FF"/>
                </a:solidFill>
              </a:rPr>
              <a:t>previous value matters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don’t use this strategy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You are rewriting history</a:t>
            </a:r>
          </a:p>
          <a:p>
            <a:r>
              <a:rPr lang="en-US" dirty="0" smtClean="0"/>
              <a:t>Problems will occur with data aggregated on old values. </a:t>
            </a:r>
          </a:p>
          <a:p>
            <a:r>
              <a:rPr lang="en-US" b="1" dirty="0" smtClean="0"/>
              <a:t>Ex.</a:t>
            </a:r>
            <a:r>
              <a:rPr lang="en-US" dirty="0" smtClean="0"/>
              <a:t> Employee Name Changes, Corrections, Natural Key Edits.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2: Add New Dimension Row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popular strategy, as it preserves history</a:t>
            </a:r>
          </a:p>
          <a:p>
            <a:r>
              <a:rPr lang="en-US" sz="2800" dirty="0" smtClean="0"/>
              <a:t>Natural key is repeated</a:t>
            </a:r>
          </a:p>
          <a:p>
            <a:r>
              <a:rPr lang="en-US" sz="2800" dirty="0" smtClean="0"/>
              <a:t>Old and new values are stored along with effective dates and indicator of which row is “</a:t>
            </a:r>
            <a:r>
              <a:rPr lang="en-US" sz="2800" b="1" dirty="0" smtClean="0">
                <a:solidFill>
                  <a:srgbClr val="0000FF"/>
                </a:solidFill>
              </a:rPr>
              <a:t>current</a:t>
            </a:r>
            <a:r>
              <a:rPr lang="en-US" sz="2800" dirty="0" smtClean="0"/>
              <a:t>”</a:t>
            </a:r>
          </a:p>
          <a:p>
            <a:endParaRPr lang="vi-V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8083823"/>
              </p:ext>
            </p:extLst>
          </p:nvPr>
        </p:nvGraphicFramePr>
        <p:xfrm>
          <a:off x="304800" y="3962400"/>
          <a:ext cx="8660359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5908"/>
                <a:gridCol w="1473734"/>
                <a:gridCol w="1008344"/>
                <a:gridCol w="1568707"/>
                <a:gridCol w="1174555"/>
                <a:gridCol w="1308750"/>
                <a:gridCol w="1040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err="1" smtClean="0"/>
                        <a:t>Descr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Effective Date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Expiration Date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Current Row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Stapler,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81399" y="5739581"/>
            <a:ext cx="19812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Change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 3: Add A New Dimension Attribute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Infrequently used, preserves history</a:t>
            </a:r>
          </a:p>
          <a:p>
            <a:r>
              <a:rPr lang="en-US" sz="2800" dirty="0" smtClean="0"/>
              <a:t>Useful for “</a:t>
            </a:r>
            <a:r>
              <a:rPr lang="en-US" sz="2800" b="1" dirty="0" smtClean="0">
                <a:solidFill>
                  <a:srgbClr val="0000FF"/>
                </a:solidFill>
              </a:rPr>
              <a:t>soft</a:t>
            </a:r>
            <a:r>
              <a:rPr lang="en-US" sz="2800" dirty="0" smtClean="0"/>
              <a:t>” changes where users might want to choose between the old and new attribute, or need to access both values for a time</a:t>
            </a:r>
          </a:p>
          <a:p>
            <a:r>
              <a:rPr lang="en-US" sz="2800" dirty="0" smtClean="0"/>
              <a:t>The new value is written to the existing column, the old value is stored in a new column</a:t>
            </a:r>
          </a:p>
          <a:p>
            <a:r>
              <a:rPr lang="en-US" sz="2800" dirty="0" smtClean="0"/>
              <a:t>This way queries do not have to be re-written to access the new attribute</a:t>
            </a:r>
          </a:p>
          <a:p>
            <a:r>
              <a:rPr lang="en-US" sz="2800" b="1" dirty="0" smtClean="0"/>
              <a:t>Ex.</a:t>
            </a:r>
            <a:r>
              <a:rPr lang="en-US" sz="2800" dirty="0" smtClean="0"/>
              <a:t> Redistricting sales territories. Re-charting accounting codes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Mini-Dimensions: Add a new Dimension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00FF"/>
                </a:solidFill>
              </a:rPr>
              <a:t>attributes change frequently</a:t>
            </a:r>
            <a:r>
              <a:rPr lang="en-US" sz="2800" dirty="0" smtClean="0"/>
              <a:t> consider placing them in their own “</a:t>
            </a:r>
            <a:r>
              <a:rPr lang="en-US" sz="2800" b="1" dirty="0" smtClean="0">
                <a:solidFill>
                  <a:srgbClr val="0000FF"/>
                </a:solidFill>
              </a:rPr>
              <a:t>mini-dimensions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Most effective when you have </a:t>
            </a:r>
            <a:r>
              <a:rPr lang="en-US" sz="2800" b="1" dirty="0" smtClean="0">
                <a:solidFill>
                  <a:srgbClr val="0000FF"/>
                </a:solidFill>
              </a:rPr>
              <a:t>banded values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rgbClr val="0000FF"/>
                </a:solidFill>
              </a:rPr>
              <a:t>ranges of discrete values</a:t>
            </a:r>
          </a:p>
          <a:p>
            <a:endParaRPr lang="vi-VN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831322"/>
            <a:ext cx="3429000" cy="2057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FK</a:t>
            </a:r>
          </a:p>
          <a:p>
            <a:pPr algn="ctr" eaLnBrk="1" hangingPunct="1"/>
            <a:r>
              <a:rPr lang="en-US" dirty="0">
                <a:latin typeface="+mn-lt"/>
              </a:rPr>
              <a:t>… other </a:t>
            </a:r>
            <a:r>
              <a:rPr lang="en-US" dirty="0" err="1">
                <a:latin typeface="+mn-lt"/>
              </a:rPr>
              <a:t>FKeys</a:t>
            </a:r>
            <a:r>
              <a:rPr lang="en-US" dirty="0">
                <a:latin typeface="+mn-lt"/>
              </a:rPr>
              <a:t>…</a:t>
            </a:r>
          </a:p>
          <a:p>
            <a:pPr algn="ctr" eaLnBrk="1" hangingPunct="1"/>
            <a:r>
              <a:rPr lang="en-US" dirty="0">
                <a:latin typeface="+mn-lt"/>
              </a:rPr>
              <a:t>… Facts…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800" y="3124200"/>
            <a:ext cx="2514600" cy="1470279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ID (Nat. Key)</a:t>
            </a:r>
          </a:p>
          <a:p>
            <a:pPr algn="ctr" eaLnBrk="1" hangingPunct="1"/>
            <a:r>
              <a:rPr lang="en-US" dirty="0">
                <a:latin typeface="+mn-lt"/>
              </a:rPr>
              <a:t>Customer Name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3602722"/>
            <a:ext cx="2438400" cy="8382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4821923"/>
            <a:ext cx="4419600" cy="19050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Demographics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Age Band</a:t>
            </a:r>
          </a:p>
          <a:p>
            <a:pPr algn="ctr" eaLnBrk="1" hangingPunct="1"/>
            <a:r>
              <a:rPr lang="en-US" dirty="0">
                <a:latin typeface="+mn-lt"/>
              </a:rPr>
              <a:t>Customer Gender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Income Band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4955272"/>
            <a:ext cx="1676400" cy="4000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Modeling Concepts </a:t>
            </a:r>
          </a:p>
          <a:p>
            <a:r>
              <a:rPr lang="en-US" dirty="0" smtClean="0"/>
              <a:t>Dimensional Modeling Process</a:t>
            </a:r>
          </a:p>
          <a:p>
            <a:r>
              <a:rPr lang="en-US" dirty="0" smtClean="0"/>
              <a:t>Types of Fact Tables</a:t>
            </a:r>
          </a:p>
          <a:p>
            <a:r>
              <a:rPr lang="en-US" dirty="0" smtClean="0"/>
              <a:t>Types of Facts</a:t>
            </a:r>
          </a:p>
          <a:p>
            <a:r>
              <a:rPr lang="en-US" dirty="0" smtClean="0"/>
              <a:t>Slowly Changing Dimensions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5000"/>
            <a:ext cx="37242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867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from a </a:t>
            </a:r>
            <a:r>
              <a:rPr lang="en-US" dirty="0" smtClean="0">
                <a:solidFill>
                  <a:srgbClr val="0000FF"/>
                </a:solidFill>
              </a:rPr>
              <a:t>business process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business event</a:t>
            </a:r>
          </a:p>
          <a:p>
            <a:pPr lvl="1"/>
            <a:r>
              <a:rPr lang="en-US" i="1" dirty="0" smtClean="0"/>
              <a:t>Facts are usually </a:t>
            </a:r>
            <a:r>
              <a:rPr lang="en-US" i="1" dirty="0" smtClean="0">
                <a:solidFill>
                  <a:srgbClr val="0000FF"/>
                </a:solidFill>
              </a:rPr>
              <a:t>numeric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00FF"/>
                </a:solidFill>
              </a:rPr>
              <a:t>additive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Granularity/grain</a:t>
            </a:r>
          </a:p>
          <a:p>
            <a:pPr lvl="1"/>
            <a:r>
              <a:rPr lang="en-US" i="1" dirty="0" smtClean="0"/>
              <a:t>Identifies the fact </a:t>
            </a:r>
            <a:r>
              <a:rPr lang="en-US" i="1" dirty="0" smtClean="0">
                <a:solidFill>
                  <a:srgbClr val="0000FF"/>
                </a:solidFill>
              </a:rPr>
              <a:t>level of detail</a:t>
            </a:r>
          </a:p>
          <a:p>
            <a:pPr lvl="1"/>
            <a:r>
              <a:rPr lang="en-US" i="1" dirty="0" smtClean="0"/>
              <a:t>One row </a:t>
            </a:r>
            <a:r>
              <a:rPr lang="en-US" i="1" dirty="0" smtClean="0">
                <a:solidFill>
                  <a:srgbClr val="0000FF"/>
                </a:solidFill>
              </a:rPr>
              <a:t>per sale</a:t>
            </a:r>
            <a:r>
              <a:rPr lang="en-US" i="1" dirty="0" smtClean="0"/>
              <a:t>, one row </a:t>
            </a:r>
            <a:r>
              <a:rPr lang="en-US" i="1" dirty="0" smtClean="0">
                <a:solidFill>
                  <a:srgbClr val="0000FF"/>
                </a:solidFill>
              </a:rPr>
              <a:t>per service call</a:t>
            </a:r>
            <a:r>
              <a:rPr lang="en-US" i="1" dirty="0" smtClean="0"/>
              <a:t>, one row </a:t>
            </a:r>
            <a:r>
              <a:rPr lang="en-US" i="1" dirty="0" smtClean="0">
                <a:solidFill>
                  <a:srgbClr val="0000FF"/>
                </a:solidFill>
              </a:rPr>
              <a:t>per claim</a:t>
            </a:r>
            <a:r>
              <a:rPr lang="en-US" i="1" dirty="0" smtClean="0"/>
              <a:t>, …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Atomic grain </a:t>
            </a:r>
            <a:r>
              <a:rPr lang="en-US" i="1" dirty="0" smtClean="0"/>
              <a:t>is most flexible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 Schema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846" y="2179637"/>
            <a:ext cx="5884927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373" y="1570037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Fact table </a:t>
            </a:r>
            <a:r>
              <a:rPr lang="en-US" sz="2800" dirty="0" smtClean="0"/>
              <a:t>per </a:t>
            </a:r>
            <a:r>
              <a:rPr lang="en-US" sz="2800" dirty="0" smtClean="0">
                <a:solidFill>
                  <a:srgbClr val="0000FF"/>
                </a:solidFill>
              </a:rPr>
              <a:t>business process/event</a:t>
            </a:r>
            <a:r>
              <a:rPr lang="en-US" sz="2800" dirty="0" smtClean="0"/>
              <a:t>, plus </a:t>
            </a:r>
            <a:r>
              <a:rPr lang="en-US" sz="2800" dirty="0" smtClean="0">
                <a:solidFill>
                  <a:srgbClr val="0000FF"/>
                </a:solidFill>
              </a:rPr>
              <a:t>relevant dimensions</a:t>
            </a:r>
            <a:r>
              <a:rPr lang="en-US" sz="2800" dirty="0" smtClean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373" y="3170237"/>
            <a:ext cx="35814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fewer joins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Extensible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 change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60198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Dimension</a:t>
            </a:r>
            <a:br>
              <a:rPr lang="en-US" sz="2000" b="1" dirty="0" smtClean="0"/>
            </a:br>
            <a:r>
              <a:rPr lang="en-US" sz="2000" b="1" dirty="0" smtClean="0"/>
              <a:t>Tables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638800" y="601980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Fact</a:t>
            </a:r>
            <a:br>
              <a:rPr lang="en-US" sz="2000" b="1" dirty="0" smtClean="0"/>
            </a:br>
            <a:r>
              <a:rPr lang="en-US" sz="2000" b="1" dirty="0" smtClean="0"/>
              <a:t>Table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543800" y="60198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Dimension</a:t>
            </a:r>
            <a:br>
              <a:rPr lang="en-US" sz="2000" b="1" dirty="0" smtClean="0"/>
            </a:br>
            <a:r>
              <a:rPr lang="en-US" sz="2000" b="1" dirty="0" smtClean="0"/>
              <a:t>Tables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2" name="Up Arrow 11"/>
          <p:cNvSpPr/>
          <p:nvPr/>
        </p:nvSpPr>
        <p:spPr>
          <a:xfrm>
            <a:off x="3886200" y="56388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6096000" y="56388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153400" y="55626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Conformed Dimensions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Shared across business processes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fact tables</a:t>
            </a:r>
            <a:r>
              <a:rPr lang="en-US" dirty="0" smtClean="0"/>
              <a:t>) in the DW.</a:t>
            </a:r>
          </a:p>
          <a:p>
            <a:r>
              <a:rPr lang="en-US" dirty="0" smtClean="0"/>
              <a:t>All fact tables use </a:t>
            </a:r>
            <a:r>
              <a:rPr lang="en-US" dirty="0" smtClean="0">
                <a:solidFill>
                  <a:srgbClr val="0000FF"/>
                </a:solidFill>
              </a:rPr>
              <a:t>same</a:t>
            </a:r>
            <a:r>
              <a:rPr lang="en-US" dirty="0" smtClean="0"/>
              <a:t> standard dimensions</a:t>
            </a:r>
          </a:p>
          <a:p>
            <a:pPr lvl="1"/>
            <a:r>
              <a:rPr lang="en-US" i="1" dirty="0" smtClean="0"/>
              <a:t>Established via Bus Matrix, enforced in ETL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33800"/>
            <a:ext cx="6096000" cy="29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Enterprise Data Warehouse Bus Architecture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952625"/>
            <a:ext cx="82581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Warehouse Bus Matrix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Rows = Business processes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Columns = Conformed dimensions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1817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2365</Words>
  <Application>Microsoft Office PowerPoint</Application>
  <PresentationFormat>On-screen Show (4:3)</PresentationFormat>
  <Paragraphs>452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DATA WAREHOUSE DESIGN – DIMENSIONAL MODELING</vt:lpstr>
      <vt:lpstr>Outline</vt:lpstr>
      <vt:lpstr>Dimensional Modeling Concepts </vt:lpstr>
      <vt:lpstr>Dimensions </vt:lpstr>
      <vt:lpstr>Facts </vt:lpstr>
      <vt:lpstr>Star Schema </vt:lpstr>
      <vt:lpstr>Conformed Dimensions </vt:lpstr>
      <vt:lpstr>Enterprise Data Warehouse Bus Architecture</vt:lpstr>
      <vt:lpstr>Data Warehouse Bus Matrix </vt:lpstr>
      <vt:lpstr>Dimensional Modeling</vt:lpstr>
      <vt:lpstr>Components of the Dimensional Model</vt:lpstr>
      <vt:lpstr>Multidimensional Data Representations</vt:lpstr>
      <vt:lpstr>Modeling data warehouses</vt:lpstr>
      <vt:lpstr>Modeling data warehouses</vt:lpstr>
      <vt:lpstr>Star Schema Example</vt:lpstr>
      <vt:lpstr>Snowflake Schema Example</vt:lpstr>
      <vt:lpstr>Constellation Schema Example</vt:lpstr>
      <vt:lpstr>Dimensional Modeling Process </vt:lpstr>
      <vt:lpstr>#1: Identifying Business Processes</vt:lpstr>
      <vt:lpstr>Types of Fact Table</vt:lpstr>
      <vt:lpstr>Transaction Fact</vt:lpstr>
      <vt:lpstr>Accumulating Snapshot Fact</vt:lpstr>
      <vt:lpstr>Periodic Snapshot Fact</vt:lpstr>
      <vt:lpstr>Which Fact Table?</vt:lpstr>
      <vt:lpstr>#2: Declare the grain</vt:lpstr>
      <vt:lpstr>#3: Identify the Dimensions</vt:lpstr>
      <vt:lpstr>#4 Identify the Facts</vt:lpstr>
      <vt:lpstr>Types of Facts</vt:lpstr>
      <vt:lpstr>Types of Fact</vt:lpstr>
      <vt:lpstr>Addictive Fact</vt:lpstr>
      <vt:lpstr>Addictive Fact</vt:lpstr>
      <vt:lpstr>Semi-addictive Fact</vt:lpstr>
      <vt:lpstr>Semi-addictive Fact</vt:lpstr>
      <vt:lpstr>Non-addictive Fact</vt:lpstr>
      <vt:lpstr>Non-addictive Fact</vt:lpstr>
      <vt:lpstr>Which Fact? Additive? Semi? Non?</vt:lpstr>
      <vt:lpstr>Dimensional Modeling Practice</vt:lpstr>
      <vt:lpstr>Enterprise Bus Matrix</vt:lpstr>
      <vt:lpstr>Build A Bus Matrix</vt:lpstr>
      <vt:lpstr>The Dimension Table Key</vt:lpstr>
      <vt:lpstr>Date and Time Dimensions</vt:lpstr>
      <vt:lpstr>Date Dimension Example</vt:lpstr>
      <vt:lpstr>Degenerate Dimensions</vt:lpstr>
      <vt:lpstr>Slowly Changing Dimensions</vt:lpstr>
      <vt:lpstr>Type 1: Overwrite</vt:lpstr>
      <vt:lpstr>Type 2: Add New Dimension Row</vt:lpstr>
      <vt:lpstr>Type 3: Add A New Dimension Attribute</vt:lpstr>
      <vt:lpstr>Mini-Dimensions: Add a new Dimension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DESIGN</dc:title>
  <dc:creator>hoang quach</dc:creator>
  <cp:lastModifiedBy>hoangqd</cp:lastModifiedBy>
  <cp:revision>151</cp:revision>
  <dcterms:created xsi:type="dcterms:W3CDTF">2006-08-16T00:00:00Z</dcterms:created>
  <dcterms:modified xsi:type="dcterms:W3CDTF">2018-10-01T06:42:45Z</dcterms:modified>
</cp:coreProperties>
</file>