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70" r:id="rId3"/>
    <p:sldId id="258" r:id="rId4"/>
    <p:sldId id="260" r:id="rId5"/>
    <p:sldId id="263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086C2"/>
    <a:srgbClr val="A0B5C4"/>
    <a:srgbClr val="003366"/>
    <a:srgbClr val="1F9A0A"/>
    <a:srgbClr val="019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176" autoAdjust="0"/>
  </p:normalViewPr>
  <p:slideViewPr>
    <p:cSldViewPr>
      <p:cViewPr varScale="1">
        <p:scale>
          <a:sx n="68" d="100"/>
          <a:sy n="68" d="100"/>
        </p:scale>
        <p:origin x="188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890FA-84E4-4D6E-BD8C-A26F6B6944DD}" type="datetimeFigureOut">
              <a:rPr lang="en-GB" smtClean="0"/>
              <a:pPr/>
              <a:t>06/02/2020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F9A57-430C-42ED-B8B9-D13D26B9851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53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9A57-430C-42ED-B8B9-D13D26B98519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195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 userDrawn="1"/>
        </p:nvSpPr>
        <p:spPr bwMode="white">
          <a:xfrm>
            <a:off x="0" y="5181600"/>
            <a:ext cx="9144000" cy="1676400"/>
          </a:xfrm>
          <a:prstGeom prst="rect">
            <a:avLst/>
          </a:prstGeom>
          <a:solidFill>
            <a:srgbClr val="A0B5C4">
              <a:alpha val="3098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gray">
          <a:xfrm>
            <a:off x="0" y="1663700"/>
            <a:ext cx="9144000" cy="23241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" name="AutoShape 113" descr="gdd01"/>
          <p:cNvSpPr>
            <a:spLocks noChangeArrowheads="1"/>
          </p:cNvSpPr>
          <p:nvPr userDrawn="1"/>
        </p:nvSpPr>
        <p:spPr bwMode="gray">
          <a:xfrm>
            <a:off x="12700" y="20447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21" name="AutoShape 114" descr="gdd04"/>
          <p:cNvSpPr>
            <a:spLocks noChangeArrowheads="1"/>
          </p:cNvSpPr>
          <p:nvPr userDrawn="1"/>
        </p:nvSpPr>
        <p:spPr bwMode="gray">
          <a:xfrm>
            <a:off x="1460500" y="12065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22" name="AutoShape 115" descr="gdd03"/>
          <p:cNvSpPr>
            <a:spLocks noChangeArrowheads="1"/>
          </p:cNvSpPr>
          <p:nvPr userDrawn="1"/>
        </p:nvSpPr>
        <p:spPr bwMode="gray">
          <a:xfrm>
            <a:off x="1422400" y="29210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 cstate="print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pic>
        <p:nvPicPr>
          <p:cNvPr id="23" name="Picture 6" descr="D:\HCMUTE\Khoa\hinhkhoa\logo_jpeg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43838" y="0"/>
            <a:ext cx="130016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3"/>
          <p:cNvSpPr txBox="1">
            <a:spLocks noChangeArrowheads="1"/>
          </p:cNvSpPr>
          <p:nvPr userDrawn="1"/>
        </p:nvSpPr>
        <p:spPr bwMode="white">
          <a:xfrm>
            <a:off x="1295400" y="33020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r">
              <a:buFont typeface="Wingdings" pitchFamily="2" charset="2"/>
              <a:buNone/>
              <a:defRPr sz="2800">
                <a:solidFill>
                  <a:schemeClr val="bg1"/>
                </a:solidFill>
              </a:defRPr>
            </a:lvl1pPr>
          </a:lstStyle>
          <a:p>
            <a:pPr algn="ctr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>
                <a:solidFill>
                  <a:srgbClr val="5086C2"/>
                </a:solidFill>
                <a:latin typeface="Times New Roman" pitchFamily="18" charset="0"/>
                <a:cs typeface="Times New Roman" pitchFamily="18" charset="0"/>
              </a:rPr>
              <a:t>BIG DATA ANALYSIS</a:t>
            </a:r>
            <a:endParaRPr lang="en-US" sz="2800" b="1" kern="0" dirty="0">
              <a:solidFill>
                <a:srgbClr val="5086C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3352800" y="2349500"/>
            <a:ext cx="5486400" cy="990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000" baseline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WELCOME</a:t>
            </a:r>
            <a:endParaRPr lang="en-US" dirty="0"/>
          </a:p>
        </p:txBody>
      </p:sp>
      <p:pic>
        <p:nvPicPr>
          <p:cNvPr id="26" name="Picture 2" descr="G:\MIT 2014\logo\logo\logo-truong.jp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1" y="0"/>
            <a:ext cx="1210165" cy="12954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Picture 2" descr="G:\MIT 2014\logo\logo\logo-truong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84368" y="260648"/>
            <a:ext cx="879248" cy="94117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6084168" y="5546700"/>
            <a:ext cx="5207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r>
              <a:rPr lang="en-US" sz="1800" b="1" dirty="0">
                <a:solidFill>
                  <a:schemeClr val="bg1"/>
                </a:solidFill>
                <a:latin typeface="Corbel" pitchFamily="34" charset="0"/>
                <a:cs typeface="+mn-cs"/>
              </a:rPr>
              <a:t>LT</a:t>
            </a: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6642968" y="5229200"/>
            <a:ext cx="4953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r>
              <a:rPr lang="en-US" sz="1800" b="1" dirty="0">
                <a:solidFill>
                  <a:schemeClr val="bg1"/>
                </a:solidFill>
                <a:latin typeface="Corbel" pitchFamily="34" charset="0"/>
                <a:cs typeface="+mn-cs"/>
              </a:rPr>
              <a:t>VB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352800" y="2349500"/>
            <a:ext cx="5486400" cy="990600"/>
          </a:xfrm>
        </p:spPr>
        <p:txBody>
          <a:bodyPr>
            <a:normAutofit/>
          </a:bodyPr>
          <a:lstStyle>
            <a:lvl1pPr marL="0" indent="0" algn="r">
              <a:buFont typeface="Wingdings" pitchFamily="2" charset="2"/>
              <a:buNone/>
              <a:defRPr sz="3000" baseline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z="3200">
                <a:latin typeface="Arial" pitchFamily="34" charset="0"/>
                <a:cs typeface="Arial" pitchFamily="34" charset="0"/>
              </a:rPr>
              <a:t>WELCOME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3635896" y="4257675"/>
            <a:ext cx="5495404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700" b="1">
                <a:solidFill>
                  <a:srgbClr val="5086C2"/>
                </a:solidFill>
                <a:latin typeface="Tahoma" pitchFamily="34" charset="0"/>
                <a:cs typeface="Tahoma" pitchFamily="34" charset="0"/>
              </a:rPr>
              <a:t>Le Thi Minh Chau</a:t>
            </a:r>
            <a:endParaRPr lang="en-US" sz="1700" b="1" dirty="0">
              <a:solidFill>
                <a:srgbClr val="5086C2"/>
              </a:solidFill>
              <a:latin typeface="Tahoma" pitchFamily="34" charset="0"/>
              <a:cs typeface="Tahoma" pitchFamily="34" charset="0"/>
            </a:endParaRPr>
          </a:p>
          <a:p>
            <a:pPr algn="r">
              <a:defRPr/>
            </a:pPr>
            <a:r>
              <a:rPr lang="en-US" sz="1700" b="1" dirty="0">
                <a:solidFill>
                  <a:srgbClr val="5086C2"/>
                </a:solidFill>
                <a:latin typeface="Tahoma" pitchFamily="34" charset="0"/>
                <a:cs typeface="Tahoma" pitchFamily="34" charset="0"/>
              </a:rPr>
              <a:t>Faculty Of Information Technology</a:t>
            </a:r>
          </a:p>
          <a:p>
            <a:pPr algn="r">
              <a:defRPr/>
            </a:pPr>
            <a:r>
              <a:rPr lang="en-US" sz="1700" b="1" dirty="0">
                <a:solidFill>
                  <a:srgbClr val="5086C2"/>
                </a:solidFill>
                <a:latin typeface="Tahoma" pitchFamily="34" charset="0"/>
                <a:cs typeface="Tahoma" pitchFamily="34" charset="0"/>
              </a:rPr>
              <a:t>HCMC University Of Technology And Education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Contents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Big Data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Apache Pig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Apache Hive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Spark SQL</a:t>
            </a:r>
          </a:p>
        </p:txBody>
      </p:sp>
    </p:spTree>
    <p:extLst>
      <p:ext uri="{BB962C8B-B14F-4D97-AF65-F5344CB8AC3E}">
        <p14:creationId xmlns:p14="http://schemas.microsoft.com/office/powerpoint/2010/main" val="25066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Alan Gates, </a:t>
            </a:r>
            <a:r>
              <a:rPr lang="en-US" b="1" i="1"/>
              <a:t>Programming Pig 2</a:t>
            </a:r>
            <a:r>
              <a:rPr lang="en-US" b="1" i="1" baseline="30000"/>
              <a:t>nd</a:t>
            </a:r>
            <a:r>
              <a:rPr lang="en-US"/>
              <a:t>, O’reilly, 2016.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Jason Rutherglen, Dean Wampler, Edward Capriolo, </a:t>
            </a:r>
            <a:r>
              <a:rPr lang="en-US" b="1" i="1"/>
              <a:t>Programming Hive</a:t>
            </a:r>
            <a:r>
              <a:rPr lang="en-US"/>
              <a:t>, O’reilly, 2012.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Aurobindo Sarkar, </a:t>
            </a:r>
            <a:r>
              <a:rPr lang="en-US" b="1" i="1"/>
              <a:t>Learning Spark SQL</a:t>
            </a:r>
            <a:r>
              <a:rPr lang="en-US"/>
              <a:t>, Pack Publishing, 2017.</a:t>
            </a:r>
          </a:p>
        </p:txBody>
      </p:sp>
    </p:spTree>
    <p:extLst>
      <p:ext uri="{BB962C8B-B14F-4D97-AF65-F5344CB8AC3E}">
        <p14:creationId xmlns:p14="http://schemas.microsoft.com/office/powerpoint/2010/main" val="337601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Assessments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Midterm: 50%</a:t>
            </a:r>
          </a:p>
          <a:p>
            <a:pPr lvl="1"/>
            <a:r>
              <a:rPr lang="en-US"/>
              <a:t>Attendance: 10%</a:t>
            </a:r>
          </a:p>
          <a:p>
            <a:pPr lvl="2"/>
            <a:r>
              <a:rPr lang="en-US"/>
              <a:t>Miss 1 day: minus 5%</a:t>
            </a:r>
          </a:p>
          <a:p>
            <a:pPr lvl="2"/>
            <a:r>
              <a:rPr lang="en-US"/>
              <a:t>Miss 3 days: be banned from the final presentation</a:t>
            </a:r>
          </a:p>
          <a:p>
            <a:pPr lvl="2"/>
            <a:r>
              <a:rPr lang="en-US"/>
              <a:t>2 days late = miss 1 day</a:t>
            </a:r>
          </a:p>
          <a:p>
            <a:pPr lvl="1"/>
            <a:r>
              <a:rPr lang="en-US"/>
              <a:t>Coursework: 40%</a:t>
            </a:r>
          </a:p>
          <a:p>
            <a:r>
              <a:rPr lang="en-US">
                <a:solidFill>
                  <a:srgbClr val="0000FF"/>
                </a:solidFill>
              </a:rPr>
              <a:t>Final: 50%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Group Presentation</a:t>
            </a:r>
          </a:p>
          <a:p>
            <a:r>
              <a:rPr lang="en-US">
                <a:solidFill>
                  <a:srgbClr val="FF0000"/>
                </a:solidFill>
              </a:rPr>
              <a:t>Important note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Plagiarism cases: “all zero” rule applied</a:t>
            </a:r>
          </a:p>
        </p:txBody>
      </p:sp>
    </p:spTree>
    <p:extLst>
      <p:ext uri="{BB962C8B-B14F-4D97-AF65-F5344CB8AC3E}">
        <p14:creationId xmlns:p14="http://schemas.microsoft.com/office/powerpoint/2010/main" val="367323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Group Presentation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Each group has 2 – 3 students.</a:t>
            </a:r>
          </a:p>
          <a:p>
            <a:r>
              <a:rPr lang="en-US"/>
              <a:t>Each group will hand the topic int the third week.</a:t>
            </a:r>
          </a:p>
          <a:p>
            <a:r>
              <a:rPr lang="en-US"/>
              <a:t>Each group will choose one topic and present it at the end of the course.</a:t>
            </a:r>
          </a:p>
          <a:p>
            <a:r>
              <a:rPr lang="en-US"/>
              <a:t>All members of group must be present.</a:t>
            </a:r>
          </a:p>
          <a:p>
            <a:r>
              <a:rPr lang="en-US">
                <a:solidFill>
                  <a:srgbClr val="0000FF"/>
                </a:solidFill>
              </a:rPr>
              <a:t>All members of one group will have to score other members of that group.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Member fails to score </a:t>
            </a:r>
            <a:r>
              <a:rPr lang="en-US">
                <a:solidFill>
                  <a:srgbClr val="FF0000"/>
                </a:solidFill>
                <a:sym typeface="Wingdings" panose="05000000000000000000" pitchFamily="2" charset="2"/>
              </a:rPr>
              <a:t> member will receive minus score.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0000FF"/>
                </a:solidFill>
              </a:rPr>
              <a:t>All groups will have to score every presenting group.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Group fails to score for another group </a:t>
            </a:r>
            <a:r>
              <a:rPr lang="en-US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>
                <a:solidFill>
                  <a:srgbClr val="FF0000"/>
                </a:solidFill>
              </a:rPr>
              <a:t>group will receive 1 minus score.</a:t>
            </a:r>
          </a:p>
        </p:txBody>
      </p:sp>
    </p:spTree>
    <p:extLst>
      <p:ext uri="{BB962C8B-B14F-4D97-AF65-F5344CB8AC3E}">
        <p14:creationId xmlns:p14="http://schemas.microsoft.com/office/powerpoint/2010/main" val="230651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119313"/>
            <a:ext cx="38100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75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2309</TotalTime>
  <Words>226</Words>
  <Application>Microsoft Office PowerPoint</Application>
  <PresentationFormat>On-screen Show (4:3)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Corbel</vt:lpstr>
      <vt:lpstr>Tahoma</vt:lpstr>
      <vt:lpstr>Times New Roman</vt:lpstr>
      <vt:lpstr>Tw Cen MT</vt:lpstr>
      <vt:lpstr>Wingdings</vt:lpstr>
      <vt:lpstr>Wingdings 2</vt:lpstr>
      <vt:lpstr>Median</vt:lpstr>
      <vt:lpstr>PowerPoint Presentation</vt:lpstr>
      <vt:lpstr>Module Contents </vt:lpstr>
      <vt:lpstr>References</vt:lpstr>
      <vt:lpstr>Assessments </vt:lpstr>
      <vt:lpstr>Final Group Presentation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thaithuynvt</dc:creator>
  <cp:lastModifiedBy>Admin</cp:lastModifiedBy>
  <cp:revision>165</cp:revision>
  <dcterms:created xsi:type="dcterms:W3CDTF">2014-07-14T09:55:58Z</dcterms:created>
  <dcterms:modified xsi:type="dcterms:W3CDTF">2020-02-06T04:16:13Z</dcterms:modified>
</cp:coreProperties>
</file>