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70" r:id="rId3"/>
    <p:sldId id="294" r:id="rId4"/>
    <p:sldId id="292" r:id="rId5"/>
    <p:sldId id="296" r:id="rId6"/>
    <p:sldId id="297" r:id="rId7"/>
    <p:sldId id="278" r:id="rId8"/>
    <p:sldId id="293" r:id="rId9"/>
    <p:sldId id="298" r:id="rId10"/>
    <p:sldId id="299" r:id="rId11"/>
    <p:sldId id="280" r:id="rId12"/>
    <p:sldId id="281" r:id="rId13"/>
    <p:sldId id="300" r:id="rId14"/>
    <p:sldId id="282" r:id="rId15"/>
    <p:sldId id="283" r:id="rId16"/>
    <p:sldId id="284" r:id="rId17"/>
    <p:sldId id="285" r:id="rId18"/>
    <p:sldId id="279" r:id="rId19"/>
    <p:sldId id="286" r:id="rId20"/>
    <p:sldId id="288" r:id="rId21"/>
    <p:sldId id="289" r:id="rId22"/>
    <p:sldId id="301" r:id="rId23"/>
    <p:sldId id="290" r:id="rId24"/>
    <p:sldId id="291" r:id="rId25"/>
    <p:sldId id="26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086C2"/>
    <a:srgbClr val="A0B5C4"/>
    <a:srgbClr val="003366"/>
    <a:srgbClr val="1F9A0A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76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90FA-84E4-4D6E-BD8C-A26F6B6944DD}" type="datetimeFigureOut">
              <a:rPr lang="en-GB" smtClean="0"/>
              <a:pPr/>
              <a:t>15/03/2020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9A57-430C-42ED-B8B9-D13D26B985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53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white">
          <a:xfrm>
            <a:off x="0" y="5181600"/>
            <a:ext cx="9144000" cy="1676400"/>
          </a:xfrm>
          <a:prstGeom prst="rect">
            <a:avLst/>
          </a:prstGeom>
          <a:solidFill>
            <a:srgbClr val="A0B5C4">
              <a:alpha val="3098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1663700"/>
            <a:ext cx="9144000" cy="23241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AutoShape 113" descr="gdd01"/>
          <p:cNvSpPr>
            <a:spLocks noChangeArrowheads="1"/>
          </p:cNvSpPr>
          <p:nvPr userDrawn="1"/>
        </p:nvSpPr>
        <p:spPr bwMode="gray">
          <a:xfrm>
            <a:off x="12700" y="20447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1" name="AutoShape 114" descr="gdd04"/>
          <p:cNvSpPr>
            <a:spLocks noChangeArrowheads="1"/>
          </p:cNvSpPr>
          <p:nvPr userDrawn="1"/>
        </p:nvSpPr>
        <p:spPr bwMode="gray">
          <a:xfrm>
            <a:off x="1460500" y="12065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2" name="AutoShape 115" descr="gdd03"/>
          <p:cNvSpPr>
            <a:spLocks noChangeArrowheads="1"/>
          </p:cNvSpPr>
          <p:nvPr userDrawn="1"/>
        </p:nvSpPr>
        <p:spPr bwMode="gray">
          <a:xfrm>
            <a:off x="1422400" y="29210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pic>
        <p:nvPicPr>
          <p:cNvPr id="23" name="Picture 6" descr="D:\HCMUTE\Khoa\hinhkhoa\logo_jpeg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3838" y="0"/>
            <a:ext cx="13001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3"/>
          <p:cNvSpPr txBox="1">
            <a:spLocks noChangeArrowheads="1"/>
          </p:cNvSpPr>
          <p:nvPr userDrawn="1"/>
        </p:nvSpPr>
        <p:spPr bwMode="white">
          <a:xfrm>
            <a:off x="1295400" y="33020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solidFill>
                  <a:srgbClr val="5086C2"/>
                </a:solidFill>
                <a:latin typeface="Times New Roman" pitchFamily="18" charset="0"/>
                <a:cs typeface="Times New Roman" pitchFamily="18" charset="0"/>
              </a:rPr>
              <a:t>BIG DATA ANALYSIS</a:t>
            </a:r>
            <a:endParaRPr lang="en-US" sz="2800" b="1" kern="0" dirty="0">
              <a:solidFill>
                <a:srgbClr val="5086C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352800" y="2349500"/>
            <a:ext cx="5486400" cy="990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WELCOME</a:t>
            </a:r>
            <a:endParaRPr lang="en-US" dirty="0"/>
          </a:p>
        </p:txBody>
      </p:sp>
      <p:pic>
        <p:nvPicPr>
          <p:cNvPr id="26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0"/>
            <a:ext cx="1210165" cy="12954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260648"/>
            <a:ext cx="879248" cy="9411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6084168" y="5546700"/>
            <a:ext cx="520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LT</a:t>
            </a: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6642968" y="5229200"/>
            <a:ext cx="495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VB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352800" y="2349500"/>
            <a:ext cx="5486400" cy="990600"/>
          </a:xfrm>
        </p:spPr>
        <p:txBody>
          <a:bodyPr>
            <a:normAutofit/>
          </a:bodyPr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3200">
                <a:latin typeface="Arial" pitchFamily="34" charset="0"/>
                <a:cs typeface="Arial" pitchFamily="34" charset="0"/>
              </a:rPr>
              <a:t>APACHE PIG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635896" y="4257675"/>
            <a:ext cx="549540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700" b="1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Le Thi Minh Chau</a:t>
            </a:r>
            <a:endParaRPr lang="en-US" sz="1700" b="1" dirty="0">
              <a:solidFill>
                <a:srgbClr val="5086C2"/>
              </a:solidFill>
              <a:latin typeface="Tahoma" pitchFamily="34" charset="0"/>
              <a:cs typeface="Tahoma" pitchFamily="34" charset="0"/>
            </a:endParaRP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Faculty Of Information Technology</a:t>
            </a: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HCMC University Of Technology And Education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EA53-73BC-4D8F-A2CB-01FAFC35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Hadoop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D449B-DE7D-458E-AEFE-B098F16A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9776E-3B67-4FDD-AA0C-192E2CDB79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MapReduce</a:t>
            </a:r>
          </a:p>
          <a:p>
            <a:pPr lvl="1"/>
            <a:r>
              <a:rPr lang="en-US" dirty="0"/>
              <a:t>Distributed data processing model and execution environment that runs on large clusters of commodity machines.</a:t>
            </a:r>
          </a:p>
          <a:p>
            <a:pPr lvl="1"/>
            <a:r>
              <a:rPr lang="en-US" dirty="0"/>
              <a:t>Also called MR.</a:t>
            </a:r>
          </a:p>
          <a:p>
            <a:pPr lvl="1"/>
            <a:r>
              <a:rPr lang="en-US" dirty="0"/>
              <a:t>Programs are inherently parallel.</a:t>
            </a:r>
          </a:p>
        </p:txBody>
      </p:sp>
    </p:spTree>
    <p:extLst>
      <p:ext uri="{BB962C8B-B14F-4D97-AF65-F5344CB8AC3E}">
        <p14:creationId xmlns:p14="http://schemas.microsoft.com/office/powerpoint/2010/main" val="253834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2244-D167-4C63-9CFC-134030BB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6F6C4-F028-451C-93C3-ABEF7AB6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832C0-6A33-4BFA-8D9F-FCDD369FF1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3FFD8-9759-46F5-AB10-5C5459F2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08" y="1516698"/>
            <a:ext cx="7668344" cy="52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6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745A-33BC-4F2F-B0BB-CF2C2D21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2CE63-A011-4AF8-86A1-D805031B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F91B82-F933-4513-BF2E-6E1CC48B16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714627"/>
            <a:ext cx="8153400" cy="4266946"/>
          </a:xfrm>
        </p:spPr>
      </p:pic>
    </p:spTree>
    <p:extLst>
      <p:ext uri="{BB962C8B-B14F-4D97-AF65-F5344CB8AC3E}">
        <p14:creationId xmlns:p14="http://schemas.microsoft.com/office/powerpoint/2010/main" val="273111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Big Data and Hadoop</a:t>
            </a:r>
          </a:p>
          <a:p>
            <a:r>
              <a:rPr lang="en-US" dirty="0">
                <a:solidFill>
                  <a:srgbClr val="0000FF"/>
                </a:solidFill>
              </a:rPr>
              <a:t>Introduction to Pig</a:t>
            </a:r>
          </a:p>
          <a:p>
            <a:r>
              <a:rPr lang="en-US" dirty="0"/>
              <a:t>Hadoop Pig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3324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FAAF-6FAF-4955-8659-2F0D300D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89FA3-C191-4851-9148-17AE5E67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CA2A5-8DF3-4266-A336-A71442D1D1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an open source data flow language</a:t>
            </a:r>
          </a:p>
          <a:p>
            <a:r>
              <a:rPr lang="en-US" dirty="0"/>
              <a:t>Pig Latin is used to express the queries and data manipulation operations in simple scripts.</a:t>
            </a:r>
          </a:p>
          <a:p>
            <a:r>
              <a:rPr lang="en-US" dirty="0"/>
              <a:t>Pig converts the scripts into a sequence of underlying Map Reduce jobs.</a:t>
            </a:r>
          </a:p>
        </p:txBody>
      </p:sp>
    </p:spTree>
    <p:extLst>
      <p:ext uri="{BB962C8B-B14F-4D97-AF65-F5344CB8AC3E}">
        <p14:creationId xmlns:p14="http://schemas.microsoft.com/office/powerpoint/2010/main" val="218428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6C36-4CBE-48C0-8D84-1834898F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Internalize Pig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19A780-5183-4015-A3E5-B3F87798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55DD6-0B47-418F-9337-F098E89AAC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5B5D-8B7A-4DA8-A700-F6FDA1F3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5" y="2325761"/>
            <a:ext cx="8388096" cy="27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7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28A0-DF44-4235-AC6E-2DC240C2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Internalizing Pig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08B93D-3725-4E6E-A024-D3DAC536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4E6CA-D1EE-4D25-B767-6088BDAB19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D302C-8265-40A9-9DEA-B7CAFBA5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659"/>
            <a:ext cx="9144000" cy="44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8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3291-3221-414E-ACD0-8EE658DB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6F436-F3F2-4789-926D-204B80AC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FFE14-FF60-4DB8-9F9C-2504113045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22196-99CF-4877-9B2A-0BFCBD44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93379"/>
            <a:ext cx="8143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2972-6026-4E82-85C0-182ECD88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Java MapReduce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F1375-DFFF-4935-B347-17C147BB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31F6-0AD5-4F33-BF45-DF2DE0FBCF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8F04C-2637-4090-9890-7ECF36FE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83645"/>
            <a:ext cx="8603152" cy="45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17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099B-51DC-427A-869F-45B4D796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Internalizing Pig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DB74D0-F371-4A0C-9156-9A90F891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7DD22-2EAB-4BFB-8632-7284FA9550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422E4-1FE8-46E5-BFCB-9F8FCBB2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6505"/>
            <a:ext cx="7056784" cy="52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3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Big Data and Hadoop</a:t>
            </a:r>
          </a:p>
          <a:p>
            <a:r>
              <a:rPr lang="en-US" dirty="0"/>
              <a:t>Introduction to Pig</a:t>
            </a:r>
          </a:p>
          <a:p>
            <a:r>
              <a:rPr lang="en-US" dirty="0"/>
              <a:t>Hadoop Pig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066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90DA-4A8A-41B4-AB28-18747484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handle Pig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2CD6A-5796-48D7-875C-9AE9ABB9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47136-4DB6-4E0E-8458-6B0DA20970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50500" y="1600200"/>
            <a:ext cx="5515548" cy="4495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Grunt Mode</a:t>
            </a:r>
          </a:p>
          <a:p>
            <a:pPr lvl="1"/>
            <a:r>
              <a:rPr lang="en-US" dirty="0"/>
              <a:t>It’s interactive mode of Pig</a:t>
            </a:r>
          </a:p>
          <a:p>
            <a:pPr lvl="1"/>
            <a:r>
              <a:rPr lang="en-US" dirty="0"/>
              <a:t>Very useful for testing syntax checking and ad-hoc data exploration.</a:t>
            </a:r>
          </a:p>
          <a:p>
            <a:r>
              <a:rPr lang="en-US" b="1" dirty="0"/>
              <a:t>Script Mode</a:t>
            </a:r>
          </a:p>
          <a:p>
            <a:pPr lvl="1"/>
            <a:r>
              <a:rPr lang="en-US" dirty="0"/>
              <a:t>Runs set of instructions from a file</a:t>
            </a:r>
          </a:p>
          <a:p>
            <a:pPr lvl="1"/>
            <a:r>
              <a:rPr lang="en-US" dirty="0"/>
              <a:t>Similar to a SQL script file</a:t>
            </a:r>
          </a:p>
          <a:p>
            <a:r>
              <a:rPr lang="en-US" b="1" dirty="0"/>
              <a:t>Embedded Mode</a:t>
            </a:r>
          </a:p>
          <a:p>
            <a:pPr lvl="1"/>
            <a:r>
              <a:rPr lang="en-US" dirty="0"/>
              <a:t>Executes Pig programs from a Java program</a:t>
            </a:r>
          </a:p>
          <a:p>
            <a:pPr lvl="1"/>
            <a:r>
              <a:rPr lang="en-US" dirty="0"/>
              <a:t>Suitable for creating Pig Script on the fly.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96D03-02E9-484A-A3B1-C7DC301C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" y="2377117"/>
            <a:ext cx="324124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7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D149-EABF-4965-8CAF-68305BEF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Pig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20D27-E036-4137-9B34-1A33659F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AB522-CEE1-4C27-8FA1-ADAA8C9B87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Local</a:t>
            </a:r>
          </a:p>
          <a:p>
            <a:pPr lvl="1"/>
            <a:r>
              <a:rPr lang="en-US" dirty="0"/>
              <a:t>Need access to a single machine</a:t>
            </a:r>
          </a:p>
          <a:p>
            <a:pPr lvl="1"/>
            <a:r>
              <a:rPr lang="en-US" dirty="0"/>
              <a:t>All files are installed and run using your local host and file system</a:t>
            </a:r>
          </a:p>
          <a:p>
            <a:pPr lvl="1"/>
            <a:r>
              <a:rPr lang="en-US" dirty="0"/>
              <a:t>Is invoked by using the </a:t>
            </a:r>
            <a:r>
              <a:rPr lang="en-US" dirty="0">
                <a:solidFill>
                  <a:srgbClr val="0000FF"/>
                </a:solidFill>
                <a:latin typeface="Corbel Light" panose="020B0303020204020204" pitchFamily="34" charset="0"/>
              </a:rPr>
              <a:t>–x local </a:t>
            </a:r>
            <a:r>
              <a:rPr lang="en-US" dirty="0"/>
              <a:t>flag.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 –x local</a:t>
            </a:r>
          </a:p>
          <a:p>
            <a:r>
              <a:rPr lang="en-US" b="1" dirty="0"/>
              <a:t>Map Reduce</a:t>
            </a:r>
          </a:p>
          <a:p>
            <a:pPr lvl="1"/>
            <a:r>
              <a:rPr lang="en-US" dirty="0"/>
              <a:t>The default mode</a:t>
            </a:r>
          </a:p>
          <a:p>
            <a:pPr lvl="1"/>
            <a:r>
              <a:rPr lang="en-US" dirty="0"/>
              <a:t>Need access to a Hadoop cluster and HDFS installation</a:t>
            </a:r>
          </a:p>
          <a:p>
            <a:pPr lvl="1"/>
            <a:r>
              <a:rPr lang="en-US" dirty="0"/>
              <a:t>Can also be invoked by using the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–x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flag or just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 –x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34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Big Data and Hadoop</a:t>
            </a:r>
          </a:p>
          <a:p>
            <a:r>
              <a:rPr lang="en-US" dirty="0"/>
              <a:t>Introduction to Pig</a:t>
            </a:r>
          </a:p>
          <a:p>
            <a:r>
              <a:rPr lang="en-US" dirty="0">
                <a:solidFill>
                  <a:srgbClr val="0000FF"/>
                </a:solidFill>
              </a:rPr>
              <a:t>Hadoop Pig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5598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9890-3DDC-4495-84E6-CF64D76E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91896-B913-4B05-BADC-DF212582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C5D07-6186-4447-ABF8-8849E7A37F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6C427-E713-4253-965E-E49198DE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73" y="1700808"/>
            <a:ext cx="8500552" cy="423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50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D134-681C-4243-94B9-03D48DA9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Programs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A40D04-A18D-4628-87D6-CC1417A1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7DF9A-AEA6-4B8B-B5D6-08ADCF84A0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Pig is just a wrapper on top of MapReduce Layer</a:t>
            </a:r>
          </a:p>
          <a:p>
            <a:r>
              <a:rPr lang="en-US" dirty="0"/>
              <a:t>It parses, optimizes and converts the Pig script to a series of Map Reduce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2CB05-0A3F-4140-8E83-15A677EC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1048"/>
            <a:ext cx="9144000" cy="9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21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19313"/>
            <a:ext cx="3810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7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Introduction to Big Data and Hadoop</a:t>
            </a:r>
          </a:p>
          <a:p>
            <a:r>
              <a:rPr lang="en-US" dirty="0"/>
              <a:t>Introduction to Pig</a:t>
            </a:r>
          </a:p>
          <a:p>
            <a:r>
              <a:rPr lang="en-US" dirty="0"/>
              <a:t>Hadoop Pig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688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12E1-914E-4B13-B769-CB9E81EF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and its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106546-EB7D-4D5E-9C73-95C14CBB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C558C-E781-461D-BA6E-C68A4B7CC6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 is a term for a collection of data sets so </a:t>
            </a:r>
            <a:r>
              <a:rPr lang="en-US" b="1" dirty="0"/>
              <a:t>large and complex </a:t>
            </a:r>
            <a:r>
              <a:rPr lang="en-US" dirty="0"/>
              <a:t>that it becomes </a:t>
            </a:r>
            <a:r>
              <a:rPr lang="en-US" b="1" dirty="0"/>
              <a:t>difficult</a:t>
            </a:r>
            <a:r>
              <a:rPr lang="en-US" dirty="0"/>
              <a:t> to process using on-hand database management tools or traditional data. processing applications.</a:t>
            </a:r>
          </a:p>
          <a:p>
            <a:r>
              <a:rPr lang="en-US" dirty="0"/>
              <a:t>System/Enterprises generate huge amount of data from Terabytes to and even Petabytes of information.</a:t>
            </a: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It’s very difficult to manage such huge data…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3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233F-C388-4A19-9E3A-5A9CEA59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its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65413-26F8-4ADD-B66D-4B99DF5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6B3E7-944C-41C0-9D2A-B35A655BC8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D0C05-235C-4E8D-816C-D1BAFC8C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078707"/>
            <a:ext cx="35623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761B-481E-4638-BB4E-407D4614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Hadoop?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42EE6-6986-4768-BCDB-8794F54D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C49C4-7EAC-4CDD-9749-7C70F4B20E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AA290-2894-4C26-A5C6-4E1B564F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17699"/>
            <a:ext cx="5579480" cy="5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9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6B70-6C9A-4742-9976-9A0FC029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and its Characteristics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9DA5C3-7FB2-46E4-99AA-04A9854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EB0C0-E90C-43CB-AB66-3D95C493D8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Apache Hadoop is a </a:t>
            </a:r>
            <a:r>
              <a:rPr lang="en-US" dirty="0">
                <a:solidFill>
                  <a:srgbClr val="0000FF"/>
                </a:solidFill>
              </a:rPr>
              <a:t>framework </a:t>
            </a:r>
            <a:r>
              <a:rPr lang="en-US" dirty="0"/>
              <a:t>that allows the distributed processing of large data sets across clusters of commodity computers using a simple programming model.</a:t>
            </a:r>
          </a:p>
          <a:p>
            <a:r>
              <a:rPr lang="en-US" dirty="0"/>
              <a:t>It is an </a:t>
            </a:r>
            <a:r>
              <a:rPr lang="en-US" dirty="0">
                <a:solidFill>
                  <a:srgbClr val="0000FF"/>
                </a:solidFill>
              </a:rPr>
              <a:t>Open-source Data Management technology</a:t>
            </a:r>
            <a:r>
              <a:rPr lang="en-US" dirty="0"/>
              <a:t> with scale-out storage and distributed processing.</a:t>
            </a:r>
          </a:p>
        </p:txBody>
      </p:sp>
    </p:spTree>
    <p:extLst>
      <p:ext uri="{BB962C8B-B14F-4D97-AF65-F5344CB8AC3E}">
        <p14:creationId xmlns:p14="http://schemas.microsoft.com/office/powerpoint/2010/main" val="57727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D736-FF71-4465-A9EB-57FFAFA6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and its Characteristics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E8D5D-43F7-48BA-BCEB-322499B5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55E4D-39C5-4080-AAB3-93E834764A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38952-02A4-48D5-9A35-D0673BDB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49138"/>
            <a:ext cx="7146180" cy="46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EA53-73BC-4D8F-A2CB-01FAFC35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Hadoop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D449B-DE7D-458E-AEFE-B098F16A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9776E-3B67-4FDD-AA0C-192E2CDB79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HDFS</a:t>
            </a:r>
          </a:p>
          <a:p>
            <a:pPr lvl="1"/>
            <a:r>
              <a:rPr lang="en-US" dirty="0"/>
              <a:t>Hadoop Distributed File System</a:t>
            </a:r>
          </a:p>
          <a:p>
            <a:pPr lvl="1"/>
            <a:r>
              <a:rPr lang="en-US" dirty="0"/>
              <a:t>A distributed, scalable, and portable file system written in Java for the Hadoop framework.</a:t>
            </a:r>
          </a:p>
          <a:p>
            <a:pPr lvl="1"/>
            <a:r>
              <a:rPr lang="en-US" dirty="0"/>
              <a:t>Provides high-throughput access to application data.</a:t>
            </a:r>
          </a:p>
          <a:p>
            <a:pPr lvl="1"/>
            <a:r>
              <a:rPr lang="en-US" dirty="0"/>
              <a:t>Runs on large clusters of commodity machines.</a:t>
            </a:r>
          </a:p>
          <a:p>
            <a:pPr lvl="1"/>
            <a:r>
              <a:rPr lang="en-US" dirty="0"/>
              <a:t>Is used to store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3589066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3000</TotalTime>
  <Words>509</Words>
  <Application>Microsoft Office PowerPoint</Application>
  <PresentationFormat>On-screen Show (4:3)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Corbel</vt:lpstr>
      <vt:lpstr>Corbel Light</vt:lpstr>
      <vt:lpstr>Courier New</vt:lpstr>
      <vt:lpstr>Tahoma</vt:lpstr>
      <vt:lpstr>Times New Roman</vt:lpstr>
      <vt:lpstr>Tw Cen MT</vt:lpstr>
      <vt:lpstr>Wingdings</vt:lpstr>
      <vt:lpstr>Wingdings 2</vt:lpstr>
      <vt:lpstr>Median</vt:lpstr>
      <vt:lpstr>PowerPoint Presentation</vt:lpstr>
      <vt:lpstr>Module Contents </vt:lpstr>
      <vt:lpstr>Module Contents </vt:lpstr>
      <vt:lpstr>Big Data and its Challenges</vt:lpstr>
      <vt:lpstr>Big Data and its Challenges</vt:lpstr>
      <vt:lpstr>Why Hadoop?</vt:lpstr>
      <vt:lpstr>Hadoop and its Characteristics</vt:lpstr>
      <vt:lpstr>Hadoop and its Characteristics</vt:lpstr>
      <vt:lpstr>Introduction to Hadoop</vt:lpstr>
      <vt:lpstr>Introduction to Hadoop</vt:lpstr>
      <vt:lpstr>Hadoop Ecosystem</vt:lpstr>
      <vt:lpstr>Hadoop Ecosystem</vt:lpstr>
      <vt:lpstr>Module Contents </vt:lpstr>
      <vt:lpstr>What is Pig?</vt:lpstr>
      <vt:lpstr>Internalize Pig</vt:lpstr>
      <vt:lpstr>Internalizing Pig</vt:lpstr>
      <vt:lpstr>Why Pig?</vt:lpstr>
      <vt:lpstr>Equivalent Java MapReduce Code</vt:lpstr>
      <vt:lpstr>Internalizing Pig</vt:lpstr>
      <vt:lpstr>Ways to handle Pig</vt:lpstr>
      <vt:lpstr>Modes of Pig</vt:lpstr>
      <vt:lpstr>Module Contents </vt:lpstr>
      <vt:lpstr>Pig Components</vt:lpstr>
      <vt:lpstr>Pig Programs Execution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thaithuynvt</dc:creator>
  <cp:lastModifiedBy>minhchau</cp:lastModifiedBy>
  <cp:revision>211</cp:revision>
  <dcterms:created xsi:type="dcterms:W3CDTF">2014-07-14T09:55:58Z</dcterms:created>
  <dcterms:modified xsi:type="dcterms:W3CDTF">2020-03-15T17:24:22Z</dcterms:modified>
</cp:coreProperties>
</file>