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72" r:id="rId4"/>
    <p:sldId id="373" r:id="rId5"/>
    <p:sldId id="308" r:id="rId6"/>
    <p:sldId id="309" r:id="rId7"/>
    <p:sldId id="374" r:id="rId8"/>
    <p:sldId id="375" r:id="rId9"/>
    <p:sldId id="357" r:id="rId10"/>
    <p:sldId id="310" r:id="rId11"/>
    <p:sldId id="311" r:id="rId12"/>
    <p:sldId id="312" r:id="rId13"/>
    <p:sldId id="359" r:id="rId14"/>
    <p:sldId id="360" r:id="rId15"/>
    <p:sldId id="361" r:id="rId16"/>
    <p:sldId id="362" r:id="rId17"/>
    <p:sldId id="363" r:id="rId18"/>
    <p:sldId id="364" r:id="rId19"/>
    <p:sldId id="376" r:id="rId20"/>
    <p:sldId id="365" r:id="rId21"/>
    <p:sldId id="366" r:id="rId22"/>
    <p:sldId id="367" r:id="rId23"/>
    <p:sldId id="368" r:id="rId24"/>
    <p:sldId id="369" r:id="rId25"/>
    <p:sldId id="370" r:id="rId26"/>
    <p:sldId id="315" r:id="rId27"/>
    <p:sldId id="354" r:id="rId28"/>
    <p:sldId id="316" r:id="rId29"/>
    <p:sldId id="348" r:id="rId30"/>
    <p:sldId id="349" r:id="rId31"/>
    <p:sldId id="351" r:id="rId32"/>
    <p:sldId id="353" r:id="rId33"/>
    <p:sldId id="355" r:id="rId34"/>
    <p:sldId id="352" r:id="rId35"/>
    <p:sldId id="35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3513" autoAdjust="0"/>
  </p:normalViewPr>
  <p:slideViewPr>
    <p:cSldViewPr>
      <p:cViewPr varScale="1">
        <p:scale>
          <a:sx n="57" d="100"/>
          <a:sy n="57" d="100"/>
        </p:scale>
        <p:origin x="-154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0628-10F6-4005-B9D0-438F4CE69F99}" type="doc">
      <dgm:prSet loTypeId="urn:microsoft.com/office/officeart/2005/8/layout/arrow3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47B35F9-98AB-4736-B70B-76F5B867BCE2}">
      <dgm:prSet phldrT="[Text]"/>
      <dgm:spPr/>
      <dgm:t>
        <a:bodyPr/>
        <a:lstStyle/>
        <a:p>
          <a:r>
            <a:rPr lang="en-US" smtClean="0"/>
            <a:t>Transaction processing (OLTP)</a:t>
          </a:r>
          <a:endParaRPr lang="en-US" dirty="0"/>
        </a:p>
      </dgm:t>
    </dgm:pt>
    <dgm:pt modelId="{9DED0E02-0A6B-4D0D-B66C-25E082311AA3}" type="parTrans" cxnId="{03D3CC2F-BBBD-47C6-A265-2141415B2BA8}">
      <dgm:prSet/>
      <dgm:spPr/>
      <dgm:t>
        <a:bodyPr/>
        <a:lstStyle/>
        <a:p>
          <a:endParaRPr lang="en-US"/>
        </a:p>
      </dgm:t>
    </dgm:pt>
    <dgm:pt modelId="{16E9B3C0-2919-41E5-BCB2-F4058022AA34}" type="sibTrans" cxnId="{03D3CC2F-BBBD-47C6-A265-2141415B2BA8}">
      <dgm:prSet/>
      <dgm:spPr/>
      <dgm:t>
        <a:bodyPr/>
        <a:lstStyle/>
        <a:p>
          <a:endParaRPr lang="en-US"/>
        </a:p>
      </dgm:t>
    </dgm:pt>
    <dgm:pt modelId="{B13D3C94-EAC7-40EF-898D-F6B997C04370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smtClean="0"/>
            <a:t>intelligence processing (OLAP)</a:t>
          </a:r>
          <a:endParaRPr lang="en-US" dirty="0"/>
        </a:p>
      </dgm:t>
    </dgm:pt>
    <dgm:pt modelId="{0B23BF59-BDA6-461D-9AD5-286822A95D9E}" type="parTrans" cxnId="{89974B32-8B20-4BF3-8AF9-9E38B0FCB600}">
      <dgm:prSet/>
      <dgm:spPr/>
      <dgm:t>
        <a:bodyPr/>
        <a:lstStyle/>
        <a:p>
          <a:endParaRPr lang="en-US"/>
        </a:p>
      </dgm:t>
    </dgm:pt>
    <dgm:pt modelId="{ECAC393E-BD6E-48EE-AD2D-82A7AC1C9F87}" type="sibTrans" cxnId="{89974B32-8B20-4BF3-8AF9-9E38B0FCB600}">
      <dgm:prSet/>
      <dgm:spPr/>
      <dgm:t>
        <a:bodyPr/>
        <a:lstStyle/>
        <a:p>
          <a:endParaRPr lang="en-US"/>
        </a:p>
      </dgm:t>
    </dgm:pt>
    <dgm:pt modelId="{C19DFEAC-1D4E-4F7F-813F-E4628F34F8FE}">
      <dgm:prSet phldrT="[Text]"/>
      <dgm:spPr/>
      <dgm:t>
        <a:bodyPr/>
        <a:lstStyle/>
        <a:p>
          <a:r>
            <a:rPr lang="en-US" dirty="0" smtClean="0"/>
            <a:t>Primary data from transactions</a:t>
          </a:r>
          <a:endParaRPr lang="en-US" dirty="0"/>
        </a:p>
      </dgm:t>
    </dgm:pt>
    <dgm:pt modelId="{35288107-7296-4D5B-9C5F-7CF28C8E7F8C}" type="parTrans" cxnId="{73450793-A4E5-4EAF-A4F7-FD6C238547BA}">
      <dgm:prSet/>
      <dgm:spPr/>
      <dgm:t>
        <a:bodyPr/>
        <a:lstStyle/>
        <a:p>
          <a:endParaRPr lang="en-US"/>
        </a:p>
      </dgm:t>
    </dgm:pt>
    <dgm:pt modelId="{7ED144BB-9104-4FA0-8C7B-D845FA658133}" type="sibTrans" cxnId="{73450793-A4E5-4EAF-A4F7-FD6C238547BA}">
      <dgm:prSet/>
      <dgm:spPr/>
      <dgm:t>
        <a:bodyPr/>
        <a:lstStyle/>
        <a:p>
          <a:endParaRPr lang="en-US"/>
        </a:p>
      </dgm:t>
    </dgm:pt>
    <dgm:pt modelId="{34A756D9-4982-477C-B39C-477A6D0DDCEC}">
      <dgm:prSet phldrT="[Text]"/>
      <dgm:spPr/>
      <dgm:t>
        <a:bodyPr/>
        <a:lstStyle/>
        <a:p>
          <a:r>
            <a:rPr lang="en-US" dirty="0" smtClean="0"/>
            <a:t>Daily operations and short term decisions</a:t>
          </a:r>
          <a:endParaRPr lang="en-US" dirty="0"/>
        </a:p>
      </dgm:t>
    </dgm:pt>
    <dgm:pt modelId="{84A19BC2-B16D-4678-86EC-D977FC59FA27}" type="parTrans" cxnId="{98C20687-887B-42E5-B2FE-A901E031A3FD}">
      <dgm:prSet/>
      <dgm:spPr/>
      <dgm:t>
        <a:bodyPr/>
        <a:lstStyle/>
        <a:p>
          <a:endParaRPr lang="en-US"/>
        </a:p>
      </dgm:t>
    </dgm:pt>
    <dgm:pt modelId="{C6B31BFB-3910-4C48-B83B-74D6EB477602}" type="sibTrans" cxnId="{98C20687-887B-42E5-B2FE-A901E031A3FD}">
      <dgm:prSet/>
      <dgm:spPr/>
      <dgm:t>
        <a:bodyPr/>
        <a:lstStyle/>
        <a:p>
          <a:endParaRPr lang="en-US"/>
        </a:p>
      </dgm:t>
    </dgm:pt>
    <dgm:pt modelId="{1645BBFF-D138-48A3-B382-49566BEDE3C6}">
      <dgm:prSet phldrT="[Text]"/>
      <dgm:spPr/>
      <dgm:t>
        <a:bodyPr/>
        <a:lstStyle/>
        <a:p>
          <a:r>
            <a:rPr lang="en-US" dirty="0" smtClean="0"/>
            <a:t>Transformed secondary data</a:t>
          </a:r>
          <a:endParaRPr lang="en-US" dirty="0"/>
        </a:p>
      </dgm:t>
    </dgm:pt>
    <dgm:pt modelId="{492AA1F0-BD9F-4682-9B99-C82D745AE83C}" type="parTrans" cxnId="{5329163A-722B-46A2-B665-73EFABD1B2FB}">
      <dgm:prSet/>
      <dgm:spPr/>
      <dgm:t>
        <a:bodyPr/>
        <a:lstStyle/>
        <a:p>
          <a:endParaRPr lang="en-US"/>
        </a:p>
      </dgm:t>
    </dgm:pt>
    <dgm:pt modelId="{9E8A91A0-5CB9-43F9-A25F-6422C2D2B155}" type="sibTrans" cxnId="{5329163A-722B-46A2-B665-73EFABD1B2FB}">
      <dgm:prSet/>
      <dgm:spPr/>
      <dgm:t>
        <a:bodyPr/>
        <a:lstStyle/>
        <a:p>
          <a:endParaRPr lang="en-US"/>
        </a:p>
      </dgm:t>
    </dgm:pt>
    <dgm:pt modelId="{6970717D-2C14-4594-BAED-0033DE16BE72}">
      <dgm:prSet phldrT="[Text]"/>
      <dgm:spPr/>
      <dgm:t>
        <a:bodyPr/>
        <a:lstStyle/>
        <a:p>
          <a:r>
            <a:rPr lang="en-US" dirty="0" smtClean="0"/>
            <a:t>Medium and long-term decisions</a:t>
          </a:r>
          <a:endParaRPr lang="en-US" dirty="0"/>
        </a:p>
      </dgm:t>
    </dgm:pt>
    <dgm:pt modelId="{E50C35F4-E479-47E9-8C4D-F8B64E1B7325}" type="parTrans" cxnId="{21326EED-B4D1-4D30-B473-D1B48172AAFF}">
      <dgm:prSet/>
      <dgm:spPr/>
      <dgm:t>
        <a:bodyPr/>
        <a:lstStyle/>
        <a:p>
          <a:endParaRPr lang="en-US"/>
        </a:p>
      </dgm:t>
    </dgm:pt>
    <dgm:pt modelId="{D67C17CC-6178-46D4-8980-C6B1B8D06840}" type="sibTrans" cxnId="{21326EED-B4D1-4D30-B473-D1B48172AAFF}">
      <dgm:prSet/>
      <dgm:spPr/>
      <dgm:t>
        <a:bodyPr/>
        <a:lstStyle/>
        <a:p>
          <a:endParaRPr lang="en-US"/>
        </a:p>
      </dgm:t>
    </dgm:pt>
    <dgm:pt modelId="{3A7EC98D-31EB-46F0-97BE-19BCFD9891BB}" type="pres">
      <dgm:prSet presAssocID="{F1460628-10F6-4005-B9D0-438F4CE69F9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624BC-55E1-4E8E-BC2E-EA1A0E67A65A}" type="pres">
      <dgm:prSet presAssocID="{F1460628-10F6-4005-B9D0-438F4CE69F99}" presName="divider" presStyleLbl="fgShp" presStyleIdx="0" presStyleCnt="1"/>
      <dgm:spPr/>
    </dgm:pt>
    <dgm:pt modelId="{D02A428D-677B-493E-B225-3CAF8B0CEEAD}" type="pres">
      <dgm:prSet presAssocID="{E47B35F9-98AB-4736-B70B-76F5B867BCE2}" presName="downArrow" presStyleLbl="node1" presStyleIdx="0" presStyleCnt="2"/>
      <dgm:spPr/>
    </dgm:pt>
    <dgm:pt modelId="{EAC70132-8ECC-489D-805A-5C045BE7E393}" type="pres">
      <dgm:prSet presAssocID="{E47B35F9-98AB-4736-B70B-76F5B867BCE2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42BBC-3063-4881-AB88-04818F345747}" type="pres">
      <dgm:prSet presAssocID="{B13D3C94-EAC7-40EF-898D-F6B997C04370}" presName="upArrow" presStyleLbl="node1" presStyleIdx="1" presStyleCnt="2"/>
      <dgm:spPr/>
    </dgm:pt>
    <dgm:pt modelId="{F477447F-77FB-4BB2-BE1D-F4CA450437AC}" type="pres">
      <dgm:prSet presAssocID="{B13D3C94-EAC7-40EF-898D-F6B997C04370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20687-887B-42E5-B2FE-A901E031A3FD}" srcId="{E47B35F9-98AB-4736-B70B-76F5B867BCE2}" destId="{34A756D9-4982-477C-B39C-477A6D0DDCEC}" srcOrd="1" destOrd="0" parTransId="{84A19BC2-B16D-4678-86EC-D977FC59FA27}" sibTransId="{C6B31BFB-3910-4C48-B83B-74D6EB477602}"/>
    <dgm:cxn modelId="{78116C67-2D3C-46A0-B9D8-9E10A03F8B65}" type="presOf" srcId="{E47B35F9-98AB-4736-B70B-76F5B867BCE2}" destId="{EAC70132-8ECC-489D-805A-5C045BE7E393}" srcOrd="0" destOrd="0" presId="urn:microsoft.com/office/officeart/2005/8/layout/arrow3"/>
    <dgm:cxn modelId="{51E10A3E-8CD3-470A-8398-1FC346E557E1}" type="presOf" srcId="{B13D3C94-EAC7-40EF-898D-F6B997C04370}" destId="{F477447F-77FB-4BB2-BE1D-F4CA450437AC}" srcOrd="0" destOrd="0" presId="urn:microsoft.com/office/officeart/2005/8/layout/arrow3"/>
    <dgm:cxn modelId="{73450793-A4E5-4EAF-A4F7-FD6C238547BA}" srcId="{E47B35F9-98AB-4736-B70B-76F5B867BCE2}" destId="{C19DFEAC-1D4E-4F7F-813F-E4628F34F8FE}" srcOrd="0" destOrd="0" parTransId="{35288107-7296-4D5B-9C5F-7CF28C8E7F8C}" sibTransId="{7ED144BB-9104-4FA0-8C7B-D845FA658133}"/>
    <dgm:cxn modelId="{5C9A960C-0CC5-4031-A45D-8C0767AE71AD}" type="presOf" srcId="{1645BBFF-D138-48A3-B382-49566BEDE3C6}" destId="{F477447F-77FB-4BB2-BE1D-F4CA450437AC}" srcOrd="0" destOrd="1" presId="urn:microsoft.com/office/officeart/2005/8/layout/arrow3"/>
    <dgm:cxn modelId="{EC0D9EF4-F8DD-4B7A-8EA6-CD63E839C8A5}" type="presOf" srcId="{34A756D9-4982-477C-B39C-477A6D0DDCEC}" destId="{EAC70132-8ECC-489D-805A-5C045BE7E393}" srcOrd="0" destOrd="2" presId="urn:microsoft.com/office/officeart/2005/8/layout/arrow3"/>
    <dgm:cxn modelId="{3A0E4996-70C0-4513-A20E-6208B21A3CAE}" type="presOf" srcId="{F1460628-10F6-4005-B9D0-438F4CE69F99}" destId="{3A7EC98D-31EB-46F0-97BE-19BCFD9891BB}" srcOrd="0" destOrd="0" presId="urn:microsoft.com/office/officeart/2005/8/layout/arrow3"/>
    <dgm:cxn modelId="{03D3CC2F-BBBD-47C6-A265-2141415B2BA8}" srcId="{F1460628-10F6-4005-B9D0-438F4CE69F99}" destId="{E47B35F9-98AB-4736-B70B-76F5B867BCE2}" srcOrd="0" destOrd="0" parTransId="{9DED0E02-0A6B-4D0D-B66C-25E082311AA3}" sibTransId="{16E9B3C0-2919-41E5-BCB2-F4058022AA34}"/>
    <dgm:cxn modelId="{2A2E36C2-3E64-4B75-8EB5-3AEACE28CBE6}" type="presOf" srcId="{6970717D-2C14-4594-BAED-0033DE16BE72}" destId="{F477447F-77FB-4BB2-BE1D-F4CA450437AC}" srcOrd="0" destOrd="2" presId="urn:microsoft.com/office/officeart/2005/8/layout/arrow3"/>
    <dgm:cxn modelId="{17700FFF-EA66-4691-9FB7-A940711CF79B}" type="presOf" srcId="{C19DFEAC-1D4E-4F7F-813F-E4628F34F8FE}" destId="{EAC70132-8ECC-489D-805A-5C045BE7E393}" srcOrd="0" destOrd="1" presId="urn:microsoft.com/office/officeart/2005/8/layout/arrow3"/>
    <dgm:cxn modelId="{5329163A-722B-46A2-B665-73EFABD1B2FB}" srcId="{B13D3C94-EAC7-40EF-898D-F6B997C04370}" destId="{1645BBFF-D138-48A3-B382-49566BEDE3C6}" srcOrd="0" destOrd="0" parTransId="{492AA1F0-BD9F-4682-9B99-C82D745AE83C}" sibTransId="{9E8A91A0-5CB9-43F9-A25F-6422C2D2B155}"/>
    <dgm:cxn modelId="{89974B32-8B20-4BF3-8AF9-9E38B0FCB600}" srcId="{F1460628-10F6-4005-B9D0-438F4CE69F99}" destId="{B13D3C94-EAC7-40EF-898D-F6B997C04370}" srcOrd="1" destOrd="0" parTransId="{0B23BF59-BDA6-461D-9AD5-286822A95D9E}" sibTransId="{ECAC393E-BD6E-48EE-AD2D-82A7AC1C9F87}"/>
    <dgm:cxn modelId="{21326EED-B4D1-4D30-B473-D1B48172AAFF}" srcId="{B13D3C94-EAC7-40EF-898D-F6B997C04370}" destId="{6970717D-2C14-4594-BAED-0033DE16BE72}" srcOrd="1" destOrd="0" parTransId="{E50C35F4-E479-47E9-8C4D-F8B64E1B7325}" sibTransId="{D67C17CC-6178-46D4-8980-C6B1B8D06840}"/>
    <dgm:cxn modelId="{4C974FA4-2E36-4E53-8348-FD86CCD4F5DE}" type="presParOf" srcId="{3A7EC98D-31EB-46F0-97BE-19BCFD9891BB}" destId="{A4D624BC-55E1-4E8E-BC2E-EA1A0E67A65A}" srcOrd="0" destOrd="0" presId="urn:microsoft.com/office/officeart/2005/8/layout/arrow3"/>
    <dgm:cxn modelId="{4CBF4528-7A5C-4167-88CC-CE3AD5791FEC}" type="presParOf" srcId="{3A7EC98D-31EB-46F0-97BE-19BCFD9891BB}" destId="{D02A428D-677B-493E-B225-3CAF8B0CEEAD}" srcOrd="1" destOrd="0" presId="urn:microsoft.com/office/officeart/2005/8/layout/arrow3"/>
    <dgm:cxn modelId="{BFFBDE44-FEC1-4223-9E3D-8765F58F64D8}" type="presParOf" srcId="{3A7EC98D-31EB-46F0-97BE-19BCFD9891BB}" destId="{EAC70132-8ECC-489D-805A-5C045BE7E393}" srcOrd="2" destOrd="0" presId="urn:microsoft.com/office/officeart/2005/8/layout/arrow3"/>
    <dgm:cxn modelId="{B4C85788-900C-4EFC-8F58-2E610CD8F0EE}" type="presParOf" srcId="{3A7EC98D-31EB-46F0-97BE-19BCFD9891BB}" destId="{B3842BBC-3063-4881-AB88-04818F345747}" srcOrd="3" destOrd="0" presId="urn:microsoft.com/office/officeart/2005/8/layout/arrow3"/>
    <dgm:cxn modelId="{93BC187B-319E-4720-9F8B-318966B1A965}" type="presParOf" srcId="{3A7EC98D-31EB-46F0-97BE-19BCFD9891BB}" destId="{F477447F-77FB-4BB2-BE1D-F4CA450437A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93C02-D58A-4EF1-A7B1-7CD14317BD2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71FA5-A4E9-4312-963E-65FD0FA292C1}">
      <dgm:prSet phldrT="[Text]"/>
      <dgm:spPr/>
      <dgm:t>
        <a:bodyPr/>
        <a:lstStyle/>
        <a:p>
          <a:r>
            <a:rPr lang="en-US" dirty="0" smtClean="0"/>
            <a:t>Top Down</a:t>
          </a:r>
          <a:endParaRPr lang="en-US" dirty="0"/>
        </a:p>
      </dgm:t>
    </dgm:pt>
    <dgm:pt modelId="{8227A381-10E1-4B83-A339-E97340A6D94D}" type="parTrans" cxnId="{80A6AACA-2119-4949-8605-788879A6A694}">
      <dgm:prSet/>
      <dgm:spPr/>
      <dgm:t>
        <a:bodyPr/>
        <a:lstStyle/>
        <a:p>
          <a:endParaRPr lang="en-US"/>
        </a:p>
      </dgm:t>
    </dgm:pt>
    <dgm:pt modelId="{1BA4A262-D939-4B90-B156-2F9A71D9A893}" type="sibTrans" cxnId="{80A6AACA-2119-4949-8605-788879A6A694}">
      <dgm:prSet/>
      <dgm:spPr/>
      <dgm:t>
        <a:bodyPr/>
        <a:lstStyle/>
        <a:p>
          <a:endParaRPr lang="en-US"/>
        </a:p>
      </dgm:t>
    </dgm:pt>
    <dgm:pt modelId="{689E6531-2CA6-4B1B-9661-97CEBFBC2301}">
      <dgm:prSet phldrT="[Text]"/>
      <dgm:spPr/>
      <dgm:t>
        <a:bodyPr/>
        <a:lstStyle/>
        <a:p>
          <a:r>
            <a:rPr lang="en-US" dirty="0" smtClean="0"/>
            <a:t>Bottom Up</a:t>
          </a:r>
          <a:endParaRPr lang="en-US" dirty="0"/>
        </a:p>
      </dgm:t>
    </dgm:pt>
    <dgm:pt modelId="{50ECE915-51BA-4B05-B655-A006164EB8FF}" type="parTrans" cxnId="{CD7A3850-360A-4229-9EA7-6CAAF8DCE717}">
      <dgm:prSet/>
      <dgm:spPr/>
      <dgm:t>
        <a:bodyPr/>
        <a:lstStyle/>
        <a:p>
          <a:endParaRPr lang="en-US"/>
        </a:p>
      </dgm:t>
    </dgm:pt>
    <dgm:pt modelId="{9ADB48D0-5A31-4DC6-8A0A-02F7F99D212F}" type="sibTrans" cxnId="{CD7A3850-360A-4229-9EA7-6CAAF8DCE717}">
      <dgm:prSet/>
      <dgm:spPr/>
      <dgm:t>
        <a:bodyPr/>
        <a:lstStyle/>
        <a:p>
          <a:endParaRPr lang="en-US"/>
        </a:p>
      </dgm:t>
    </dgm:pt>
    <dgm:pt modelId="{1B8665F5-882E-4892-AAD1-A3519E0A7FD1}">
      <dgm:prSet phldrT="[Text]"/>
      <dgm:spPr/>
      <dgm:t>
        <a:bodyPr/>
        <a:lstStyle/>
        <a:p>
          <a:r>
            <a:rPr lang="en-US" dirty="0" smtClean="0"/>
            <a:t>Enterprise data warehouse</a:t>
          </a:r>
          <a:endParaRPr lang="en-US" dirty="0"/>
        </a:p>
      </dgm:t>
    </dgm:pt>
    <dgm:pt modelId="{D00CFE1C-26A5-44E4-BAA4-1F5F6DF5D78C}" type="parTrans" cxnId="{38F6ED78-0E90-4FC6-B835-64C69B5C7F2A}">
      <dgm:prSet/>
      <dgm:spPr/>
      <dgm:t>
        <a:bodyPr/>
        <a:lstStyle/>
        <a:p>
          <a:endParaRPr lang="en-US"/>
        </a:p>
      </dgm:t>
    </dgm:pt>
    <dgm:pt modelId="{3524A11F-DD9D-40E4-8C8A-A0804E11C7CC}" type="sibTrans" cxnId="{38F6ED78-0E90-4FC6-B835-64C69B5C7F2A}">
      <dgm:prSet/>
      <dgm:spPr/>
      <dgm:t>
        <a:bodyPr/>
        <a:lstStyle/>
        <a:p>
          <a:endParaRPr lang="en-US"/>
        </a:p>
      </dgm:t>
    </dgm:pt>
    <dgm:pt modelId="{C0F222EB-0C25-4D53-8197-8D9F809D00CF}">
      <dgm:prSet phldrT="[Text]"/>
      <dgm:spPr/>
      <dgm:t>
        <a:bodyPr/>
        <a:lstStyle/>
        <a:p>
          <a:r>
            <a:rPr lang="en-US" dirty="0" smtClean="0"/>
            <a:t>Independent data marts</a:t>
          </a:r>
          <a:endParaRPr lang="en-US" dirty="0"/>
        </a:p>
      </dgm:t>
    </dgm:pt>
    <dgm:pt modelId="{6367C46A-1FD9-4D60-B340-3216EF47CE22}" type="parTrans" cxnId="{636293FB-E29A-4D9A-98E2-B08398722621}">
      <dgm:prSet/>
      <dgm:spPr/>
      <dgm:t>
        <a:bodyPr/>
        <a:lstStyle/>
        <a:p>
          <a:endParaRPr lang="en-US"/>
        </a:p>
      </dgm:t>
    </dgm:pt>
    <dgm:pt modelId="{CC1B8D78-D47D-4074-B49B-C3AEA37A99BA}" type="sibTrans" cxnId="{636293FB-E29A-4D9A-98E2-B08398722621}">
      <dgm:prSet/>
      <dgm:spPr/>
      <dgm:t>
        <a:bodyPr/>
        <a:lstStyle/>
        <a:p>
          <a:endParaRPr lang="en-US"/>
        </a:p>
      </dgm:t>
    </dgm:pt>
    <dgm:pt modelId="{292B2999-163C-4EBE-BEA2-DCA010007A22}">
      <dgm:prSet phldrT="[Text]"/>
      <dgm:spPr/>
      <dgm:t>
        <a:bodyPr/>
        <a:lstStyle/>
        <a:p>
          <a:r>
            <a:rPr lang="en-US" dirty="0" smtClean="0"/>
            <a:t>Higher integration levels</a:t>
          </a:r>
          <a:endParaRPr lang="en-US" dirty="0"/>
        </a:p>
      </dgm:t>
    </dgm:pt>
    <dgm:pt modelId="{CD45D0B6-1C5C-44AC-A645-C6B76E133FB7}" type="parTrans" cxnId="{C4C0065A-D6A5-4BC8-A895-937E4BE84840}">
      <dgm:prSet/>
      <dgm:spPr/>
      <dgm:t>
        <a:bodyPr/>
        <a:lstStyle/>
        <a:p>
          <a:endParaRPr lang="en-US"/>
        </a:p>
      </dgm:t>
    </dgm:pt>
    <dgm:pt modelId="{1A14748B-9C97-4CD6-B973-BC74AB96F842}" type="sibTrans" cxnId="{C4C0065A-D6A5-4BC8-A895-937E4BE84840}">
      <dgm:prSet/>
      <dgm:spPr/>
      <dgm:t>
        <a:bodyPr/>
        <a:lstStyle/>
        <a:p>
          <a:endParaRPr lang="en-US"/>
        </a:p>
      </dgm:t>
    </dgm:pt>
    <dgm:pt modelId="{2A6A19D6-45A2-4203-AFC9-547F0D112C30}">
      <dgm:prSet phldrT="[Text]"/>
      <dgm:spPr/>
      <dgm:t>
        <a:bodyPr/>
        <a:lstStyle/>
        <a:p>
          <a:r>
            <a:rPr lang="en-US" dirty="0" smtClean="0"/>
            <a:t>Larger project scope</a:t>
          </a:r>
          <a:endParaRPr lang="en-US" dirty="0"/>
        </a:p>
      </dgm:t>
    </dgm:pt>
    <dgm:pt modelId="{2781E854-3E10-40C4-9B4C-66917D0A5240}" type="parTrans" cxnId="{D4C3759F-C3CE-4754-86C3-08B9F3404F25}">
      <dgm:prSet/>
      <dgm:spPr/>
      <dgm:t>
        <a:bodyPr/>
        <a:lstStyle/>
        <a:p>
          <a:endParaRPr lang="en-US"/>
        </a:p>
      </dgm:t>
    </dgm:pt>
    <dgm:pt modelId="{5BF9AD31-9EC7-497B-98E1-471944DBCAAA}" type="sibTrans" cxnId="{D4C3759F-C3CE-4754-86C3-08B9F3404F25}">
      <dgm:prSet/>
      <dgm:spPr/>
      <dgm:t>
        <a:bodyPr/>
        <a:lstStyle/>
        <a:p>
          <a:endParaRPr lang="en-US"/>
        </a:p>
      </dgm:t>
    </dgm:pt>
    <dgm:pt modelId="{CCB17C6F-11D2-4751-B212-1F2A0DD220C2}">
      <dgm:prSet phldrT="[Text]"/>
      <dgm:spPr/>
      <dgm:t>
        <a:bodyPr/>
        <a:lstStyle/>
        <a:p>
          <a:r>
            <a:rPr lang="en-US" dirty="0" smtClean="0"/>
            <a:t>Lower integration levels</a:t>
          </a:r>
          <a:endParaRPr lang="en-US" dirty="0"/>
        </a:p>
      </dgm:t>
    </dgm:pt>
    <dgm:pt modelId="{8E1F8FD3-516B-4C6C-BD97-509AF8D80B3B}" type="parTrans" cxnId="{43A2CFF2-729B-4524-BD9A-D77AE8C6EF6E}">
      <dgm:prSet/>
      <dgm:spPr/>
      <dgm:t>
        <a:bodyPr/>
        <a:lstStyle/>
        <a:p>
          <a:endParaRPr lang="en-US"/>
        </a:p>
      </dgm:t>
    </dgm:pt>
    <dgm:pt modelId="{2D49E6E1-B627-4334-A017-1E4B52C272C1}" type="sibTrans" cxnId="{43A2CFF2-729B-4524-BD9A-D77AE8C6EF6E}">
      <dgm:prSet/>
      <dgm:spPr/>
      <dgm:t>
        <a:bodyPr/>
        <a:lstStyle/>
        <a:p>
          <a:endParaRPr lang="en-US"/>
        </a:p>
      </dgm:t>
    </dgm:pt>
    <dgm:pt modelId="{3287A645-FE83-4F67-B67C-0E24F6291897}">
      <dgm:prSet phldrT="[Text]"/>
      <dgm:spPr/>
      <dgm:t>
        <a:bodyPr/>
        <a:lstStyle/>
        <a:p>
          <a:r>
            <a:rPr lang="en-US" dirty="0" smtClean="0"/>
            <a:t>Smaller project scope</a:t>
          </a:r>
          <a:endParaRPr lang="en-US" dirty="0"/>
        </a:p>
      </dgm:t>
    </dgm:pt>
    <dgm:pt modelId="{D30F9A5E-AF79-4453-A662-CA382E212AA0}" type="parTrans" cxnId="{B14084B2-908A-4B10-AD13-3EE43A4B5EC1}">
      <dgm:prSet/>
      <dgm:spPr/>
      <dgm:t>
        <a:bodyPr/>
        <a:lstStyle/>
        <a:p>
          <a:endParaRPr lang="en-US"/>
        </a:p>
      </dgm:t>
    </dgm:pt>
    <dgm:pt modelId="{16EE10BF-915C-40A4-841A-1EC5887C169D}" type="sibTrans" cxnId="{B14084B2-908A-4B10-AD13-3EE43A4B5EC1}">
      <dgm:prSet/>
      <dgm:spPr/>
      <dgm:t>
        <a:bodyPr/>
        <a:lstStyle/>
        <a:p>
          <a:endParaRPr lang="en-US"/>
        </a:p>
      </dgm:t>
    </dgm:pt>
    <dgm:pt modelId="{2EC2B104-98C1-4248-AE34-F2AFDC538705}">
      <dgm:prSet phldrT="[Text]"/>
      <dgm:spPr/>
      <dgm:t>
        <a:bodyPr/>
        <a:lstStyle/>
        <a:p>
          <a:r>
            <a:rPr lang="en-US" smtClean="0"/>
            <a:t>Logically </a:t>
          </a:r>
          <a:r>
            <a:rPr lang="en-US" dirty="0" smtClean="0"/>
            <a:t>centralized</a:t>
          </a:r>
          <a:endParaRPr lang="en-US" dirty="0"/>
        </a:p>
      </dgm:t>
    </dgm:pt>
    <dgm:pt modelId="{5E0CC1AC-6F50-47BC-93BC-B21439CFCAF5}" type="parTrans" cxnId="{E765C156-75A7-4F3D-8C53-09499C67BEF2}">
      <dgm:prSet/>
      <dgm:spPr/>
      <dgm:t>
        <a:bodyPr/>
        <a:lstStyle/>
        <a:p>
          <a:endParaRPr lang="en-US"/>
        </a:p>
      </dgm:t>
    </dgm:pt>
    <dgm:pt modelId="{93F9302B-BCAB-47F1-951F-B1AE4910DEF7}" type="sibTrans" cxnId="{E765C156-75A7-4F3D-8C53-09499C67BEF2}">
      <dgm:prSet/>
      <dgm:spPr/>
      <dgm:t>
        <a:bodyPr/>
        <a:lstStyle/>
        <a:p>
          <a:endParaRPr lang="en-US"/>
        </a:p>
      </dgm:t>
    </dgm:pt>
    <dgm:pt modelId="{BC9116FB-3510-478C-B6F9-A7F5BAD59700}">
      <dgm:prSet phldrT="[Text]"/>
      <dgm:spPr/>
      <dgm:t>
        <a:bodyPr/>
        <a:lstStyle/>
        <a:p>
          <a:r>
            <a:rPr lang="en-US" smtClean="0"/>
            <a:t>Logically </a:t>
          </a:r>
          <a:r>
            <a:rPr lang="en-US" dirty="0" smtClean="0"/>
            <a:t>decentralized</a:t>
          </a:r>
          <a:endParaRPr lang="en-US" dirty="0"/>
        </a:p>
      </dgm:t>
    </dgm:pt>
    <dgm:pt modelId="{B399B2CF-6962-4215-B516-5BD61B31C160}" type="parTrans" cxnId="{32906CDB-D606-402E-9CF6-2D7CCAEF528B}">
      <dgm:prSet/>
      <dgm:spPr/>
      <dgm:t>
        <a:bodyPr/>
        <a:lstStyle/>
        <a:p>
          <a:endParaRPr lang="en-US"/>
        </a:p>
      </dgm:t>
    </dgm:pt>
    <dgm:pt modelId="{2D136D15-455B-44AA-B547-D0B3A6389268}" type="sibTrans" cxnId="{32906CDB-D606-402E-9CF6-2D7CCAEF528B}">
      <dgm:prSet/>
      <dgm:spPr/>
      <dgm:t>
        <a:bodyPr/>
        <a:lstStyle/>
        <a:p>
          <a:endParaRPr lang="en-US"/>
        </a:p>
      </dgm:t>
    </dgm:pt>
    <dgm:pt modelId="{397E25F8-D580-4239-9EE5-23A8B9C5E0ED}" type="pres">
      <dgm:prSet presAssocID="{8F293C02-D58A-4EF1-A7B1-7CD14317BD2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FAC47E-9567-492E-B8C8-7D689E31F5A1}" type="pres">
      <dgm:prSet presAssocID="{8F293C02-D58A-4EF1-A7B1-7CD14317BD21}" presName="divider" presStyleLbl="fgShp" presStyleIdx="0" presStyleCnt="1"/>
      <dgm:spPr/>
    </dgm:pt>
    <dgm:pt modelId="{C57DD77D-7325-4C1A-83C7-396E1BD1B892}" type="pres">
      <dgm:prSet presAssocID="{F9071FA5-A4E9-4312-963E-65FD0FA292C1}" presName="downArrow" presStyleLbl="node1" presStyleIdx="0" presStyleCnt="2"/>
      <dgm:spPr/>
    </dgm:pt>
    <dgm:pt modelId="{F84A4676-30E2-436A-B8BB-BEB7D4B5D9C9}" type="pres">
      <dgm:prSet presAssocID="{F9071FA5-A4E9-4312-963E-65FD0FA292C1}" presName="downArrowText" presStyleLbl="revTx" presStyleIdx="0" presStyleCnt="2" custScaleX="119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13F27-43F4-4C94-8D34-A2760C96BB45}" type="pres">
      <dgm:prSet presAssocID="{689E6531-2CA6-4B1B-9661-97CEBFBC2301}" presName="upArrow" presStyleLbl="node1" presStyleIdx="1" presStyleCnt="2"/>
      <dgm:spPr/>
    </dgm:pt>
    <dgm:pt modelId="{F565D6CA-55C3-4ECF-8848-085CD7C67979}" type="pres">
      <dgm:prSet presAssocID="{689E6531-2CA6-4B1B-9661-97CEBFBC230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3EB8D-BFEB-4E62-B5BA-A6460DDEDC0F}" type="presOf" srcId="{292B2999-163C-4EBE-BEA2-DCA010007A22}" destId="{F84A4676-30E2-436A-B8BB-BEB7D4B5D9C9}" srcOrd="0" destOrd="2" presId="urn:microsoft.com/office/officeart/2005/8/layout/arrow3"/>
    <dgm:cxn modelId="{CD7A3850-360A-4229-9EA7-6CAAF8DCE717}" srcId="{8F293C02-D58A-4EF1-A7B1-7CD14317BD21}" destId="{689E6531-2CA6-4B1B-9661-97CEBFBC2301}" srcOrd="1" destOrd="0" parTransId="{50ECE915-51BA-4B05-B655-A006164EB8FF}" sibTransId="{9ADB48D0-5A31-4DC6-8A0A-02F7F99D212F}"/>
    <dgm:cxn modelId="{862544A7-6928-44A2-A6A7-FBFC0B5225C4}" type="presOf" srcId="{3287A645-FE83-4F67-B67C-0E24F6291897}" destId="{F565D6CA-55C3-4ECF-8848-085CD7C67979}" srcOrd="0" destOrd="4" presId="urn:microsoft.com/office/officeart/2005/8/layout/arrow3"/>
    <dgm:cxn modelId="{80A6AACA-2119-4949-8605-788879A6A694}" srcId="{8F293C02-D58A-4EF1-A7B1-7CD14317BD21}" destId="{F9071FA5-A4E9-4312-963E-65FD0FA292C1}" srcOrd="0" destOrd="0" parTransId="{8227A381-10E1-4B83-A339-E97340A6D94D}" sibTransId="{1BA4A262-D939-4B90-B156-2F9A71D9A893}"/>
    <dgm:cxn modelId="{5EB2E44A-7D93-4EF1-8CE0-D924DD7A53CB}" type="presOf" srcId="{2EC2B104-98C1-4248-AE34-F2AFDC538705}" destId="{F84A4676-30E2-436A-B8BB-BEB7D4B5D9C9}" srcOrd="0" destOrd="3" presId="urn:microsoft.com/office/officeart/2005/8/layout/arrow3"/>
    <dgm:cxn modelId="{9D06D379-3054-4A6F-AA0D-BDCCD099C20E}" type="presOf" srcId="{C0F222EB-0C25-4D53-8197-8D9F809D00CF}" destId="{F565D6CA-55C3-4ECF-8848-085CD7C67979}" srcOrd="0" destOrd="1" presId="urn:microsoft.com/office/officeart/2005/8/layout/arrow3"/>
    <dgm:cxn modelId="{32906CDB-D606-402E-9CF6-2D7CCAEF528B}" srcId="{689E6531-2CA6-4B1B-9661-97CEBFBC2301}" destId="{BC9116FB-3510-478C-B6F9-A7F5BAD59700}" srcOrd="2" destOrd="0" parTransId="{B399B2CF-6962-4215-B516-5BD61B31C160}" sibTransId="{2D136D15-455B-44AA-B547-D0B3A6389268}"/>
    <dgm:cxn modelId="{C4C0065A-D6A5-4BC8-A895-937E4BE84840}" srcId="{F9071FA5-A4E9-4312-963E-65FD0FA292C1}" destId="{292B2999-163C-4EBE-BEA2-DCA010007A22}" srcOrd="1" destOrd="0" parTransId="{CD45D0B6-1C5C-44AC-A645-C6B76E133FB7}" sibTransId="{1A14748B-9C97-4CD6-B973-BC74AB96F842}"/>
    <dgm:cxn modelId="{2861B584-6DE9-4732-A475-D1480E9DCBF2}" type="presOf" srcId="{CCB17C6F-11D2-4751-B212-1F2A0DD220C2}" destId="{F565D6CA-55C3-4ECF-8848-085CD7C67979}" srcOrd="0" destOrd="2" presId="urn:microsoft.com/office/officeart/2005/8/layout/arrow3"/>
    <dgm:cxn modelId="{38F6ED78-0E90-4FC6-B835-64C69B5C7F2A}" srcId="{F9071FA5-A4E9-4312-963E-65FD0FA292C1}" destId="{1B8665F5-882E-4892-AAD1-A3519E0A7FD1}" srcOrd="0" destOrd="0" parTransId="{D00CFE1C-26A5-44E4-BAA4-1F5F6DF5D78C}" sibTransId="{3524A11F-DD9D-40E4-8C8A-A0804E11C7CC}"/>
    <dgm:cxn modelId="{AB4501DA-C44E-44A1-9D84-A43D8D16F1E7}" type="presOf" srcId="{689E6531-2CA6-4B1B-9661-97CEBFBC2301}" destId="{F565D6CA-55C3-4ECF-8848-085CD7C67979}" srcOrd="0" destOrd="0" presId="urn:microsoft.com/office/officeart/2005/8/layout/arrow3"/>
    <dgm:cxn modelId="{636293FB-E29A-4D9A-98E2-B08398722621}" srcId="{689E6531-2CA6-4B1B-9661-97CEBFBC2301}" destId="{C0F222EB-0C25-4D53-8197-8D9F809D00CF}" srcOrd="0" destOrd="0" parTransId="{6367C46A-1FD9-4D60-B340-3216EF47CE22}" sibTransId="{CC1B8D78-D47D-4074-B49B-C3AEA37A99BA}"/>
    <dgm:cxn modelId="{E765C156-75A7-4F3D-8C53-09499C67BEF2}" srcId="{F9071FA5-A4E9-4312-963E-65FD0FA292C1}" destId="{2EC2B104-98C1-4248-AE34-F2AFDC538705}" srcOrd="2" destOrd="0" parTransId="{5E0CC1AC-6F50-47BC-93BC-B21439CFCAF5}" sibTransId="{93F9302B-BCAB-47F1-951F-B1AE4910DEF7}"/>
    <dgm:cxn modelId="{43A2CFF2-729B-4524-BD9A-D77AE8C6EF6E}" srcId="{689E6531-2CA6-4B1B-9661-97CEBFBC2301}" destId="{CCB17C6F-11D2-4751-B212-1F2A0DD220C2}" srcOrd="1" destOrd="0" parTransId="{8E1F8FD3-516B-4C6C-BD97-509AF8D80B3B}" sibTransId="{2D49E6E1-B627-4334-A017-1E4B52C272C1}"/>
    <dgm:cxn modelId="{B14084B2-908A-4B10-AD13-3EE43A4B5EC1}" srcId="{689E6531-2CA6-4B1B-9661-97CEBFBC2301}" destId="{3287A645-FE83-4F67-B67C-0E24F6291897}" srcOrd="3" destOrd="0" parTransId="{D30F9A5E-AF79-4453-A662-CA382E212AA0}" sibTransId="{16EE10BF-915C-40A4-841A-1EC5887C169D}"/>
    <dgm:cxn modelId="{5A4F9BA9-A7EC-4254-AE61-3CA34FC757DB}" type="presOf" srcId="{2A6A19D6-45A2-4203-AFC9-547F0D112C30}" destId="{F84A4676-30E2-436A-B8BB-BEB7D4B5D9C9}" srcOrd="0" destOrd="4" presId="urn:microsoft.com/office/officeart/2005/8/layout/arrow3"/>
    <dgm:cxn modelId="{251050C3-3E72-4779-BDB5-98418A69531A}" type="presOf" srcId="{8F293C02-D58A-4EF1-A7B1-7CD14317BD21}" destId="{397E25F8-D580-4239-9EE5-23A8B9C5E0ED}" srcOrd="0" destOrd="0" presId="urn:microsoft.com/office/officeart/2005/8/layout/arrow3"/>
    <dgm:cxn modelId="{D4C3759F-C3CE-4754-86C3-08B9F3404F25}" srcId="{F9071FA5-A4E9-4312-963E-65FD0FA292C1}" destId="{2A6A19D6-45A2-4203-AFC9-547F0D112C30}" srcOrd="3" destOrd="0" parTransId="{2781E854-3E10-40C4-9B4C-66917D0A5240}" sibTransId="{5BF9AD31-9EC7-497B-98E1-471944DBCAAA}"/>
    <dgm:cxn modelId="{34D2CA29-594B-4681-A64A-09B5C4825E96}" type="presOf" srcId="{BC9116FB-3510-478C-B6F9-A7F5BAD59700}" destId="{F565D6CA-55C3-4ECF-8848-085CD7C67979}" srcOrd="0" destOrd="3" presId="urn:microsoft.com/office/officeart/2005/8/layout/arrow3"/>
    <dgm:cxn modelId="{AE86EDDC-19C3-48AD-A8C3-8A53E62AA751}" type="presOf" srcId="{F9071FA5-A4E9-4312-963E-65FD0FA292C1}" destId="{F84A4676-30E2-436A-B8BB-BEB7D4B5D9C9}" srcOrd="0" destOrd="0" presId="urn:microsoft.com/office/officeart/2005/8/layout/arrow3"/>
    <dgm:cxn modelId="{2558AF81-C56A-4730-9465-5D8F0B211299}" type="presOf" srcId="{1B8665F5-882E-4892-AAD1-A3519E0A7FD1}" destId="{F84A4676-30E2-436A-B8BB-BEB7D4B5D9C9}" srcOrd="0" destOrd="1" presId="urn:microsoft.com/office/officeart/2005/8/layout/arrow3"/>
    <dgm:cxn modelId="{72C0CEE4-5838-4111-BCFC-AB7ECB03A169}" type="presParOf" srcId="{397E25F8-D580-4239-9EE5-23A8B9C5E0ED}" destId="{96FAC47E-9567-492E-B8C8-7D689E31F5A1}" srcOrd="0" destOrd="0" presId="urn:microsoft.com/office/officeart/2005/8/layout/arrow3"/>
    <dgm:cxn modelId="{C9101F43-C81B-4E33-831B-DA0AA4955608}" type="presParOf" srcId="{397E25F8-D580-4239-9EE5-23A8B9C5E0ED}" destId="{C57DD77D-7325-4C1A-83C7-396E1BD1B892}" srcOrd="1" destOrd="0" presId="urn:microsoft.com/office/officeart/2005/8/layout/arrow3"/>
    <dgm:cxn modelId="{A61C2E73-5E4B-4291-ADD7-7AA806728C7D}" type="presParOf" srcId="{397E25F8-D580-4239-9EE5-23A8B9C5E0ED}" destId="{F84A4676-30E2-436A-B8BB-BEB7D4B5D9C9}" srcOrd="2" destOrd="0" presId="urn:microsoft.com/office/officeart/2005/8/layout/arrow3"/>
    <dgm:cxn modelId="{4CDC48CC-F796-4DA4-98B6-63CCBBD4FE9E}" type="presParOf" srcId="{397E25F8-D580-4239-9EE5-23A8B9C5E0ED}" destId="{CBA13F27-43F4-4C94-8D34-A2760C96BB45}" srcOrd="3" destOrd="0" presId="urn:microsoft.com/office/officeart/2005/8/layout/arrow3"/>
    <dgm:cxn modelId="{80A1AE0D-2CEA-4A65-B967-50F213996F2A}" type="presParOf" srcId="{397E25F8-D580-4239-9EE5-23A8B9C5E0ED}" destId="{F565D6CA-55C3-4ECF-8848-085CD7C6797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624BC-55E1-4E8E-BC2E-EA1A0E67A65A}">
      <dsp:nvSpPr>
        <dsp:cNvPr id="0" name=""/>
        <dsp:cNvSpPr/>
      </dsp:nvSpPr>
      <dsp:spPr>
        <a:xfrm rot="21300000">
          <a:off x="25722" y="1770912"/>
          <a:ext cx="8330555" cy="953974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A428D-677B-493E-B225-3CAF8B0CEEAD}">
      <dsp:nvSpPr>
        <dsp:cNvPr id="0" name=""/>
        <dsp:cNvSpPr/>
      </dsp:nvSpPr>
      <dsp:spPr>
        <a:xfrm>
          <a:off x="1005840" y="224790"/>
          <a:ext cx="2514600" cy="1798320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70132-8ECC-489D-805A-5C045BE7E393}">
      <dsp:nvSpPr>
        <dsp:cNvPr id="0" name=""/>
        <dsp:cNvSpPr/>
      </dsp:nvSpPr>
      <dsp:spPr>
        <a:xfrm>
          <a:off x="4442460" y="0"/>
          <a:ext cx="2682240" cy="188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Transaction processing (OLTP)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Primary data from transactions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Daily operations and short term decisions</a:t>
          </a:r>
          <a:endParaRPr lang="en-US" sz="1600" kern="1200" dirty="0"/>
        </a:p>
      </dsp:txBody>
      <dsp:txXfrm>
        <a:off x="4442460" y="0"/>
        <a:ext cx="2682240" cy="1888236"/>
      </dsp:txXfrm>
    </dsp:sp>
    <dsp:sp modelId="{B3842BBC-3063-4881-AB88-04818F345747}">
      <dsp:nvSpPr>
        <dsp:cNvPr id="0" name=""/>
        <dsp:cNvSpPr/>
      </dsp:nvSpPr>
      <dsp:spPr>
        <a:xfrm>
          <a:off x="4861560" y="2472690"/>
          <a:ext cx="2514600" cy="1798320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7447F-77FB-4BB2-BE1D-F4CA450437AC}">
      <dsp:nvSpPr>
        <dsp:cNvPr id="0" name=""/>
        <dsp:cNvSpPr/>
      </dsp:nvSpPr>
      <dsp:spPr>
        <a:xfrm>
          <a:off x="1257300" y="2607564"/>
          <a:ext cx="2682240" cy="188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</a:t>
          </a:r>
          <a:r>
            <a:rPr lang="en-US" sz="2000" kern="1200" smtClean="0"/>
            <a:t>intelligence processing (OLAP)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Transformed secondary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Medium and long-term decisions</a:t>
          </a:r>
          <a:endParaRPr lang="en-US" sz="1600" kern="1200" dirty="0"/>
        </a:p>
      </dsp:txBody>
      <dsp:txXfrm>
        <a:off x="1257300" y="2607564"/>
        <a:ext cx="2682240" cy="188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C47E-9567-492E-B8C8-7D689E31F5A1}">
      <dsp:nvSpPr>
        <dsp:cNvPr id="0" name=""/>
        <dsp:cNvSpPr/>
      </dsp:nvSpPr>
      <dsp:spPr>
        <a:xfrm rot="21300000">
          <a:off x="26433" y="1757725"/>
          <a:ext cx="8560865" cy="98034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DD77D-7325-4C1A-83C7-396E1BD1B892}">
      <dsp:nvSpPr>
        <dsp:cNvPr id="0" name=""/>
        <dsp:cNvSpPr/>
      </dsp:nvSpPr>
      <dsp:spPr>
        <a:xfrm>
          <a:off x="1033647" y="224790"/>
          <a:ext cx="2584119" cy="17983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4676-30E2-436A-B8BB-BEB7D4B5D9C9}">
      <dsp:nvSpPr>
        <dsp:cNvPr id="0" name=""/>
        <dsp:cNvSpPr/>
      </dsp:nvSpPr>
      <dsp:spPr>
        <a:xfrm>
          <a:off x="4300347" y="0"/>
          <a:ext cx="3286255" cy="188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Top Down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Enterprise data warehouse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Higher integration levels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Logically </a:t>
          </a:r>
          <a:r>
            <a:rPr lang="en-US" sz="1600" kern="1200" dirty="0" smtClean="0"/>
            <a:t>centralized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Larger project scope</a:t>
          </a:r>
          <a:endParaRPr lang="en-US" sz="1600" kern="1200" dirty="0"/>
        </a:p>
      </dsp:txBody>
      <dsp:txXfrm>
        <a:off x="4300347" y="0"/>
        <a:ext cx="3286255" cy="1888236"/>
      </dsp:txXfrm>
    </dsp:sp>
    <dsp:sp modelId="{CBA13F27-43F4-4C94-8D34-A2760C96BB45}">
      <dsp:nvSpPr>
        <dsp:cNvPr id="0" name=""/>
        <dsp:cNvSpPr/>
      </dsp:nvSpPr>
      <dsp:spPr>
        <a:xfrm>
          <a:off x="4995964" y="2472690"/>
          <a:ext cx="2584119" cy="17983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5D6CA-55C3-4ECF-8848-085CD7C67979}">
      <dsp:nvSpPr>
        <dsp:cNvPr id="0" name=""/>
        <dsp:cNvSpPr/>
      </dsp:nvSpPr>
      <dsp:spPr>
        <a:xfrm>
          <a:off x="1292059" y="2607564"/>
          <a:ext cx="2756394" cy="188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Bottom Up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Independent data marts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Lower integration levels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Logically </a:t>
          </a:r>
          <a:r>
            <a:rPr lang="en-US" sz="1600" kern="1200" dirty="0" smtClean="0"/>
            <a:t>decentralized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Smaller project scope</a:t>
          </a:r>
          <a:endParaRPr lang="en-US" sz="1600" kern="1200" dirty="0"/>
        </a:p>
      </dsp:txBody>
      <dsp:txXfrm>
        <a:off x="1292059" y="2607564"/>
        <a:ext cx="2756394" cy="188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77FF-2DFB-4F16-AC19-AA93B06E68E3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54EDF-D974-41E7-9449-0FB648DE5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Transaction processing:</a:t>
            </a:r>
          </a:p>
          <a:p>
            <a:r>
              <a:rPr lang="en-US" altLang="en-US" smtClean="0"/>
              <a:t> - Operational databases: for daily business</a:t>
            </a:r>
          </a:p>
          <a:p>
            <a:r>
              <a:rPr lang="en-US" altLang="en-US" smtClean="0"/>
              <a:t> - Decisions: involve details of products, customers, shipments, manufacturing</a:t>
            </a:r>
            <a:r>
              <a:rPr lang="en-US" altLang="en-US" baseline="0" smtClean="0"/>
              <a:t> such as </a:t>
            </a:r>
            <a:r>
              <a:rPr lang="en-US" altLang="en-US" smtClean="0"/>
              <a:t>fulfill orders, resolve complaints, provide staffing</a:t>
            </a:r>
          </a:p>
          <a:p>
            <a:endParaRPr lang="en-US" altLang="en-US" smtClean="0"/>
          </a:p>
          <a:p>
            <a:r>
              <a:rPr lang="en-US" altLang="en-US" smtClean="0"/>
              <a:t>Business intelligence:</a:t>
            </a:r>
          </a:p>
          <a:p>
            <a:pPr marL="171450" indent="-171450">
              <a:buFontTx/>
              <a:buChar char="-"/>
            </a:pPr>
            <a:r>
              <a:rPr lang="en-US" altLang="en-US" smtClean="0"/>
              <a:t>Integrated and standardized</a:t>
            </a:r>
            <a:r>
              <a:rPr lang="en-US" altLang="en-US" baseline="0" smtClean="0"/>
              <a:t> </a:t>
            </a:r>
            <a:r>
              <a:rPr lang="en-US" altLang="en-US" smtClean="0"/>
              <a:t>data: difficult to directly use operational data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mtClean="0"/>
              <a:t>Substantial processing for transformations and integration</a:t>
            </a:r>
          </a:p>
          <a:p>
            <a:pPr marL="171450" indent="-171450">
              <a:buFontTx/>
              <a:buChar char="-"/>
            </a:pPr>
            <a:r>
              <a:rPr lang="en-US" altLang="en-US" smtClean="0"/>
              <a:t>Value</a:t>
            </a:r>
            <a:r>
              <a:rPr lang="en-US" altLang="en-US" baseline="0" smtClean="0"/>
              <a:t> for decision making results from standardizing and integrating data across organizational units and external sources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mtClean="0"/>
              <a:t>Decisions: broad view of customers, products, production, marketing</a:t>
            </a:r>
            <a:r>
              <a:rPr lang="en-US" altLang="en-US" baseline="0" smtClean="0"/>
              <a:t> for </a:t>
            </a:r>
            <a:r>
              <a:rPr lang="en-US" altLang="en-US" smtClean="0"/>
              <a:t>capacity planning, store locations, new lines of business,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54EDF-D974-41E7-9449-0FB648DE55F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Operational database vs. Data warehouse</a:t>
            </a:r>
          </a:p>
          <a:p>
            <a:r>
              <a:rPr lang="en-US" altLang="en-US" smtClean="0"/>
              <a:t> - Currency: age of data</a:t>
            </a:r>
          </a:p>
          <a:p>
            <a:r>
              <a:rPr lang="en-US" altLang="en-US" smtClean="0"/>
              <a:t> - Historical:</a:t>
            </a:r>
            <a:r>
              <a:rPr lang="en-US" altLang="en-US" baseline="0" smtClean="0"/>
              <a:t> completed transactions; secondary data</a:t>
            </a:r>
            <a:endParaRPr lang="en-US" altLang="en-US" smtClean="0"/>
          </a:p>
          <a:p>
            <a:r>
              <a:rPr lang="en-US" altLang="en-US" smtClean="0"/>
              <a:t> - Detail level: DW do not need to identify individual transactions although details</a:t>
            </a:r>
          </a:p>
          <a:p>
            <a:r>
              <a:rPr lang="en-US" altLang="en-US" smtClean="0"/>
              <a:t>   can be stored; typically both detailed and summary data are stored in a data warehouse</a:t>
            </a:r>
          </a:p>
          <a:p>
            <a:r>
              <a:rPr lang="en-US" altLang="en-US" smtClean="0"/>
              <a:t> - Number of records processed (per request): operational database query typically returns</a:t>
            </a:r>
          </a:p>
          <a:p>
            <a:r>
              <a:rPr lang="en-US" altLang="en-US" smtClean="0"/>
              <a:t>   few records; DW query may summarize thousands of records</a:t>
            </a:r>
          </a:p>
          <a:p>
            <a:r>
              <a:rPr lang="en-US" altLang="en-US" smtClean="0"/>
              <a:t> - Normalization: normalization not important for DW because of lack of update</a:t>
            </a:r>
          </a:p>
          <a:p>
            <a:r>
              <a:rPr lang="en-US" altLang="en-US" smtClean="0"/>
              <a:t> - Data model: new data model for DWs although relational implementation is generally</a:t>
            </a:r>
          </a:p>
          <a:p>
            <a:r>
              <a:rPr lang="en-US" altLang="en-US" smtClean="0"/>
              <a:t>   used to implement the new data model</a:t>
            </a:r>
          </a:p>
          <a:p>
            <a:r>
              <a:rPr lang="en-US" altLang="en-US" smtClean="0"/>
              <a:t> - Star schemas with materialized views for summary data are used in relational DBMSs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54EDF-D974-41E7-9449-0FB648DE55F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Crow’s foot</a:t>
            </a:r>
            <a:r>
              <a:rPr lang="en-US" baseline="0" smtClean="0"/>
              <a:t> ERD notation</a:t>
            </a:r>
            <a:endParaRPr lang="en-US" smtClean="0"/>
          </a:p>
          <a:p>
            <a:r>
              <a:rPr lang="en-US" smtClean="0"/>
              <a:t>Small diagram</a:t>
            </a:r>
            <a:r>
              <a:rPr lang="en-US" baseline="0" smtClean="0"/>
              <a:t> </a:t>
            </a:r>
            <a:r>
              <a:rPr lang="en-US" smtClean="0"/>
              <a:t>of order</a:t>
            </a:r>
            <a:r>
              <a:rPr lang="en-US" baseline="0" smtClean="0"/>
              <a:t> entry database and sales star schema</a:t>
            </a:r>
            <a:endParaRPr lang="en-US" smtClean="0"/>
          </a:p>
          <a:p>
            <a:pPr marL="171450" indent="-171450">
              <a:buFontTx/>
              <a:buChar char="-"/>
            </a:pPr>
            <a:r>
              <a:rPr lang="en-US" smtClean="0"/>
              <a:t>Small ERD</a:t>
            </a:r>
            <a:r>
              <a:rPr lang="en-US" baseline="0" smtClean="0"/>
              <a:t> of order entry database with customer, order, employee, product, and M-N relationship between product and order; designed for order processing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More complex schema patterns for operational databases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Order contains header (order) and detail lines (Contains M-N relationship or a associative table)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Star</a:t>
            </a:r>
            <a:r>
              <a:rPr lang="en-US" baseline="0" smtClean="0"/>
              <a:t> Schema with dimension tables (item, store, customer, and timedim) and fact table (sales); designed for business intelligence reporting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Sales flattened just for order details (sales of individual items)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Data integration: data moved from operational database to data warehouse after completion of transactions along with substantial amount of transformations (standardization, integration, consistency checking, completeness checking, …)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54EDF-D974-41E7-9449-0FB648DE55F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</a:t>
            </a:r>
            <a:r>
              <a:rPr lang="en-US" baseline="0" smtClean="0"/>
              <a:t> down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Data warehouse approach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More project risk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Higher integration levels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More business value over time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Extreme: one DW for entire organization</a:t>
            </a:r>
          </a:p>
          <a:p>
            <a:endParaRPr lang="en-US" baseline="0" smtClean="0"/>
          </a:p>
          <a:p>
            <a:r>
              <a:rPr lang="en-US" baseline="0" smtClean="0"/>
              <a:t>Bottom up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Data mart approach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Less project risk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Driven by compelling decision making needs 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Less business value over time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May be difficult to increase scope by integrating data marts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54EDF-D974-41E7-9449-0FB648DE55F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Also known</a:t>
            </a:r>
            <a:r>
              <a:rPr lang="en-US" altLang="en-US" baseline="0" smtClean="0"/>
              <a:t> as independent data mart architecture</a:t>
            </a:r>
            <a:endParaRPr lang="en-US" altLang="en-US" smtClean="0"/>
          </a:p>
          <a:p>
            <a:r>
              <a:rPr lang="en-US" altLang="en-US" smtClean="0"/>
              <a:t>No centralized data warehouse</a:t>
            </a:r>
          </a:p>
          <a:p>
            <a:r>
              <a:rPr lang="en-US" altLang="en-US" smtClean="0"/>
              <a:t>Data marts: small data warehouses oriented towards individual user departments</a:t>
            </a:r>
          </a:p>
          <a:p>
            <a:r>
              <a:rPr lang="en-US" altLang="en-US" smtClean="0"/>
              <a:t>Easier to cost justify (at least in the short run) than a larger data warehouse</a:t>
            </a:r>
          </a:p>
          <a:p>
            <a:r>
              <a:rPr lang="en-US" altLang="en-US" smtClean="0"/>
              <a:t>Data marts may eventually evolve into a data warehouse</a:t>
            </a:r>
          </a:p>
          <a:p>
            <a:r>
              <a:rPr lang="en-US" altLang="en-US" smtClean="0"/>
              <a:t>Data marts may cooperate to provide data to other data marts: data mart bus approach</a:t>
            </a:r>
          </a:p>
          <a:p>
            <a:r>
              <a:rPr lang="en-US" altLang="en-US" smtClean="0"/>
              <a:t>Controversial architecture: </a:t>
            </a:r>
          </a:p>
          <a:p>
            <a:r>
              <a:rPr lang="en-US" altLang="en-US" smtClean="0"/>
              <a:t> - Many claim that the long term benefits are lost with a bottom-up approach</a:t>
            </a:r>
          </a:p>
          <a:p>
            <a:r>
              <a:rPr lang="en-US" altLang="en-US" smtClean="0"/>
              <a:t> - Many claim that data marts must be re-implemented as centralized data warehouse</a:t>
            </a:r>
          </a:p>
          <a:p>
            <a:r>
              <a:rPr lang="en-US" altLang="en-US" smtClean="0"/>
              <a:t>   (more costly over the long term)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54EDF-D974-41E7-9449-0FB648DE55F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Also</a:t>
            </a:r>
            <a:r>
              <a:rPr lang="en-US" altLang="en-US" baseline="0" smtClean="0"/>
              <a:t> known as enterprise data warehouse architecture</a:t>
            </a:r>
            <a:endParaRPr lang="en-US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mtClean="0"/>
              <a:t>EDM: enterprise data model</a:t>
            </a:r>
          </a:p>
          <a:p>
            <a:r>
              <a:rPr lang="en-US" altLang="en-US" smtClean="0"/>
              <a:t>The staging area provides temporary storage of transformed data before loading into the data warehouse. The staging area is particularly useful for data warehouses with a large number of operational databases and external data sources requiring complex data transformations.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54EDF-D974-41E7-9449-0FB648DE55F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9490-8418-4AA9-ACAD-D81A054AB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59783-5B19-4EFC-BEE6-204F39DF1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AD7B-D018-43F0-9B6B-6299E0D80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FC5D-7383-4C9A-9712-155BCEECF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7250-9789-42A4-B4E4-C67D06CD0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DCDF-F076-47EC-AAD7-8467A0575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CC84-0540-4E89-90A8-E79982E14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627FF-20AE-4175-8B49-65E3D74A3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30B7-A786-48F2-9351-56A56103B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B3FCC-C743-4401-9506-C46AB7FF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2220EDB-011F-41F9-AFCA-BB3ADDC19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1524001"/>
            <a:ext cx="8001000" cy="207645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WAREHOUSE CONCEPTS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Quách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Hoàng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hoangqd@fit.hcmute.edu.vn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OLTP vs. OLAP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5837996"/>
              </p:ext>
            </p:extLst>
          </p:nvPr>
        </p:nvGraphicFramePr>
        <p:xfrm>
          <a:off x="304800" y="1676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OLTP vs. OLAP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15319732"/>
              </p:ext>
            </p:extLst>
          </p:nvPr>
        </p:nvGraphicFramePr>
        <p:xfrm>
          <a:off x="152400" y="990600"/>
          <a:ext cx="8845729" cy="55778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7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Database (OLTP)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Warehouse (OLAP)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Historical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level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and summary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per request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Thousands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Normalization level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Mostly normalized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Normalization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relaxed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level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volatile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Mostly refreshed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(non volatile)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(star schemas) and multidimensional (data cubes)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075985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OLTP vs. OLAP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Schema Comparison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676400"/>
            <a:ext cx="411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Operational database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0" y="1676400"/>
            <a:ext cx="4114800" cy="449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warehouse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1" y="2422359"/>
            <a:ext cx="3995616" cy="374984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7010" y="30799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3377512"/>
              </p:ext>
            </p:extLst>
          </p:nvPr>
        </p:nvGraphicFramePr>
        <p:xfrm>
          <a:off x="4834588" y="2422359"/>
          <a:ext cx="3939989" cy="3613986"/>
        </p:xfrm>
        <a:graphic>
          <a:graphicData uri="http://schemas.openxmlformats.org/presentationml/2006/ole">
            <p:oleObj spid="_x0000_s2073" name="Visio" r:id="rId5" imgW="4029033" imgH="27747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b="1" dirty="0" smtClean="0"/>
              <a:t>Multidimensional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800" dirty="0" smtClean="0"/>
              <a:t>DWs and OLAP use a </a:t>
            </a:r>
            <a:r>
              <a:rPr lang="en-US" sz="2800" dirty="0" smtClean="0">
                <a:solidFill>
                  <a:srgbClr val="0000FF"/>
                </a:solidFill>
              </a:rPr>
              <a:t>multidimensional view of data </a:t>
            </a:r>
          </a:p>
          <a:p>
            <a:r>
              <a:rPr lang="en-US" sz="2800" dirty="0" smtClean="0"/>
              <a:t>Represented as a </a:t>
            </a:r>
            <a:r>
              <a:rPr lang="en-US" sz="2800" dirty="0" smtClean="0">
                <a:solidFill>
                  <a:srgbClr val="0000FF"/>
                </a:solidFill>
              </a:rPr>
              <a:t>data cube </a:t>
            </a:r>
            <a:r>
              <a:rPr lang="en-US" sz="2800" dirty="0" smtClean="0"/>
              <a:t>or an </a:t>
            </a:r>
            <a:r>
              <a:rPr lang="en-US" sz="2800" dirty="0" smtClean="0">
                <a:solidFill>
                  <a:srgbClr val="0000FF"/>
                </a:solidFill>
              </a:rPr>
              <a:t>hypercube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Dimensions</a:t>
            </a:r>
            <a:r>
              <a:rPr lang="en-US" sz="2400" dirty="0" smtClean="0"/>
              <a:t>: Perspectives for analyzing data 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Cells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facts</a:t>
            </a:r>
            <a:r>
              <a:rPr lang="en-US" sz="2400" dirty="0" smtClean="0"/>
              <a:t>): Contain </a:t>
            </a:r>
            <a:r>
              <a:rPr lang="en-US" sz="2400" dirty="0" smtClean="0">
                <a:solidFill>
                  <a:srgbClr val="0000FF"/>
                </a:solidFill>
              </a:rPr>
              <a:t>measures</a:t>
            </a:r>
            <a:r>
              <a:rPr lang="en-US" sz="2400" dirty="0" smtClean="0"/>
              <a:t>, values that are to be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6810375" cy="3481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4337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Hierarchies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Data granularity</a:t>
            </a:r>
            <a:r>
              <a:rPr lang="en-US" sz="2800" dirty="0" smtClean="0"/>
              <a:t>: </a:t>
            </a:r>
            <a:r>
              <a:rPr lang="en-US" sz="2800" dirty="0"/>
              <a:t>level of detail at which measures </a:t>
            </a:r>
            <a:r>
              <a:rPr lang="en-US" sz="2800" dirty="0" smtClean="0"/>
              <a:t>are represented </a:t>
            </a:r>
            <a:r>
              <a:rPr lang="en-US" sz="2800" dirty="0"/>
              <a:t>for each dimension of the cube </a:t>
            </a:r>
            <a:endParaRPr lang="en-US" sz="2800" dirty="0" smtClean="0"/>
          </a:p>
          <a:p>
            <a:r>
              <a:rPr lang="en-US" sz="2800" dirty="0" smtClean="0"/>
              <a:t>Data analyzed at </a:t>
            </a:r>
            <a:r>
              <a:rPr lang="en-US" sz="2800" dirty="0" smtClean="0">
                <a:solidFill>
                  <a:srgbClr val="0000FF"/>
                </a:solidFill>
              </a:rPr>
              <a:t>different granularities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abstraction levels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Hierarchies</a:t>
            </a:r>
            <a:r>
              <a:rPr lang="en-US" sz="2800" dirty="0" smtClean="0"/>
              <a:t> relate low-level (detailed) concepts to higher-level (general concepts)</a:t>
            </a:r>
          </a:p>
          <a:p>
            <a:pPr lvl="1"/>
            <a:r>
              <a:rPr lang="en-US" sz="2400" dirty="0" smtClean="0"/>
              <a:t>Example: Store – City – Region/Province – Country</a:t>
            </a:r>
          </a:p>
          <a:p>
            <a:r>
              <a:rPr lang="en-US" sz="2800" dirty="0" smtClean="0"/>
              <a:t>Given two related levels in a hierarchy, lower level is called </a:t>
            </a:r>
            <a:r>
              <a:rPr lang="en-US" sz="2800" dirty="0" smtClean="0">
                <a:solidFill>
                  <a:srgbClr val="0000FF"/>
                </a:solidFill>
              </a:rPr>
              <a:t>child</a:t>
            </a:r>
            <a:r>
              <a:rPr lang="en-US" sz="2800" dirty="0" smtClean="0"/>
              <a:t>, higher level is called </a:t>
            </a:r>
            <a:r>
              <a:rPr lang="en-US" sz="2800" dirty="0" smtClean="0">
                <a:solidFill>
                  <a:srgbClr val="0000FF"/>
                </a:solidFill>
              </a:rPr>
              <a:t>parent</a:t>
            </a:r>
          </a:p>
          <a:p>
            <a:r>
              <a:rPr lang="en-US" sz="2800" dirty="0" smtClean="0"/>
              <a:t>Instances of these levels are called </a:t>
            </a:r>
            <a:r>
              <a:rPr lang="en-US" sz="2800" dirty="0" smtClean="0">
                <a:solidFill>
                  <a:srgbClr val="0000FF"/>
                </a:solidFill>
              </a:rPr>
              <a:t>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24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Hierarchies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3796" cy="4525963"/>
          </a:xfrm>
        </p:spPr>
        <p:txBody>
          <a:bodyPr/>
          <a:lstStyle/>
          <a:p>
            <a:r>
              <a:rPr lang="en-US" sz="2800" b="1" dirty="0" smtClean="0"/>
              <a:t>Example</a:t>
            </a:r>
            <a:endParaRPr lang="en-US" sz="2800" b="1" dirty="0"/>
          </a:p>
          <a:p>
            <a:pPr lvl="1"/>
            <a:r>
              <a:rPr lang="en-US" sz="2400" dirty="0"/>
              <a:t>Hierarchies of the </a:t>
            </a:r>
            <a:r>
              <a:rPr lang="en-US" sz="2400" b="1" dirty="0">
                <a:solidFill>
                  <a:srgbClr val="0000FF"/>
                </a:solidFill>
              </a:rPr>
              <a:t>Product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00FF"/>
                </a:solidFill>
              </a:rPr>
              <a:t>Time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00FF"/>
                </a:solidFill>
              </a:rPr>
              <a:t>Customer</a:t>
            </a:r>
            <a:r>
              <a:rPr lang="en-US" sz="2400" dirty="0"/>
              <a:t> </a:t>
            </a:r>
            <a:r>
              <a:rPr lang="en-US" sz="2400" dirty="0" smtClean="0"/>
              <a:t>dimensions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5723004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849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Hierarchies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Members of the hierarchy </a:t>
            </a:r>
            <a:r>
              <a:rPr lang="en-US" dirty="0" smtClean="0">
                <a:solidFill>
                  <a:srgbClr val="0000FF"/>
                </a:solidFill>
              </a:rPr>
              <a:t>Store 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City  Region/Province  Country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247" y="2286000"/>
            <a:ext cx="8182553" cy="373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27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3600" b="1" dirty="0" smtClean="0"/>
              <a:t>Measure Aggregation and </a:t>
            </a:r>
            <a:r>
              <a:rPr lang="en-US" sz="3600" b="1" dirty="0" err="1" smtClean="0"/>
              <a:t>Summarizability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dirty="0"/>
              <a:t>Measures are aggregated when using hierarchies for visualizing data at different abstraction levels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Summarizability</a:t>
            </a:r>
            <a:r>
              <a:rPr lang="en-US" sz="2800" dirty="0"/>
              <a:t> refers to the correct aggregation of cube measures along dimension hierarchies 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Summarizability</a:t>
            </a:r>
            <a:r>
              <a:rPr lang="en-US" sz="2800" dirty="0"/>
              <a:t> conditions: 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Disjointness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of instances: the grouping of instances in a level with respect to the parent in the next level must result in disjoint sets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Completeness</a:t>
            </a:r>
            <a:r>
              <a:rPr lang="en-US" sz="2400" dirty="0"/>
              <a:t>: all instances are included in the hierarchy and each instance is related to one parent in the next level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Correct </a:t>
            </a:r>
            <a:r>
              <a:rPr lang="en-US" sz="2400" dirty="0">
                <a:solidFill>
                  <a:srgbClr val="0000FF"/>
                </a:solidFill>
              </a:rPr>
              <a:t>use of aggregation functions (“measure </a:t>
            </a:r>
            <a:r>
              <a:rPr lang="en-US" sz="2400" dirty="0" smtClean="0">
                <a:solidFill>
                  <a:srgbClr val="0000FF"/>
                </a:solidFill>
              </a:rPr>
              <a:t>type” condition)</a:t>
            </a:r>
            <a:r>
              <a:rPr lang="en-US" sz="2400" dirty="0" smtClean="0"/>
              <a:t>: </a:t>
            </a:r>
            <a:r>
              <a:rPr lang="en-US" sz="2400" dirty="0"/>
              <a:t>Type of measures determine the kind of aggregation functions that can be </a:t>
            </a:r>
            <a:r>
              <a:rPr lang="en-US" sz="2400" dirty="0" smtClean="0"/>
              <a:t>applied.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52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b="1" dirty="0" smtClean="0"/>
              <a:t>Measure 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>
                <a:solidFill>
                  <a:srgbClr val="0000FF"/>
                </a:solidFill>
              </a:rPr>
              <a:t>measure</a:t>
            </a:r>
            <a:r>
              <a:rPr lang="en-US" sz="2800" dirty="0"/>
              <a:t> is associated to an </a:t>
            </a:r>
            <a:r>
              <a:rPr lang="en-US" sz="2800" dirty="0">
                <a:solidFill>
                  <a:srgbClr val="0000FF"/>
                </a:solidFill>
              </a:rPr>
              <a:t>aggregation </a:t>
            </a:r>
            <a:r>
              <a:rPr lang="en-US" sz="2800" dirty="0" smtClean="0">
                <a:solidFill>
                  <a:srgbClr val="0000FF"/>
                </a:solidFill>
              </a:rPr>
              <a:t>function </a:t>
            </a:r>
            <a:r>
              <a:rPr lang="en-US" sz="2800" dirty="0" smtClean="0"/>
              <a:t>that </a:t>
            </a:r>
            <a:r>
              <a:rPr lang="en-US" sz="2800" dirty="0"/>
              <a:t>combines several measure values into a single one </a:t>
            </a:r>
            <a:endParaRPr lang="en-US" sz="2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Measures can be classified according to the way they </a:t>
            </a:r>
            <a:r>
              <a:rPr lang="en-US" sz="2800" dirty="0" smtClean="0"/>
              <a:t>can be </a:t>
            </a:r>
            <a:r>
              <a:rPr lang="en-US" sz="2800" dirty="0"/>
              <a:t>aggregated: 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Additive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measures (</a:t>
            </a:r>
            <a:r>
              <a:rPr lang="en-US" sz="2000" dirty="0" smtClean="0">
                <a:solidFill>
                  <a:srgbClr val="0000FF"/>
                </a:solidFill>
              </a:rPr>
              <a:t>flow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00FF"/>
                </a:solidFill>
              </a:rPr>
              <a:t>rate</a:t>
            </a:r>
            <a:r>
              <a:rPr lang="en-US" sz="2000" dirty="0" smtClean="0"/>
              <a:t> measures): Can be meaningfully summarized using addition along </a:t>
            </a:r>
            <a:r>
              <a:rPr lang="en-US" sz="2000" dirty="0" smtClean="0">
                <a:solidFill>
                  <a:srgbClr val="0000FF"/>
                </a:solidFill>
              </a:rPr>
              <a:t>all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E.g., sales amount can be summarized when the hierarchies in Store, </a:t>
            </a:r>
            <a:r>
              <a:rPr lang="en-US" sz="2000" dirty="0" smtClean="0"/>
              <a:t>Time, and Product dimensions are traversed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Semi-additive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measures (</a:t>
            </a:r>
            <a:r>
              <a:rPr lang="en-US" sz="2000" dirty="0" smtClean="0">
                <a:solidFill>
                  <a:srgbClr val="0000FF"/>
                </a:solidFill>
              </a:rPr>
              <a:t>stock</a:t>
            </a:r>
            <a:r>
              <a:rPr lang="en-US" sz="2000" dirty="0" smtClean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</a:rPr>
              <a:t>level</a:t>
            </a:r>
            <a:r>
              <a:rPr lang="en-US" sz="2000" dirty="0" smtClean="0"/>
              <a:t> measures): Can be meaningfully summarized using addition along </a:t>
            </a:r>
            <a:r>
              <a:rPr lang="en-US" sz="2000" dirty="0" smtClean="0">
                <a:solidFill>
                  <a:srgbClr val="0000FF"/>
                </a:solidFill>
              </a:rPr>
              <a:t>some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(not all)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E.g., inventory quantities, can be aggregated in the Store dimension, but cannot be aggregated in the Time dimension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Non-additive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measures (</a:t>
            </a:r>
            <a:r>
              <a:rPr lang="en-US" sz="2000" dirty="0" smtClean="0">
                <a:solidFill>
                  <a:srgbClr val="0000FF"/>
                </a:solidFill>
              </a:rPr>
              <a:t>value-per-unit</a:t>
            </a:r>
            <a:r>
              <a:rPr lang="en-US" sz="2000" dirty="0" smtClean="0"/>
              <a:t> measures): Cannot be meaningfully summarized using addition along </a:t>
            </a:r>
            <a:r>
              <a:rPr lang="en-US" sz="2000" dirty="0" smtClean="0">
                <a:solidFill>
                  <a:srgbClr val="0000FF"/>
                </a:solidFill>
              </a:rPr>
              <a:t>any dimension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E.g., item price, cost per unit, exchange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02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b="1" dirty="0" smtClean="0"/>
              <a:t>Another Measure </a:t>
            </a:r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</a:rPr>
              <a:t>Distributive</a:t>
            </a:r>
            <a:r>
              <a:rPr lang="en-US" sz="2800" dirty="0" smtClean="0"/>
              <a:t> </a:t>
            </a:r>
            <a:r>
              <a:rPr lang="en-US" sz="2800" dirty="0" smtClean="0"/>
              <a:t>measures: </a:t>
            </a:r>
            <a:r>
              <a:rPr lang="en-US" sz="2800" dirty="0" smtClean="0"/>
              <a:t>defined </a:t>
            </a:r>
            <a:r>
              <a:rPr lang="en-US" sz="2800" dirty="0" smtClean="0"/>
              <a:t>by an aggregation function that </a:t>
            </a:r>
            <a:r>
              <a:rPr lang="en-US" sz="2800" dirty="0" smtClean="0"/>
              <a:t>can be computed </a:t>
            </a:r>
            <a:r>
              <a:rPr lang="en-US" sz="2800" dirty="0" smtClean="0"/>
              <a:t>in a distributed </a:t>
            </a:r>
            <a:r>
              <a:rPr lang="en-US" sz="2800" dirty="0" smtClean="0"/>
              <a:t>way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result of applying the </a:t>
            </a:r>
            <a:r>
              <a:rPr lang="en-US" sz="2400" dirty="0" smtClean="0">
                <a:solidFill>
                  <a:srgbClr val="0000FF"/>
                </a:solidFill>
              </a:rPr>
              <a:t>distributive </a:t>
            </a:r>
            <a:r>
              <a:rPr lang="en-US" sz="2400" dirty="0" smtClean="0">
                <a:solidFill>
                  <a:srgbClr val="0000FF"/>
                </a:solidFill>
              </a:rPr>
              <a:t>function</a:t>
            </a:r>
            <a:r>
              <a:rPr lang="en-US" sz="2400" dirty="0" smtClean="0"/>
              <a:t> to the whole data set is the same as the result of applying it </a:t>
            </a:r>
            <a:r>
              <a:rPr lang="en-US" sz="2400" dirty="0" smtClean="0"/>
              <a:t>(not necessarily the same) </a:t>
            </a:r>
            <a:r>
              <a:rPr lang="en-US" sz="2400" dirty="0" smtClean="0"/>
              <a:t>to the </a:t>
            </a:r>
            <a:r>
              <a:rPr lang="en-US" sz="2400" i="1" dirty="0" smtClean="0"/>
              <a:t>n </a:t>
            </a:r>
            <a:r>
              <a:rPr lang="en-US" sz="2400" dirty="0" smtClean="0"/>
              <a:t>aggregated values of n subsets. 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E.g.,</a:t>
            </a:r>
            <a:r>
              <a:rPr lang="en-US" sz="2400" dirty="0" smtClean="0"/>
              <a:t> sum, min, max, and count (distinct count is not)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</a:rPr>
              <a:t>Algebraic</a:t>
            </a:r>
            <a:r>
              <a:rPr lang="en-US" sz="2800" dirty="0" smtClean="0"/>
              <a:t> </a:t>
            </a:r>
            <a:r>
              <a:rPr lang="en-US" sz="2800" dirty="0" smtClean="0"/>
              <a:t>measures</a:t>
            </a:r>
            <a:r>
              <a:rPr lang="en-US" sz="2800" dirty="0" smtClean="0"/>
              <a:t>: defined </a:t>
            </a:r>
            <a:r>
              <a:rPr lang="en-US" sz="2800" dirty="0" smtClean="0"/>
              <a:t>by an aggregation function that </a:t>
            </a:r>
            <a:r>
              <a:rPr lang="en-US" sz="2800" dirty="0" smtClean="0"/>
              <a:t>can be </a:t>
            </a:r>
            <a:r>
              <a:rPr lang="en-US" sz="2800" dirty="0" smtClean="0"/>
              <a:t>expressed as a scalar function of distributive </a:t>
            </a:r>
            <a:r>
              <a:rPr lang="en-US" sz="2800" dirty="0" smtClean="0"/>
              <a:t>ones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E.g., </a:t>
            </a:r>
            <a:r>
              <a:rPr lang="en-US" sz="2400" dirty="0" smtClean="0"/>
              <a:t>average </a:t>
            </a:r>
            <a:r>
              <a:rPr lang="en-US" sz="2400" dirty="0" smtClean="0"/>
              <a:t>(can </a:t>
            </a:r>
            <a:r>
              <a:rPr lang="en-US" sz="2400" dirty="0" smtClean="0"/>
              <a:t>be computed </a:t>
            </a:r>
            <a:r>
              <a:rPr lang="en-US" sz="2400" dirty="0" smtClean="0"/>
              <a:t>by sum and count)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</a:rPr>
              <a:t>Holistic</a:t>
            </a:r>
            <a:r>
              <a:rPr lang="en-US" sz="2800" dirty="0" smtClean="0"/>
              <a:t> </a:t>
            </a:r>
            <a:r>
              <a:rPr lang="en-US" sz="2800" dirty="0" smtClean="0"/>
              <a:t>measures: </a:t>
            </a:r>
            <a:r>
              <a:rPr lang="en-US" sz="2800" dirty="0" smtClean="0"/>
              <a:t>Cannot </a:t>
            </a:r>
            <a:r>
              <a:rPr lang="en-US" sz="2800" dirty="0" smtClean="0"/>
              <a:t>be </a:t>
            </a:r>
            <a:r>
              <a:rPr lang="en-US" sz="2800" dirty="0" smtClean="0"/>
              <a:t>computed from </a:t>
            </a:r>
            <a:r>
              <a:rPr lang="en-US" sz="2800" dirty="0" smtClean="0"/>
              <a:t>other sub-aggregates.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E.g., </a:t>
            </a:r>
            <a:r>
              <a:rPr lang="en-US" sz="2400" dirty="0" smtClean="0"/>
              <a:t>median, </a:t>
            </a:r>
            <a:r>
              <a:rPr lang="en-US" sz="2400" dirty="0" smtClean="0"/>
              <a:t>mode</a:t>
            </a:r>
            <a:r>
              <a:rPr lang="en-US" sz="2400" dirty="0" smtClean="0"/>
              <a:t>, </a:t>
            </a:r>
            <a:r>
              <a:rPr lang="en-US" sz="2400" dirty="0" smtClean="0"/>
              <a:t>and rank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02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Motivation for data warehouse</a:t>
            </a:r>
          </a:p>
          <a:p>
            <a:pPr eaLnBrk="1" hangingPunct="1"/>
            <a:r>
              <a:rPr lang="en-US" sz="2800" dirty="0" smtClean="0"/>
              <a:t>Data warehouse definition</a:t>
            </a:r>
          </a:p>
          <a:p>
            <a:pPr eaLnBrk="1" hangingPunct="1"/>
            <a:r>
              <a:rPr lang="en-US" sz="2800" dirty="0" smtClean="0"/>
              <a:t>OLTP vs. OLAP</a:t>
            </a:r>
          </a:p>
          <a:p>
            <a:pPr eaLnBrk="1" hangingPunct="1"/>
            <a:r>
              <a:rPr lang="en-US" sz="2800" dirty="0" smtClean="0"/>
              <a:t>Multidimensional Model</a:t>
            </a:r>
          </a:p>
          <a:p>
            <a:pPr eaLnBrk="1" hangingPunct="1"/>
            <a:r>
              <a:rPr lang="en-US" sz="2800" dirty="0" smtClean="0"/>
              <a:t>OLAP Operations</a:t>
            </a:r>
          </a:p>
          <a:p>
            <a:pPr eaLnBrk="1" hangingPunct="1"/>
            <a:r>
              <a:rPr lang="en-US" sz="2800" dirty="0" smtClean="0"/>
              <a:t>Data warehouse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OLAP Operations: Roll up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Transforms detailed measures into summarized ones when one moves up in a hierarchy</a:t>
            </a:r>
            <a:endParaRPr lang="es-CR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276600" y="3870325"/>
            <a:ext cx="2971800" cy="762000"/>
            <a:chOff x="2112" y="2448"/>
            <a:chExt cx="1872" cy="480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448" y="2688"/>
              <a:ext cx="1296" cy="240"/>
            </a:xfrm>
            <a:prstGeom prst="rightArrow">
              <a:avLst>
                <a:gd name="adj1" fmla="val 50000"/>
                <a:gd name="adj2" fmla="val 13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12" y="2448"/>
              <a:ext cx="1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Roll-up to the Country level</a:t>
              </a:r>
              <a:endParaRPr lang="es-CR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55925"/>
            <a:ext cx="3098800" cy="321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108325"/>
            <a:ext cx="2587625" cy="284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54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OLAP Operations: Drill down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Opposite to the roll-up operation, i.e., it moves from a more general level to a detailed level in a hierarchy</a:t>
            </a:r>
            <a:endParaRPr lang="es-CR" sz="2800" smtClean="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657600" y="4341812"/>
            <a:ext cx="1676400" cy="381000"/>
          </a:xfrm>
          <a:prstGeom prst="rightArrow">
            <a:avLst>
              <a:gd name="adj1" fmla="val 50000"/>
              <a:gd name="adj2" fmla="val 11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81400" y="3700462"/>
            <a:ext cx="18288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Drill-down to the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Month level</a:t>
            </a:r>
            <a:endParaRPr lang="es-CR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62262"/>
            <a:ext cx="3098800" cy="321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86062"/>
            <a:ext cx="3198813" cy="3614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941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smtClean="0"/>
              <a:t>OLAP Operations: Pivot or Rotate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Rotates the axes of a cube to provide an alternative presentation of the data</a:t>
            </a:r>
            <a:endParaRPr lang="es-C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955925"/>
            <a:ext cx="3208338" cy="313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886200" y="4327525"/>
            <a:ext cx="1447800" cy="762000"/>
            <a:chOff x="2448" y="2544"/>
            <a:chExt cx="912" cy="48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44" y="2784"/>
              <a:ext cx="720" cy="24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48" y="2544"/>
              <a:ext cx="9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Pivot</a:t>
              </a:r>
              <a:endParaRPr lang="es-CR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55925"/>
            <a:ext cx="3098800" cy="321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727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OLAP Operations: Slice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Performs a selection on one dimension of a cube, resulting in a subcube</a:t>
            </a:r>
            <a:endParaRPr lang="es-CR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505200" y="4175125"/>
            <a:ext cx="2971800" cy="762000"/>
            <a:chOff x="2016" y="2448"/>
            <a:chExt cx="1872" cy="48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4" y="2688"/>
              <a:ext cx="1296" cy="240"/>
            </a:xfrm>
            <a:prstGeom prst="rightArrow">
              <a:avLst>
                <a:gd name="adj1" fmla="val 50000"/>
                <a:gd name="adj2" fmla="val 13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16" y="2448"/>
              <a:ext cx="1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Slice on Store.City = ‘Paris’</a:t>
              </a:r>
              <a:endParaRPr lang="es-CR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2955925"/>
            <a:ext cx="3098800" cy="321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25" y="3108325"/>
            <a:ext cx="2276475" cy="239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851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OLAP Operations: Dice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Defines a selection on two or more dimensions, thus again defining a subcube</a:t>
            </a:r>
            <a:endParaRPr lang="es-CR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184634" y="3898900"/>
            <a:ext cx="3200400" cy="1038225"/>
            <a:chOff x="2112" y="2274"/>
            <a:chExt cx="2016" cy="65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448" y="2688"/>
              <a:ext cx="1296" cy="240"/>
            </a:xfrm>
            <a:prstGeom prst="rightArrow">
              <a:avLst>
                <a:gd name="adj1" fmla="val 50000"/>
                <a:gd name="adj2" fmla="val 13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112" y="2274"/>
              <a:ext cx="20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Dice on Store.Country = ‘France’ and Time.Quarter= ‘Q1’ or ‘Q2’</a:t>
              </a:r>
              <a:endParaRPr lang="es-CR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6" y="2955925"/>
            <a:ext cx="3098800" cy="321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5916" y="3184525"/>
            <a:ext cx="278765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568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OLAP Operations – 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Group 69"/>
          <p:cNvGraphicFramePr>
            <a:graphicFrameLocks noGrp="1"/>
          </p:cNvGraphicFramePr>
          <p:nvPr>
            <p:ph idx="1"/>
            <p:extLst/>
          </p:nvPr>
        </p:nvGraphicFramePr>
        <p:xfrm>
          <a:off x="488732" y="1569720"/>
          <a:ext cx="8189912" cy="46024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6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49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Focus attention on a subset of dimensions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Replace a dimension with a single member value or with a summary of its measure values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Focus attention on a subset of member values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Replace a dimension with a subset of members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Drill-down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Obtain more detail about a dimension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Navigate from a more general level to a more specific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Roll-up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Summarize details about a dimension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Navigate from a more specific level to a more general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Pivot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data in a different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Rearrange the dimensions in a data cube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05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Data Warehouse Architectures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78375279"/>
              </p:ext>
            </p:extLst>
          </p:nvPr>
        </p:nvGraphicFramePr>
        <p:xfrm>
          <a:off x="304800" y="1600200"/>
          <a:ext cx="861373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Bottom-up Architecture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778000" y="1409700"/>
          <a:ext cx="5689600" cy="4762500"/>
        </p:xfrm>
        <a:graphic>
          <a:graphicData uri="http://schemas.openxmlformats.org/presentationml/2006/ole">
            <p:oleObj spid="_x0000_s7193" name="VISIO" r:id="rId4" imgW="3764280" imgH="315722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Top-Down Architecture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22300" y="1524000"/>
          <a:ext cx="7874000" cy="4572000"/>
        </p:xfrm>
        <a:graphic>
          <a:graphicData uri="http://schemas.openxmlformats.org/presentationml/2006/ole">
            <p:oleObj spid="_x0000_s3097" name="Visio" r:id="rId4" imgW="5430129" imgH="3158197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General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7" y="1535112"/>
            <a:ext cx="6170613" cy="5170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/>
              <a:t>Motivation for data warehouse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dirty="0"/>
              <a:t>Organizations face </a:t>
            </a:r>
            <a:r>
              <a:rPr lang="en-US" sz="2800" dirty="0">
                <a:solidFill>
                  <a:srgbClr val="0000FF"/>
                </a:solidFill>
              </a:rPr>
              <a:t>increasingly complex challenges </a:t>
            </a:r>
            <a:r>
              <a:rPr lang="en-US" sz="2800" dirty="0" smtClean="0"/>
              <a:t>to achieve </a:t>
            </a:r>
            <a:r>
              <a:rPr lang="en-US" sz="2800" dirty="0"/>
              <a:t>operational goals so need </a:t>
            </a:r>
            <a:r>
              <a:rPr lang="en-US" sz="2800" dirty="0">
                <a:solidFill>
                  <a:srgbClr val="0000FF"/>
                </a:solidFill>
              </a:rPr>
              <a:t>analysis tools </a:t>
            </a:r>
            <a:r>
              <a:rPr lang="en-US" sz="2800" dirty="0" smtClean="0">
                <a:solidFill>
                  <a:srgbClr val="0000FF"/>
                </a:solidFill>
              </a:rPr>
              <a:t>for decision support</a:t>
            </a:r>
          </a:p>
          <a:p>
            <a:pPr eaLnBrk="1" hangingPunct="1"/>
            <a:r>
              <a:rPr lang="en-US" sz="2800" dirty="0"/>
              <a:t>Traditional operational or transactional databases do </a:t>
            </a:r>
            <a:r>
              <a:rPr lang="en-US" sz="2800" dirty="0" smtClean="0"/>
              <a:t>not satisfy </a:t>
            </a:r>
            <a:r>
              <a:rPr lang="en-US" sz="2800" dirty="0"/>
              <a:t>the requirements for data </a:t>
            </a:r>
            <a:r>
              <a:rPr lang="en-US" sz="2800" dirty="0" smtClean="0"/>
              <a:t>analysis</a:t>
            </a:r>
            <a:endParaRPr lang="en-US" sz="2800" dirty="0"/>
          </a:p>
          <a:p>
            <a:pPr lvl="1" eaLnBrk="1" hangingPunct="1"/>
            <a:r>
              <a:rPr lang="en-US" sz="2400" dirty="0" smtClean="0"/>
              <a:t>Designed/optimized </a:t>
            </a:r>
            <a:r>
              <a:rPr lang="en-US" sz="2400" dirty="0"/>
              <a:t>to support </a:t>
            </a:r>
            <a:r>
              <a:rPr lang="en-US" sz="2400" dirty="0">
                <a:solidFill>
                  <a:srgbClr val="0000FF"/>
                </a:solidFill>
              </a:rPr>
              <a:t>daily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business </a:t>
            </a:r>
            <a:r>
              <a:rPr lang="en-US" sz="2400" dirty="0" smtClean="0">
                <a:solidFill>
                  <a:srgbClr val="0000FF"/>
                </a:solidFill>
              </a:rPr>
              <a:t>operations</a:t>
            </a:r>
            <a:r>
              <a:rPr lang="en-US" sz="2400" dirty="0" smtClean="0"/>
              <a:t>; primary </a:t>
            </a:r>
            <a:r>
              <a:rPr lang="en-US" sz="2400" dirty="0"/>
              <a:t>concern: </a:t>
            </a:r>
            <a:r>
              <a:rPr lang="en-US" sz="2400" dirty="0">
                <a:solidFill>
                  <a:srgbClr val="0000FF"/>
                </a:solidFill>
              </a:rPr>
              <a:t>concurrent access and recovery </a:t>
            </a:r>
            <a:r>
              <a:rPr lang="en-US" sz="2400" dirty="0"/>
              <a:t>techniques </a:t>
            </a:r>
            <a:r>
              <a:rPr lang="en-US" sz="2400" dirty="0" smtClean="0"/>
              <a:t>to guarantee </a:t>
            </a:r>
            <a:r>
              <a:rPr lang="en-US" sz="2400" dirty="0">
                <a:solidFill>
                  <a:srgbClr val="0000FF"/>
                </a:solidFill>
              </a:rPr>
              <a:t>data </a:t>
            </a:r>
            <a:r>
              <a:rPr lang="en-US" sz="2400" dirty="0" smtClean="0">
                <a:solidFill>
                  <a:srgbClr val="0000FF"/>
                </a:solidFill>
              </a:rPr>
              <a:t>consistency</a:t>
            </a:r>
            <a:endParaRPr lang="en-US" sz="24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400" dirty="0" smtClean="0"/>
              <a:t>Contain </a:t>
            </a:r>
            <a:r>
              <a:rPr lang="en-US" sz="2400" dirty="0">
                <a:solidFill>
                  <a:srgbClr val="0000FF"/>
                </a:solidFill>
              </a:rPr>
              <a:t>detailed data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do not include historical data</a:t>
            </a:r>
            <a:r>
              <a:rPr lang="en-US" sz="2400" dirty="0"/>
              <a:t>, and </a:t>
            </a:r>
            <a:r>
              <a:rPr lang="en-US" sz="2400" dirty="0" smtClean="0">
                <a:solidFill>
                  <a:srgbClr val="0000FF"/>
                </a:solidFill>
              </a:rPr>
              <a:t>perform poorly </a:t>
            </a:r>
            <a:r>
              <a:rPr lang="en-US" sz="2400" dirty="0">
                <a:solidFill>
                  <a:srgbClr val="0000FF"/>
                </a:solidFill>
              </a:rPr>
              <a:t>for complex queries </a:t>
            </a:r>
            <a:r>
              <a:rPr lang="en-US" sz="2400" dirty="0"/>
              <a:t>that involve many tables or </a:t>
            </a:r>
            <a:r>
              <a:rPr lang="en-US" sz="2400" dirty="0" smtClean="0"/>
              <a:t>aggregate large </a:t>
            </a:r>
            <a:r>
              <a:rPr lang="en-US" sz="2400" dirty="0"/>
              <a:t>volumes of data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2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General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</a:rPr>
              <a:t>Data sources</a:t>
            </a:r>
          </a:p>
          <a:p>
            <a:pPr lvl="1"/>
            <a:r>
              <a:rPr lang="en-US" sz="2000" smtClean="0"/>
              <a:t>Operational databases </a:t>
            </a:r>
          </a:p>
          <a:p>
            <a:pPr lvl="1"/>
            <a:r>
              <a:rPr lang="en-US" sz="2000" smtClean="0"/>
              <a:t>Other internal or external sources of information (e.g. files)</a:t>
            </a:r>
          </a:p>
          <a:p>
            <a:r>
              <a:rPr lang="en-US" sz="2400" smtClean="0">
                <a:solidFill>
                  <a:srgbClr val="0000FF"/>
                </a:solidFill>
              </a:rPr>
              <a:t>Back-end tier</a:t>
            </a:r>
          </a:p>
          <a:p>
            <a:pPr lvl="1"/>
            <a:r>
              <a:rPr lang="en-US" sz="2000" smtClean="0"/>
              <a:t>Extraction-Transformation-Loading (ETL) tools for manipulating data from sources</a:t>
            </a:r>
          </a:p>
          <a:p>
            <a:pPr lvl="1"/>
            <a:r>
              <a:rPr lang="en-US" sz="2000" smtClean="0"/>
              <a:t>Data staging area: Intermediate database where manipulation is done</a:t>
            </a:r>
          </a:p>
          <a:p>
            <a:r>
              <a:rPr lang="en-US" sz="2400" smtClean="0">
                <a:solidFill>
                  <a:srgbClr val="0000FF"/>
                </a:solidFill>
              </a:rPr>
              <a:t>OLAP tier</a:t>
            </a:r>
          </a:p>
          <a:p>
            <a:pPr lvl="1"/>
            <a:r>
              <a:rPr lang="en-US" sz="2000" smtClean="0"/>
              <a:t>OLAP Server: Supports multidimensional data and operations</a:t>
            </a:r>
          </a:p>
          <a:p>
            <a:r>
              <a:rPr lang="en-US" sz="2400" smtClean="0">
                <a:solidFill>
                  <a:srgbClr val="0000FF"/>
                </a:solidFill>
              </a:rPr>
              <a:t>Front-end tier</a:t>
            </a:r>
            <a:r>
              <a:rPr lang="en-US" sz="2400" smtClean="0"/>
              <a:t>: Deals with data analysis and visualization</a:t>
            </a:r>
          </a:p>
          <a:p>
            <a:pPr lvl="1"/>
            <a:r>
              <a:rPr lang="en-US" sz="2000" smtClean="0"/>
              <a:t>Composed of OLAP tools, reporting tools, statistical tools, data-mining tools, …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b="1" smtClean="0"/>
              <a:t>Extraction-Transformation-Loading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Extraction</a:t>
            </a:r>
            <a:r>
              <a:rPr lang="en-US" sz="2400" dirty="0" smtClean="0"/>
              <a:t>: Gathers data from multiple heterogeneous data sources</a:t>
            </a:r>
          </a:p>
          <a:p>
            <a:pPr lvl="1"/>
            <a:r>
              <a:rPr lang="en-US" sz="2000" dirty="0" smtClean="0"/>
              <a:t>May be </a:t>
            </a:r>
            <a:r>
              <a:rPr lang="en-US" sz="2000" dirty="0" smtClean="0">
                <a:solidFill>
                  <a:srgbClr val="0000FF"/>
                </a:solidFill>
              </a:rPr>
              <a:t>operational databases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</a:rPr>
              <a:t>files</a:t>
            </a:r>
            <a:r>
              <a:rPr lang="en-US" sz="2000" dirty="0" smtClean="0"/>
              <a:t> in various formats</a:t>
            </a:r>
          </a:p>
          <a:p>
            <a:pPr lvl="1"/>
            <a:r>
              <a:rPr lang="en-US" sz="2000" dirty="0" smtClean="0"/>
              <a:t>May be </a:t>
            </a:r>
            <a:r>
              <a:rPr lang="en-US" sz="2000" dirty="0" smtClean="0">
                <a:solidFill>
                  <a:srgbClr val="0000FF"/>
                </a:solidFill>
              </a:rPr>
              <a:t>internal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00FF"/>
                </a:solidFill>
              </a:rPr>
              <a:t>external</a:t>
            </a:r>
            <a:r>
              <a:rPr lang="en-US" sz="2000" dirty="0" smtClean="0"/>
              <a:t> to the organization</a:t>
            </a:r>
          </a:p>
          <a:p>
            <a:pPr lvl="1"/>
            <a:r>
              <a:rPr lang="en-US" sz="2000" dirty="0" smtClean="0"/>
              <a:t>Uses APIs such as ODBC, JDBC, … for achieving </a:t>
            </a:r>
            <a:r>
              <a:rPr lang="en-US" sz="2000" dirty="0" smtClean="0">
                <a:solidFill>
                  <a:srgbClr val="0000FF"/>
                </a:solidFill>
              </a:rPr>
              <a:t>interoperability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Transformation</a:t>
            </a:r>
            <a:r>
              <a:rPr lang="en-US" sz="2400" dirty="0" smtClean="0"/>
              <a:t>: Modifies data to conform to the data warehouse format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Cleaning</a:t>
            </a:r>
            <a:r>
              <a:rPr lang="en-US" sz="2000" dirty="0" smtClean="0"/>
              <a:t>: Removes errors, inconsistencies, format transformation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Integration</a:t>
            </a:r>
            <a:r>
              <a:rPr lang="en-US" sz="2000" dirty="0" smtClean="0"/>
              <a:t>: Reconciles data from different sources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Aggregation</a:t>
            </a:r>
            <a:r>
              <a:rPr lang="en-US" sz="2000" dirty="0" smtClean="0"/>
              <a:t>: Summarizes data according to the </a:t>
            </a:r>
            <a:r>
              <a:rPr lang="en-US" sz="2000" dirty="0" smtClean="0">
                <a:solidFill>
                  <a:srgbClr val="0000FF"/>
                </a:solidFill>
              </a:rPr>
              <a:t>granularity</a:t>
            </a:r>
            <a:r>
              <a:rPr lang="en-US" sz="2000" dirty="0" smtClean="0"/>
              <a:t> (level of detail) of the DW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Loading</a:t>
            </a:r>
            <a:r>
              <a:rPr lang="en-US" sz="2400" dirty="0" smtClean="0"/>
              <a:t>: Feeds the DW with transformed data</a:t>
            </a:r>
          </a:p>
          <a:p>
            <a:pPr lvl="1"/>
            <a:r>
              <a:rPr lang="en-US" sz="2000" dirty="0" smtClean="0"/>
              <a:t>Also includes </a:t>
            </a:r>
            <a:r>
              <a:rPr lang="en-US" sz="2000" dirty="0" smtClean="0">
                <a:solidFill>
                  <a:srgbClr val="0000FF"/>
                </a:solidFill>
              </a:rPr>
              <a:t>refreshing</a:t>
            </a:r>
            <a:r>
              <a:rPr lang="en-US" sz="2000" dirty="0" smtClean="0"/>
              <a:t> the data warehouse at a specified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 Warehouse Tier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</a:rPr>
              <a:t>Enterprise data warehouse</a:t>
            </a:r>
            <a:r>
              <a:rPr lang="en-US" sz="2400" smtClean="0"/>
              <a:t>: Centralized DW that encompasses all areas in an organization</a:t>
            </a:r>
          </a:p>
          <a:p>
            <a:r>
              <a:rPr lang="en-US" sz="2400" smtClean="0">
                <a:solidFill>
                  <a:srgbClr val="0000FF"/>
                </a:solidFill>
              </a:rPr>
              <a:t>Data mart</a:t>
            </a:r>
            <a:r>
              <a:rPr lang="en-US" sz="2400" smtClean="0"/>
              <a:t>: Specialized DW targeted to a particular functional area or user group</a:t>
            </a:r>
          </a:p>
          <a:p>
            <a:pPr lvl="1"/>
            <a:r>
              <a:rPr lang="en-US" sz="2000" smtClean="0"/>
              <a:t>Their data can be derived from the enterprise DW or collected from data sources</a:t>
            </a:r>
          </a:p>
          <a:p>
            <a:r>
              <a:rPr lang="en-US" sz="2400" smtClean="0">
                <a:solidFill>
                  <a:srgbClr val="0000FF"/>
                </a:solidFill>
              </a:rPr>
              <a:t>Metadata repository</a:t>
            </a:r>
            <a:r>
              <a:rPr lang="en-US" sz="2400" smtClean="0"/>
              <a:t>: Describes the content of the DW</a:t>
            </a:r>
          </a:p>
          <a:p>
            <a:pPr lvl="1"/>
            <a:r>
              <a:rPr lang="en-US" sz="2000" smtClean="0">
                <a:solidFill>
                  <a:srgbClr val="0000FF"/>
                </a:solidFill>
              </a:rPr>
              <a:t>Business metadata</a:t>
            </a:r>
            <a:r>
              <a:rPr lang="en-US" sz="2000" smtClean="0"/>
              <a:t>: Meaning (semantics) of data, organization rules, policies, constraints, … </a:t>
            </a:r>
          </a:p>
          <a:p>
            <a:pPr lvl="1"/>
            <a:r>
              <a:rPr lang="en-US" sz="2000" smtClean="0">
                <a:solidFill>
                  <a:srgbClr val="0000FF"/>
                </a:solidFill>
              </a:rPr>
              <a:t>Technical metadata</a:t>
            </a:r>
            <a:r>
              <a:rPr lang="en-US" sz="2000" smtClean="0"/>
              <a:t>: How data is structured/stored in the computer</a:t>
            </a:r>
          </a:p>
          <a:p>
            <a:pPr lvl="2"/>
            <a:r>
              <a:rPr lang="en-US" sz="1800" smtClean="0"/>
              <a:t>Data sources, data warehouse, and data marts: logical and physical schemas, security information, monitoring information …</a:t>
            </a:r>
          </a:p>
          <a:p>
            <a:pPr lvl="2"/>
            <a:r>
              <a:rPr lang="en-US" sz="1800" smtClean="0"/>
              <a:t>ETL process: Data lineage (trace to sources), rules, defaults, refresh and purging rules, algorithms for summarization,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OLAP Tier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>
                <a:solidFill>
                  <a:srgbClr val="0000FF"/>
                </a:solidFill>
              </a:rPr>
              <a:t>OLAP servers </a:t>
            </a:r>
            <a:r>
              <a:rPr lang="en-US" sz="2800" smtClean="0"/>
              <a:t>that provides multidimensional view from DWs and data marts</a:t>
            </a:r>
          </a:p>
          <a:p>
            <a:pPr lvl="1"/>
            <a:r>
              <a:rPr lang="en-US" sz="2400" smtClean="0"/>
              <a:t>Can be ROLAP, MOLAP, or HOLAP</a:t>
            </a:r>
          </a:p>
          <a:p>
            <a:r>
              <a:rPr lang="en-US" sz="2800" smtClean="0"/>
              <a:t>Most database products provide OLAP extensions and related tools for manipulating cubes</a:t>
            </a:r>
          </a:p>
          <a:p>
            <a:r>
              <a:rPr lang="en-US" sz="2800" smtClean="0"/>
              <a:t>However, </a:t>
            </a:r>
            <a:r>
              <a:rPr lang="en-US" sz="2800" smtClean="0">
                <a:solidFill>
                  <a:srgbClr val="0000FF"/>
                </a:solidFill>
              </a:rPr>
              <a:t>no standardized language </a:t>
            </a:r>
            <a:r>
              <a:rPr lang="en-US" sz="2800" smtClean="0"/>
              <a:t>for querying data cubes</a:t>
            </a:r>
          </a:p>
          <a:p>
            <a:pPr lvl="1"/>
            <a:r>
              <a:rPr lang="en-US" sz="2400" smtClean="0"/>
              <a:t>Oracle uses Java and query language OLAP DML</a:t>
            </a:r>
          </a:p>
          <a:p>
            <a:pPr lvl="1"/>
            <a:r>
              <a:rPr lang="en-US" sz="2400" smtClean="0"/>
              <a:t>SQL Server uses .NET and query language MDX</a:t>
            </a:r>
          </a:p>
          <a:p>
            <a:r>
              <a:rPr lang="en-US" sz="2800" smtClean="0"/>
              <a:t>XMLA (XML for Analysis) aims at providing a common language for exchanging multidimensional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Front-End Tier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>
                <a:solidFill>
                  <a:srgbClr val="0000FF"/>
                </a:solidFill>
              </a:rPr>
              <a:t>OLAP tools</a:t>
            </a:r>
            <a:r>
              <a:rPr lang="en-US" sz="2800" smtClean="0"/>
              <a:t>: Allow interactive exploration and manipulation of the warehouse data</a:t>
            </a:r>
          </a:p>
          <a:p>
            <a:pPr lvl="1"/>
            <a:r>
              <a:rPr lang="en-US" sz="2400" smtClean="0"/>
              <a:t>Facilitate formulation of </a:t>
            </a:r>
            <a:r>
              <a:rPr lang="en-US" sz="2400" smtClean="0">
                <a:solidFill>
                  <a:srgbClr val="0000FF"/>
                </a:solidFill>
              </a:rPr>
              <a:t>ad hoc queries </a:t>
            </a:r>
            <a:r>
              <a:rPr lang="en-US" sz="2400" smtClean="0"/>
              <a:t>(no prior knowledge of them)</a:t>
            </a:r>
          </a:p>
          <a:p>
            <a:r>
              <a:rPr lang="en-US" sz="2800" smtClean="0">
                <a:solidFill>
                  <a:srgbClr val="0000FF"/>
                </a:solidFill>
              </a:rPr>
              <a:t>Reporting tools</a:t>
            </a:r>
            <a:r>
              <a:rPr lang="en-US" sz="2800" smtClean="0"/>
              <a:t>: Enable production, delivery and management of reports (paper and web-based)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0000FF"/>
                </a:solidFill>
              </a:rPr>
              <a:t>predefined queries</a:t>
            </a:r>
          </a:p>
          <a:p>
            <a:r>
              <a:rPr lang="en-US" sz="2800" smtClean="0">
                <a:solidFill>
                  <a:srgbClr val="0000FF"/>
                </a:solidFill>
              </a:rPr>
              <a:t>Statistical tools</a:t>
            </a:r>
            <a:r>
              <a:rPr lang="en-US" sz="2800" smtClean="0"/>
              <a:t>: Used to analyze and visualize the cube data using statistical methods</a:t>
            </a:r>
          </a:p>
          <a:p>
            <a:r>
              <a:rPr lang="en-US" sz="2800" smtClean="0">
                <a:solidFill>
                  <a:srgbClr val="0000FF"/>
                </a:solidFill>
              </a:rPr>
              <a:t>Data-mining tools</a:t>
            </a:r>
            <a:r>
              <a:rPr lang="en-US" sz="2800" smtClean="0"/>
              <a:t>: Allow users to analyze data to discover patterns, trends, enable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Summary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Motivation for data warehouse</a:t>
            </a:r>
          </a:p>
          <a:p>
            <a:pPr eaLnBrk="1" hangingPunct="1"/>
            <a:r>
              <a:rPr lang="en-US" sz="2800" dirty="0"/>
              <a:t>Data warehouse </a:t>
            </a:r>
            <a:r>
              <a:rPr lang="en-US" sz="2800" dirty="0" smtClean="0"/>
              <a:t>definition</a:t>
            </a:r>
            <a:endParaRPr lang="en-US" sz="2800" dirty="0"/>
          </a:p>
          <a:p>
            <a:pPr eaLnBrk="1" hangingPunct="1"/>
            <a:r>
              <a:rPr lang="en-US" sz="2800" dirty="0"/>
              <a:t>OLTP vs. OLAP</a:t>
            </a:r>
          </a:p>
          <a:p>
            <a:pPr eaLnBrk="1" hangingPunct="1"/>
            <a:r>
              <a:rPr lang="en-US" sz="2800" dirty="0"/>
              <a:t>Multidimensional Model</a:t>
            </a:r>
          </a:p>
          <a:p>
            <a:pPr eaLnBrk="1" hangingPunct="1"/>
            <a:r>
              <a:rPr lang="en-US" sz="2800" dirty="0"/>
              <a:t>OLAP Operations</a:t>
            </a:r>
          </a:p>
          <a:p>
            <a:pPr eaLnBrk="1" hangingPunct="1"/>
            <a:r>
              <a:rPr lang="en-US" sz="2800" dirty="0"/>
              <a:t>Data warehouse </a:t>
            </a:r>
            <a:r>
              <a:rPr lang="en-US" sz="2800" dirty="0" smtClean="0"/>
              <a:t>architectures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/>
              <a:t>Motivation for data warehouse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dirty="0"/>
              <a:t>To analyze the behavior of an organization, data </a:t>
            </a:r>
            <a:r>
              <a:rPr lang="en-US" sz="2800" dirty="0" smtClean="0"/>
              <a:t>from several </a:t>
            </a:r>
            <a:r>
              <a:rPr lang="en-US" sz="2800" dirty="0"/>
              <a:t>operational systems must be </a:t>
            </a:r>
            <a:r>
              <a:rPr lang="en-US" sz="2800" b="1" dirty="0">
                <a:solidFill>
                  <a:srgbClr val="0000FF"/>
                </a:solidFill>
              </a:rPr>
              <a:t>integrated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eaLnBrk="1" hangingPunct="1"/>
            <a:r>
              <a:rPr lang="en-US" sz="2400" dirty="0"/>
              <a:t>Difficult to accomplish due to many differences in data </a:t>
            </a:r>
            <a:r>
              <a:rPr lang="en-US" sz="2400" dirty="0" smtClean="0"/>
              <a:t>definition and content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b="1" dirty="0">
                <a:solidFill>
                  <a:srgbClr val="0000FF"/>
                </a:solidFill>
              </a:rPr>
              <a:t>Data warehouse </a:t>
            </a:r>
            <a:r>
              <a:rPr lang="en-US" sz="2800" dirty="0"/>
              <a:t>address requirements of decision-making</a:t>
            </a:r>
          </a:p>
          <a:p>
            <a:pPr lvl="1"/>
            <a:r>
              <a:rPr lang="en-US" altLang="en-US" sz="2400" dirty="0"/>
              <a:t>Populated from operational databases and external data sources</a:t>
            </a:r>
          </a:p>
          <a:p>
            <a:pPr lvl="1"/>
            <a:r>
              <a:rPr lang="en-US" altLang="en-US" sz="2400" dirty="0"/>
              <a:t>Integrated and transformed data</a:t>
            </a:r>
          </a:p>
          <a:p>
            <a:pPr lvl="1"/>
            <a:r>
              <a:rPr lang="en-US" altLang="en-US" sz="2400" dirty="0"/>
              <a:t>Optimized for reporting and periodic </a:t>
            </a:r>
            <a:r>
              <a:rPr lang="en-US" altLang="en-US" sz="2400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8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Data Warehouse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data warehouse </a:t>
            </a:r>
            <a:r>
              <a:rPr lang="en-US" sz="2800" dirty="0"/>
              <a:t>is a copy of transaction data </a:t>
            </a:r>
            <a:r>
              <a:rPr lang="en-US" sz="2800" dirty="0">
                <a:solidFill>
                  <a:srgbClr val="0000FF"/>
                </a:solidFill>
              </a:rPr>
              <a:t>specifically structured for query and analysis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</a:t>
            </a:r>
            <a:r>
              <a:rPr lang="en-US" sz="2800" b="1" dirty="0" smtClean="0"/>
              <a:t>Ralph </a:t>
            </a:r>
            <a:r>
              <a:rPr lang="en-US" sz="2800" b="1" dirty="0"/>
              <a:t>Kimball</a:t>
            </a:r>
            <a:endParaRPr lang="en-US" sz="2800" b="1" dirty="0" smtClean="0"/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warehouse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collection of 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subject-oriented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time-variant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nonvolatile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to support data management decisions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</a:t>
            </a:r>
            <a:r>
              <a:rPr lang="en-US" b="1" dirty="0"/>
              <a:t>Bill </a:t>
            </a:r>
            <a:r>
              <a:rPr lang="en-US" b="1" dirty="0" err="1"/>
              <a:t>Inmon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Data Warehouse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Subject-oriented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Organized around business entities (e.g., customers, products, and employees) rather than business processes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many transformations to unify source data from independent data sources (units of measure, data formats, naming conventions)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Time-variant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historical data, snapshots of business processes captured at different points in time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Nonvolatile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new data are appended periodically, existing data is not changed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000" b="1" dirty="0" smtClean="0"/>
              <a:t>Data Warehouse in </a:t>
            </a:r>
            <a:r>
              <a:rPr lang="en-US" altLang="en-US" sz="4000" b="1" dirty="0"/>
              <a:t>Knowledge Discovery (KDD) Process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Line 2052"/>
          <p:cNvSpPr>
            <a:spLocks noChangeShapeType="1"/>
          </p:cNvSpPr>
          <p:nvPr/>
        </p:nvSpPr>
        <p:spPr bwMode="auto">
          <a:xfrm flipV="1">
            <a:off x="1304925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053"/>
          <p:cNvSpPr>
            <a:spLocks noChangeShapeType="1"/>
          </p:cNvSpPr>
          <p:nvPr/>
        </p:nvSpPr>
        <p:spPr bwMode="auto">
          <a:xfrm flipV="1">
            <a:off x="6867525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054"/>
          <p:cNvSpPr>
            <a:spLocks noChangeShapeType="1"/>
          </p:cNvSpPr>
          <p:nvPr/>
        </p:nvSpPr>
        <p:spPr bwMode="auto">
          <a:xfrm flipV="1">
            <a:off x="5191125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055"/>
          <p:cNvSpPr>
            <a:spLocks noChangeShapeType="1"/>
          </p:cNvSpPr>
          <p:nvPr/>
        </p:nvSpPr>
        <p:spPr bwMode="auto">
          <a:xfrm flipV="1">
            <a:off x="3362325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2056"/>
          <p:cNvSpPr>
            <a:spLocks noChangeArrowheads="1"/>
          </p:cNvSpPr>
          <p:nvPr/>
        </p:nvSpPr>
        <p:spPr bwMode="auto">
          <a:xfrm>
            <a:off x="314325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057"/>
          <p:cNvSpPr>
            <a:spLocks noChangeArrowheads="1"/>
          </p:cNvSpPr>
          <p:nvPr/>
        </p:nvSpPr>
        <p:spPr bwMode="auto">
          <a:xfrm>
            <a:off x="314325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2058"/>
          <p:cNvSpPr>
            <a:spLocks noChangeArrowheads="1"/>
          </p:cNvSpPr>
          <p:nvPr/>
        </p:nvSpPr>
        <p:spPr bwMode="auto">
          <a:xfrm>
            <a:off x="314325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2059"/>
          <p:cNvSpPr>
            <a:spLocks noChangeArrowheads="1"/>
          </p:cNvSpPr>
          <p:nvPr/>
        </p:nvSpPr>
        <p:spPr bwMode="auto">
          <a:xfrm>
            <a:off x="695325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2060"/>
          <p:cNvSpPr>
            <a:spLocks noChangeArrowheads="1"/>
          </p:cNvSpPr>
          <p:nvPr/>
        </p:nvSpPr>
        <p:spPr bwMode="auto">
          <a:xfrm>
            <a:off x="695325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2061"/>
          <p:cNvSpPr>
            <a:spLocks noChangeArrowheads="1"/>
          </p:cNvSpPr>
          <p:nvPr/>
        </p:nvSpPr>
        <p:spPr bwMode="auto">
          <a:xfrm>
            <a:off x="695325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2062"/>
          <p:cNvSpPr>
            <a:spLocks noChangeArrowheads="1"/>
          </p:cNvSpPr>
          <p:nvPr/>
        </p:nvSpPr>
        <p:spPr bwMode="auto">
          <a:xfrm>
            <a:off x="1381125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2063"/>
          <p:cNvSpPr>
            <a:spLocks noChangeArrowheads="1"/>
          </p:cNvSpPr>
          <p:nvPr/>
        </p:nvSpPr>
        <p:spPr bwMode="auto">
          <a:xfrm>
            <a:off x="1381125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2064"/>
          <p:cNvSpPr>
            <a:spLocks noChangeArrowheads="1"/>
          </p:cNvSpPr>
          <p:nvPr/>
        </p:nvSpPr>
        <p:spPr bwMode="auto">
          <a:xfrm>
            <a:off x="1381125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2065"/>
          <p:cNvSpPr txBox="1">
            <a:spLocks noChangeArrowheads="1"/>
          </p:cNvSpPr>
          <p:nvPr/>
        </p:nvSpPr>
        <p:spPr bwMode="auto">
          <a:xfrm>
            <a:off x="390525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0" name="Text Box 2066"/>
          <p:cNvSpPr txBox="1">
            <a:spLocks noChangeArrowheads="1"/>
          </p:cNvSpPr>
          <p:nvPr/>
        </p:nvSpPr>
        <p:spPr bwMode="auto">
          <a:xfrm>
            <a:off x="1685925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Text Box 2067"/>
          <p:cNvSpPr txBox="1">
            <a:spLocks noChangeArrowheads="1"/>
          </p:cNvSpPr>
          <p:nvPr/>
        </p:nvSpPr>
        <p:spPr bwMode="auto">
          <a:xfrm>
            <a:off x="1457325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22" name="Text Box 2068"/>
          <p:cNvSpPr txBox="1">
            <a:spLocks noChangeArrowheads="1"/>
          </p:cNvSpPr>
          <p:nvPr/>
        </p:nvSpPr>
        <p:spPr bwMode="auto">
          <a:xfrm>
            <a:off x="1152525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23" name="Rectangle 2069"/>
          <p:cNvSpPr>
            <a:spLocks noChangeArrowheads="1"/>
          </p:cNvSpPr>
          <p:nvPr/>
        </p:nvSpPr>
        <p:spPr bwMode="auto">
          <a:xfrm>
            <a:off x="2447925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2070"/>
          <p:cNvSpPr>
            <a:spLocks noChangeArrowheads="1"/>
          </p:cNvSpPr>
          <p:nvPr/>
        </p:nvSpPr>
        <p:spPr bwMode="auto">
          <a:xfrm>
            <a:off x="4505325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2071"/>
          <p:cNvSpPr>
            <a:spLocks noChangeArrowheads="1"/>
          </p:cNvSpPr>
          <p:nvPr/>
        </p:nvSpPr>
        <p:spPr bwMode="auto">
          <a:xfrm>
            <a:off x="6562725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072"/>
          <p:cNvSpPr>
            <a:spLocks noChangeArrowheads="1"/>
          </p:cNvSpPr>
          <p:nvPr/>
        </p:nvSpPr>
        <p:spPr bwMode="auto">
          <a:xfrm>
            <a:off x="6638925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073"/>
          <p:cNvSpPr>
            <a:spLocks noChangeArrowheads="1"/>
          </p:cNvSpPr>
          <p:nvPr/>
        </p:nvSpPr>
        <p:spPr bwMode="auto">
          <a:xfrm>
            <a:off x="6486525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074"/>
          <p:cNvSpPr>
            <a:spLocks noChangeArrowheads="1"/>
          </p:cNvSpPr>
          <p:nvPr/>
        </p:nvSpPr>
        <p:spPr bwMode="auto">
          <a:xfrm>
            <a:off x="6715125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075"/>
          <p:cNvSpPr>
            <a:spLocks noChangeArrowheads="1"/>
          </p:cNvSpPr>
          <p:nvPr/>
        </p:nvSpPr>
        <p:spPr bwMode="auto">
          <a:xfrm>
            <a:off x="6257925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2076"/>
          <p:cNvSpPr>
            <a:spLocks noChangeArrowheads="1"/>
          </p:cNvSpPr>
          <p:nvPr/>
        </p:nvSpPr>
        <p:spPr bwMode="auto">
          <a:xfrm>
            <a:off x="6334125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WordArt 2077"/>
          <p:cNvSpPr>
            <a:spLocks noChangeArrowheads="1" noChangeShapeType="1" noTextEdit="1"/>
          </p:cNvSpPr>
          <p:nvPr/>
        </p:nvSpPr>
        <p:spPr bwMode="auto">
          <a:xfrm>
            <a:off x="7172325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32" name="Text Box 2078"/>
          <p:cNvSpPr txBox="1">
            <a:spLocks noChangeArrowheads="1"/>
          </p:cNvSpPr>
          <p:nvPr/>
        </p:nvSpPr>
        <p:spPr bwMode="auto">
          <a:xfrm>
            <a:off x="2600325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33" name="Text Box 2079"/>
          <p:cNvSpPr txBox="1">
            <a:spLocks noChangeArrowheads="1"/>
          </p:cNvSpPr>
          <p:nvPr/>
        </p:nvSpPr>
        <p:spPr bwMode="auto">
          <a:xfrm>
            <a:off x="3727450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34" name="Text Box 2080"/>
          <p:cNvSpPr txBox="1">
            <a:spLocks noChangeArrowheads="1"/>
          </p:cNvSpPr>
          <p:nvPr/>
        </p:nvSpPr>
        <p:spPr bwMode="auto">
          <a:xfrm>
            <a:off x="4352925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35" name="Text Box 2081"/>
          <p:cNvSpPr txBox="1">
            <a:spLocks noChangeArrowheads="1"/>
          </p:cNvSpPr>
          <p:nvPr/>
        </p:nvSpPr>
        <p:spPr bwMode="auto">
          <a:xfrm>
            <a:off x="5343525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36" name="Line 2082"/>
          <p:cNvSpPr>
            <a:spLocks noChangeShapeType="1"/>
          </p:cNvSpPr>
          <p:nvPr/>
        </p:nvSpPr>
        <p:spPr bwMode="auto">
          <a:xfrm>
            <a:off x="5724525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083"/>
          <p:cNvSpPr>
            <a:spLocks noChangeShapeType="1"/>
          </p:cNvSpPr>
          <p:nvPr/>
        </p:nvSpPr>
        <p:spPr bwMode="auto">
          <a:xfrm>
            <a:off x="7400925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84"/>
          <p:cNvSpPr>
            <a:spLocks noChangeShapeType="1"/>
          </p:cNvSpPr>
          <p:nvPr/>
        </p:nvSpPr>
        <p:spPr bwMode="auto">
          <a:xfrm flipH="1">
            <a:off x="4048125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085"/>
          <p:cNvSpPr>
            <a:spLocks noChangeShapeType="1"/>
          </p:cNvSpPr>
          <p:nvPr/>
        </p:nvSpPr>
        <p:spPr bwMode="auto">
          <a:xfrm flipV="1">
            <a:off x="4048125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086"/>
          <p:cNvSpPr>
            <a:spLocks noChangeShapeType="1"/>
          </p:cNvSpPr>
          <p:nvPr/>
        </p:nvSpPr>
        <p:spPr bwMode="auto">
          <a:xfrm>
            <a:off x="7400925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087"/>
          <p:cNvSpPr>
            <a:spLocks noChangeShapeType="1"/>
          </p:cNvSpPr>
          <p:nvPr/>
        </p:nvSpPr>
        <p:spPr bwMode="auto">
          <a:xfrm flipH="1">
            <a:off x="2371725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088"/>
          <p:cNvSpPr>
            <a:spLocks noChangeShapeType="1"/>
          </p:cNvSpPr>
          <p:nvPr/>
        </p:nvSpPr>
        <p:spPr bwMode="auto">
          <a:xfrm flipH="1" flipV="1">
            <a:off x="1990725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089"/>
          <p:cNvSpPr>
            <a:spLocks noChangeShapeType="1"/>
          </p:cNvSpPr>
          <p:nvPr/>
        </p:nvSpPr>
        <p:spPr bwMode="auto">
          <a:xfrm>
            <a:off x="2143125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2090"/>
          <p:cNvSpPr>
            <a:spLocks noChangeShapeType="1"/>
          </p:cNvSpPr>
          <p:nvPr/>
        </p:nvSpPr>
        <p:spPr bwMode="auto">
          <a:xfrm flipV="1">
            <a:off x="3743325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30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20750"/>
          </a:xfrm>
        </p:spPr>
        <p:txBody>
          <a:bodyPr/>
          <a:lstStyle/>
          <a:p>
            <a:r>
              <a:rPr lang="en-US" altLang="en-US" sz="4000" b="1" dirty="0" smtClean="0">
                <a:latin typeface="Times New Roman" pitchFamily="18" charset="0"/>
                <a:cs typeface="Times New Roman" pitchFamily="18" charset="0"/>
              </a:rPr>
              <a:t>Data Warehouse in Business Intelligence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62000" y="12954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19200" y="57150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5105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09800" y="4343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819400" y="3581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429000" y="2743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33400" y="12954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839200" y="12954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3725" y="13573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748588" y="18034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751763" y="27940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840663" y="36322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102600" y="55372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886200" y="20256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 dirty="0"/>
              <a:t>Decision</a:t>
            </a:r>
            <a:r>
              <a:rPr lang="en-US" altLang="en-US" sz="1800" dirty="0"/>
              <a:t> </a:t>
            </a:r>
            <a:r>
              <a:rPr lang="en-US" altLang="en-US" sz="1800" b="1" dirty="0"/>
              <a:t>Making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352800" y="28400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dirty="0"/>
              <a:t>Data Presentation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276600" y="32004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657600" y="36131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581400" y="38862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368675" y="44196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Data Exploration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133600" y="47244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600200" y="52578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Data Preprocessing/Integration, Data Warehouses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581400" y="56388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dirty="0"/>
              <a:t>Data Sources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066800" y="59436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 dirty="0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57200" y="6324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95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OLTP vs. OLAP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Operational databases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online transaction processing systems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OLTP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), are not suitable for data analysis</a:t>
            </a:r>
          </a:p>
          <a:p>
            <a:pPr lvl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Contain detailed data, do not include historical data, perform poorly for complex queries due to normalization</a:t>
            </a:r>
          </a:p>
          <a:p>
            <a:pPr marL="342900" lvl="1" indent="-342900">
              <a:buFontTx/>
              <a:buChar char="•"/>
            </a:pPr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Online analytical processing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): Allows decision-making users to perform interactive analysis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299B4-37D0-4CBC-AF12-B6C7177E31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2341</Words>
  <Application>Microsoft Office PowerPoint</Application>
  <PresentationFormat>On-screen Show (4:3)</PresentationFormat>
  <Paragraphs>348</Paragraphs>
  <Slides>35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Visio</vt:lpstr>
      <vt:lpstr>VISIO</vt:lpstr>
      <vt:lpstr>DATA WAREHOUSE CONCEPTS</vt:lpstr>
      <vt:lpstr>Outline</vt:lpstr>
      <vt:lpstr>Motivation for data warehouse</vt:lpstr>
      <vt:lpstr>Motivation for data warehouse</vt:lpstr>
      <vt:lpstr>Data Warehouse</vt:lpstr>
      <vt:lpstr>Data Warehouse</vt:lpstr>
      <vt:lpstr>Data Warehouse in Knowledge Discovery (KDD) Process</vt:lpstr>
      <vt:lpstr>Data Warehouse in Business Intelligence</vt:lpstr>
      <vt:lpstr>OLTP vs. OLAP</vt:lpstr>
      <vt:lpstr>OLTP vs. OLAP</vt:lpstr>
      <vt:lpstr>OLTP vs. OLAP</vt:lpstr>
      <vt:lpstr>OLTP vs. OLAP Schema Comparison</vt:lpstr>
      <vt:lpstr>Multidimensional Model</vt:lpstr>
      <vt:lpstr>Hierarchies</vt:lpstr>
      <vt:lpstr>Hierarchies</vt:lpstr>
      <vt:lpstr>Hierarchies</vt:lpstr>
      <vt:lpstr>Measure Aggregation and Summarizability</vt:lpstr>
      <vt:lpstr>Measure Classification</vt:lpstr>
      <vt:lpstr>Another Measure Classification</vt:lpstr>
      <vt:lpstr>OLAP Operations: Roll up</vt:lpstr>
      <vt:lpstr>OLAP Operations: Drill down</vt:lpstr>
      <vt:lpstr>OLAP Operations: Pivot or Rotate</vt:lpstr>
      <vt:lpstr>OLAP Operations: Slice</vt:lpstr>
      <vt:lpstr>OLAP Operations: Dice</vt:lpstr>
      <vt:lpstr>OLAP Operations – Summary</vt:lpstr>
      <vt:lpstr>Data Warehouse Architectures</vt:lpstr>
      <vt:lpstr>Bottom-up Architecture</vt:lpstr>
      <vt:lpstr>Top-Down Architecture</vt:lpstr>
      <vt:lpstr>General Architecture</vt:lpstr>
      <vt:lpstr>General Architecture</vt:lpstr>
      <vt:lpstr>Extraction-Transformation-Loading</vt:lpstr>
      <vt:lpstr>Data Warehouse Tier</vt:lpstr>
      <vt:lpstr>OLAP Tier</vt:lpstr>
      <vt:lpstr>Front-End Tier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hoangqd</cp:lastModifiedBy>
  <cp:revision>392</cp:revision>
  <cp:lastPrinted>1601-01-01T00:00:00Z</cp:lastPrinted>
  <dcterms:created xsi:type="dcterms:W3CDTF">1601-01-01T00:00:00Z</dcterms:created>
  <dcterms:modified xsi:type="dcterms:W3CDTF">2019-08-22T15:00:07Z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