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16" r:id="rId5"/>
    <p:sldId id="317" r:id="rId6"/>
    <p:sldId id="318" r:id="rId7"/>
    <p:sldId id="321" r:id="rId8"/>
    <p:sldId id="315" r:id="rId9"/>
    <p:sldId id="339" r:id="rId10"/>
    <p:sldId id="320" r:id="rId11"/>
    <p:sldId id="330" r:id="rId12"/>
    <p:sldId id="323" r:id="rId13"/>
    <p:sldId id="324" r:id="rId14"/>
    <p:sldId id="369" r:id="rId15"/>
    <p:sldId id="370" r:id="rId16"/>
    <p:sldId id="326" r:id="rId17"/>
    <p:sldId id="325" r:id="rId18"/>
    <p:sldId id="368" r:id="rId19"/>
    <p:sldId id="328" r:id="rId20"/>
    <p:sldId id="329" r:id="rId21"/>
    <p:sldId id="340" r:id="rId22"/>
    <p:sldId id="341" r:id="rId23"/>
    <p:sldId id="342" r:id="rId24"/>
    <p:sldId id="365" r:id="rId25"/>
    <p:sldId id="343" r:id="rId26"/>
    <p:sldId id="371" r:id="rId27"/>
    <p:sldId id="372" r:id="rId28"/>
    <p:sldId id="37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98371C-402D-4637-A947-EA1CCD1C86D4}" type="datetimeFigureOut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C2118C-1EEB-4D68-B2BD-B4E4DD267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5B78EA-85DD-4217-888E-DFD51BEADC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B78A8-2EBE-4982-89C1-9300739EEF3F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0196-30AD-47C5-85A3-847EA94B1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F5F1-5712-4A06-983F-ECC953B6CD89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2A34-DC98-4A5D-8B74-18E84D209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FFA92-7090-47D2-8A35-10753C37CB9A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DDC9-469F-4484-B6EE-1449530B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CB315-9970-4CE3-94E5-387E9678A50D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72561-2F75-4038-B409-602A983B3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52849-E9C6-470F-94BB-8B041F485AD1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9B04-7EFB-43C5-9AA4-457AE648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7A44E-6514-486F-8F74-8EA9BDF95790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45F9-9910-4CB5-A8E4-2FD36F89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A9DD8-3B94-478B-804C-9228F198F293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5D4F-4EFA-4DC2-9B30-2F0DB4864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EDC8-09AF-4AFA-A65A-B7913F6C2C99}" type="datetime1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26AC-E4CE-44C5-9EC4-8FCB3898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213D-2DE2-4FD2-93B8-2C6430AC4388}" type="datetime1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A3D2-442D-4779-801D-1A81E5B7D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9FC5-EA5F-4C38-A9D3-388740E85530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0C12-B50C-4D28-ACC3-4404D01E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0831E-6728-4D74-B540-363A3ED3999D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2235-E249-4568-97E5-06339F5F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5DD6AB-96BF-4C02-9EF3-661C3D57595E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FD378-A61C-4E64-902E-6C675E71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PHỤ </a:t>
            </a:r>
            <a:r>
              <a:rPr lang="en-US" b="1" smtClean="0"/>
              <a:t>THUỘC HÀM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30196-30AD-47C5-85A3-847EA94B13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PHỤ THUỘC HÀM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phụ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thuộc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hàm</a:t>
            </a:r>
            <a:r>
              <a:rPr lang="en-US" sz="2800" dirty="0" smtClean="0"/>
              <a:t> (</a:t>
            </a:r>
            <a:r>
              <a:rPr lang="en-US" sz="2800" b="1" i="1" dirty="0" smtClean="0"/>
              <a:t>functional dependency</a:t>
            </a:r>
            <a:r>
              <a:rPr lang="en-US" sz="2800" dirty="0" smtClean="0"/>
              <a:t>) – </a:t>
            </a:r>
            <a:r>
              <a:rPr lang="en-US" sz="2800" b="1" dirty="0" smtClean="0"/>
              <a:t>PTH</a:t>
            </a:r>
            <a:r>
              <a:rPr lang="en-US" sz="2800" dirty="0" smtClean="0"/>
              <a:t> –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b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ràng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buộc</a:t>
            </a:r>
            <a:r>
              <a:rPr lang="en-US" sz="2800" dirty="0" smtClean="0"/>
              <a:t> (</a:t>
            </a:r>
            <a:r>
              <a:rPr lang="en-US" sz="2800" b="1" i="1" dirty="0" smtClean="0"/>
              <a:t>constraint</a:t>
            </a:r>
            <a:r>
              <a:rPr lang="en-US" sz="2800" dirty="0" smtClean="0"/>
              <a:t>) </a:t>
            </a:r>
            <a:r>
              <a:rPr lang="en-US" sz="2800" b="1" i="1" dirty="0" smtClean="0"/>
              <a:t>X </a:t>
            </a:r>
            <a:r>
              <a:rPr lang="en-US" sz="2800" dirty="0" smtClean="0">
                <a:sym typeface="Symbol" pitchFamily="71" charset="2"/>
              </a:rPr>
              <a:t></a:t>
            </a:r>
            <a:r>
              <a:rPr lang="en-US" sz="2800" b="1" i="1" dirty="0" smtClean="0">
                <a:sym typeface="Symbol" pitchFamily="71" charset="2"/>
              </a:rPr>
              <a:t> Y</a:t>
            </a:r>
            <a:r>
              <a:rPr lang="en-US" sz="2800" b="1" dirty="0" smtClean="0">
                <a:sym typeface="Symbol" pitchFamily="71" charset="2"/>
              </a:rPr>
              <a:t>, </a:t>
            </a:r>
            <a:r>
              <a:rPr lang="en-US" sz="2800" dirty="0" err="1" smtClean="0">
                <a:sym typeface="Symbol" pitchFamily="71" charset="2"/>
              </a:rPr>
              <a:t>với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i="1" dirty="0" smtClean="0">
                <a:sym typeface="Symbol" pitchFamily="71" charset="2"/>
              </a:rPr>
              <a:t>X </a:t>
            </a:r>
            <a:r>
              <a:rPr lang="en-US" sz="2800" i="1" dirty="0" err="1" smtClean="0">
                <a:sym typeface="Symbol" pitchFamily="71" charset="2"/>
              </a:rPr>
              <a:t>và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i="1" dirty="0" smtClean="0">
                <a:sym typeface="Symbol" pitchFamily="71" charset="2"/>
              </a:rPr>
              <a:t>Y </a:t>
            </a:r>
            <a:r>
              <a:rPr lang="en-US" sz="2800" dirty="0" err="1" smtClean="0">
                <a:sym typeface="Symbol" pitchFamily="71" charset="2"/>
              </a:rPr>
              <a:t>là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các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tập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thuộc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tính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của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b="1" dirty="0" smtClean="0">
                <a:sym typeface="Symbol" pitchFamily="71" charset="2"/>
              </a:rPr>
              <a:t>R.</a:t>
            </a:r>
          </a:p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b="1" i="1" dirty="0" smtClean="0"/>
              <a:t>PTH X </a:t>
            </a:r>
            <a:r>
              <a:rPr lang="en-US" sz="2800" dirty="0" smtClean="0">
                <a:sym typeface="Symbol" pitchFamily="71" charset="2"/>
              </a:rPr>
              <a:t></a:t>
            </a:r>
            <a:r>
              <a:rPr lang="en-US" sz="2800" b="1" i="1" dirty="0" smtClean="0">
                <a:sym typeface="Symbol" pitchFamily="71" charset="2"/>
              </a:rPr>
              <a:t> Y 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thỏa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một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thể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hiện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b="1" dirty="0" smtClean="0">
                <a:sym typeface="Symbol" pitchFamily="71" charset="2"/>
              </a:rPr>
              <a:t>r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của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b="1" dirty="0" smtClean="0">
                <a:sym typeface="Symbol" pitchFamily="71" charset="2"/>
              </a:rPr>
              <a:t>R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nếu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với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mọi</a:t>
            </a:r>
            <a:r>
              <a:rPr lang="en-US" sz="2800" dirty="0" smtClean="0">
                <a:sym typeface="Symbol" pitchFamily="71" charset="2"/>
              </a:rPr>
              <a:t> </a:t>
            </a:r>
            <a:r>
              <a:rPr lang="en-US" sz="2800" dirty="0" err="1" smtClean="0">
                <a:sym typeface="Symbol" pitchFamily="71" charset="2"/>
              </a:rPr>
              <a:t>bộ</a:t>
            </a:r>
            <a:r>
              <a:rPr lang="en-US" sz="2800" dirty="0" smtClean="0">
                <a:sym typeface="Symbol" pitchFamily="71" charset="2"/>
              </a:rPr>
              <a:t> t </a:t>
            </a:r>
            <a:r>
              <a:rPr lang="en-US" sz="2800" dirty="0" err="1" smtClean="0">
                <a:sym typeface="Symbol" pitchFamily="71" charset="2"/>
              </a:rPr>
              <a:t>và</a:t>
            </a:r>
            <a:r>
              <a:rPr lang="en-US" sz="2800" dirty="0" smtClean="0">
                <a:sym typeface="Symbol" pitchFamily="71" charset="2"/>
              </a:rPr>
              <a:t> s: t[X] = s[X] </a:t>
            </a:r>
            <a:r>
              <a:rPr lang="en-US" sz="2800" dirty="0" err="1" smtClean="0">
                <a:sym typeface="Symbol" pitchFamily="71" charset="2"/>
              </a:rPr>
              <a:t>thì</a:t>
            </a:r>
            <a:r>
              <a:rPr lang="en-US" sz="2800" dirty="0" smtClean="0">
                <a:sym typeface="Symbol" pitchFamily="71" charset="2"/>
              </a:rPr>
              <a:t> t[Y] = s[Y].</a:t>
            </a:r>
          </a:p>
          <a:p>
            <a:pPr lvl="1"/>
            <a:r>
              <a:rPr lang="en-US" sz="2400" dirty="0" err="1" smtClean="0">
                <a:sym typeface="Symbol" pitchFamily="71" charset="2"/>
              </a:rPr>
              <a:t>Ràng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buộc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khóa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là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một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phụ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thuộc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hàm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đặt</a:t>
            </a:r>
            <a:r>
              <a:rPr lang="en-US" sz="2400" dirty="0" smtClean="0">
                <a:sym typeface="Symbol" pitchFamily="71" charset="2"/>
              </a:rPr>
              <a:t> </a:t>
            </a:r>
            <a:r>
              <a:rPr lang="en-US" sz="2400" dirty="0" err="1" smtClean="0">
                <a:sym typeface="Symbol" pitchFamily="71" charset="2"/>
              </a:rPr>
              <a:t>biệt</a:t>
            </a:r>
            <a:r>
              <a:rPr lang="en-US" sz="2400" dirty="0" smtClean="0">
                <a:sym typeface="Symbol" pitchFamily="71" charset="2"/>
              </a:rPr>
              <a:t>.</a:t>
            </a:r>
          </a:p>
          <a:p>
            <a:pPr lvl="2"/>
            <a:r>
              <a:rPr lang="en-US" sz="2000" i="1" dirty="0" smtClean="0"/>
              <a:t>SSN </a:t>
            </a:r>
            <a:r>
              <a:rPr lang="en-US" sz="2000" i="1" dirty="0" smtClean="0">
                <a:sym typeface="Symbol" pitchFamily="71" charset="2"/>
              </a:rPr>
              <a:t> SSN, Name, Address</a:t>
            </a:r>
            <a:r>
              <a:rPr lang="en-US" sz="20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KHÓA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i="1" dirty="0" err="1" smtClean="0"/>
              <a:t>Khóa</a:t>
            </a:r>
            <a:r>
              <a:rPr lang="en-US" dirty="0" smtClean="0"/>
              <a:t> (</a:t>
            </a:r>
            <a:r>
              <a:rPr lang="en-US" b="1" i="1" dirty="0" smtClean="0"/>
              <a:t>key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b="1" i="1" dirty="0" err="1" smtClean="0"/>
              <a:t>tối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/>
              <a:t>thuộc</a:t>
            </a:r>
            <a:r>
              <a:rPr lang="en-US" b="1" i="1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err="1" smtClean="0"/>
              <a:t>lược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đồ</a:t>
            </a:r>
            <a:r>
              <a:rPr lang="en-US" b="1" i="1" dirty="0" smtClean="0"/>
              <a:t> </a:t>
            </a:r>
            <a:r>
              <a:rPr lang="en-US" b="1" i="1" dirty="0" err="1" smtClean="0"/>
              <a:t>quan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i="1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err="1" smtClean="0"/>
              <a:t>quan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b="1" i="1" dirty="0" smtClean="0"/>
              <a:t>r</a:t>
            </a:r>
            <a:r>
              <a:rPr lang="en-US" dirty="0" smtClean="0"/>
              <a:t>(</a:t>
            </a:r>
            <a:r>
              <a:rPr lang="en-US" b="1" i="1" dirty="0" smtClean="0"/>
              <a:t>R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r>
              <a:rPr lang="en-US" dirty="0" smtClean="0"/>
              <a:t>(</a:t>
            </a:r>
            <a:r>
              <a:rPr lang="en-US" b="1" i="1" dirty="0" smtClean="0"/>
              <a:t>A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 A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, …, A</a:t>
            </a:r>
            <a:r>
              <a:rPr lang="en-US" b="1" i="1" baseline="-25000" dirty="0" smtClean="0"/>
              <a:t>n</a:t>
            </a:r>
            <a:r>
              <a:rPr lang="en-US" dirty="0" smtClean="0"/>
              <a:t>). </a:t>
            </a:r>
            <a:r>
              <a:rPr lang="en-US" b="1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347788" y="4376738"/>
          <a:ext cx="6961187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4" imgW="3009600" imgH="812520" progId="Equation.DSMT4">
                  <p:embed/>
                </p:oleObj>
              </mc:Choice>
              <mc:Fallback>
                <p:oleObj name="Equation" r:id="rId4" imgW="300960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376738"/>
                        <a:ext cx="6961187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CÁC TIÊN ĐỀ AMSTRONG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514350" indent="-514350">
              <a:lnSpc>
                <a:spcPct val="9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Amstrong</a:t>
            </a:r>
            <a:r>
              <a:rPr lang="en-US" dirty="0" smtClean="0"/>
              <a:t> (</a:t>
            </a:r>
            <a:r>
              <a:rPr lang="en-US" dirty="0" err="1" smtClean="0"/>
              <a:t>Amstrong’s</a:t>
            </a:r>
            <a:r>
              <a:rPr lang="en-US" dirty="0" smtClean="0"/>
              <a:t> axioms)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Reflexivity</a:t>
            </a:r>
            <a:r>
              <a:rPr lang="en-US" dirty="0" smtClean="0"/>
              <a:t>: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i="1" dirty="0" smtClean="0"/>
              <a:t>Y </a:t>
            </a:r>
            <a:r>
              <a:rPr lang="en-US" dirty="0" smtClean="0">
                <a:sym typeface="Symbol" pitchFamily="71" charset="2"/>
              </a:rPr>
              <a:t></a:t>
            </a:r>
            <a:r>
              <a:rPr lang="en-US" i="1" dirty="0" smtClean="0">
                <a:sym typeface="Symbol" pitchFamily="71" charset="2"/>
              </a:rPr>
              <a:t> X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thì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Y </a:t>
            </a:r>
            <a:endParaRPr lang="en-US" dirty="0" smtClean="0">
              <a:sym typeface="Symbol" pitchFamily="71" charset="2"/>
            </a:endParaRP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sym typeface="Symbol" pitchFamily="71" charset="2"/>
              </a:rPr>
              <a:t>Augmentation</a:t>
            </a:r>
            <a:r>
              <a:rPr lang="en-US" dirty="0" smtClean="0">
                <a:sym typeface="Symbol" pitchFamily="71" charset="2"/>
              </a:rPr>
              <a:t>:  </a:t>
            </a:r>
            <a:r>
              <a:rPr lang="en-US" dirty="0" err="1" smtClean="0">
                <a:sym typeface="Symbol" pitchFamily="71" charset="2"/>
              </a:rPr>
              <a:t>Nếu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Y  </a:t>
            </a:r>
            <a:r>
              <a:rPr lang="en-US" dirty="0" err="1" smtClean="0">
                <a:sym typeface="Symbol" pitchFamily="71" charset="2"/>
              </a:rPr>
              <a:t>thì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X Z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YZ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sym typeface="Symbol" pitchFamily="71" charset="2"/>
              </a:rPr>
              <a:t>Transitivity</a:t>
            </a:r>
            <a:r>
              <a:rPr lang="en-US" dirty="0" smtClean="0">
                <a:sym typeface="Symbol" pitchFamily="71" charset="2"/>
              </a:rPr>
              <a:t>: </a:t>
            </a:r>
            <a:r>
              <a:rPr lang="en-US" dirty="0" err="1" smtClean="0">
                <a:sym typeface="Symbol" pitchFamily="71" charset="2"/>
              </a:rPr>
              <a:t>Nếu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Y </a:t>
            </a:r>
            <a:r>
              <a:rPr lang="en-US" dirty="0" err="1" smtClean="0">
                <a:sym typeface="Symbol" pitchFamily="71" charset="2"/>
              </a:rPr>
              <a:t>và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Y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Z </a:t>
            </a:r>
            <a:r>
              <a:rPr lang="en-US" dirty="0" err="1" smtClean="0">
                <a:sym typeface="Symbol" pitchFamily="71" charset="2"/>
              </a:rPr>
              <a:t>thì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Z</a:t>
            </a:r>
            <a:endParaRPr lang="en-US" dirty="0" smtClean="0">
              <a:sym typeface="Symbol" pitchFamily="71" charset="2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ym typeface="Symbol" pitchFamily="71" charset="2"/>
              </a:rPr>
              <a:t>Các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tiên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đề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trên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b="1" i="1" dirty="0" err="1" smtClean="0">
                <a:sym typeface="Symbol" pitchFamily="71" charset="2"/>
              </a:rPr>
              <a:t>đúng</a:t>
            </a:r>
            <a:r>
              <a:rPr lang="en-US" dirty="0" smtClean="0">
                <a:sym typeface="Symbol" pitchFamily="71" charset="2"/>
              </a:rPr>
              <a:t> (</a:t>
            </a:r>
            <a:r>
              <a:rPr lang="en-US" b="1" i="1" dirty="0" smtClean="0">
                <a:sym typeface="Symbol" pitchFamily="71" charset="2"/>
              </a:rPr>
              <a:t>sound</a:t>
            </a:r>
            <a:r>
              <a:rPr lang="en-US" dirty="0" smtClean="0">
                <a:sym typeface="Symbol" pitchFamily="71" charset="2"/>
              </a:rPr>
              <a:t>) </a:t>
            </a:r>
            <a:r>
              <a:rPr lang="en-US" dirty="0" err="1" smtClean="0">
                <a:sym typeface="Symbol" pitchFamily="71" charset="2"/>
              </a:rPr>
              <a:t>và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b="1" i="1" dirty="0" err="1" smtClean="0">
                <a:sym typeface="Symbol" pitchFamily="71" charset="2"/>
              </a:rPr>
              <a:t>đầy</a:t>
            </a:r>
            <a:r>
              <a:rPr lang="en-US" b="1" i="1" dirty="0" smtClean="0">
                <a:sym typeface="Symbol" pitchFamily="71" charset="2"/>
              </a:rPr>
              <a:t> </a:t>
            </a:r>
            <a:r>
              <a:rPr lang="en-US" b="1" i="1" dirty="0" err="1" smtClean="0">
                <a:sym typeface="Symbol" pitchFamily="71" charset="2"/>
              </a:rPr>
              <a:t>đủ</a:t>
            </a:r>
            <a:r>
              <a:rPr lang="en-US" dirty="0" smtClean="0">
                <a:sym typeface="Symbol" pitchFamily="71" charset="2"/>
              </a:rPr>
              <a:t> (</a:t>
            </a:r>
            <a:r>
              <a:rPr lang="en-US" b="1" i="1" dirty="0" smtClean="0">
                <a:sym typeface="Symbol" pitchFamily="71" charset="2"/>
              </a:rPr>
              <a:t>complete</a:t>
            </a:r>
            <a:r>
              <a:rPr lang="en-US" dirty="0" smtClean="0">
                <a:sym typeface="Symbol" pitchFamily="71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ym typeface="Symbol" pitchFamily="71" charset="2"/>
              </a:rPr>
              <a:t>Nếu</a:t>
            </a:r>
            <a:r>
              <a:rPr lang="en-US" dirty="0" smtClean="0">
                <a:sym typeface="Symbol" pitchFamily="71" charset="2"/>
              </a:rPr>
              <a:t> PTH </a:t>
            </a:r>
            <a:r>
              <a:rPr lang="en-US" i="1" dirty="0" smtClean="0">
                <a:sym typeface="Symbol" pitchFamily="71" charset="2"/>
              </a:rPr>
              <a:t>f: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X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Y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có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thể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được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suy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ra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từ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tập</a:t>
            </a:r>
            <a:r>
              <a:rPr lang="en-US" dirty="0" smtClean="0">
                <a:sym typeface="Symbol" pitchFamily="71" charset="2"/>
              </a:rPr>
              <a:t> PTH </a:t>
            </a:r>
            <a:r>
              <a:rPr lang="en-US" b="1" i="1" dirty="0" smtClean="0">
                <a:sym typeface="Symbol" pitchFamily="71" charset="2"/>
              </a:rPr>
              <a:t>F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dùng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các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tiên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đề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/>
              <a:t>Amstrong</a:t>
            </a:r>
            <a:r>
              <a:rPr lang="en-US" dirty="0" smtClean="0">
                <a:sym typeface="Symbol" pitchFamily="71" charset="2"/>
              </a:rPr>
              <a:t>, </a:t>
            </a:r>
            <a:r>
              <a:rPr lang="en-US" dirty="0" err="1" smtClean="0">
                <a:sym typeface="Symbol" pitchFamily="71" charset="2"/>
              </a:rPr>
              <a:t>thì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f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sẽ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đúng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với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mọi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quan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hệ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thỏa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các</a:t>
            </a:r>
            <a:r>
              <a:rPr lang="en-US" dirty="0" smtClean="0">
                <a:sym typeface="Symbol" pitchFamily="71" charset="2"/>
              </a:rPr>
              <a:t> PTH </a:t>
            </a:r>
            <a:r>
              <a:rPr lang="en-US" dirty="0" err="1" smtClean="0">
                <a:sym typeface="Symbol" pitchFamily="71" charset="2"/>
              </a:rPr>
              <a:t>trong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b="1" i="1" dirty="0" smtClean="0">
                <a:sym typeface="Symbol" pitchFamily="71" charset="2"/>
              </a:rPr>
              <a:t>F</a:t>
            </a:r>
            <a:r>
              <a:rPr lang="en-US" i="1" dirty="0" smtClean="0">
                <a:sym typeface="Symbol" pitchFamily="71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PTH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b="1" i="1" dirty="0" smtClean="0"/>
              <a:t>F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Amstrong</a:t>
            </a:r>
            <a:r>
              <a:rPr lang="en-US" dirty="0" smtClean="0"/>
              <a:t>.</a:t>
            </a:r>
            <a:endParaRPr lang="en-US" dirty="0" smtClean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CÁC TIÊN ĐỀ AMSTRONG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sym typeface="Symbol" pitchFamily="71" charset="2"/>
              </a:rPr>
              <a:t>Các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luật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suy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diễn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thường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dùng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khác</a:t>
            </a:r>
            <a:endParaRPr lang="en-US" dirty="0" smtClean="0">
              <a:sym typeface="Symbol" pitchFamily="71" charset="2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/>
              <a:t>Decomposition: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dirty="0" smtClean="0"/>
              <a:t>YZ </a:t>
            </a:r>
            <a:r>
              <a:rPr lang="en-US" dirty="0" err="1" smtClean="0"/>
              <a:t>thì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dirty="0" smtClean="0"/>
              <a:t>Y </a:t>
            </a:r>
            <a:r>
              <a:rPr lang="en-US" dirty="0" err="1" smtClean="0"/>
              <a:t>và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dirty="0" smtClean="0"/>
              <a:t>Z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Union: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dirty="0" smtClean="0"/>
              <a:t> Y </a:t>
            </a:r>
            <a:r>
              <a:rPr lang="en-US" dirty="0" err="1" smtClean="0"/>
              <a:t>và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dirty="0" smtClean="0"/>
              <a:t>Z </a:t>
            </a:r>
            <a:r>
              <a:rPr lang="en-US" dirty="0" err="1" smtClean="0"/>
              <a:t>thì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dirty="0" smtClean="0"/>
              <a:t> YZ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/>
              <a:t>Psuedotransitivity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dirty="0" smtClean="0"/>
              <a:t>Y </a:t>
            </a:r>
            <a:r>
              <a:rPr lang="en-US" dirty="0" err="1" smtClean="0"/>
              <a:t>và</a:t>
            </a:r>
            <a:r>
              <a:rPr lang="en-US" dirty="0" smtClean="0"/>
              <a:t> WY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dirty="0" smtClean="0"/>
              <a:t> Z </a:t>
            </a:r>
            <a:r>
              <a:rPr lang="en-US" dirty="0" err="1" smtClean="0"/>
              <a:t>thì</a:t>
            </a:r>
            <a:r>
              <a:rPr lang="en-US" dirty="0" smtClean="0"/>
              <a:t> WX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dirty="0" smtClean="0"/>
              <a:t>Z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sym typeface="Symbol" pitchFamily="71" charset="2"/>
              </a:rPr>
              <a:t>Các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luật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suy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diễn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này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có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thể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được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suy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ra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bằng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cách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dùng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các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tiên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đề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Amstrong</a:t>
            </a:r>
            <a:r>
              <a:rPr lang="en-US" dirty="0" smtClean="0">
                <a:sym typeface="Symbol" pitchFamily="71" charset="2"/>
              </a:rPr>
              <a:t>.</a:t>
            </a:r>
            <a:endParaRPr lang="en-US" dirty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BAO ĐÓNG CỦA TẬP PTH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b="1" i="1" dirty="0" smtClean="0"/>
              <a:t>F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PTH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b="1" i="1" dirty="0" smtClean="0"/>
              <a:t>f</a:t>
            </a:r>
            <a:r>
              <a:rPr lang="en-US" sz="2800" i="1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PTH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,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, </a:t>
            </a:r>
            <a:r>
              <a:rPr lang="en-US" sz="2800" b="1" i="1" dirty="0" smtClean="0"/>
              <a:t>F</a:t>
            </a:r>
            <a:r>
              <a:rPr lang="en-US" sz="2800" i="1" dirty="0" smtClean="0"/>
              <a:t> </a:t>
            </a:r>
            <a:r>
              <a:rPr lang="en-US" sz="2800" b="1" i="1" dirty="0" err="1" smtClean="0"/>
              <a:t>kéo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theo</a:t>
            </a:r>
            <a:r>
              <a:rPr lang="en-US" sz="2800" b="1" i="1" dirty="0" smtClean="0"/>
              <a:t> (entails</a:t>
            </a:r>
            <a:r>
              <a:rPr lang="en-US" sz="2800" b="1" i="1" smtClean="0"/>
              <a:t>)</a:t>
            </a:r>
            <a:r>
              <a:rPr lang="en-US" sz="2800" i="1" smtClean="0"/>
              <a:t> </a:t>
            </a:r>
            <a:r>
              <a:rPr lang="en-US" sz="2800" b="1" i="1" smtClean="0"/>
              <a:t>f</a:t>
            </a:r>
            <a:r>
              <a:rPr lang="en-US" sz="2800" i="1" smtClean="0"/>
              <a:t>, </a:t>
            </a:r>
            <a:r>
              <a:rPr lang="en-US" sz="2800" smtClean="0"/>
              <a:t>ký hiệu </a:t>
            </a:r>
            <a:r>
              <a:rPr lang="en-US" sz="2800" b="1" i="1" smtClean="0"/>
              <a:t>F |= f</a:t>
            </a:r>
            <a:r>
              <a:rPr lang="en-US" sz="2800" b="1" smtClean="0"/>
              <a:t> </a:t>
            </a:r>
            <a:r>
              <a:rPr lang="en-US" sz="2800" smtClean="0"/>
              <a:t>, nếu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thể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hiện</a:t>
            </a:r>
            <a:r>
              <a:rPr lang="en-US" sz="2800" b="1" i="1" dirty="0" smtClean="0"/>
              <a:t> </a:t>
            </a:r>
            <a:r>
              <a:rPr lang="en-US" sz="2800" dirty="0" smtClean="0"/>
              <a:t>(</a:t>
            </a:r>
            <a:r>
              <a:rPr lang="en-US" sz="2800" b="1" i="1" dirty="0" smtClean="0"/>
              <a:t>instance</a:t>
            </a:r>
            <a:r>
              <a:rPr lang="en-US" sz="2800" dirty="0" smtClean="0"/>
              <a:t>) </a:t>
            </a:r>
            <a:r>
              <a:rPr lang="en-US" sz="2800" b="1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PTH </a:t>
            </a:r>
            <a:r>
              <a:rPr lang="en-US" sz="2800" dirty="0" err="1" smtClean="0"/>
              <a:t>trong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F</a:t>
            </a:r>
            <a:r>
              <a:rPr lang="en-US" sz="2800" i="1" dirty="0" smtClean="0"/>
              <a:t> </a:t>
            </a:r>
            <a:r>
              <a:rPr lang="en-US" sz="2800" dirty="0" err="1" smtClean="0"/>
              <a:t>cũng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f</a:t>
            </a:r>
          </a:p>
          <a:p>
            <a:pPr lvl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i="1" dirty="0" smtClean="0"/>
              <a:t>: </a:t>
            </a:r>
            <a:r>
              <a:rPr lang="en-US" sz="2400" b="1" i="1" dirty="0" smtClean="0"/>
              <a:t>F</a:t>
            </a:r>
            <a:r>
              <a:rPr lang="en-US" sz="2400" i="1" dirty="0" smtClean="0"/>
              <a:t> = {A </a:t>
            </a:r>
            <a:r>
              <a:rPr lang="en-US" sz="2400" dirty="0" smtClean="0">
                <a:sym typeface="Symbol" pitchFamily="71" charset="2"/>
              </a:rPr>
              <a:t></a:t>
            </a:r>
            <a:r>
              <a:rPr lang="en-US" sz="2400" i="1" dirty="0" smtClean="0">
                <a:sym typeface="Symbol" pitchFamily="71" charset="2"/>
              </a:rPr>
              <a:t> </a:t>
            </a:r>
            <a:r>
              <a:rPr lang="en-US" sz="2400" i="1" dirty="0" smtClean="0"/>
              <a:t>B</a:t>
            </a:r>
            <a:r>
              <a:rPr lang="en-US" sz="2400" i="1" smtClean="0"/>
              <a:t>, B </a:t>
            </a:r>
            <a:r>
              <a:rPr lang="en-US" sz="2400" smtClean="0">
                <a:sym typeface="Symbol" pitchFamily="71" charset="2"/>
              </a:rPr>
              <a:t></a:t>
            </a:r>
            <a:r>
              <a:rPr lang="en-US" sz="2400" i="1" smtClean="0"/>
              <a:t> </a:t>
            </a:r>
            <a:r>
              <a:rPr lang="en-US" sz="2400" i="1" dirty="0" smtClean="0"/>
              <a:t>C} </a:t>
            </a:r>
            <a:r>
              <a:rPr lang="en-US" sz="2400" err="1" smtClean="0"/>
              <a:t>và</a:t>
            </a:r>
            <a:r>
              <a:rPr lang="en-US" sz="2400" smtClean="0"/>
              <a:t> </a:t>
            </a:r>
            <a:r>
              <a:rPr lang="en-US" sz="2400" b="1" i="1" smtClean="0"/>
              <a:t>f</a:t>
            </a:r>
            <a:r>
              <a:rPr lang="en-US" sz="2400" i="1" smtClean="0"/>
              <a:t>: A </a:t>
            </a:r>
            <a:r>
              <a:rPr lang="en-US" sz="2400" smtClean="0">
                <a:sym typeface="Symbol" pitchFamily="71" charset="2"/>
              </a:rPr>
              <a:t></a:t>
            </a:r>
            <a:r>
              <a:rPr lang="en-US" sz="2400" i="1" smtClean="0"/>
              <a:t> C </a:t>
            </a:r>
            <a:r>
              <a:rPr lang="en-US" sz="2400" smtClean="0"/>
              <a:t>thì</a:t>
            </a:r>
            <a:r>
              <a:rPr lang="en-US" sz="2400" i="1" smtClean="0"/>
              <a:t> </a:t>
            </a:r>
            <a:r>
              <a:rPr lang="en-US" sz="2400" b="1" i="1" smtClean="0"/>
              <a:t>F </a:t>
            </a:r>
            <a:r>
              <a:rPr lang="en-US" sz="2400" b="1" smtClean="0"/>
              <a:t>|=</a:t>
            </a:r>
            <a:r>
              <a:rPr lang="en-US" sz="2400" b="1" i="1" smtClean="0"/>
              <a:t> f</a:t>
            </a:r>
            <a:endParaRPr lang="en-US" sz="2400" b="1" i="1" dirty="0" smtClean="0"/>
          </a:p>
          <a:p>
            <a:r>
              <a:rPr lang="en-US" sz="2800" b="1" i="1" dirty="0" err="1" smtClean="0"/>
              <a:t>Bao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đóng</a:t>
            </a:r>
            <a:r>
              <a:rPr lang="en-US" sz="2800" i="1" dirty="0" smtClean="0"/>
              <a:t> </a:t>
            </a:r>
            <a:r>
              <a:rPr lang="en-US" sz="2800" dirty="0" smtClean="0"/>
              <a:t>(</a:t>
            </a:r>
            <a:r>
              <a:rPr lang="en-US" sz="2800" b="1" i="1" dirty="0" smtClean="0"/>
              <a:t>closure</a:t>
            </a:r>
            <a:r>
              <a:rPr lang="en-US" sz="2800" dirty="0" smtClean="0"/>
              <a:t>)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PTH </a:t>
            </a:r>
            <a:r>
              <a:rPr lang="en-US" sz="2800" b="1" i="1" dirty="0" smtClean="0"/>
              <a:t>F</a:t>
            </a:r>
            <a:r>
              <a:rPr lang="en-US" sz="2800" dirty="0" smtClean="0"/>
              <a:t>, </a:t>
            </a:r>
            <a:r>
              <a:rPr lang="en-US" sz="2800" dirty="0" err="1" smtClean="0"/>
              <a:t>ký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b="1" i="1" dirty="0" smtClean="0"/>
              <a:t>F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PTH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suy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ra</a:t>
            </a:r>
            <a:r>
              <a:rPr lang="en-US" sz="2800" b="1" i="1" dirty="0" smtClean="0"/>
              <a:t> (entails) </a:t>
            </a:r>
            <a:r>
              <a:rPr lang="en-US" sz="2800" err="1" smtClean="0"/>
              <a:t>bởi</a:t>
            </a:r>
            <a:r>
              <a:rPr lang="en-US" sz="2800" smtClean="0"/>
              <a:t> </a:t>
            </a:r>
            <a:r>
              <a:rPr lang="en-US" sz="2800" b="1" i="1" smtClean="0"/>
              <a:t>F</a:t>
            </a:r>
          </a:p>
          <a:p>
            <a:pPr lvl="1"/>
            <a:r>
              <a:rPr lang="en-US" sz="2400" b="1" i="1" smtClean="0"/>
              <a:t>F</a:t>
            </a:r>
            <a:r>
              <a:rPr lang="en-US" sz="2400" b="1" i="1" baseline="30000" smtClean="0"/>
              <a:t>+</a:t>
            </a:r>
            <a:r>
              <a:rPr lang="en-US" sz="2400" b="1" i="1" smtClean="0"/>
              <a:t> = </a:t>
            </a:r>
            <a:r>
              <a:rPr lang="en-US" sz="2400" b="1" smtClean="0"/>
              <a:t>{</a:t>
            </a:r>
            <a:r>
              <a:rPr lang="en-US" sz="2400" b="1" i="1" smtClean="0"/>
              <a:t>X</a:t>
            </a:r>
            <a:r>
              <a:rPr lang="en-US" sz="2400" smtClean="0">
                <a:sym typeface="Symbol" pitchFamily="71" charset="2"/>
              </a:rPr>
              <a:t>  </a:t>
            </a:r>
            <a:r>
              <a:rPr lang="en-US" sz="2400" b="1" i="1" smtClean="0"/>
              <a:t>Y | F </a:t>
            </a:r>
            <a:r>
              <a:rPr lang="en-US" sz="2400" b="1" smtClean="0"/>
              <a:t>|=</a:t>
            </a:r>
            <a:r>
              <a:rPr lang="en-US" sz="2400" b="1" i="1" smtClean="0"/>
              <a:t> X</a:t>
            </a:r>
            <a:r>
              <a:rPr lang="en-US" sz="2400" smtClean="0">
                <a:sym typeface="Symbol" pitchFamily="71" charset="2"/>
              </a:rPr>
              <a:t>  </a:t>
            </a:r>
            <a:r>
              <a:rPr lang="en-US" sz="2400" b="1" i="1" smtClean="0"/>
              <a:t>Y</a:t>
            </a:r>
            <a:r>
              <a:rPr lang="en-US" sz="2400" b="1" smtClean="0"/>
              <a:t>}</a:t>
            </a:r>
            <a:endParaRPr lang="en-US" sz="2400" b="1" dirty="0" smtClean="0"/>
          </a:p>
          <a:p>
            <a:r>
              <a:rPr lang="en-US" sz="2800" dirty="0" err="1" smtClean="0"/>
              <a:t>Tập</a:t>
            </a:r>
            <a:r>
              <a:rPr lang="en-US" sz="2800" dirty="0" smtClean="0"/>
              <a:t> PTH </a:t>
            </a:r>
            <a:r>
              <a:rPr lang="en-US" sz="2800" b="1" i="1" dirty="0" smtClean="0"/>
              <a:t>F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b="1" i="1" dirty="0" smtClean="0"/>
              <a:t>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tương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đương</a:t>
            </a:r>
            <a:r>
              <a:rPr lang="en-US" sz="2800" b="1" i="1" dirty="0" smtClean="0"/>
              <a:t> </a:t>
            </a:r>
            <a:r>
              <a:rPr lang="en-US" sz="2800" dirty="0" smtClean="0"/>
              <a:t>(</a:t>
            </a:r>
            <a:r>
              <a:rPr lang="en-US" sz="2800" b="1" i="1" dirty="0" smtClean="0"/>
              <a:t>equivalent</a:t>
            </a:r>
            <a:r>
              <a:rPr lang="en-US" sz="2800" dirty="0" smtClean="0"/>
              <a:t>)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b="1" i="1" dirty="0" smtClean="0"/>
              <a:t>F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entails</a:t>
            </a:r>
            <a:r>
              <a:rPr lang="en-US" sz="2800" dirty="0" smtClean="0"/>
              <a:t> </a:t>
            </a:r>
            <a:r>
              <a:rPr lang="en-US" sz="2800" b="1" i="1" dirty="0" smtClean="0"/>
              <a:t>G</a:t>
            </a:r>
            <a:r>
              <a:rPr lang="en-US" sz="2800" i="1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b="1" i="1" dirty="0" smtClean="0"/>
              <a:t>G</a:t>
            </a:r>
            <a:r>
              <a:rPr lang="en-US" sz="2800" dirty="0" smtClean="0"/>
              <a:t> </a:t>
            </a:r>
            <a:r>
              <a:rPr lang="en-US" sz="2800" b="1" i="1" dirty="0" smtClean="0"/>
              <a:t>entails</a:t>
            </a:r>
            <a:r>
              <a:rPr lang="en-US" sz="2800" dirty="0" smtClean="0"/>
              <a:t> </a:t>
            </a:r>
            <a:r>
              <a:rPr lang="en-US" sz="2800" b="1" i="1" dirty="0" smtClean="0"/>
              <a:t>F</a:t>
            </a:r>
          </a:p>
          <a:p>
            <a:pPr lvl="1"/>
            <a:r>
              <a:rPr lang="en-US" sz="2400" dirty="0" err="1" smtClean="0"/>
              <a:t>Tập</a:t>
            </a:r>
            <a:r>
              <a:rPr lang="en-US" sz="2400" dirty="0" smtClean="0"/>
              <a:t> PTH </a:t>
            </a:r>
            <a:r>
              <a:rPr lang="en-US" sz="2400" b="1" i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b="1" i="1" dirty="0" smtClean="0"/>
              <a:t>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tương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đương</a:t>
            </a:r>
            <a:r>
              <a:rPr lang="en-US" sz="2400" b="1" i="1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b="1" i="1" dirty="0" smtClean="0"/>
              <a:t>F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 = </a:t>
            </a:r>
            <a:r>
              <a:rPr lang="en-US" sz="2400" b="1" i="1" dirty="0" smtClean="0"/>
              <a:t>G</a:t>
            </a:r>
            <a:r>
              <a:rPr lang="en-US" sz="2400" i="1" baseline="30000" dirty="0" smtClean="0"/>
              <a:t>+</a:t>
            </a:r>
            <a:endParaRPr lang="en-US" sz="24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b="1" smtClean="0"/>
              <a:t>TÌM BAO ĐÓNG CỦA TẬP PTH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Input</a:t>
            </a:r>
            <a:r>
              <a:rPr lang="en-US" sz="2800" smtClean="0"/>
              <a:t>: Lược đồ quan hệ </a:t>
            </a:r>
            <a:r>
              <a:rPr lang="en-US" sz="2800" i="1" smtClean="0"/>
              <a:t>R</a:t>
            </a:r>
            <a:r>
              <a:rPr lang="en-US" sz="2800" smtClean="0"/>
              <a:t>, tập PTH </a:t>
            </a:r>
            <a:r>
              <a:rPr lang="en-US" sz="2800" i="1" smtClean="0"/>
              <a:t>F</a:t>
            </a:r>
            <a:r>
              <a:rPr lang="en-US" sz="2800" smtClean="0"/>
              <a:t> trên </a:t>
            </a:r>
            <a:r>
              <a:rPr lang="en-US" sz="2800" i="1" smtClean="0"/>
              <a:t>R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Output</a:t>
            </a:r>
            <a:r>
              <a:rPr lang="en-US" sz="2800" smtClean="0"/>
              <a:t>: Bao đóng </a:t>
            </a:r>
            <a:r>
              <a:rPr lang="en-US" sz="2800" i="1" smtClean="0"/>
              <a:t>F</a:t>
            </a:r>
            <a:r>
              <a:rPr lang="en-US" sz="2800" i="1" baseline="30000" smtClean="0"/>
              <a:t>+</a:t>
            </a:r>
            <a:r>
              <a:rPr lang="en-US" sz="2800" i="1" smtClean="0"/>
              <a:t> </a:t>
            </a:r>
            <a:r>
              <a:rPr lang="en-US" sz="2800" smtClean="0"/>
              <a:t>của tập PTH </a:t>
            </a:r>
            <a:r>
              <a:rPr lang="en-US" sz="2800" i="1" smtClean="0"/>
              <a:t>F</a:t>
            </a:r>
          </a:p>
          <a:p>
            <a:pPr lvl="1">
              <a:buNone/>
            </a:pPr>
            <a:r>
              <a:rPr lang="en-US" sz="2400" i="1" smtClean="0"/>
              <a:t>F</a:t>
            </a:r>
            <a:r>
              <a:rPr lang="en-US" sz="2400" i="1" baseline="30000" smtClean="0"/>
              <a:t>+</a:t>
            </a:r>
            <a:r>
              <a:rPr lang="en-US" sz="2400" i="1" smtClean="0"/>
              <a:t> = F</a:t>
            </a:r>
            <a:endParaRPr lang="en-US" sz="2400" b="1" smtClean="0"/>
          </a:p>
          <a:p>
            <a:pPr lvl="1">
              <a:buNone/>
            </a:pPr>
            <a:r>
              <a:rPr lang="en-US" sz="2400" b="1" smtClean="0"/>
              <a:t>repeat</a:t>
            </a:r>
            <a:endParaRPr lang="en-US" sz="2400" smtClean="0"/>
          </a:p>
          <a:p>
            <a:pPr lvl="1">
              <a:buNone/>
            </a:pPr>
            <a:r>
              <a:rPr lang="en-US" sz="2400" b="1" i="1" smtClean="0"/>
              <a:t>    </a:t>
            </a:r>
            <a:r>
              <a:rPr lang="en-US" sz="2400" b="1" smtClean="0"/>
              <a:t>for each </a:t>
            </a:r>
            <a:r>
              <a:rPr lang="en-US" sz="2400" i="1" smtClean="0"/>
              <a:t>f </a:t>
            </a:r>
            <a:r>
              <a:rPr lang="en-US" sz="2400" b="1" smtClean="0"/>
              <a:t>in</a:t>
            </a:r>
            <a:r>
              <a:rPr lang="en-US" sz="2400" i="1" smtClean="0"/>
              <a:t> F</a:t>
            </a:r>
            <a:r>
              <a:rPr lang="en-US" sz="2400" i="1" baseline="30000" smtClean="0"/>
              <a:t>+</a:t>
            </a:r>
            <a:r>
              <a:rPr lang="en-US" sz="2400" i="1" smtClean="0"/>
              <a:t> </a:t>
            </a:r>
            <a:endParaRPr lang="en-US" sz="2400" smtClean="0"/>
          </a:p>
          <a:p>
            <a:pPr lvl="1">
              <a:buNone/>
            </a:pPr>
            <a:r>
              <a:rPr lang="en-US" sz="2400" b="1" smtClean="0">
                <a:sym typeface="Symbol" pitchFamily="71" charset="2"/>
              </a:rPr>
              <a:t>        </a:t>
            </a:r>
            <a:r>
              <a:rPr lang="en-US" sz="2400" smtClean="0">
                <a:sym typeface="Symbol" pitchFamily="71" charset="2"/>
              </a:rPr>
              <a:t>áp dụng luật phản xạ (</a:t>
            </a:r>
            <a:r>
              <a:rPr lang="en-US" sz="2400" smtClean="0"/>
              <a:t>reflexivity) và </a:t>
            </a:r>
            <a:r>
              <a:rPr lang="en-US" sz="2400" smtClean="0">
                <a:sym typeface="Symbol" pitchFamily="71" charset="2"/>
              </a:rPr>
              <a:t>luật </a:t>
            </a:r>
            <a:r>
              <a:rPr lang="en-US" sz="2400" smtClean="0"/>
              <a:t>gia tăng</a:t>
            </a:r>
          </a:p>
          <a:p>
            <a:pPr lvl="1">
              <a:buNone/>
            </a:pPr>
            <a:r>
              <a:rPr lang="en-US" sz="2400" smtClean="0"/>
              <a:t>        (a</a:t>
            </a:r>
            <a:r>
              <a:rPr lang="en-US" sz="2400" smtClean="0">
                <a:sym typeface="Symbol" pitchFamily="71" charset="2"/>
              </a:rPr>
              <a:t>ugmentation) trên </a:t>
            </a:r>
            <a:r>
              <a:rPr lang="en-US" sz="2400" i="1" smtClean="0">
                <a:sym typeface="Symbol" pitchFamily="71" charset="2"/>
              </a:rPr>
              <a:t>f</a:t>
            </a:r>
            <a:r>
              <a:rPr lang="en-US" sz="2400" smtClean="0">
                <a:sym typeface="Symbol" pitchFamily="71" charset="2"/>
              </a:rPr>
              <a:t> và thêm PTH kết quả vào </a:t>
            </a:r>
            <a:r>
              <a:rPr lang="en-US" sz="2400" i="1" smtClean="0">
                <a:sym typeface="Symbol" pitchFamily="71" charset="2"/>
              </a:rPr>
              <a:t>F</a:t>
            </a:r>
            <a:r>
              <a:rPr lang="en-US" sz="2400" i="1" baseline="30000" smtClean="0">
                <a:sym typeface="Symbol" pitchFamily="71" charset="2"/>
              </a:rPr>
              <a:t>+</a:t>
            </a:r>
          </a:p>
          <a:p>
            <a:pPr lvl="1">
              <a:buNone/>
            </a:pPr>
            <a:r>
              <a:rPr lang="en-US" sz="2400" b="1" i="1" smtClean="0">
                <a:sym typeface="Symbol" pitchFamily="71" charset="2"/>
              </a:rPr>
              <a:t>    </a:t>
            </a:r>
            <a:r>
              <a:rPr lang="en-US" sz="2400" b="1" smtClean="0"/>
              <a:t>for each 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 </a:t>
            </a:r>
            <a:r>
              <a:rPr lang="en-US" sz="2400" b="1" smtClean="0"/>
              <a:t>in</a:t>
            </a:r>
            <a:r>
              <a:rPr lang="en-US" sz="2400" i="1" smtClean="0"/>
              <a:t> F</a:t>
            </a:r>
            <a:r>
              <a:rPr lang="en-US" sz="2400" i="1" baseline="30000" smtClean="0"/>
              <a:t>+</a:t>
            </a:r>
          </a:p>
          <a:p>
            <a:pPr lvl="1">
              <a:buNone/>
            </a:pPr>
            <a:r>
              <a:rPr lang="en-US" sz="2400" b="1" smtClean="0">
                <a:sym typeface="Symbol" pitchFamily="71" charset="2"/>
              </a:rPr>
              <a:t>        </a:t>
            </a:r>
            <a:r>
              <a:rPr lang="en-US" sz="2400" smtClean="0">
                <a:sym typeface="Symbol" pitchFamily="71" charset="2"/>
              </a:rPr>
              <a:t>nếu </a:t>
            </a:r>
            <a:r>
              <a:rPr lang="en-US" sz="2400" i="1" smtClean="0">
                <a:sym typeface="Symbol" pitchFamily="71" charset="2"/>
              </a:rPr>
              <a:t>f</a:t>
            </a:r>
            <a:r>
              <a:rPr lang="en-US" sz="2400" i="1" baseline="-25000" smtClean="0">
                <a:sym typeface="Symbol" pitchFamily="71" charset="2"/>
              </a:rPr>
              <a:t>1</a:t>
            </a:r>
            <a:r>
              <a:rPr lang="en-US" sz="2400" smtClean="0">
                <a:sym typeface="Symbol" pitchFamily="71" charset="2"/>
              </a:rPr>
              <a:t> và </a:t>
            </a:r>
            <a:r>
              <a:rPr lang="en-US" sz="2400" i="1" smtClean="0">
                <a:sym typeface="Symbol" pitchFamily="71" charset="2"/>
              </a:rPr>
              <a:t>f</a:t>
            </a:r>
            <a:r>
              <a:rPr lang="en-US" sz="2400" i="1" baseline="-25000" smtClean="0">
                <a:sym typeface="Symbol" pitchFamily="71" charset="2"/>
              </a:rPr>
              <a:t>2</a:t>
            </a:r>
            <a:r>
              <a:rPr lang="en-US" sz="2400" smtClean="0">
                <a:sym typeface="Symbol" pitchFamily="71" charset="2"/>
              </a:rPr>
              <a:t> có thể kết hợp dùng luật bắc cầu</a:t>
            </a:r>
          </a:p>
          <a:p>
            <a:pPr lvl="1">
              <a:buNone/>
            </a:pPr>
            <a:r>
              <a:rPr lang="en-US" sz="2400" smtClean="0">
                <a:sym typeface="Symbol" pitchFamily="71" charset="2"/>
              </a:rPr>
              <a:t>        (transitivity) thì thêm PTH kết quả vào </a:t>
            </a:r>
            <a:r>
              <a:rPr lang="en-US" sz="2400" i="1" smtClean="0">
                <a:sym typeface="Symbol" pitchFamily="71" charset="2"/>
              </a:rPr>
              <a:t>F</a:t>
            </a:r>
            <a:r>
              <a:rPr lang="en-US" sz="2400" i="1" baseline="30000" smtClean="0">
                <a:sym typeface="Symbol" pitchFamily="71" charset="2"/>
              </a:rPr>
              <a:t>+</a:t>
            </a:r>
            <a:endParaRPr lang="en-US" sz="2400" b="1" i="1" baseline="30000" smtClean="0">
              <a:sym typeface="Symbol" pitchFamily="71" charset="2"/>
            </a:endParaRPr>
          </a:p>
          <a:p>
            <a:pPr lvl="1">
              <a:buNone/>
            </a:pPr>
            <a:r>
              <a:rPr lang="en-US" sz="2400" b="1" smtClean="0">
                <a:sym typeface="Symbol" pitchFamily="71" charset="2"/>
              </a:rPr>
              <a:t>until</a:t>
            </a:r>
            <a:r>
              <a:rPr lang="en-US" sz="2400" smtClean="0">
                <a:sym typeface="Symbol" pitchFamily="71" charset="2"/>
              </a:rPr>
              <a:t> </a:t>
            </a:r>
            <a:r>
              <a:rPr lang="en-US" sz="2400" i="1" smtClean="0"/>
              <a:t>F</a:t>
            </a:r>
            <a:r>
              <a:rPr lang="en-US" sz="2400" i="1" baseline="30000" smtClean="0"/>
              <a:t>+</a:t>
            </a:r>
            <a:r>
              <a:rPr lang="en-US" sz="2400" i="1" smtClean="0">
                <a:sym typeface="Symbol" pitchFamily="71" charset="2"/>
              </a:rPr>
              <a:t> không thay đổi</a:t>
            </a:r>
          </a:p>
          <a:p>
            <a:pPr>
              <a:buNone/>
            </a:pPr>
            <a:endParaRPr lang="en-US" sz="2800" smtClean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200" b="1" dirty="0" smtClean="0"/>
              <a:t>BAO ĐÓNG </a:t>
            </a:r>
            <a:r>
              <a:rPr lang="en-US" sz="4200" b="1" smtClean="0"/>
              <a:t>CỦA TẬP THUỘC </a:t>
            </a:r>
            <a:r>
              <a:rPr lang="en-US" sz="4200" b="1" dirty="0" smtClean="0"/>
              <a:t>TÍNH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PTH </a:t>
            </a:r>
            <a:r>
              <a:rPr lang="en-US" i="1" dirty="0" smtClean="0"/>
              <a:t>F,</a:t>
            </a:r>
            <a:r>
              <a:rPr lang="en-US" dirty="0" smtClean="0"/>
              <a:t>  (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+</a:t>
            </a:r>
            <a:r>
              <a:rPr lang="en-US" b="1" i="1" baseline="-25000" dirty="0" smtClean="0"/>
              <a:t>F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A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ym typeface="Symbol" pitchFamily="71" charset="2"/>
              </a:rPr>
              <a:t>X </a:t>
            </a:r>
            <a:r>
              <a:rPr lang="en-US" i="1" baseline="30000" smtClean="0"/>
              <a:t>+</a:t>
            </a:r>
            <a:r>
              <a:rPr lang="en-US" b="1" i="1" baseline="-25000" smtClean="0"/>
              <a:t>F</a:t>
            </a:r>
            <a:r>
              <a:rPr lang="en-US" i="1" baseline="-25000" smtClean="0"/>
              <a:t>  </a:t>
            </a:r>
            <a:r>
              <a:rPr lang="en-US" smtClean="0"/>
              <a:t>không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err="1" smtClean="0"/>
              <a:t>giống</a:t>
            </a:r>
            <a:r>
              <a:rPr lang="en-US" i="1" smtClean="0"/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i="1" baseline="30000" smtClean="0"/>
              <a:t>+</a:t>
            </a:r>
            <a:r>
              <a:rPr lang="en-US" b="1" i="1" baseline="-25000" smtClean="0"/>
              <a:t>G</a:t>
            </a:r>
            <a:r>
              <a:rPr lang="en-US" i="1" baseline="-25000" smtClean="0"/>
              <a:t> </a:t>
            </a:r>
            <a:r>
              <a:rPr lang="en-US" i="1" smtClean="0"/>
              <a:t> </a:t>
            </a:r>
            <a:r>
              <a:rPr lang="en-US" err="1" smtClean="0"/>
              <a:t>nếu</a:t>
            </a:r>
            <a:r>
              <a:rPr lang="en-US" smtClean="0"/>
              <a:t> </a:t>
            </a:r>
            <a:r>
              <a:rPr lang="en-US" i="1" smtClean="0"/>
              <a:t>F </a:t>
            </a:r>
            <a:r>
              <a:rPr lang="en-US" i="1" smtClean="0">
                <a:sym typeface="Symbol" pitchFamily="71" charset="2"/>
              </a:rPr>
              <a:t> G</a:t>
            </a:r>
            <a:endParaRPr lang="en-US" i="1" dirty="0" smtClean="0">
              <a:sym typeface="Symbol" pitchFamily="71" charset="2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ym typeface="Symbol" pitchFamily="71" charset="2"/>
              </a:rPr>
              <a:t>Bao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đóng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của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thuộc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tính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và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sự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kéo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theo</a:t>
            </a:r>
            <a:r>
              <a:rPr lang="en-US" dirty="0" smtClean="0">
                <a:sym typeface="Symbol" pitchFamily="71" charset="2"/>
              </a:rPr>
              <a:t> (entailment)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71" charset="2"/>
              </a:rPr>
              <a:t>Cho </a:t>
            </a:r>
            <a:r>
              <a:rPr lang="en-US" dirty="0" err="1" smtClean="0">
                <a:sym typeface="Symbol" pitchFamily="71" charset="2"/>
              </a:rPr>
              <a:t>trước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tập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smtClean="0">
                <a:sym typeface="Symbol" pitchFamily="71" charset="2"/>
              </a:rPr>
              <a:t>PTH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smtClean="0">
                <a:sym typeface="Symbol" pitchFamily="71" charset="2"/>
              </a:rPr>
              <a:t> và PTH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smtClean="0">
                <a:sym typeface="Symbol" pitchFamily="71" charset="2"/>
              </a:rPr>
              <a:t>: </a:t>
            </a:r>
            <a:r>
              <a:rPr lang="en-US" i="1" smtClean="0">
                <a:sym typeface="Symbol" pitchFamily="71" charset="2"/>
              </a:rPr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Y</a:t>
            </a:r>
            <a:r>
              <a:rPr lang="en-US" smtClean="0">
                <a:sym typeface="Symbol" pitchFamily="71" charset="2"/>
              </a:rPr>
              <a:t>,</a:t>
            </a:r>
            <a:r>
              <a:rPr lang="en-US" i="1" smtClean="0">
                <a:sym typeface="Symbol" pitchFamily="71" charset="2"/>
              </a:rPr>
              <a:t> </a:t>
            </a:r>
            <a:r>
              <a:rPr lang="en-US" smtClean="0">
                <a:sym typeface="Symbol" pitchFamily="71" charset="2"/>
              </a:rPr>
              <a:t>khi </a:t>
            </a:r>
            <a:r>
              <a:rPr lang="en-US" dirty="0" err="1" smtClean="0">
                <a:sym typeface="Symbol" pitchFamily="71" charset="2"/>
              </a:rPr>
              <a:t>đó</a:t>
            </a:r>
            <a:r>
              <a:rPr lang="en-US" smtClean="0">
                <a:sym typeface="Symbol" pitchFamily="71" charset="2"/>
              </a:rPr>
              <a:t>,    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smtClean="0">
                <a:sym typeface="Symbol" pitchFamily="71" charset="2"/>
              </a:rPr>
              <a:t> |=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smtClean="0">
                <a:sym typeface="Symbol" pitchFamily="71" charset="2"/>
              </a:rPr>
              <a:t>  khi </a:t>
            </a:r>
            <a:r>
              <a:rPr lang="en-US" dirty="0" err="1" smtClean="0">
                <a:sym typeface="Symbol" pitchFamily="71" charset="2"/>
              </a:rPr>
              <a:t>và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chỉ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khi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+</a:t>
            </a:r>
            <a:r>
              <a:rPr lang="en-US" b="1" i="1" baseline="-25000" dirty="0" smtClean="0"/>
              <a:t>F</a:t>
            </a:r>
            <a:r>
              <a:rPr lang="en-US" i="1" baseline="-25000" dirty="0" smtClean="0"/>
              <a:t>  </a:t>
            </a:r>
            <a:r>
              <a:rPr lang="en-US" dirty="0" smtClean="0">
                <a:sym typeface="Symbol" pitchFamily="71" charset="2"/>
              </a:rPr>
              <a:t> 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Y.</a:t>
            </a:r>
            <a:endParaRPr lang="en-US" i="1" dirty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200" b="1" dirty="0" smtClean="0"/>
              <a:t>BAO ĐÓNG </a:t>
            </a:r>
            <a:r>
              <a:rPr lang="en-US" sz="4200" b="1" smtClean="0"/>
              <a:t>CỦA TẬP THUỘC </a:t>
            </a:r>
            <a:r>
              <a:rPr lang="en-US" sz="4200" b="1" dirty="0" smtClean="0"/>
              <a:t>TÍNH</a:t>
            </a:r>
            <a:endParaRPr lang="en-US" sz="4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990600" y="2133600"/>
            <a:ext cx="252428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F</a:t>
            </a:r>
            <a:r>
              <a:rPr lang="en-US" sz="2400" i="1" dirty="0">
                <a:latin typeface="+mj-lt"/>
              </a:rPr>
              <a:t>: AB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C            </a:t>
            </a:r>
          </a:p>
          <a:p>
            <a:r>
              <a:rPr lang="en-US" sz="2400" i="1" dirty="0">
                <a:latin typeface="+mj-lt"/>
                <a:sym typeface="Symbol" pitchFamily="71" charset="2"/>
              </a:rPr>
              <a:t>    A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D</a:t>
            </a:r>
          </a:p>
          <a:p>
            <a:r>
              <a:rPr lang="en-US" sz="2400" i="1" dirty="0">
                <a:latin typeface="+mj-lt"/>
                <a:sym typeface="Symbol" pitchFamily="71" charset="2"/>
              </a:rPr>
              <a:t>    D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E</a:t>
            </a:r>
          </a:p>
          <a:p>
            <a:r>
              <a:rPr lang="en-US" sz="2400" i="1" dirty="0">
                <a:latin typeface="+mj-lt"/>
                <a:sym typeface="Symbol" pitchFamily="71" charset="2"/>
              </a:rPr>
              <a:t>    AC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B</a:t>
            </a:r>
            <a:r>
              <a:rPr lang="en-US" sz="2400" i="1" dirty="0">
                <a:latin typeface="+mj-lt"/>
              </a:rPr>
              <a:t> 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4724400" y="1524000"/>
            <a:ext cx="338426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+mj-lt"/>
              </a:rPr>
              <a:t>X </a:t>
            </a:r>
            <a:r>
              <a:rPr lang="en-US" sz="2400" i="1" smtClean="0">
                <a:latin typeface="+mj-lt"/>
              </a:rPr>
              <a:t>            X</a:t>
            </a:r>
            <a:r>
              <a:rPr lang="en-US" sz="2400" i="1" baseline="30000" smtClean="0">
                <a:latin typeface="+mj-lt"/>
              </a:rPr>
              <a:t>+</a:t>
            </a:r>
            <a:r>
              <a:rPr lang="en-US" sz="2400" b="1" i="1" baseline="-25000" smtClean="0">
                <a:latin typeface="+mj-lt"/>
              </a:rPr>
              <a:t>F</a:t>
            </a:r>
            <a:endParaRPr lang="en-US" sz="2400" i="1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i="1" dirty="0">
                <a:latin typeface="+mj-lt"/>
              </a:rPr>
              <a:t>A            {A, D, E}</a:t>
            </a:r>
          </a:p>
          <a:p>
            <a:r>
              <a:rPr lang="en-US" sz="2400" i="1" dirty="0">
                <a:latin typeface="+mj-lt"/>
              </a:rPr>
              <a:t>AB         {A, B, C, D, E}</a:t>
            </a:r>
          </a:p>
          <a:p>
            <a:r>
              <a:rPr lang="en-US" sz="2400" i="1" dirty="0">
                <a:latin typeface="+mj-lt"/>
              </a:rPr>
              <a:t>                     </a:t>
            </a:r>
            <a:r>
              <a:rPr lang="en-US" dirty="0" smtClean="0">
                <a:latin typeface="+mj-lt"/>
              </a:rPr>
              <a:t>(</a:t>
            </a:r>
            <a:r>
              <a:rPr lang="en-US" i="1" dirty="0" smtClean="0">
                <a:latin typeface="+mj-lt"/>
              </a:rPr>
              <a:t>AB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khóa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+mj-lt"/>
              </a:rPr>
              <a:t>B            {B}</a:t>
            </a:r>
          </a:p>
          <a:p>
            <a:r>
              <a:rPr lang="en-US" sz="2400" i="1" dirty="0">
                <a:latin typeface="+mj-lt"/>
              </a:rPr>
              <a:t>D            {D, E}</a:t>
            </a:r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>
            <a:off x="4572000" y="2133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990600" y="4724400"/>
            <a:ext cx="56669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+mj-lt"/>
              </a:rPr>
              <a:t>AB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E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có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được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suy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ra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bởi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b="1" i="1" dirty="0" smtClean="0">
                <a:latin typeface="+mj-lt"/>
                <a:sym typeface="Symbol" pitchFamily="71" charset="2"/>
              </a:rPr>
              <a:t>F</a:t>
            </a:r>
            <a:r>
              <a:rPr lang="en-US" sz="2400" dirty="0" smtClean="0">
                <a:latin typeface="+mj-lt"/>
                <a:sym typeface="Symbol" pitchFamily="71" charset="2"/>
              </a:rPr>
              <a:t>?</a:t>
            </a:r>
            <a:endParaRPr lang="en-US" sz="2400" i="1" dirty="0">
              <a:latin typeface="+mj-lt"/>
              <a:sym typeface="Symbol" pitchFamily="71" charset="2"/>
            </a:endParaRPr>
          </a:p>
          <a:p>
            <a:r>
              <a:rPr lang="en-US" sz="2400" i="1" dirty="0" smtClean="0">
                <a:latin typeface="+mj-lt"/>
                <a:sym typeface="Symbol" pitchFamily="71" charset="2"/>
              </a:rPr>
              <a:t>D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C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có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được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suy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ra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dirty="0" err="1" smtClean="0">
                <a:latin typeface="+mj-lt"/>
                <a:sym typeface="Symbol" pitchFamily="71" charset="2"/>
              </a:rPr>
              <a:t>bởi</a:t>
            </a:r>
            <a:r>
              <a:rPr lang="en-US" sz="2400" dirty="0" smtClean="0">
                <a:latin typeface="+mj-lt"/>
                <a:sym typeface="Symbol" pitchFamily="71" charset="2"/>
              </a:rPr>
              <a:t> </a:t>
            </a:r>
            <a:r>
              <a:rPr lang="en-US" sz="2400" b="1" i="1" dirty="0" smtClean="0">
                <a:latin typeface="+mj-lt"/>
                <a:sym typeface="Symbol" pitchFamily="71" charset="2"/>
              </a:rPr>
              <a:t>F</a:t>
            </a:r>
            <a:r>
              <a:rPr lang="en-US" sz="2400" dirty="0" smtClean="0">
                <a:latin typeface="+mj-lt"/>
                <a:sym typeface="Symbol" pitchFamily="71" charset="2"/>
              </a:rPr>
              <a:t>?</a:t>
            </a:r>
            <a:endParaRPr lang="en-US" sz="2400" i="1" dirty="0">
              <a:latin typeface="+mj-lt"/>
              <a:sym typeface="Symbol" pitchFamily="71" charset="2"/>
            </a:endParaRPr>
          </a:p>
          <a:p>
            <a:endParaRPr lang="en-US" sz="1200" i="1" dirty="0">
              <a:latin typeface="+mj-lt"/>
              <a:sym typeface="Symbol" pitchFamily="71" charset="2"/>
            </a:endParaRPr>
          </a:p>
          <a:p>
            <a:r>
              <a:rPr lang="en-US" sz="2400" i="1" dirty="0" err="1" smtClean="0">
                <a:latin typeface="+mj-lt"/>
                <a:sym typeface="Symbol" pitchFamily="71" charset="2"/>
              </a:rPr>
              <a:t>Kết</a:t>
            </a:r>
            <a:r>
              <a:rPr lang="en-US" sz="2400" i="1" dirty="0" smtClean="0">
                <a:latin typeface="+mj-lt"/>
                <a:sym typeface="Symbol" pitchFamily="71" charset="2"/>
              </a:rPr>
              <a:t> </a:t>
            </a:r>
            <a:r>
              <a:rPr lang="en-US" sz="2400" i="1" dirty="0" err="1" smtClean="0">
                <a:latin typeface="+mj-lt"/>
                <a:sym typeface="Symbol" pitchFamily="71" charset="2"/>
              </a:rPr>
              <a:t>quả</a:t>
            </a:r>
            <a:r>
              <a:rPr lang="en-US" sz="2400" dirty="0" smtClean="0">
                <a:latin typeface="+mj-lt"/>
                <a:sym typeface="Symbol" pitchFamily="71" charset="2"/>
              </a:rPr>
              <a:t>: 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b="1" i="1" baseline="-25000" dirty="0">
                <a:latin typeface="+mj-lt"/>
              </a:rPr>
              <a:t>F</a:t>
            </a:r>
            <a:r>
              <a:rPr lang="en-US" sz="2400" i="1" baseline="30000" dirty="0">
                <a:latin typeface="+mj-lt"/>
              </a:rPr>
              <a:t>+ </a:t>
            </a:r>
            <a:r>
              <a:rPr lang="en-US" sz="2400" dirty="0" err="1" smtClean="0">
                <a:latin typeface="+mj-lt"/>
              </a:rPr>
              <a:t>cho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phép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xác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định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PTH </a:t>
            </a:r>
            <a:endParaRPr lang="en-US" sz="2400" dirty="0">
              <a:latin typeface="+mj-lt"/>
            </a:endParaRPr>
          </a:p>
          <a:p>
            <a:r>
              <a:rPr lang="en-US" sz="2400" i="1" dirty="0" smtClean="0">
                <a:latin typeface="+mj-lt"/>
              </a:rPr>
              <a:t>               </a:t>
            </a:r>
            <a:r>
              <a:rPr lang="en-US" sz="2400" i="1" dirty="0" err="1" smtClean="0">
                <a:latin typeface="+mj-lt"/>
              </a:rPr>
              <a:t>dạng</a:t>
            </a:r>
            <a:r>
              <a:rPr lang="en-US" sz="2400" i="1" dirty="0" smtClean="0">
                <a:latin typeface="+mj-lt"/>
              </a:rPr>
              <a:t> X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Y</a:t>
            </a:r>
            <a:r>
              <a:rPr lang="en-US" sz="2400" dirty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được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bởi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200" b="1" dirty="0" smtClean="0"/>
              <a:t>BAO ĐÓNG </a:t>
            </a:r>
            <a:r>
              <a:rPr lang="en-US" sz="4200" b="1" smtClean="0"/>
              <a:t>CỦA TẬP THUỘC </a:t>
            </a:r>
            <a:r>
              <a:rPr lang="en-US" sz="4200" b="1" dirty="0" smtClean="0"/>
              <a:t>TÍNH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Input</a:t>
            </a:r>
            <a:r>
              <a:rPr lang="en-US" smtClean="0"/>
              <a:t>: Lược đồ quan hệ </a:t>
            </a:r>
            <a:r>
              <a:rPr lang="en-US" i="1" smtClean="0"/>
              <a:t>R</a:t>
            </a:r>
            <a:r>
              <a:rPr lang="en-US" smtClean="0"/>
              <a:t>, tập PTH </a:t>
            </a:r>
            <a:r>
              <a:rPr lang="en-US" i="1" smtClean="0"/>
              <a:t>F</a:t>
            </a:r>
            <a:r>
              <a:rPr lang="en-US" smtClean="0"/>
              <a:t> trên </a:t>
            </a:r>
            <a:r>
              <a:rPr lang="en-US" i="1" smtClean="0"/>
              <a:t>R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b="1" smtClean="0"/>
              <a:t>Output</a:t>
            </a:r>
            <a:r>
              <a:rPr lang="en-US" smtClean="0"/>
              <a:t>: Bao đóng của </a:t>
            </a:r>
            <a:r>
              <a:rPr lang="en-US" i="1" smtClean="0"/>
              <a:t>X</a:t>
            </a:r>
            <a:r>
              <a:rPr lang="en-US" smtClean="0"/>
              <a:t> trên </a:t>
            </a:r>
            <a:r>
              <a:rPr lang="en-US" i="1" smtClean="0"/>
              <a:t>F</a:t>
            </a:r>
          </a:p>
          <a:p>
            <a:pPr lvl="1">
              <a:buNone/>
            </a:pP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i="1" smtClean="0"/>
              <a:t>=X</a:t>
            </a:r>
            <a:endParaRPr lang="en-US" b="1" dirty="0" smtClean="0"/>
          </a:p>
          <a:p>
            <a:pPr lvl="1">
              <a:buNone/>
            </a:pPr>
            <a:r>
              <a:rPr lang="en-US" b="1" smtClean="0"/>
              <a:t>repeat</a:t>
            </a:r>
            <a:endParaRPr lang="en-US" dirty="0" smtClean="0"/>
          </a:p>
          <a:p>
            <a:pPr lvl="1">
              <a:buNone/>
            </a:pPr>
            <a:r>
              <a:rPr lang="en-US" smtClean="0"/>
              <a:t>    </a:t>
            </a:r>
            <a:r>
              <a:rPr lang="en-US" b="1" smtClean="0"/>
              <a:t>for each </a:t>
            </a:r>
            <a:r>
              <a:rPr lang="en-US" i="1" smtClean="0"/>
              <a:t>Y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/>
              <a:t> </a:t>
            </a:r>
            <a:r>
              <a:rPr lang="en-US" b="1" smtClean="0"/>
              <a:t>in</a:t>
            </a:r>
            <a:r>
              <a:rPr lang="en-US" smtClean="0"/>
              <a:t> </a:t>
            </a:r>
            <a:r>
              <a:rPr lang="en-US" i="1" smtClean="0"/>
              <a:t>F</a:t>
            </a:r>
          </a:p>
          <a:p>
            <a:pPr lvl="1">
              <a:buNone/>
            </a:pPr>
            <a:r>
              <a:rPr lang="en-US" b="1" smtClean="0"/>
              <a:t>        if</a:t>
            </a:r>
            <a:r>
              <a:rPr lang="en-US" smtClean="0"/>
              <a:t> </a:t>
            </a:r>
            <a:r>
              <a:rPr lang="en-US" i="1" smtClean="0">
                <a:sym typeface="Symbol" pitchFamily="71" charset="2"/>
              </a:rPr>
              <a:t>Y </a:t>
            </a:r>
            <a:r>
              <a:rPr lang="en-US" smtClean="0">
                <a:sym typeface="Symbol" pitchFamily="71" charset="2"/>
              </a:rPr>
              <a:t></a:t>
            </a:r>
            <a:r>
              <a:rPr lang="en-US" i="1" smtClean="0">
                <a:sym typeface="Symbol" pitchFamily="71" charset="2"/>
              </a:rPr>
              <a:t>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i="1" smtClean="0"/>
              <a:t> </a:t>
            </a:r>
            <a:r>
              <a:rPr lang="en-US" b="1" smtClean="0">
                <a:sym typeface="Symbol" pitchFamily="71" charset="2"/>
              </a:rPr>
              <a:t>then</a:t>
            </a:r>
            <a:r>
              <a:rPr lang="en-US" smtClean="0">
                <a:sym typeface="Symbol" pitchFamily="71" charset="2"/>
              </a:rPr>
              <a:t>    </a:t>
            </a:r>
          </a:p>
          <a:p>
            <a:pPr lvl="1">
              <a:buNone/>
            </a:pPr>
            <a:r>
              <a:rPr lang="en-US" i="1" smtClean="0">
                <a:sym typeface="Symbol" pitchFamily="71" charset="2"/>
              </a:rPr>
              <a:t>           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i="1" smtClean="0"/>
              <a:t>= X</a:t>
            </a:r>
            <a:r>
              <a:rPr lang="en-US" i="1" baseline="30000" smtClean="0"/>
              <a:t>+</a:t>
            </a:r>
            <a:r>
              <a:rPr lang="en-US" i="1" smtClean="0"/>
              <a:t> </a:t>
            </a:r>
            <a:r>
              <a:rPr lang="en-US" smtClean="0">
                <a:sym typeface="Symbol" pitchFamily="71" charset="2"/>
              </a:rPr>
              <a:t></a:t>
            </a:r>
            <a:r>
              <a:rPr lang="en-US" i="1" smtClean="0">
                <a:sym typeface="Symbol" pitchFamily="71" charset="2"/>
              </a:rPr>
              <a:t>  Z</a:t>
            </a:r>
            <a:endParaRPr lang="en-US" dirty="0" smtClean="0">
              <a:sym typeface="Symbol" pitchFamily="71" charset="2"/>
            </a:endParaRPr>
          </a:p>
          <a:p>
            <a:pPr lvl="1">
              <a:buNone/>
            </a:pPr>
            <a:r>
              <a:rPr lang="en-US" b="1" smtClean="0">
                <a:sym typeface="Symbol" pitchFamily="71" charset="2"/>
              </a:rPr>
              <a:t>until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không thay đổi</a:t>
            </a:r>
          </a:p>
          <a:p>
            <a:r>
              <a:rPr lang="en-US" smtClean="0">
                <a:sym typeface="Symbol" pitchFamily="71" charset="2"/>
              </a:rPr>
              <a:t>Nếu </a:t>
            </a:r>
            <a:r>
              <a:rPr lang="en-US" i="1" smtClean="0">
                <a:sym typeface="Symbol" pitchFamily="71" charset="2"/>
              </a:rPr>
              <a:t>T </a:t>
            </a:r>
            <a:r>
              <a:rPr lang="en-US" smtClean="0">
                <a:sym typeface="Symbol" pitchFamily="71" charset="2"/>
              </a:rPr>
              <a:t></a:t>
            </a:r>
            <a:r>
              <a:rPr lang="en-US" i="1" smtClean="0">
                <a:sym typeface="Symbol" pitchFamily="71" charset="2"/>
              </a:rPr>
              <a:t>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i="1" smtClean="0">
                <a:sym typeface="Symbol" pitchFamily="71" charset="2"/>
              </a:rPr>
              <a:t> </a:t>
            </a:r>
            <a:r>
              <a:rPr lang="en-US" smtClean="0">
                <a:sym typeface="Symbol" pitchFamily="71" charset="2"/>
              </a:rPr>
              <a:t>thì </a:t>
            </a:r>
            <a:r>
              <a:rPr lang="en-US" i="1" smtClean="0">
                <a:sym typeface="Symbol" pitchFamily="71" charset="2"/>
              </a:rPr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T </a:t>
            </a:r>
            <a:r>
              <a:rPr lang="en-US" smtClean="0">
                <a:sym typeface="Symbol" pitchFamily="71" charset="2"/>
              </a:rPr>
              <a:t> được suy ra bởi </a:t>
            </a:r>
            <a:r>
              <a:rPr lang="en-US" i="1" smtClean="0">
                <a:sym typeface="Symbol" pitchFamily="71" charset="2"/>
              </a:rPr>
              <a:t>F</a:t>
            </a:r>
            <a:endParaRPr lang="en-US" i="1" dirty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200" b="1" dirty="0" smtClean="0"/>
              <a:t>BAO ĐÓNG </a:t>
            </a:r>
            <a:r>
              <a:rPr lang="en-US" sz="4200" b="1" smtClean="0"/>
              <a:t>CỦA TẬP THUỘC </a:t>
            </a:r>
            <a:r>
              <a:rPr lang="en-US" sz="4200" b="1" dirty="0" smtClean="0"/>
              <a:t>TÍNH</a:t>
            </a:r>
            <a:endParaRPr lang="en-US" sz="4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2819400" y="2286000"/>
            <a:ext cx="2709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 dirty="0">
                <a:latin typeface="+mj-lt"/>
              </a:rPr>
              <a:t>   </a:t>
            </a:r>
            <a:r>
              <a:rPr lang="en-US" sz="2400" i="1" dirty="0" smtClean="0">
                <a:latin typeface="+mj-lt"/>
              </a:rPr>
              <a:t> AB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C    </a:t>
            </a:r>
            <a:r>
              <a:rPr lang="en-US" sz="2400" dirty="0">
                <a:latin typeface="+mj-lt"/>
                <a:sym typeface="Symbol" pitchFamily="71" charset="2"/>
              </a:rPr>
              <a:t>(a)         </a:t>
            </a:r>
          </a:p>
          <a:p>
            <a:r>
              <a:rPr lang="en-US" sz="2400" i="1" dirty="0">
                <a:latin typeface="+mj-lt"/>
                <a:sym typeface="Symbol" pitchFamily="71" charset="2"/>
              </a:rPr>
              <a:t>    A  D      </a:t>
            </a:r>
            <a:r>
              <a:rPr lang="en-US" sz="2400" dirty="0">
                <a:latin typeface="+mj-lt"/>
                <a:sym typeface="Symbol" pitchFamily="71" charset="2"/>
              </a:rPr>
              <a:t>(b)</a:t>
            </a:r>
          </a:p>
          <a:p>
            <a:r>
              <a:rPr lang="en-US" sz="2400" i="1" dirty="0">
                <a:latin typeface="+mj-lt"/>
                <a:sym typeface="Symbol" pitchFamily="71" charset="2"/>
              </a:rPr>
              <a:t>    D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E      </a:t>
            </a:r>
            <a:r>
              <a:rPr lang="en-US" sz="2400" dirty="0">
                <a:latin typeface="+mj-lt"/>
                <a:sym typeface="Symbol" pitchFamily="71" charset="2"/>
              </a:rPr>
              <a:t>(c)</a:t>
            </a:r>
          </a:p>
          <a:p>
            <a:r>
              <a:rPr lang="en-US" sz="2400" i="1" dirty="0">
                <a:latin typeface="+mj-lt"/>
                <a:sym typeface="Symbol" pitchFamily="71" charset="2"/>
              </a:rPr>
              <a:t>    AC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B    </a:t>
            </a:r>
            <a:r>
              <a:rPr lang="en-US" sz="2400" dirty="0">
                <a:latin typeface="+mj-lt"/>
                <a:sym typeface="Symbol" pitchFamily="71" charset="2"/>
              </a:rPr>
              <a:t>(d)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932245" y="1600200"/>
            <a:ext cx="69925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+mj-lt"/>
              </a:rPr>
              <a:t>Ví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 err="1" smtClean="0">
                <a:latin typeface="+mj-lt"/>
              </a:rPr>
              <a:t>dụ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Tính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bao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đóng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của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AB </a:t>
            </a:r>
            <a:r>
              <a:rPr lang="en-US" sz="2800" i="1" dirty="0" err="1" smtClean="0">
                <a:latin typeface="+mj-lt"/>
              </a:rPr>
              <a:t>với</a:t>
            </a:r>
            <a:r>
              <a:rPr lang="en-US" sz="2800" i="1" dirty="0" smtClean="0">
                <a:latin typeface="+mj-lt"/>
              </a:rPr>
              <a:t> </a:t>
            </a:r>
            <a:r>
              <a:rPr lang="en-US" sz="2800" i="1" dirty="0" err="1" smtClean="0">
                <a:latin typeface="+mj-lt"/>
              </a:rPr>
              <a:t>tập</a:t>
            </a:r>
            <a:r>
              <a:rPr lang="en-US" sz="2800" i="1" dirty="0" smtClean="0">
                <a:latin typeface="+mj-lt"/>
              </a:rPr>
              <a:t> PTH </a:t>
            </a:r>
            <a:r>
              <a:rPr lang="en-US" sz="2800" i="1" dirty="0" err="1" smtClean="0">
                <a:latin typeface="+mj-lt"/>
              </a:rPr>
              <a:t>sau</a:t>
            </a:r>
            <a:r>
              <a:rPr lang="en-US" sz="2800" i="1" dirty="0" smtClean="0">
                <a:latin typeface="+mj-lt"/>
              </a:rPr>
              <a:t>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2667000" y="4572000"/>
            <a:ext cx="35974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+mj-lt"/>
              </a:rPr>
              <a:t>Khởi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err="1" smtClean="0">
                <a:latin typeface="+mj-lt"/>
              </a:rPr>
              <a:t>tạo</a:t>
            </a:r>
            <a:r>
              <a:rPr lang="en-US" sz="2400" smtClean="0">
                <a:latin typeface="+mj-lt"/>
              </a:rPr>
              <a:t> </a:t>
            </a:r>
            <a:r>
              <a:rPr lang="en-US" sz="2400" i="1" smtClean="0">
                <a:latin typeface="+mj-lt"/>
              </a:rPr>
              <a:t>AB</a:t>
            </a:r>
            <a:r>
              <a:rPr lang="en-US" sz="2400" i="1" baseline="30000" smtClean="0">
                <a:latin typeface="+mj-lt"/>
              </a:rPr>
              <a:t>+</a:t>
            </a:r>
            <a:r>
              <a:rPr lang="en-US" sz="2400" i="1" smtClean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{AB}</a:t>
            </a:r>
          </a:p>
          <a:p>
            <a:r>
              <a:rPr lang="en-US" sz="2400" dirty="0" err="1" smtClean="0">
                <a:latin typeface="+mj-lt"/>
              </a:rPr>
              <a:t>Dùng</a:t>
            </a:r>
            <a:r>
              <a:rPr lang="en-US" sz="2400" dirty="0" smtClean="0">
                <a:latin typeface="+mj-lt"/>
              </a:rPr>
              <a:t> (a</a:t>
            </a:r>
            <a:r>
              <a:rPr lang="en-US" sz="2400">
                <a:latin typeface="+mj-lt"/>
              </a:rPr>
              <a:t>) </a:t>
            </a:r>
            <a:r>
              <a:rPr lang="en-US" sz="2400" i="1" smtClean="0">
                <a:latin typeface="+mj-lt"/>
              </a:rPr>
              <a:t>AB</a:t>
            </a:r>
            <a:r>
              <a:rPr lang="en-US" sz="2400" i="1" baseline="30000" smtClean="0">
                <a:latin typeface="+mj-lt"/>
              </a:rPr>
              <a:t>+</a:t>
            </a:r>
            <a:r>
              <a:rPr lang="en-US" sz="2400" i="1" smtClean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{ABC}</a:t>
            </a:r>
          </a:p>
          <a:p>
            <a:r>
              <a:rPr lang="en-US" sz="2400" dirty="0" err="1" smtClean="0">
                <a:latin typeface="+mj-lt"/>
              </a:rPr>
              <a:t>Dùng</a:t>
            </a:r>
            <a:r>
              <a:rPr lang="en-US" sz="2400" dirty="0" smtClean="0">
                <a:latin typeface="+mj-lt"/>
              </a:rPr>
              <a:t> (b</a:t>
            </a:r>
            <a:r>
              <a:rPr lang="en-US" sz="2400">
                <a:latin typeface="+mj-lt"/>
              </a:rPr>
              <a:t>) </a:t>
            </a:r>
            <a:r>
              <a:rPr lang="en-US" sz="2400" i="1" smtClean="0">
                <a:latin typeface="+mj-lt"/>
              </a:rPr>
              <a:t>AB</a:t>
            </a:r>
            <a:r>
              <a:rPr lang="en-US" sz="2400" i="1" baseline="30000" smtClean="0">
                <a:latin typeface="+mj-lt"/>
              </a:rPr>
              <a:t>+</a:t>
            </a:r>
            <a:r>
              <a:rPr lang="en-US" sz="2400" i="1" smtClean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{ABCD}</a:t>
            </a:r>
          </a:p>
          <a:p>
            <a:r>
              <a:rPr lang="en-US" sz="2400" dirty="0" err="1" smtClean="0">
                <a:latin typeface="+mj-lt"/>
              </a:rPr>
              <a:t>Dùng</a:t>
            </a:r>
            <a:r>
              <a:rPr lang="en-US" sz="2400" dirty="0" smtClean="0">
                <a:latin typeface="+mj-lt"/>
              </a:rPr>
              <a:t> (c</a:t>
            </a:r>
            <a:r>
              <a:rPr lang="en-US" sz="2400">
                <a:latin typeface="+mj-lt"/>
              </a:rPr>
              <a:t>) </a:t>
            </a:r>
            <a:r>
              <a:rPr lang="en-US" sz="2400" i="1" smtClean="0">
                <a:latin typeface="+mj-lt"/>
              </a:rPr>
              <a:t>AB</a:t>
            </a:r>
            <a:r>
              <a:rPr lang="en-US" sz="2400" i="1" baseline="30000" smtClean="0">
                <a:latin typeface="+mj-lt"/>
              </a:rPr>
              <a:t>+</a:t>
            </a:r>
            <a:r>
              <a:rPr lang="en-US" sz="2400" i="1" smtClean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{</a:t>
            </a:r>
            <a:r>
              <a:rPr lang="en-US" sz="2400" i="1">
                <a:latin typeface="+mj-lt"/>
              </a:rPr>
              <a:t>ABCDE</a:t>
            </a:r>
            <a:r>
              <a:rPr lang="en-US" sz="2400" i="1" smtClean="0">
                <a:latin typeface="+mj-lt"/>
              </a:rPr>
              <a:t>}</a:t>
            </a:r>
          </a:p>
          <a:p>
            <a:r>
              <a:rPr lang="en-US" sz="2400" smtClean="0">
                <a:latin typeface="+mj-lt"/>
              </a:rPr>
              <a:t>Dùng (d) </a:t>
            </a:r>
            <a:r>
              <a:rPr lang="en-US" sz="2400" i="1" smtClean="0">
                <a:latin typeface="+mj-lt"/>
              </a:rPr>
              <a:t>AB</a:t>
            </a:r>
            <a:r>
              <a:rPr lang="en-US" sz="2400" i="1" baseline="30000" smtClean="0">
                <a:latin typeface="+mj-lt"/>
              </a:rPr>
              <a:t>+</a:t>
            </a:r>
            <a:r>
              <a:rPr lang="en-US" sz="2400" i="1" smtClean="0">
                <a:latin typeface="+mj-lt"/>
              </a:rPr>
              <a:t> = {ABCDE}</a:t>
            </a:r>
            <a:endParaRPr lang="en-US" sz="2400" i="1" dirty="0">
              <a:latin typeface="+mj-lt"/>
            </a:endParaRPr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898525" y="4029075"/>
            <a:ext cx="9412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+mj-lt"/>
              </a:rPr>
              <a:t>Giải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Amstrong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en-US" dirty="0" smtClean="0"/>
          </a:p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200" b="1" dirty="0" smtClean="0"/>
              <a:t>BAO ĐÓNG </a:t>
            </a:r>
            <a:r>
              <a:rPr lang="en-US" sz="4200" b="1" smtClean="0"/>
              <a:t>CỦA TẬP THUỘC </a:t>
            </a:r>
            <a:r>
              <a:rPr lang="en-US" sz="4200" b="1" dirty="0" smtClean="0"/>
              <a:t>TÍNH</a:t>
            </a:r>
            <a:endParaRPr lang="en-US" sz="4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600200" y="2286000"/>
            <a:ext cx="2709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 dirty="0">
                <a:latin typeface="+mj-lt"/>
              </a:rPr>
              <a:t>   </a:t>
            </a:r>
            <a:r>
              <a:rPr lang="en-US" sz="2400" i="1" dirty="0" smtClean="0">
                <a:latin typeface="+mj-lt"/>
              </a:rPr>
              <a:t> ABH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</a:t>
            </a:r>
            <a:r>
              <a:rPr lang="en-US" sz="2400" i="1" dirty="0" smtClean="0">
                <a:latin typeface="+mj-lt"/>
                <a:sym typeface="Symbol" pitchFamily="71" charset="2"/>
              </a:rPr>
              <a:t>CK    </a:t>
            </a:r>
            <a:r>
              <a:rPr lang="en-US" sz="2400" dirty="0" smtClean="0">
                <a:latin typeface="+mj-lt"/>
                <a:sym typeface="Symbol" pitchFamily="71" charset="2"/>
              </a:rPr>
              <a:t>(1)         </a:t>
            </a:r>
            <a:endParaRPr lang="en-US" sz="2400" dirty="0">
              <a:latin typeface="+mj-lt"/>
              <a:sym typeface="Symbol" pitchFamily="71" charset="2"/>
            </a:endParaRPr>
          </a:p>
          <a:p>
            <a:r>
              <a:rPr lang="en-US" sz="2400" i="1" dirty="0">
                <a:latin typeface="+mj-lt"/>
                <a:sym typeface="Symbol" pitchFamily="71" charset="2"/>
              </a:rPr>
              <a:t>    A  D      </a:t>
            </a:r>
            <a:r>
              <a:rPr lang="en-US" sz="2400" i="1" dirty="0" smtClean="0">
                <a:latin typeface="+mj-lt"/>
                <a:sym typeface="Symbol" pitchFamily="71" charset="2"/>
              </a:rPr>
              <a:t>      </a:t>
            </a:r>
            <a:r>
              <a:rPr lang="en-US" sz="2400" dirty="0" smtClean="0">
                <a:latin typeface="+mj-lt"/>
                <a:sym typeface="Symbol" pitchFamily="71" charset="2"/>
              </a:rPr>
              <a:t>(2)</a:t>
            </a:r>
            <a:endParaRPr lang="en-US" sz="2400" dirty="0">
              <a:latin typeface="+mj-lt"/>
              <a:sym typeface="Symbol" pitchFamily="71" charset="2"/>
            </a:endParaRPr>
          </a:p>
          <a:p>
            <a:r>
              <a:rPr lang="en-US" sz="2400" i="1" dirty="0">
                <a:latin typeface="+mj-lt"/>
                <a:sym typeface="Symbol" pitchFamily="71" charset="2"/>
              </a:rPr>
              <a:t>    </a:t>
            </a:r>
            <a:r>
              <a:rPr lang="en-US" sz="2400" i="1" dirty="0" smtClean="0">
                <a:latin typeface="+mj-lt"/>
                <a:sym typeface="Symbol" pitchFamily="71" charset="2"/>
              </a:rPr>
              <a:t>C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E      </a:t>
            </a:r>
            <a:r>
              <a:rPr lang="en-US" sz="2400" i="1" dirty="0" smtClean="0">
                <a:latin typeface="+mj-lt"/>
                <a:sym typeface="Symbol" pitchFamily="71" charset="2"/>
              </a:rPr>
              <a:t>      </a:t>
            </a:r>
            <a:r>
              <a:rPr lang="en-US" sz="2400" dirty="0" smtClean="0">
                <a:latin typeface="+mj-lt"/>
                <a:sym typeface="Symbol" pitchFamily="71" charset="2"/>
              </a:rPr>
              <a:t>(3)</a:t>
            </a:r>
            <a:endParaRPr lang="en-US" sz="2400" dirty="0">
              <a:latin typeface="+mj-lt"/>
              <a:sym typeface="Symbol" pitchFamily="71" charset="2"/>
            </a:endParaRPr>
          </a:p>
          <a:p>
            <a:r>
              <a:rPr lang="en-US" sz="2400" i="1" dirty="0">
                <a:latin typeface="+mj-lt"/>
                <a:sym typeface="Symbol" pitchFamily="71" charset="2"/>
              </a:rPr>
              <a:t>    </a:t>
            </a:r>
            <a:r>
              <a:rPr lang="en-US" sz="2400" i="1" dirty="0" smtClean="0">
                <a:latin typeface="+mj-lt"/>
                <a:sym typeface="Symbol" pitchFamily="71" charset="2"/>
              </a:rPr>
              <a:t>BGH </a:t>
            </a:r>
            <a:r>
              <a:rPr lang="en-US" sz="2400" dirty="0" smtClean="0">
                <a:latin typeface="+mj-lt"/>
                <a:sym typeface="Symbol" pitchFamily="71" charset="2"/>
              </a:rPr>
              <a:t></a:t>
            </a:r>
            <a:r>
              <a:rPr lang="en-US" sz="2400" i="1" dirty="0" smtClean="0">
                <a:latin typeface="+mj-lt"/>
                <a:sym typeface="Symbol" pitchFamily="71" charset="2"/>
              </a:rPr>
              <a:t> BL    </a:t>
            </a:r>
            <a:r>
              <a:rPr lang="en-US" sz="2400" dirty="0" smtClean="0">
                <a:latin typeface="+mj-lt"/>
                <a:sym typeface="Symbol" pitchFamily="71" charset="2"/>
              </a:rPr>
              <a:t>(4)</a:t>
            </a:r>
            <a:endParaRPr lang="en-US" sz="2400" dirty="0">
              <a:latin typeface="+mj-lt"/>
              <a:sym typeface="Symbol" pitchFamily="71" charset="2"/>
            </a:endParaRP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932245" y="1600200"/>
            <a:ext cx="70727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+mj-lt"/>
              </a:rPr>
              <a:t>Ví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 err="1" smtClean="0">
                <a:latin typeface="+mj-lt"/>
              </a:rPr>
              <a:t>dụ</a:t>
            </a:r>
            <a:r>
              <a:rPr lang="en-US" sz="2800" dirty="0" smtClean="0">
                <a:latin typeface="+mj-lt"/>
              </a:rPr>
              <a:t>: Cho R(</a:t>
            </a:r>
            <a:r>
              <a:rPr lang="en-US" sz="2800" i="1" dirty="0" smtClean="0">
                <a:latin typeface="+mj-lt"/>
              </a:rPr>
              <a:t>ABCDEGHKL) </a:t>
            </a:r>
            <a:r>
              <a:rPr lang="en-US" sz="2800" i="1" dirty="0" err="1" smtClean="0">
                <a:latin typeface="+mj-lt"/>
              </a:rPr>
              <a:t>với</a:t>
            </a:r>
            <a:r>
              <a:rPr lang="en-US" sz="2800" i="1" dirty="0" smtClean="0">
                <a:latin typeface="+mj-lt"/>
              </a:rPr>
              <a:t> </a:t>
            </a:r>
            <a:r>
              <a:rPr lang="en-US" sz="2800" i="1" dirty="0" err="1" smtClean="0">
                <a:latin typeface="+mj-lt"/>
              </a:rPr>
              <a:t>tập</a:t>
            </a:r>
            <a:r>
              <a:rPr lang="en-US" sz="2800" i="1" dirty="0" smtClean="0">
                <a:latin typeface="+mj-lt"/>
              </a:rPr>
              <a:t> PTH </a:t>
            </a:r>
            <a:r>
              <a:rPr lang="en-US" sz="2800" i="1" dirty="0" err="1" smtClean="0">
                <a:latin typeface="+mj-lt"/>
              </a:rPr>
              <a:t>sau</a:t>
            </a:r>
            <a:r>
              <a:rPr lang="en-US" sz="2800" i="1" dirty="0" smtClean="0">
                <a:latin typeface="+mj-lt"/>
              </a:rPr>
              <a:t>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2667000" y="4754940"/>
            <a:ext cx="10951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+mj-lt"/>
              </a:rPr>
              <a:t>A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= </a:t>
            </a:r>
          </a:p>
          <a:p>
            <a:r>
              <a:rPr lang="en-US" sz="2400" i="1" dirty="0" smtClean="0">
                <a:latin typeface="+mj-lt"/>
              </a:rPr>
              <a:t>C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= </a:t>
            </a:r>
          </a:p>
          <a:p>
            <a:r>
              <a:rPr lang="en-US" sz="2400" i="1" dirty="0" smtClean="0">
                <a:latin typeface="+mj-lt"/>
              </a:rPr>
              <a:t>L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= </a:t>
            </a:r>
          </a:p>
          <a:p>
            <a:r>
              <a:rPr lang="en-US" sz="2400" i="1" dirty="0" smtClean="0">
                <a:latin typeface="+mj-lt"/>
              </a:rPr>
              <a:t>BH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= </a:t>
            </a:r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1668703" y="4029075"/>
            <a:ext cx="61798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+mj-lt"/>
              </a:rPr>
              <a:t>Tính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bao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đóng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tập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thuộc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tính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sau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681537" y="2286000"/>
            <a:ext cx="2709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 dirty="0">
                <a:latin typeface="+mj-lt"/>
              </a:rPr>
              <a:t>   </a:t>
            </a:r>
            <a:r>
              <a:rPr lang="en-US" sz="2400" i="1" dirty="0" smtClean="0">
                <a:latin typeface="+mj-lt"/>
              </a:rPr>
              <a:t> L </a:t>
            </a:r>
            <a:r>
              <a:rPr lang="en-US" sz="2400" dirty="0" smtClean="0">
                <a:latin typeface="+mj-lt"/>
                <a:sym typeface="Symbol" pitchFamily="71" charset="2"/>
              </a:rPr>
              <a:t></a:t>
            </a:r>
            <a:r>
              <a:rPr lang="en-US" sz="2400" i="1" dirty="0" smtClean="0">
                <a:latin typeface="+mj-lt"/>
                <a:sym typeface="Symbol" pitchFamily="71" charset="2"/>
              </a:rPr>
              <a:t> AD    </a:t>
            </a:r>
            <a:r>
              <a:rPr lang="en-US" sz="2400" dirty="0" smtClean="0">
                <a:latin typeface="+mj-lt"/>
                <a:sym typeface="Symbol" pitchFamily="71" charset="2"/>
              </a:rPr>
              <a:t>(5)         </a:t>
            </a:r>
            <a:endParaRPr lang="en-US" sz="2400" dirty="0">
              <a:latin typeface="+mj-lt"/>
              <a:sym typeface="Symbol" pitchFamily="71" charset="2"/>
            </a:endParaRPr>
          </a:p>
          <a:p>
            <a:r>
              <a:rPr lang="en-US" sz="2400" i="1" dirty="0">
                <a:latin typeface="+mj-lt"/>
                <a:sym typeface="Symbol" pitchFamily="71" charset="2"/>
              </a:rPr>
              <a:t>    </a:t>
            </a:r>
            <a:r>
              <a:rPr lang="en-US" sz="2400" i="1" dirty="0" smtClean="0">
                <a:latin typeface="+mj-lt"/>
                <a:sym typeface="Symbol" pitchFamily="71" charset="2"/>
              </a:rPr>
              <a:t>E </a:t>
            </a:r>
            <a:r>
              <a:rPr lang="en-US" sz="2400" i="1" dirty="0">
                <a:latin typeface="+mj-lt"/>
                <a:sym typeface="Symbol" pitchFamily="71" charset="2"/>
              </a:rPr>
              <a:t> </a:t>
            </a:r>
            <a:r>
              <a:rPr lang="en-US" sz="2400" i="1" dirty="0" smtClean="0">
                <a:latin typeface="+mj-lt"/>
                <a:sym typeface="Symbol" pitchFamily="71" charset="2"/>
              </a:rPr>
              <a:t> L      </a:t>
            </a:r>
            <a:r>
              <a:rPr lang="en-US" sz="2400" dirty="0" smtClean="0">
                <a:latin typeface="+mj-lt"/>
                <a:sym typeface="Symbol" pitchFamily="71" charset="2"/>
              </a:rPr>
              <a:t>(6)</a:t>
            </a:r>
            <a:endParaRPr lang="en-US" sz="2400" dirty="0">
              <a:latin typeface="+mj-lt"/>
              <a:sym typeface="Symbol" pitchFamily="71" charset="2"/>
            </a:endParaRPr>
          </a:p>
          <a:p>
            <a:r>
              <a:rPr lang="en-US" sz="2400" i="1" dirty="0">
                <a:latin typeface="+mj-lt"/>
                <a:sym typeface="Symbol" pitchFamily="71" charset="2"/>
              </a:rPr>
              <a:t>    </a:t>
            </a:r>
            <a:r>
              <a:rPr lang="en-US" sz="2400" i="1" dirty="0" smtClean="0">
                <a:latin typeface="+mj-lt"/>
                <a:sym typeface="Symbol" pitchFamily="71" charset="2"/>
              </a:rPr>
              <a:t>BH </a:t>
            </a:r>
            <a:r>
              <a:rPr lang="en-US" sz="2400" dirty="0">
                <a:latin typeface="+mj-lt"/>
                <a:sym typeface="Symbol" pitchFamily="71" charset="2"/>
              </a:rPr>
              <a:t></a:t>
            </a:r>
            <a:r>
              <a:rPr lang="en-US" sz="2400" i="1" dirty="0">
                <a:latin typeface="+mj-lt"/>
                <a:sym typeface="Symbol" pitchFamily="71" charset="2"/>
              </a:rPr>
              <a:t> E    </a:t>
            </a:r>
            <a:r>
              <a:rPr lang="en-US" sz="2400" dirty="0" smtClean="0">
                <a:latin typeface="+mj-lt"/>
                <a:sym typeface="Symbol" pitchFamily="71" charset="2"/>
              </a:rPr>
              <a:t>(7)</a:t>
            </a:r>
            <a:endParaRPr lang="en-US" sz="2400" dirty="0">
              <a:latin typeface="+mj-lt"/>
              <a:sym typeface="Symbol" pitchFamily="71" charset="2"/>
            </a:endParaRPr>
          </a:p>
          <a:p>
            <a:r>
              <a:rPr lang="en-US" sz="2400" i="1" dirty="0">
                <a:latin typeface="+mj-lt"/>
                <a:sym typeface="Symbol" pitchFamily="71" charset="2"/>
              </a:rPr>
              <a:t>    </a:t>
            </a:r>
            <a:endParaRPr lang="en-US" sz="2400" dirty="0">
              <a:latin typeface="+mj-lt"/>
              <a:sym typeface="Symbol" pitchFamily="71" charset="2"/>
            </a:endParaRP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5181600" y="4743271"/>
            <a:ext cx="13179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+mj-lt"/>
              </a:rPr>
              <a:t>ABH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= </a:t>
            </a:r>
          </a:p>
          <a:p>
            <a:r>
              <a:rPr lang="en-US" sz="2400" i="1" dirty="0" smtClean="0">
                <a:latin typeface="+mj-lt"/>
              </a:rPr>
              <a:t>BGH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= </a:t>
            </a:r>
          </a:p>
          <a:p>
            <a:r>
              <a:rPr lang="en-US" sz="2400" i="1" dirty="0" smtClean="0">
                <a:latin typeface="+mj-lt"/>
              </a:rPr>
              <a:t>E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b="1" smtClean="0"/>
              <a:t>THUẬT TOÁN TÌM KHÓA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Input</a:t>
            </a:r>
            <a:r>
              <a:rPr lang="en-US" smtClean="0"/>
              <a:t>: Lược đồ quan hệ </a:t>
            </a:r>
            <a:r>
              <a:rPr lang="en-US" i="1" smtClean="0"/>
              <a:t>R</a:t>
            </a:r>
            <a:r>
              <a:rPr lang="en-US" smtClean="0"/>
              <a:t>, tập PTH </a:t>
            </a:r>
            <a:r>
              <a:rPr lang="en-US" i="1" smtClean="0"/>
              <a:t>F</a:t>
            </a:r>
            <a:r>
              <a:rPr lang="en-US" smtClean="0"/>
              <a:t> trên </a:t>
            </a:r>
            <a:r>
              <a:rPr lang="en-US" i="1" smtClean="0"/>
              <a:t>R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b="1" smtClean="0"/>
              <a:t>Output</a:t>
            </a:r>
            <a:r>
              <a:rPr lang="en-US" smtClean="0"/>
              <a:t>: Một khóa </a:t>
            </a:r>
            <a:r>
              <a:rPr lang="en-US" i="1" smtClean="0"/>
              <a:t>K</a:t>
            </a:r>
            <a:r>
              <a:rPr lang="en-US" smtClean="0"/>
              <a:t> của lược đồ quan hệ </a:t>
            </a:r>
            <a:r>
              <a:rPr lang="en-US" i="1" smtClean="0"/>
              <a:t>R</a:t>
            </a:r>
          </a:p>
          <a:p>
            <a:pPr marL="514350" indent="-514350">
              <a:lnSpc>
                <a:spcPct val="80000"/>
              </a:lnSpc>
              <a:buNone/>
            </a:pPr>
            <a:endParaRPr lang="en-US" i="1" smtClean="0"/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K = R</a:t>
            </a:r>
            <a:endParaRPr lang="en-US" i="1" dirty="0" smtClean="0"/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b="1" smtClean="0"/>
              <a:t>for each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b="1" smtClean="0"/>
              <a:t>in</a:t>
            </a:r>
            <a:r>
              <a:rPr lang="en-US" smtClean="0"/>
              <a:t> </a:t>
            </a:r>
            <a:r>
              <a:rPr lang="en-US" i="1" smtClean="0"/>
              <a:t>K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</a:t>
            </a:r>
            <a:r>
              <a:rPr lang="en-US" smtClean="0"/>
              <a:t>Tính </a:t>
            </a:r>
            <a:r>
              <a:rPr lang="en-US" dirty="0" smtClean="0"/>
              <a:t>(</a:t>
            </a:r>
            <a:r>
              <a:rPr lang="en-US" i="1" dirty="0" smtClean="0"/>
              <a:t>K - A</a:t>
            </a:r>
            <a:r>
              <a:rPr lang="en-US" dirty="0" smtClean="0"/>
              <a:t>)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smtClean="0"/>
              <a:t>PTH </a:t>
            </a:r>
            <a:r>
              <a:rPr lang="en-US" i="1" smtClean="0"/>
              <a:t>F</a:t>
            </a:r>
            <a:endParaRPr lang="en-US" i="1" dirty="0" smtClean="0"/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</a:t>
            </a:r>
            <a:r>
              <a:rPr lang="en-US" b="1" smtClean="0"/>
              <a:t>if</a:t>
            </a:r>
            <a:r>
              <a:rPr lang="en-US" smtClean="0"/>
              <a:t> (</a:t>
            </a:r>
            <a:r>
              <a:rPr lang="en-US" i="1" smtClean="0"/>
              <a:t>K </a:t>
            </a:r>
            <a:r>
              <a:rPr lang="en-US" i="1" dirty="0" smtClean="0"/>
              <a:t>- A</a:t>
            </a:r>
            <a:r>
              <a:rPr lang="en-US" smtClean="0"/>
              <a:t>)</a:t>
            </a:r>
            <a:r>
              <a:rPr lang="en-US" baseline="30000" smtClean="0"/>
              <a:t>+</a:t>
            </a:r>
            <a:r>
              <a:rPr lang="en-US" smtClean="0"/>
              <a:t> =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b="1" smtClean="0"/>
              <a:t>then 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	  K = </a:t>
            </a:r>
            <a:r>
              <a:rPr lang="en-US" i="1" dirty="0" smtClean="0"/>
              <a:t>K - </a:t>
            </a:r>
            <a:r>
              <a:rPr lang="en-US" dirty="0" smtClean="0"/>
              <a:t>{</a:t>
            </a:r>
            <a:r>
              <a:rPr lang="en-US" i="1" smtClean="0"/>
              <a:t>A</a:t>
            </a:r>
            <a:r>
              <a:rPr lang="en-US" smtClean="0"/>
              <a:t>}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b="1" dirty="0" smtClean="0"/>
              <a:t>PHỦ TỐI TIỂU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phủ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tối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tiểu</a:t>
            </a:r>
            <a:r>
              <a:rPr lang="en-US" sz="2800" b="1" i="1" dirty="0" smtClean="0"/>
              <a:t> </a:t>
            </a:r>
            <a:r>
              <a:rPr lang="en-US" sz="2800" dirty="0" smtClean="0"/>
              <a:t>(</a:t>
            </a:r>
            <a:r>
              <a:rPr lang="en-US" sz="2800" b="1" i="1" dirty="0" smtClean="0"/>
              <a:t>minimal cover</a:t>
            </a:r>
            <a:r>
              <a:rPr lang="en-US" sz="2800" dirty="0" smtClean="0"/>
              <a:t>)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PTH </a:t>
            </a:r>
            <a:r>
              <a:rPr lang="en-US" sz="2800" b="1" i="1" dirty="0" smtClean="0"/>
              <a:t>F</a:t>
            </a:r>
            <a:r>
              <a:rPr lang="en-US" sz="2800" i="1" dirty="0" smtClean="0"/>
              <a:t>,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PTH </a:t>
            </a:r>
            <a:r>
              <a:rPr lang="en-US" sz="2800" b="1" i="1" dirty="0" smtClean="0"/>
              <a:t>U</a:t>
            </a:r>
            <a:r>
              <a:rPr lang="en-US" sz="2800" i="1" dirty="0" smtClean="0"/>
              <a:t>,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dirty="0" smtClean="0"/>
              <a:t>U</a:t>
            </a:r>
            <a:r>
              <a:rPr lang="en-US" sz="2400" i="1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b="1" i="1" dirty="0" smtClean="0"/>
              <a:t>F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F</a:t>
            </a:r>
            <a:r>
              <a:rPr lang="en-US" sz="2400" i="1" baseline="30000" dirty="0" smtClean="0"/>
              <a:t>+</a:t>
            </a:r>
            <a:r>
              <a:rPr lang="en-US" sz="2400" i="1" dirty="0" smtClean="0"/>
              <a:t> = </a:t>
            </a:r>
            <a:r>
              <a:rPr lang="en-US" sz="2400" b="1" i="1" dirty="0" smtClean="0"/>
              <a:t>U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PTH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b="1" i="1" dirty="0" smtClean="0"/>
              <a:t>U</a:t>
            </a:r>
            <a:r>
              <a:rPr lang="en-US" sz="2400" i="1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i="1" dirty="0" smtClean="0">
                <a:sym typeface="Symbol" pitchFamily="18" charset="2"/>
              </a:rPr>
              <a:t>X   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với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một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tính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đơn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làm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nhỏ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hơn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dirty="0" err="1" smtClean="0">
                <a:sym typeface="Symbol" pitchFamily="18" charset="2"/>
              </a:rPr>
              <a:t>mà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vẫn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giữ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tính</a:t>
            </a:r>
            <a:r>
              <a:rPr lang="en-US" sz="2400" dirty="0" smtClean="0">
                <a:sym typeface="Symbol" pitchFamily="18" charset="2"/>
              </a:rPr>
              <a:t> 1) </a:t>
            </a:r>
            <a:r>
              <a:rPr lang="en-US" sz="2400" dirty="0" err="1" smtClean="0">
                <a:sym typeface="Symbol" pitchFamily="18" charset="2"/>
              </a:rPr>
              <a:t>bởi</a:t>
            </a:r>
            <a:endParaRPr lang="en-US" sz="2400" dirty="0" smtClean="0">
              <a:sym typeface="Symbol" pitchFamily="18" charset="2"/>
            </a:endParaRPr>
          </a:p>
          <a:p>
            <a:pPr lvl="2"/>
            <a:r>
              <a:rPr lang="en-US" sz="2000" dirty="0" err="1" smtClean="0">
                <a:sym typeface="Symbol" pitchFamily="18" charset="2"/>
              </a:rPr>
              <a:t>Xóa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một</a:t>
            </a:r>
            <a:r>
              <a:rPr lang="en-US" sz="2000" dirty="0" smtClean="0">
                <a:sym typeface="Symbol" pitchFamily="18" charset="2"/>
              </a:rPr>
              <a:t> PTH</a:t>
            </a:r>
          </a:p>
          <a:p>
            <a:pPr lvl="2"/>
            <a:r>
              <a:rPr lang="en-US" sz="2000" dirty="0" err="1" smtClean="0">
                <a:sym typeface="Symbol" pitchFamily="18" charset="2"/>
              </a:rPr>
              <a:t>Xóa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một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thuộc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tính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từ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một</a:t>
            </a:r>
            <a:r>
              <a:rPr lang="en-US" sz="2000" dirty="0" smtClean="0">
                <a:sym typeface="Symbol" pitchFamily="18" charset="2"/>
              </a:rPr>
              <a:t> PTH (</a:t>
            </a:r>
            <a:r>
              <a:rPr lang="en-US" sz="2000" dirty="0" err="1" smtClean="0">
                <a:sym typeface="Symbol" pitchFamily="18" charset="2"/>
              </a:rPr>
              <a:t>từ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vế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err="1" smtClean="0">
                <a:sym typeface="Symbol" pitchFamily="18" charset="2"/>
              </a:rPr>
              <a:t>trái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en-US" sz="2000" dirty="0" smtClean="0">
                <a:sym typeface="Symbol" pitchFamily="18" charset="2"/>
              </a:rPr>
              <a:t>hay </a:t>
            </a:r>
            <a:r>
              <a:rPr lang="en-US" sz="2000" err="1" smtClean="0">
                <a:sym typeface="Symbol" pitchFamily="18" charset="2"/>
              </a:rPr>
              <a:t>vế</a:t>
            </a:r>
            <a:r>
              <a:rPr lang="en-US" sz="2000" smtClean="0">
                <a:sym typeface="Symbol" pitchFamily="18" charset="2"/>
              </a:rPr>
              <a:t> phải)</a:t>
            </a:r>
            <a:endParaRPr lang="en-US" sz="2000" dirty="0" smtClean="0">
              <a:sym typeface="Symbol" pitchFamily="18" charset="2"/>
            </a:endParaRPr>
          </a:p>
          <a:p>
            <a:pPr lvl="2"/>
            <a:endParaRPr lang="en-US" sz="2000" dirty="0" smtClean="0">
              <a:sym typeface="Symbol" pitchFamily="18" charset="2"/>
            </a:endParaRPr>
          </a:p>
          <a:p>
            <a:pPr lvl="1"/>
            <a:r>
              <a:rPr lang="en-US" sz="2400" dirty="0" err="1" smtClean="0">
                <a:sym typeface="Symbol" pitchFamily="18" charset="2"/>
              </a:rPr>
              <a:t>Các</a:t>
            </a:r>
            <a:r>
              <a:rPr lang="en-US" sz="2400" dirty="0" smtClean="0">
                <a:sym typeface="Symbol" pitchFamily="18" charset="2"/>
              </a:rPr>
              <a:t> PTH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tính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có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bỏ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vẫn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giữ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tính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chất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tương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đương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gọi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dư</a:t>
            </a:r>
            <a:r>
              <a:rPr lang="en-US" sz="2400" b="1" i="1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thừa</a:t>
            </a:r>
            <a:r>
              <a:rPr lang="en-US" sz="2400" b="1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b="1" i="1" dirty="0" smtClean="0">
                <a:sym typeface="Symbol" pitchFamily="18" charset="2"/>
              </a:rPr>
              <a:t>redundant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</a:t>
            </a:r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b="1" dirty="0" smtClean="0"/>
              <a:t>PHỦ TỐI TIỂU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Cho </a:t>
            </a:r>
            <a:r>
              <a:rPr lang="en-US" dirty="0" err="1" smtClean="0"/>
              <a:t>tập</a:t>
            </a:r>
            <a:r>
              <a:rPr lang="en-US" dirty="0" smtClean="0"/>
              <a:t> PTH</a:t>
            </a:r>
            <a:r>
              <a:rPr lang="en-US" i="1" dirty="0" smtClean="0"/>
              <a:t> </a:t>
            </a:r>
            <a:r>
              <a:rPr lang="en-US" b="1" i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smtClean="0"/>
              <a:t>F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/>
              <a:t>Bước</a:t>
            </a:r>
            <a:r>
              <a:rPr lang="en-US" b="1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vế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(RHS)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PTH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i="1" dirty="0" err="1" smtClean="0"/>
              <a:t>luật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phân</a:t>
            </a:r>
            <a:r>
              <a:rPr lang="en-US" b="1" i="1" dirty="0" smtClean="0"/>
              <a:t> </a:t>
            </a:r>
            <a:r>
              <a:rPr lang="en-US" b="1" i="1" dirty="0" err="1" smtClean="0"/>
              <a:t>rã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b="1" i="1" dirty="0" smtClean="0"/>
              <a:t>decomposition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ym typeface="Symbol" pitchFamily="18" charset="2"/>
              </a:rPr>
              <a:t>Bước</a:t>
            </a:r>
            <a:r>
              <a:rPr lang="en-US" b="1" dirty="0" smtClean="0">
                <a:sym typeface="Symbol" pitchFamily="18" charset="2"/>
              </a:rPr>
              <a:t> 2</a:t>
            </a:r>
            <a:r>
              <a:rPr lang="en-US" dirty="0" smtClean="0">
                <a:sym typeface="Symbol" pitchFamily="18" charset="2"/>
              </a:rPr>
              <a:t>: </a:t>
            </a:r>
            <a:r>
              <a:rPr lang="en-US" dirty="0" err="1" smtClean="0">
                <a:sym typeface="Symbol" pitchFamily="18" charset="2"/>
              </a:rPr>
              <a:t>Khử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các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thuộc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tính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dư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thừa</a:t>
            </a:r>
            <a:r>
              <a:rPr lang="en-US" dirty="0" smtClean="0">
                <a:sym typeface="Symbol" pitchFamily="18" charset="2"/>
              </a:rPr>
              <a:t> ở </a:t>
            </a:r>
            <a:r>
              <a:rPr lang="en-US" dirty="0" err="1" smtClean="0">
                <a:sym typeface="Symbol" pitchFamily="18" charset="2"/>
              </a:rPr>
              <a:t>vế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trái</a:t>
            </a:r>
            <a:r>
              <a:rPr lang="en-US" dirty="0" smtClean="0">
                <a:sym typeface="Symbol" pitchFamily="18" charset="2"/>
              </a:rPr>
              <a:t> (LHS).  </a:t>
            </a:r>
          </a:p>
          <a:p>
            <a:pPr lvl="2">
              <a:lnSpc>
                <a:spcPct val="90000"/>
              </a:lnSpc>
            </a:pPr>
            <a:r>
              <a:rPr lang="en-US" i="1" dirty="0" err="1" smtClean="0">
                <a:sym typeface="Symbol" pitchFamily="18" charset="2"/>
              </a:rPr>
              <a:t>Nếu</a:t>
            </a:r>
            <a:r>
              <a:rPr lang="en-US" i="1" dirty="0" smtClean="0">
                <a:sym typeface="Symbol" pitchFamily="18" charset="2"/>
              </a:rPr>
              <a:t> XB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A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F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B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thuộc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tính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đơn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dirty="0" err="1" smtClean="0">
                <a:sym typeface="Symbol" pitchFamily="18" charset="2"/>
              </a:rPr>
              <a:t>và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X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A </a:t>
            </a:r>
            <a:r>
              <a:rPr lang="en-US" dirty="0" err="1" smtClean="0">
                <a:sym typeface="Symbol" pitchFamily="18" charset="2"/>
              </a:rPr>
              <a:t>được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suy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ra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bởi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thì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err="1" smtClean="0">
                <a:sym typeface="Symbol" pitchFamily="18" charset="2"/>
              </a:rPr>
              <a:t>là</a:t>
            </a:r>
            <a:r>
              <a:rPr lang="en-US" smtClean="0">
                <a:sym typeface="Symbol" pitchFamily="18" charset="2"/>
              </a:rPr>
              <a:t> dư thừa</a:t>
            </a: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/>
              <a:t>Bước</a:t>
            </a:r>
            <a:r>
              <a:rPr lang="en-US" b="1" dirty="0" smtClean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PTH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smtClean="0"/>
              <a:t>F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b="1" i="1" dirty="0" smtClean="0"/>
              <a:t>F</a:t>
            </a:r>
            <a:r>
              <a:rPr lang="en-US" i="1" dirty="0" smtClean="0"/>
              <a:t> – </a:t>
            </a:r>
            <a:r>
              <a:rPr lang="en-US" dirty="0" smtClean="0"/>
              <a:t>{</a:t>
            </a:r>
            <a:r>
              <a:rPr lang="en-US" i="1" dirty="0" smtClean="0"/>
              <a:t>f</a:t>
            </a:r>
            <a:r>
              <a:rPr lang="en-US" dirty="0" smtClean="0"/>
              <a:t>}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i="1" dirty="0" smtClean="0"/>
              <a:t>f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i="1" dirty="0" smtClean="0"/>
              <a:t> f 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i="1" dirty="0" smtClean="0"/>
              <a:t>X </a:t>
            </a:r>
            <a:r>
              <a:rPr lang="en-US" sz="2800" dirty="0" smtClean="0">
                <a:sym typeface="Symbol" pitchFamily="18" charset="2"/>
              </a:rPr>
              <a:t></a:t>
            </a:r>
            <a:r>
              <a:rPr lang="en-US" sz="2800" i="1" dirty="0" smtClean="0"/>
              <a:t> A,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A </a:t>
            </a:r>
            <a:r>
              <a:rPr lang="en-US" sz="2800" i="1" dirty="0" smtClean="0">
                <a:sym typeface="Symbol" pitchFamily="18" charset="2"/>
              </a:rPr>
              <a:t> X</a:t>
            </a:r>
            <a:r>
              <a:rPr lang="en-US" sz="2800" i="1" baseline="30000" dirty="0" smtClean="0">
                <a:sym typeface="Symbol" pitchFamily="18" charset="2"/>
              </a:rPr>
              <a:t>+</a:t>
            </a:r>
            <a:r>
              <a:rPr lang="en-US" sz="2800" b="1" i="1" baseline="-25000" dirty="0" smtClean="0">
                <a:sym typeface="Symbol" pitchFamily="18" charset="2"/>
              </a:rPr>
              <a:t>F</a:t>
            </a:r>
            <a:r>
              <a:rPr lang="en-US" sz="2800" i="1" baseline="-25000" dirty="0" smtClean="0">
                <a:sym typeface="Symbol" pitchFamily="18" charset="2"/>
              </a:rPr>
              <a:t>-</a:t>
            </a:r>
            <a:r>
              <a:rPr lang="en-US" sz="2800" baseline="-25000" dirty="0" smtClean="0">
                <a:sym typeface="Symbol" pitchFamily="18" charset="2"/>
              </a:rPr>
              <a:t>{</a:t>
            </a:r>
            <a:r>
              <a:rPr lang="en-US" sz="2800" i="1" baseline="-25000" dirty="0" smtClean="0">
                <a:sym typeface="Symbol" pitchFamily="18" charset="2"/>
              </a:rPr>
              <a:t>f</a:t>
            </a:r>
            <a:r>
              <a:rPr lang="en-US" sz="2800" baseline="-25000" dirty="0" smtClean="0">
                <a:sym typeface="Symbol" pitchFamily="18" charset="2"/>
              </a:rPr>
              <a:t>}</a:t>
            </a:r>
            <a:r>
              <a:rPr lang="en-US" sz="2800" dirty="0" smtClean="0"/>
              <a:t> ?</a:t>
            </a:r>
            <a:endParaRPr lang="en-US" sz="2800" baseline="-25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b="1" dirty="0" smtClean="0"/>
              <a:t>PHỦ TỐI TIỂU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</a:t>
            </a:r>
            <a:r>
              <a:rPr lang="en-US" sz="2800" dirty="0" smtClean="0"/>
              <a:t>: </a:t>
            </a:r>
            <a:r>
              <a:rPr lang="en-US" sz="2400" b="1" i="1" dirty="0" smtClean="0"/>
              <a:t>F</a:t>
            </a:r>
            <a:r>
              <a:rPr lang="en-US" sz="2400" i="1" dirty="0" smtClean="0"/>
              <a:t> = </a:t>
            </a:r>
            <a:r>
              <a:rPr lang="en-US" sz="2400" dirty="0" smtClean="0"/>
              <a:t>{</a:t>
            </a:r>
            <a:r>
              <a:rPr lang="en-US" sz="2400" i="1" dirty="0" smtClean="0"/>
              <a:t>ABH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CK, 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D, C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 smtClean="0">
                <a:sym typeface="Symbol" pitchFamily="18" charset="2"/>
              </a:rPr>
              <a:t>			         BGH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L, L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AD, E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L, BH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E</a:t>
            </a:r>
            <a:r>
              <a:rPr lang="en-US" sz="24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sz="2800" b="1" dirty="0" err="1" smtClean="0"/>
              <a:t>Bước</a:t>
            </a:r>
            <a:r>
              <a:rPr lang="en-US" sz="2800" b="1" dirty="0" smtClean="0"/>
              <a:t> 1</a:t>
            </a:r>
            <a:r>
              <a:rPr lang="en-US" sz="2800" dirty="0" smtClean="0"/>
              <a:t>: </a:t>
            </a:r>
            <a:r>
              <a:rPr lang="en-US" sz="2800" dirty="0" err="1" smtClean="0"/>
              <a:t>Tách</a:t>
            </a:r>
            <a:r>
              <a:rPr lang="en-US" sz="2800" dirty="0" smtClean="0"/>
              <a:t> </a:t>
            </a:r>
            <a:r>
              <a:rPr lang="en-US" sz="2800" dirty="0" err="1" smtClean="0"/>
              <a:t>vế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(RHS)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PTH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s</a:t>
            </a:r>
            <a:r>
              <a:rPr lang="en-US" sz="2400" dirty="0" err="1" smtClean="0"/>
              <a:t>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luật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phân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rã</a:t>
            </a:r>
            <a:r>
              <a:rPr lang="en-US" sz="2400" b="1" i="1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decomposition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000" i="1" dirty="0" smtClean="0"/>
              <a:t>L </a:t>
            </a:r>
            <a:r>
              <a:rPr lang="en-US" sz="2000" i="1" dirty="0" smtClean="0">
                <a:sym typeface="Symbol" pitchFamily="18" charset="2"/>
              </a:rPr>
              <a:t> AD</a:t>
            </a:r>
            <a:r>
              <a:rPr lang="en-US" sz="2400" i="1" dirty="0" smtClean="0">
                <a:sym typeface="Symbol" pitchFamily="18" charset="2"/>
              </a:rPr>
              <a:t> 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thay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bởi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L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Symbol" pitchFamily="18" charset="2"/>
              </a:rPr>
              <a:t> A, L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Symbol" pitchFamily="18" charset="2"/>
              </a:rPr>
              <a:t> D </a:t>
            </a:r>
            <a:r>
              <a:rPr lang="en-US" sz="2400" dirty="0" smtClean="0">
                <a:sym typeface="Symbol" pitchFamily="18" charset="2"/>
              </a:rPr>
              <a:t>;   </a:t>
            </a:r>
            <a:r>
              <a:rPr lang="en-US" sz="2000" i="1" dirty="0" smtClean="0">
                <a:sym typeface="Symbol" pitchFamily="18" charset="2"/>
              </a:rPr>
              <a:t>ABH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i="1" dirty="0" smtClean="0">
                <a:sym typeface="Symbol" pitchFamily="18" charset="2"/>
              </a:rPr>
              <a:t>CK </a:t>
            </a:r>
            <a:r>
              <a:rPr lang="en-US" sz="1800" i="1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thay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bởi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ABH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Symbol" pitchFamily="18" charset="2"/>
              </a:rPr>
              <a:t>C</a:t>
            </a:r>
            <a:r>
              <a:rPr lang="en-US" sz="2400" dirty="0" smtClean="0">
                <a:sym typeface="Symbol" pitchFamily="18" charset="2"/>
              </a:rPr>
              <a:t>,</a:t>
            </a:r>
            <a:r>
              <a:rPr lang="en-US" sz="2000" i="1" dirty="0" smtClean="0">
                <a:sym typeface="Symbol" pitchFamily="18" charset="2"/>
              </a:rPr>
              <a:t>  ABH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Symbol" pitchFamily="18" charset="2"/>
              </a:rPr>
              <a:t>K</a:t>
            </a:r>
            <a:endParaRPr lang="en-US" sz="2400" i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b="1" dirty="0" err="1" smtClean="0">
                <a:sym typeface="Symbol" pitchFamily="18" charset="2"/>
              </a:rPr>
              <a:t>Bước</a:t>
            </a:r>
            <a:r>
              <a:rPr lang="en-US" sz="2800" b="1" dirty="0" smtClean="0">
                <a:sym typeface="Symbol" pitchFamily="18" charset="2"/>
              </a:rPr>
              <a:t> 2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 err="1" smtClean="0">
                <a:sym typeface="Symbol" pitchFamily="18" charset="2"/>
              </a:rPr>
              <a:t>Khử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các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thuộc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tính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dư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thừa</a:t>
            </a:r>
            <a:r>
              <a:rPr lang="en-US" sz="2800" dirty="0" smtClean="0">
                <a:sym typeface="Symbol" pitchFamily="18" charset="2"/>
              </a:rPr>
              <a:t> ở </a:t>
            </a:r>
            <a:r>
              <a:rPr lang="en-US" sz="2800" dirty="0" err="1" smtClean="0">
                <a:sym typeface="Symbol" pitchFamily="18" charset="2"/>
              </a:rPr>
              <a:t>vế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trái</a:t>
            </a:r>
            <a:r>
              <a:rPr lang="en-US" sz="2800" dirty="0" smtClean="0">
                <a:sym typeface="Symbol" pitchFamily="18" charset="2"/>
              </a:rPr>
              <a:t> (LHS).  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 smtClean="0">
                <a:sym typeface="Symbol" pitchFamily="18" charset="2"/>
              </a:rPr>
              <a:t>Nếu</a:t>
            </a:r>
            <a:r>
              <a:rPr lang="en-US" sz="2400" i="1" dirty="0" smtClean="0">
                <a:sym typeface="Symbol" pitchFamily="18" charset="2"/>
              </a:rPr>
              <a:t> XB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A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dirty="0" smtClean="0">
                <a:sym typeface="Symbol" pitchFamily="18" charset="2"/>
              </a:rPr>
              <a:t>  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B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tính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đơn</a:t>
            </a:r>
            <a:r>
              <a:rPr lang="en-US" sz="2400" dirty="0" smtClean="0">
                <a:sym typeface="Symbol" pitchFamily="18" charset="2"/>
              </a:rPr>
              <a:t>)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X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A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suy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bởi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dirty="0" err="1" smtClean="0">
                <a:sym typeface="Symbol" pitchFamily="18" charset="2"/>
              </a:rPr>
              <a:t>thì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B</a:t>
            </a:r>
            <a:r>
              <a:rPr lang="en-US" sz="2400" dirty="0" smtClean="0">
                <a:sym typeface="Symbol" pitchFamily="18" charset="2"/>
              </a:rPr>
              <a:t> 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cần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thiết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dirty="0" err="1" smtClean="0">
                <a:sym typeface="Symbol" pitchFamily="18" charset="2"/>
              </a:rPr>
              <a:t>dư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thừa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ym typeface="Symbol" pitchFamily="18" charset="2"/>
              </a:rPr>
              <a:t>Ví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dụ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 err="1" smtClean="0">
                <a:sym typeface="Symbol" pitchFamily="18" charset="2"/>
              </a:rPr>
              <a:t>Có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bỏ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tính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nào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từ</a:t>
            </a:r>
            <a:r>
              <a:rPr lang="en-US" sz="2400" dirty="0" smtClean="0">
                <a:sym typeface="Symbol" pitchFamily="18" charset="2"/>
              </a:rPr>
              <a:t> PTH </a:t>
            </a:r>
            <a:r>
              <a:rPr lang="en-US" sz="2400" i="1" dirty="0" smtClean="0"/>
              <a:t>ABH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C</a:t>
            </a:r>
            <a:r>
              <a:rPr lang="en-US" sz="2400" dirty="0" smtClean="0">
                <a:sym typeface="Symbol" pitchFamily="18" charset="2"/>
              </a:rPr>
              <a:t> ?  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>
                <a:sym typeface="Symbol" pitchFamily="18" charset="2"/>
              </a:rPr>
              <a:t>Tính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AB</a:t>
            </a:r>
            <a:r>
              <a:rPr lang="en-US" sz="2000" i="1" baseline="30000" dirty="0" smtClean="0">
                <a:sym typeface="Symbol" pitchFamily="18" charset="2"/>
              </a:rPr>
              <a:t>+</a:t>
            </a:r>
            <a:r>
              <a:rPr lang="en-US" sz="2000" b="1" i="1" baseline="-25000" dirty="0" smtClean="0">
                <a:sym typeface="Symbol" pitchFamily="18" charset="2"/>
              </a:rPr>
              <a:t>F</a:t>
            </a:r>
            <a:r>
              <a:rPr lang="en-US" sz="2000" i="1" dirty="0" smtClean="0">
                <a:sym typeface="Symbol" pitchFamily="18" charset="2"/>
              </a:rPr>
              <a:t>, AH</a:t>
            </a:r>
            <a:r>
              <a:rPr lang="en-US" sz="2000" i="1" baseline="30000" dirty="0" smtClean="0">
                <a:sym typeface="Symbol" pitchFamily="18" charset="2"/>
              </a:rPr>
              <a:t>+</a:t>
            </a:r>
            <a:r>
              <a:rPr lang="en-US" sz="2000" b="1" i="1" baseline="-25000" dirty="0" smtClean="0">
                <a:sym typeface="Symbol" pitchFamily="18" charset="2"/>
              </a:rPr>
              <a:t>F</a:t>
            </a:r>
            <a:r>
              <a:rPr lang="en-US" sz="2000" i="1" dirty="0" smtClean="0">
                <a:sym typeface="Symbol" pitchFamily="18" charset="2"/>
              </a:rPr>
              <a:t>, BH</a:t>
            </a:r>
            <a:r>
              <a:rPr lang="en-US" sz="2000" i="1" baseline="30000" dirty="0" smtClean="0">
                <a:sym typeface="Symbol" pitchFamily="18" charset="2"/>
              </a:rPr>
              <a:t>+</a:t>
            </a:r>
            <a:r>
              <a:rPr lang="en-US" sz="2000" b="1" i="1" baseline="-25000" dirty="0" smtClean="0">
                <a:sym typeface="Symbol" pitchFamily="18" charset="2"/>
              </a:rPr>
              <a:t>F</a:t>
            </a:r>
            <a:r>
              <a:rPr lang="en-US" sz="2000" dirty="0" smtClean="0">
                <a:sym typeface="Symbol" pitchFamily="18" charset="2"/>
              </a:rPr>
              <a:t>. 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>
                <a:sym typeface="Symbol" pitchFamily="18" charset="2"/>
              </a:rPr>
              <a:t>Vì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C </a:t>
            </a:r>
            <a:r>
              <a:rPr lang="en-US" sz="2000" dirty="0" smtClean="0">
                <a:sym typeface="Symbol" pitchFamily="18" charset="2"/>
              </a:rPr>
              <a:t>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i="1" dirty="0" smtClean="0">
                <a:sym typeface="Symbol" pitchFamily="18" charset="2"/>
              </a:rPr>
              <a:t>BH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000" baseline="30000" dirty="0" smtClean="0">
                <a:sym typeface="Symbol" pitchFamily="18" charset="2"/>
              </a:rPr>
              <a:t>+</a:t>
            </a:r>
            <a:r>
              <a:rPr lang="en-US" sz="2000" b="1" i="1" baseline="-25000" dirty="0" smtClean="0">
                <a:sym typeface="Symbol" pitchFamily="18" charset="2"/>
              </a:rPr>
              <a:t>F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i="1" dirty="0" smtClean="0">
                <a:sym typeface="Symbol" pitchFamily="18" charset="2"/>
              </a:rPr>
              <a:t>BH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Symbol" pitchFamily="18" charset="2"/>
              </a:rPr>
              <a:t>  C  </a:t>
            </a:r>
            <a:r>
              <a:rPr lang="en-US" sz="2000" i="1" dirty="0" err="1" smtClean="0">
                <a:sym typeface="Symbol" pitchFamily="18" charset="2"/>
              </a:rPr>
              <a:t>được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suy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ra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bởi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b="1" i="1" dirty="0" smtClean="0">
                <a:sym typeface="Symbol" pitchFamily="18" charset="2"/>
              </a:rPr>
              <a:t>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và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là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dư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thừa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trong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/>
              <a:t>ABH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Symbol" pitchFamily="18" charset="2"/>
              </a:rPr>
              <a:t> C.</a:t>
            </a:r>
            <a:endParaRPr lang="en-US" sz="2000" i="1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b="1" dirty="0" smtClean="0"/>
              <a:t>PHỦ TỐI TIỂU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 smtClean="0"/>
              <a:t>Bước</a:t>
            </a:r>
            <a:r>
              <a:rPr lang="en-US" sz="2800" b="1" dirty="0" smtClean="0"/>
              <a:t> 3</a:t>
            </a:r>
            <a:r>
              <a:rPr lang="en-US" sz="2800" dirty="0" smtClean="0"/>
              <a:t>: </a:t>
            </a:r>
            <a:r>
              <a:rPr lang="en-US" sz="2800" dirty="0" err="1" smtClean="0"/>
              <a:t>Xóa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PTH </a:t>
            </a:r>
            <a:r>
              <a:rPr lang="en-US" sz="2800" dirty="0" err="1" smtClean="0"/>
              <a:t>dư</a:t>
            </a:r>
            <a:r>
              <a:rPr lang="en-US" sz="2800" dirty="0" smtClean="0"/>
              <a:t> </a:t>
            </a:r>
            <a:r>
              <a:rPr lang="en-US" sz="2800" dirty="0" err="1" smtClean="0"/>
              <a:t>thừa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b="1" i="1" dirty="0" smtClean="0"/>
              <a:t>F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b="1" i="1" dirty="0" smtClean="0"/>
              <a:t>F</a:t>
            </a:r>
            <a:r>
              <a:rPr lang="en-US" sz="2400" i="1" dirty="0" smtClean="0"/>
              <a:t> – </a:t>
            </a:r>
            <a:r>
              <a:rPr lang="en-US" sz="2400" dirty="0" smtClean="0"/>
              <a:t>{</a:t>
            </a:r>
            <a:r>
              <a:rPr lang="en-US" sz="2400" i="1" dirty="0" smtClean="0"/>
              <a:t>f</a:t>
            </a:r>
            <a:r>
              <a:rPr lang="en-US" sz="2400" dirty="0" smtClean="0"/>
              <a:t>} </a:t>
            </a:r>
            <a:r>
              <a:rPr lang="en-US" sz="2400" dirty="0" err="1" smtClean="0"/>
              <a:t>suy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i="1" dirty="0" smtClean="0"/>
              <a:t>f 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dư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i="1" dirty="0" smtClean="0"/>
              <a:t> f 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i="1" dirty="0" smtClean="0"/>
              <a:t>X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A,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A </a:t>
            </a:r>
            <a:r>
              <a:rPr lang="en-US" sz="2000" i="1" dirty="0" smtClean="0">
                <a:sym typeface="Symbol" pitchFamily="18" charset="2"/>
              </a:rPr>
              <a:t> X</a:t>
            </a:r>
            <a:r>
              <a:rPr lang="en-US" sz="2000" i="1" baseline="30000" dirty="0" smtClean="0">
                <a:sym typeface="Symbol" pitchFamily="18" charset="2"/>
              </a:rPr>
              <a:t>+</a:t>
            </a:r>
            <a:r>
              <a:rPr lang="en-US" sz="2000" b="1" i="1" baseline="-25000" dirty="0" smtClean="0">
                <a:sym typeface="Symbol" pitchFamily="18" charset="2"/>
              </a:rPr>
              <a:t>F</a:t>
            </a:r>
            <a:r>
              <a:rPr lang="en-US" sz="2000" i="1" baseline="-25000" dirty="0" smtClean="0">
                <a:sym typeface="Symbol" pitchFamily="18" charset="2"/>
              </a:rPr>
              <a:t>-</a:t>
            </a:r>
            <a:r>
              <a:rPr lang="en-US" sz="2000" baseline="-25000" dirty="0" smtClean="0">
                <a:sym typeface="Symbol" pitchFamily="18" charset="2"/>
              </a:rPr>
              <a:t>{</a:t>
            </a:r>
            <a:r>
              <a:rPr lang="en-US" sz="2000" i="1" baseline="-25000" dirty="0" smtClean="0">
                <a:sym typeface="Symbol" pitchFamily="18" charset="2"/>
              </a:rPr>
              <a:t>f</a:t>
            </a:r>
            <a:r>
              <a:rPr lang="en-US" sz="2000" baseline="-25000" dirty="0" smtClean="0">
                <a:sym typeface="Symbol" pitchFamily="18" charset="2"/>
              </a:rPr>
              <a:t>}</a:t>
            </a:r>
            <a:r>
              <a:rPr lang="en-US" sz="2000" dirty="0" smtClean="0"/>
              <a:t> ?</a:t>
            </a:r>
            <a:endParaRPr lang="en-US" sz="2000" baseline="-250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ym typeface="Symbol" pitchFamily="18" charset="2"/>
              </a:rPr>
              <a:t>Ví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dụ</a:t>
            </a:r>
            <a:r>
              <a:rPr lang="en-US" sz="2400" dirty="0" smtClean="0">
                <a:sym typeface="Symbol" pitchFamily="18" charset="2"/>
              </a:rPr>
              <a:t> :</a:t>
            </a:r>
            <a:r>
              <a:rPr lang="en-US" sz="2400" i="1" dirty="0" smtClean="0">
                <a:sym typeface="Symbol" pitchFamily="18" charset="2"/>
              </a:rPr>
              <a:t>  BGH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L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suy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bởi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E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L,  BH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E,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vì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vậy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nó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dư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thừa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b="1" i="1" dirty="0" err="1" smtClean="0"/>
              <a:t>Chú</a:t>
            </a:r>
            <a:r>
              <a:rPr lang="en-US" b="1" i="1" dirty="0" smtClean="0"/>
              <a:t> ý</a:t>
            </a:r>
            <a:r>
              <a:rPr lang="en-US" dirty="0" smtClean="0"/>
              <a:t>: 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3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!!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b="1" smtClean="0"/>
              <a:t>PHÉP CHIẾU TẬP PTH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Input</a:t>
            </a:r>
            <a:r>
              <a:rPr lang="en-US" smtClean="0"/>
              <a:t>: Lược đồ quan hệ </a:t>
            </a:r>
            <a:r>
              <a:rPr lang="en-US" i="1" smtClean="0"/>
              <a:t>R</a:t>
            </a:r>
            <a:r>
              <a:rPr lang="en-US" smtClean="0"/>
              <a:t>, tập PTH </a:t>
            </a:r>
            <a:r>
              <a:rPr lang="en-US" i="1" smtClean="0"/>
              <a:t>F</a:t>
            </a:r>
            <a:r>
              <a:rPr lang="en-US" smtClean="0"/>
              <a:t> trên </a:t>
            </a:r>
            <a:r>
              <a:rPr lang="en-US" i="1" smtClean="0"/>
              <a:t>R</a:t>
            </a:r>
            <a:r>
              <a:rPr lang="en-US" smtClean="0"/>
              <a:t> và lược đồ quan hệ </a:t>
            </a:r>
            <a:r>
              <a:rPr lang="en-US" i="1" smtClean="0"/>
              <a:t>S</a:t>
            </a:r>
            <a:r>
              <a:rPr lang="en-US" smtClean="0"/>
              <a:t> (</a:t>
            </a:r>
            <a:r>
              <a:rPr lang="en-US" i="1" smtClean="0"/>
              <a:t>S</a:t>
            </a:r>
            <a:r>
              <a:rPr lang="en-US" smtClean="0"/>
              <a:t> </a:t>
            </a:r>
            <a:r>
              <a:rPr lang="en-US" b="1" smtClean="0">
                <a:sym typeface="Symbol"/>
              </a:rPr>
              <a:t> </a:t>
            </a:r>
            <a:r>
              <a:rPr lang="en-US" i="1" smtClean="0">
                <a:sym typeface="Symbol"/>
              </a:rPr>
              <a:t>R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Output</a:t>
            </a:r>
            <a:r>
              <a:rPr lang="en-US" smtClean="0"/>
              <a:t>: Tập PTH </a:t>
            </a:r>
            <a:r>
              <a:rPr lang="en-US" i="1" smtClean="0"/>
              <a:t>G</a:t>
            </a:r>
            <a:r>
              <a:rPr lang="en-US" smtClean="0"/>
              <a:t> thỏa lược đồ quan hệ </a:t>
            </a:r>
            <a:r>
              <a:rPr lang="en-US" i="1" smtClean="0"/>
              <a:t>S</a:t>
            </a:r>
          </a:p>
          <a:p>
            <a:pPr lvl="1">
              <a:lnSpc>
                <a:spcPct val="90000"/>
              </a:lnSpc>
            </a:pPr>
            <a:endParaRPr lang="en-US" i="1" smtClean="0"/>
          </a:p>
          <a:p>
            <a:pPr marL="514350" indent="-514350">
              <a:lnSpc>
                <a:spcPct val="80000"/>
              </a:lnSpc>
              <a:buNone/>
            </a:pPr>
            <a:endParaRPr lang="en-US" i="1" smtClean="0"/>
          </a:p>
          <a:p>
            <a:pPr marL="514350" indent="-514350">
              <a:lnSpc>
                <a:spcPct val="80000"/>
              </a:lnSpc>
              <a:buNone/>
            </a:pPr>
            <a:endParaRPr lang="en-US" i="1" smtClean="0"/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G = </a:t>
            </a:r>
            <a:r>
              <a:rPr lang="en-US" smtClean="0"/>
              <a:t>{}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b="1" smtClean="0"/>
              <a:t>for each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b="1" smtClean="0">
                <a:sym typeface="Symbol"/>
              </a:rPr>
              <a:t></a:t>
            </a:r>
            <a:r>
              <a:rPr lang="en-US" smtClean="0"/>
              <a:t> </a:t>
            </a:r>
            <a:r>
              <a:rPr lang="en-US" i="1" smtClean="0"/>
              <a:t>S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</a:t>
            </a:r>
            <a:r>
              <a:rPr lang="en-US" smtClean="0"/>
              <a:t>Tính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smtClean="0"/>
              <a:t> ứng với tập PTH </a:t>
            </a:r>
            <a:r>
              <a:rPr lang="en-US" i="1" smtClean="0"/>
              <a:t>F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</a:t>
            </a:r>
            <a:r>
              <a:rPr lang="en-US" b="1" smtClean="0"/>
              <a:t>if</a:t>
            </a:r>
            <a:r>
              <a:rPr lang="en-US" smtClean="0"/>
              <a:t>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/>
              </a:rPr>
              <a:t>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i="1" smtClean="0"/>
              <a:t> </a:t>
            </a:r>
            <a:r>
              <a:rPr lang="en-US" smtClean="0">
                <a:sym typeface="Symbol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 </a:t>
            </a:r>
            <a:r>
              <a:rPr lang="en-US" b="1" smtClean="0"/>
              <a:t>then 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	 G = G </a:t>
            </a:r>
            <a:r>
              <a:rPr lang="en-US" smtClean="0">
                <a:sym typeface="Symbol"/>
              </a:rPr>
              <a:t></a:t>
            </a:r>
            <a:r>
              <a:rPr lang="en-US" i="1" smtClean="0">
                <a:sym typeface="Symbol"/>
              </a:rPr>
              <a:t> </a:t>
            </a:r>
            <a:r>
              <a:rPr lang="en-US" smtClean="0"/>
              <a:t>{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smtClean="0">
                <a:sym typeface="Symbol"/>
              </a:rPr>
              <a:t> </a:t>
            </a:r>
            <a:r>
              <a:rPr lang="en-US" i="1" smtClean="0"/>
              <a:t>A</a:t>
            </a:r>
            <a:r>
              <a:rPr lang="en-US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1190625" y="3124200"/>
          <a:ext cx="65706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Equation" r:id="rId3" imgW="2616120" imgH="279360" progId="Equation.DSMT4">
                  <p:embed/>
                </p:oleObj>
              </mc:Choice>
              <mc:Fallback>
                <p:oleObj name="Equation" r:id="rId3" imgW="261612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124200"/>
                        <a:ext cx="65706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b="1" smtClean="0"/>
              <a:t>PHÉP CHIẾU TẬP PTH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Thuật toán</a:t>
            </a:r>
            <a:r>
              <a:rPr lang="en-US" smtClean="0"/>
              <a:t> </a:t>
            </a:r>
            <a:r>
              <a:rPr lang="en-US" b="1" smtClean="0"/>
              <a:t>chiếu tập PTH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smtClean="0"/>
              <a:t>G = </a:t>
            </a:r>
            <a:r>
              <a:rPr lang="en-US" smtClean="0"/>
              <a:t>{}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b="1" smtClean="0"/>
              <a:t>for each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b="1" smtClean="0">
                <a:sym typeface="Symbol"/>
              </a:rPr>
              <a:t></a:t>
            </a:r>
            <a:r>
              <a:rPr lang="en-US" smtClean="0"/>
              <a:t> </a:t>
            </a:r>
            <a:r>
              <a:rPr lang="en-US" i="1" smtClean="0"/>
              <a:t>S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</a:t>
            </a:r>
            <a:r>
              <a:rPr lang="en-US" smtClean="0"/>
              <a:t>Tính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smtClean="0"/>
              <a:t> ứng với tập PTH </a:t>
            </a:r>
            <a:r>
              <a:rPr lang="en-US" i="1" smtClean="0"/>
              <a:t>F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</a:t>
            </a:r>
            <a:r>
              <a:rPr lang="en-US" b="1" smtClean="0"/>
              <a:t>if</a:t>
            </a:r>
            <a:r>
              <a:rPr lang="en-US" smtClean="0"/>
              <a:t>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/>
              </a:rPr>
              <a:t> </a:t>
            </a:r>
            <a:r>
              <a:rPr lang="en-US" i="1" smtClean="0"/>
              <a:t>X</a:t>
            </a:r>
            <a:r>
              <a:rPr lang="en-US" i="1" baseline="30000" smtClean="0"/>
              <a:t>+</a:t>
            </a:r>
            <a:r>
              <a:rPr lang="en-US" i="1" smtClean="0"/>
              <a:t> </a:t>
            </a:r>
            <a:r>
              <a:rPr lang="en-US" smtClean="0">
                <a:sym typeface="Symbol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 </a:t>
            </a:r>
            <a:r>
              <a:rPr lang="en-US" b="1" smtClean="0"/>
              <a:t>then </a:t>
            </a:r>
          </a:p>
          <a:p>
            <a:pPr marL="914400" lvl="1" indent="-514350">
              <a:lnSpc>
                <a:spcPct val="80000"/>
              </a:lnSpc>
              <a:buNone/>
            </a:pPr>
            <a:r>
              <a:rPr lang="en-US" i="1" smtClean="0"/>
              <a:t>		 G = G </a:t>
            </a:r>
            <a:r>
              <a:rPr lang="en-US" smtClean="0">
                <a:sym typeface="Symbol"/>
              </a:rPr>
              <a:t></a:t>
            </a:r>
            <a:r>
              <a:rPr lang="en-US" i="1" smtClean="0">
                <a:sym typeface="Symbol"/>
              </a:rPr>
              <a:t> </a:t>
            </a:r>
            <a:r>
              <a:rPr lang="en-US" smtClean="0"/>
              <a:t>{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smtClean="0">
                <a:sym typeface="Symbol"/>
              </a:rPr>
              <a:t> </a:t>
            </a:r>
            <a:r>
              <a:rPr lang="en-US" i="1" smtClean="0"/>
              <a:t>A</a:t>
            </a:r>
            <a:r>
              <a:rPr lang="en-US" smtClean="0"/>
              <a:t>}</a:t>
            </a:r>
          </a:p>
          <a:p>
            <a:pPr>
              <a:lnSpc>
                <a:spcPct val="90000"/>
              </a:lnSpc>
            </a:pPr>
            <a:endParaRPr lang="en-US" b="1" smtClean="0"/>
          </a:p>
          <a:p>
            <a:pPr>
              <a:lnSpc>
                <a:spcPct val="90000"/>
              </a:lnSpc>
            </a:pPr>
            <a:r>
              <a:rPr lang="en-US" b="1" smtClean="0"/>
              <a:t>Ví dụ áp dụng </a:t>
            </a:r>
          </a:p>
          <a:p>
            <a:pPr lvl="1">
              <a:lnSpc>
                <a:spcPct val="90000"/>
              </a:lnSpc>
            </a:pPr>
            <a:r>
              <a:rPr lang="en-US" i="1" smtClean="0"/>
              <a:t>R</a:t>
            </a:r>
            <a:r>
              <a:rPr lang="en-US" smtClean="0"/>
              <a:t>(</a:t>
            </a:r>
            <a:r>
              <a:rPr lang="en-US" i="1" smtClean="0"/>
              <a:t>ABCD</a:t>
            </a:r>
            <a:r>
              <a:rPr lang="en-US" smtClean="0"/>
              <a:t>),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ACD</a:t>
            </a:r>
            <a:r>
              <a:rPr lang="en-US" smtClean="0"/>
              <a:t>), </a:t>
            </a:r>
            <a:r>
              <a:rPr lang="en-US" i="1" smtClean="0"/>
              <a:t>F</a:t>
            </a:r>
            <a:r>
              <a:rPr lang="en-US" smtClean="0"/>
              <a:t> = {</a:t>
            </a:r>
            <a:r>
              <a:rPr lang="en-US" i="1" smtClean="0"/>
              <a:t>A </a:t>
            </a:r>
            <a:r>
              <a:rPr lang="en-US" i="1" smtClean="0">
                <a:sym typeface="Symbol"/>
              </a:rPr>
              <a:t></a:t>
            </a:r>
            <a:r>
              <a:rPr lang="en-US" i="1" smtClean="0"/>
              <a:t> B, B </a:t>
            </a:r>
            <a:r>
              <a:rPr lang="en-US" i="1" smtClean="0">
                <a:sym typeface="Symbol"/>
              </a:rPr>
              <a:t></a:t>
            </a:r>
            <a:r>
              <a:rPr lang="en-US" i="1" smtClean="0"/>
              <a:t> C, C </a:t>
            </a:r>
            <a:r>
              <a:rPr lang="en-US" i="1" smtClean="0">
                <a:sym typeface="Symbol"/>
              </a:rPr>
              <a:t> </a:t>
            </a:r>
            <a:r>
              <a:rPr lang="en-US" i="1" smtClean="0"/>
              <a:t>D</a:t>
            </a:r>
            <a:r>
              <a:rPr lang="en-US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TỔNG KẾT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Amstrong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en-US" dirty="0" smtClean="0"/>
          </a:p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(redundancy)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err="1" smtClean="0"/>
              <a:t>thường</a:t>
            </a:r>
            <a:r>
              <a:rPr lang="en-US" smtClean="0"/>
              <a:t> (anomalies) khi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err="1" smtClean="0"/>
              <a:t>dữ</a:t>
            </a:r>
            <a:r>
              <a:rPr lang="en-US" smtClean="0"/>
              <a:t> liệu</a:t>
            </a:r>
            <a:endParaRPr lang="en-US" dirty="0" smtClean="0"/>
          </a:p>
          <a:p>
            <a:pPr lvl="2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smtClean="0"/>
              <a:t>(insert), </a:t>
            </a:r>
            <a:r>
              <a:rPr lang="en-US" dirty="0" err="1" smtClean="0"/>
              <a:t>xóa</a:t>
            </a:r>
            <a:r>
              <a:rPr lang="en-US" dirty="0" smtClean="0"/>
              <a:t> (delete), </a:t>
            </a:r>
            <a:r>
              <a:rPr lang="en-US" dirty="0" err="1" smtClean="0"/>
              <a:t>sửa</a:t>
            </a:r>
            <a:r>
              <a:rPr lang="en-US" dirty="0" smtClean="0"/>
              <a:t> (update)</a:t>
            </a:r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388" y="141287"/>
            <a:ext cx="6399212" cy="656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587" y="314325"/>
            <a:ext cx="7313613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"/>
            <a:ext cx="7616825" cy="64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chuẩn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hóa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nomalization</a:t>
            </a:r>
            <a:r>
              <a:rPr lang="en-US" smtClean="0">
                <a:sym typeface="Wingdings" pitchFamily="2" charset="2"/>
              </a:rPr>
              <a:t>) </a:t>
            </a:r>
          </a:p>
          <a:p>
            <a:pPr lvl="1"/>
            <a:r>
              <a:rPr lang="en-US" smtClean="0">
                <a:sym typeface="Wingdings" pitchFamily="2" charset="2"/>
              </a:rPr>
              <a:t>Tách (phân rã) quan hệ ban đầu thành nhiều quan hệ để không còn bất thường khi cập nhật nữa.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(functional dependencies).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CSDL </a:t>
            </a:r>
            <a:r>
              <a:rPr lang="en-US" dirty="0" err="1" smtClean="0"/>
              <a:t>tốt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CSDL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NULL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bọ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Non-additive join or lossless join (không mất thông tin)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Preservation of the </a:t>
            </a:r>
            <a:r>
              <a:rPr lang="en-US" smtClean="0"/>
              <a:t>functional dependencies (bảo toàn phụ thuộc hàm)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2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hi </a:t>
            </a:r>
            <a:r>
              <a:rPr lang="en-US" dirty="0" err="1" smtClean="0"/>
              <a:t>sinh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2487</TotalTime>
  <Words>1898</Words>
  <Application>Microsoft Office PowerPoint</Application>
  <PresentationFormat>On-screen Show (4:3)</PresentationFormat>
  <Paragraphs>248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blank</vt:lpstr>
      <vt:lpstr>Equation</vt:lpstr>
      <vt:lpstr>PHỤ THUỘC HÀM</vt:lpstr>
      <vt:lpstr>NỘI DUNG</vt:lpstr>
      <vt:lpstr>GIỚI THIỆU</vt:lpstr>
      <vt:lpstr>PowerPoint Presentation</vt:lpstr>
      <vt:lpstr>PowerPoint Presentation</vt:lpstr>
      <vt:lpstr>PowerPoint Presentation</vt:lpstr>
      <vt:lpstr>GIỚI THIỆU</vt:lpstr>
      <vt:lpstr>GIỚI THIỆU</vt:lpstr>
      <vt:lpstr>GIỚI THIỆU</vt:lpstr>
      <vt:lpstr>PHỤ THUỘC HÀM</vt:lpstr>
      <vt:lpstr>KHÓA</vt:lpstr>
      <vt:lpstr>CÁC TIÊN ĐỀ AMSTRONG</vt:lpstr>
      <vt:lpstr>CÁC TIÊN ĐỀ AMSTRONG</vt:lpstr>
      <vt:lpstr>BAO ĐÓNG CỦA TẬP PTH</vt:lpstr>
      <vt:lpstr>TÌM BAO ĐÓNG CỦA TẬP PTH</vt:lpstr>
      <vt:lpstr>BAO ĐÓNG CỦA TẬP THUỘC TÍNH</vt:lpstr>
      <vt:lpstr>BAO ĐÓNG CỦA TẬP THUỘC TÍNH</vt:lpstr>
      <vt:lpstr>BAO ĐÓNG CỦA TẬP THUỘC TÍNH</vt:lpstr>
      <vt:lpstr>BAO ĐÓNG CỦA TẬP THUỘC TÍNH</vt:lpstr>
      <vt:lpstr>BAO ĐÓNG CỦA TẬP THUỘC TÍNH</vt:lpstr>
      <vt:lpstr>THUẬT TOÁN TÌM KHÓA</vt:lpstr>
      <vt:lpstr>PHỦ TỐI TIỂU</vt:lpstr>
      <vt:lpstr>PHỦ TỐI TIỂU</vt:lpstr>
      <vt:lpstr>PHỦ TỐI TIỂU</vt:lpstr>
      <vt:lpstr>PHỦ TỐI TIỂU</vt:lpstr>
      <vt:lpstr>PHÉP CHIẾU TẬP PTH</vt:lpstr>
      <vt:lpstr>PHÉP CHIẾU TẬP PTH</vt:lpstr>
      <vt:lpstr>TỔNG KẾT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hoangqd</dc:creator>
  <cp:lastModifiedBy>hoangqd@hcmute.edu.vn</cp:lastModifiedBy>
  <cp:revision>402</cp:revision>
  <dcterms:created xsi:type="dcterms:W3CDTF">2011-04-26T03:31:44Z</dcterms:created>
  <dcterms:modified xsi:type="dcterms:W3CDTF">2019-08-28T12:03:52Z</dcterms:modified>
</cp:coreProperties>
</file>