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321" r:id="rId5"/>
    <p:sldId id="315" r:id="rId6"/>
    <p:sldId id="339" r:id="rId7"/>
    <p:sldId id="331" r:id="rId8"/>
    <p:sldId id="333" r:id="rId9"/>
    <p:sldId id="334" r:id="rId10"/>
    <p:sldId id="335" r:id="rId11"/>
    <p:sldId id="336" r:id="rId12"/>
    <p:sldId id="370" r:id="rId13"/>
    <p:sldId id="371" r:id="rId14"/>
    <p:sldId id="337" r:id="rId15"/>
    <p:sldId id="372" r:id="rId16"/>
    <p:sldId id="338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65" r:id="rId25"/>
    <p:sldId id="366" r:id="rId26"/>
    <p:sldId id="367" r:id="rId27"/>
    <p:sldId id="368" r:id="rId28"/>
    <p:sldId id="351" r:id="rId29"/>
    <p:sldId id="354" r:id="rId30"/>
    <p:sldId id="373" r:id="rId31"/>
    <p:sldId id="355" r:id="rId32"/>
    <p:sldId id="356" r:id="rId33"/>
    <p:sldId id="357" r:id="rId34"/>
    <p:sldId id="359" r:id="rId35"/>
    <p:sldId id="361" r:id="rId36"/>
    <p:sldId id="362" r:id="rId37"/>
    <p:sldId id="364" r:id="rId38"/>
    <p:sldId id="363" r:id="rId39"/>
    <p:sldId id="36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98371C-402D-4637-A947-EA1CCD1C86D4}" type="datetimeFigureOut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C2118C-1EEB-4D68-B2BD-B4E4DD267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5B78EA-85DD-4217-888E-DFD51BEADC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940DD-0F37-49A7-9C34-FED4CFE56B8D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0196-30AD-47C5-85A3-847EA94B1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E954F-FE06-46B2-9BF5-389A97BD16F0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2A34-DC98-4A5D-8B74-18E84D209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903EB-AD60-4632-A1EC-120A89AB1CAC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DDC9-469F-4484-B6EE-1449530B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3002-FC7B-4BF6-95ED-FE7F744C6DFA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72561-2F75-4038-B409-602A983B3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60405-AFFB-4FF2-B8AC-AE5CA9ABF889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9B04-7EFB-43C5-9AA4-457AE648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536D-5BA5-4AA3-8399-0FAE9170CE9A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45F9-9910-4CB5-A8E4-2FD36F89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CD59D-46B9-42D5-93C4-C23407951765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5D4F-4EFA-4DC2-9B30-2F0DB4864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DE5FE-30C5-4E85-81C2-6D5243C56D32}" type="datetime1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26AC-E4CE-44C5-9EC4-8FCB3898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D5B0A-EB55-467F-B40E-FF09E21704A3}" type="datetime1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A3D2-442D-4779-801D-1A81E5B7D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BDAE7-6B11-4C18-89C4-34707AC21AA7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0C12-B50C-4D28-ACC3-4404D01E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F80B8-4407-4733-99B1-F1BDC2BF9B12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2235-E249-4568-97E5-06339F5F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8B16929-9A72-4B51-AA97-290205D28D57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FD378-A61C-4E64-902E-6C675E71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CÁC DẠNG CHUẨN VÀ CHUẨN </a:t>
            </a:r>
            <a:r>
              <a:rPr lang="en-US" b="1" dirty="0" smtClean="0"/>
              <a:t>HÓA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30196-30AD-47C5-85A3-847EA94B13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First Normal Form – 1NF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11" descr="fig10_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371600"/>
            <a:ext cx="4611687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Second Normal Form – 2NF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525963"/>
          </a:xfrm>
        </p:spPr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(prime/key attribute)</a:t>
            </a:r>
          </a:p>
          <a:p>
            <a:pPr lvl="1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err="1" smtClean="0"/>
              <a:t>đó</a:t>
            </a:r>
            <a:r>
              <a:rPr lang="en-US" smtClean="0"/>
              <a:t>.</a:t>
            </a:r>
          </a:p>
          <a:p>
            <a:r>
              <a:rPr lang="en-US" smtClean="0"/>
              <a:t>Thuộc tính không khóa (nonprime attribute)</a:t>
            </a:r>
          </a:p>
          <a:p>
            <a:pPr lvl="1"/>
            <a:r>
              <a:rPr lang="en-US" smtClean="0"/>
              <a:t>Thuộc tính không là thành viên của bất cứ một khóa nào.</a:t>
            </a:r>
            <a:endParaRPr lang="en-US" dirty="0" smtClean="0"/>
          </a:p>
          <a:p>
            <a:r>
              <a:rPr lang="en-US" dirty="0" smtClean="0"/>
              <a:t>PTH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err="1" smtClean="0"/>
              <a:t>đủ</a:t>
            </a:r>
            <a:r>
              <a:rPr lang="en-US" smtClean="0"/>
              <a:t> (fullly </a:t>
            </a:r>
            <a:r>
              <a:rPr lang="en-US" dirty="0" smtClean="0"/>
              <a:t>functional dependency)</a:t>
            </a:r>
          </a:p>
          <a:p>
            <a:pPr lvl="1"/>
            <a:r>
              <a:rPr lang="en-US" i="1" smtClean="0"/>
              <a:t>Z</a:t>
            </a:r>
            <a:r>
              <a:rPr lang="en-US" smtClean="0"/>
              <a:t> phụ thuộc hàm đầy đủ vào </a:t>
            </a:r>
            <a:r>
              <a:rPr lang="en-US" i="1" smtClean="0"/>
              <a:t>X</a:t>
            </a:r>
            <a:r>
              <a:rPr lang="en-US" smtClean="0"/>
              <a:t> nếu </a:t>
            </a:r>
            <a:r>
              <a:rPr lang="en-US" i="1" smtClean="0"/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và với mọi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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 thì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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i="1" smtClean="0">
                <a:sym typeface="Symbol" pitchFamily="71" charset="2"/>
              </a:rPr>
              <a:t> </a:t>
            </a:r>
          </a:p>
          <a:p>
            <a:r>
              <a:rPr lang="en-US" smtClean="0"/>
              <a:t>PTH riêng phần (partially functional dependency)</a:t>
            </a:r>
          </a:p>
          <a:p>
            <a:pPr lvl="1"/>
            <a:r>
              <a:rPr lang="en-US" i="1" smtClean="0"/>
              <a:t>Z</a:t>
            </a:r>
            <a:r>
              <a:rPr lang="en-US" smtClean="0"/>
              <a:t> phụ thuộc hàm riêng phần vào X nếu </a:t>
            </a:r>
            <a:r>
              <a:rPr lang="en-US" i="1" smtClean="0"/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i="1" smtClean="0">
                <a:sym typeface="Symbol" pitchFamily="71" charset="2"/>
              </a:rPr>
              <a:t> </a:t>
            </a:r>
            <a:r>
              <a:rPr lang="en-US" smtClean="0">
                <a:sym typeface="Symbol" pitchFamily="71" charset="2"/>
              </a:rPr>
              <a:t>và tồn tại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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 mà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</a:t>
            </a:r>
            <a:r>
              <a:rPr lang="en-US" i="1" smtClean="0">
                <a:sym typeface="Symbol" pitchFamily="71" charset="2"/>
              </a:rPr>
              <a:t> </a:t>
            </a:r>
            <a:r>
              <a:rPr lang="en-US" smtClean="0">
                <a:sym typeface="Symbol" pitchFamily="71" charset="2"/>
              </a:rPr>
              <a:t>Z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i="1" smtClean="0">
                <a:sym typeface="Symbol" pitchFamily="71" charset="2"/>
              </a:rPr>
              <a:t> </a:t>
            </a:r>
            <a:endParaRPr lang="en-US" i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Second Normal Form – 2NF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525963"/>
          </a:xfrm>
        </p:spPr>
        <p:txBody>
          <a:bodyPr/>
          <a:lstStyle/>
          <a:p>
            <a:r>
              <a:rPr lang="en-US" smtClean="0"/>
              <a:t>PTH đầy đủ (fullly functional dependency)</a:t>
            </a:r>
          </a:p>
          <a:p>
            <a:pPr lvl="1"/>
            <a:r>
              <a:rPr lang="en-US" i="1" smtClean="0"/>
              <a:t>Z</a:t>
            </a:r>
            <a:r>
              <a:rPr lang="en-US" smtClean="0"/>
              <a:t> phụ thuộc hàm đầy đủ vào </a:t>
            </a:r>
            <a:r>
              <a:rPr lang="en-US" i="1" smtClean="0"/>
              <a:t>X</a:t>
            </a:r>
            <a:r>
              <a:rPr lang="en-US" smtClean="0"/>
              <a:t> nếu </a:t>
            </a:r>
            <a:r>
              <a:rPr lang="en-US" i="1" smtClean="0"/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và với mọi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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 thì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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i="1" smtClean="0">
                <a:sym typeface="Symbol" pitchFamily="71" charset="2"/>
              </a:rPr>
              <a:t> </a:t>
            </a:r>
          </a:p>
          <a:p>
            <a:r>
              <a:rPr lang="en-US" smtClean="0"/>
              <a:t>PTH riêng phần (partially functional dependency)</a:t>
            </a:r>
          </a:p>
          <a:p>
            <a:pPr lvl="1"/>
            <a:r>
              <a:rPr lang="en-US" i="1" smtClean="0"/>
              <a:t>Z</a:t>
            </a:r>
            <a:r>
              <a:rPr lang="en-US" smtClean="0"/>
              <a:t> phụ thuộc hàm riêng phần vào X nếu </a:t>
            </a:r>
            <a:r>
              <a:rPr lang="en-US" i="1" smtClean="0"/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và tồn tại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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 mà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</a:t>
            </a:r>
            <a:r>
              <a:rPr lang="en-US" i="1" smtClean="0">
                <a:sym typeface="Symbol" pitchFamily="71" charset="2"/>
              </a:rPr>
              <a:t> </a:t>
            </a:r>
            <a:r>
              <a:rPr lang="en-US" smtClean="0">
                <a:sym typeface="Symbol" pitchFamily="71" charset="2"/>
              </a:rPr>
              <a:t>Z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</a:t>
            </a:r>
            <a:endParaRPr lang="en-US" smtClean="0"/>
          </a:p>
          <a:p>
            <a:r>
              <a:rPr lang="en-US" smtClean="0">
                <a:sym typeface="Symbol" pitchFamily="71" charset="2"/>
              </a:rPr>
              <a:t>Lược </a:t>
            </a:r>
            <a:r>
              <a:rPr lang="en-US" dirty="0" err="1" smtClean="0">
                <a:sym typeface="Symbol" pitchFamily="71" charset="2"/>
              </a:rPr>
              <a:t>đồ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quan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hệ</a:t>
            </a:r>
            <a:r>
              <a:rPr lang="en-US" dirty="0" smtClean="0">
                <a:sym typeface="Symbol" pitchFamily="71" charset="2"/>
              </a:rPr>
              <a:t> R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2NF </a:t>
            </a:r>
            <a:r>
              <a:rPr lang="en-US" dirty="0" err="1" smtClean="0">
                <a:sym typeface="Symbol" pitchFamily="71" charset="2"/>
              </a:rPr>
              <a:t>nếu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mọi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thuộc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tính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không</a:t>
            </a:r>
            <a:r>
              <a:rPr lang="en-US" smtClean="0">
                <a:sym typeface="Symbol" pitchFamily="71" charset="2"/>
              </a:rPr>
              <a:t> khóa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phụ </a:t>
            </a:r>
            <a:r>
              <a:rPr lang="en-US" err="1" smtClean="0">
                <a:sym typeface="Symbol" pitchFamily="71" charset="2"/>
              </a:rPr>
              <a:t>thuộc</a:t>
            </a:r>
            <a:r>
              <a:rPr lang="en-US" smtClean="0">
                <a:sym typeface="Symbol" pitchFamily="71" charset="2"/>
              </a:rPr>
              <a:t> hàm đầy </a:t>
            </a:r>
            <a:r>
              <a:rPr lang="en-US" dirty="0" err="1" smtClean="0">
                <a:sym typeface="Symbol" pitchFamily="71" charset="2"/>
              </a:rPr>
              <a:t>đủ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vào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mọi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khóa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của</a:t>
            </a:r>
            <a:r>
              <a:rPr lang="en-US" smtClean="0">
                <a:sym typeface="Symbol" pitchFamily="71" charset="2"/>
              </a:rPr>
              <a:t> R, hoặc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không phụ thuộc hàm riêng phần vào một khóa nào đó của R.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Second Normal Form – 2NF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525963"/>
          </a:xfrm>
        </p:spPr>
        <p:txBody>
          <a:bodyPr/>
          <a:lstStyle/>
          <a:p>
            <a:r>
              <a:rPr lang="en-US" smtClean="0">
                <a:sym typeface="Symbol" pitchFamily="71" charset="2"/>
              </a:rPr>
              <a:t>Lược </a:t>
            </a:r>
            <a:r>
              <a:rPr lang="en-US" dirty="0" err="1" smtClean="0">
                <a:sym typeface="Symbol" pitchFamily="71" charset="2"/>
              </a:rPr>
              <a:t>đồ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quan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hệ</a:t>
            </a:r>
            <a:r>
              <a:rPr lang="en-US" dirty="0" smtClean="0">
                <a:sym typeface="Symbol" pitchFamily="71" charset="2"/>
              </a:rPr>
              <a:t> R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2NF </a:t>
            </a:r>
            <a:r>
              <a:rPr lang="en-US" dirty="0" err="1" smtClean="0">
                <a:sym typeface="Symbol" pitchFamily="71" charset="2"/>
              </a:rPr>
              <a:t>nếu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mọi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thuộc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tính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không</a:t>
            </a:r>
            <a:r>
              <a:rPr lang="en-US" smtClean="0">
                <a:sym typeface="Symbol" pitchFamily="71" charset="2"/>
              </a:rPr>
              <a:t> khóa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phụ </a:t>
            </a:r>
            <a:r>
              <a:rPr lang="en-US" err="1" smtClean="0">
                <a:sym typeface="Symbol" pitchFamily="71" charset="2"/>
              </a:rPr>
              <a:t>thuộc</a:t>
            </a:r>
            <a:r>
              <a:rPr lang="en-US" smtClean="0">
                <a:sym typeface="Symbol" pitchFamily="71" charset="2"/>
              </a:rPr>
              <a:t> hàm đầy </a:t>
            </a:r>
            <a:r>
              <a:rPr lang="en-US" dirty="0" err="1" smtClean="0">
                <a:sym typeface="Symbol" pitchFamily="71" charset="2"/>
              </a:rPr>
              <a:t>đủ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vào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mọi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khóa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của</a:t>
            </a:r>
            <a:r>
              <a:rPr lang="en-US" smtClean="0">
                <a:sym typeface="Symbol" pitchFamily="71" charset="2"/>
              </a:rPr>
              <a:t> R, hoặc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không phụ thuộc hàm riêng phần vào một khóa nào đó của R.</a:t>
            </a:r>
          </a:p>
          <a:p>
            <a:r>
              <a:rPr lang="en-US" smtClean="0">
                <a:sym typeface="Symbol" pitchFamily="71" charset="2"/>
              </a:rPr>
              <a:t>Ví dụ 1: </a:t>
            </a:r>
            <a:r>
              <a:rPr lang="en-US" i="1" smtClean="0">
                <a:sym typeface="Symbol" pitchFamily="71" charset="2"/>
              </a:rPr>
              <a:t>R</a:t>
            </a:r>
            <a:r>
              <a:rPr lang="en-US" smtClean="0">
                <a:sym typeface="Symbol" pitchFamily="71" charset="2"/>
              </a:rPr>
              <a:t>(ABCD), </a:t>
            </a:r>
            <a:r>
              <a:rPr lang="en-US" i="1" smtClean="0"/>
              <a:t>F</a:t>
            </a:r>
            <a:r>
              <a:rPr lang="en-US" smtClean="0"/>
              <a:t> = {AB</a:t>
            </a:r>
            <a:r>
              <a:rPr lang="en-US" smtClean="0">
                <a:sym typeface="Symbol" pitchFamily="18" charset="2"/>
              </a:rPr>
              <a:t>  C</a:t>
            </a:r>
            <a:r>
              <a:rPr lang="en-US" smtClean="0"/>
              <a:t>, B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smtClean="0"/>
              <a:t>D}</a:t>
            </a:r>
          </a:p>
          <a:p>
            <a:pPr lvl="1"/>
            <a:r>
              <a:rPr lang="en-US" smtClean="0"/>
              <a:t>Khóa (duy nhất) của R là AB, B</a:t>
            </a:r>
            <a:r>
              <a:rPr lang="en-US" smtClean="0">
                <a:sym typeface="Symbol" pitchFamily="18" charset="2"/>
              </a:rPr>
              <a:t>  D</a:t>
            </a:r>
            <a:r>
              <a:rPr lang="en-US" smtClean="0"/>
              <a:t> vi phạm 2NF</a:t>
            </a:r>
          </a:p>
          <a:p>
            <a:r>
              <a:rPr lang="en-US" smtClean="0">
                <a:sym typeface="Symbol" pitchFamily="71" charset="2"/>
              </a:rPr>
              <a:t>Ví dụ 2: </a:t>
            </a:r>
            <a:r>
              <a:rPr lang="en-US" i="1" smtClean="0">
                <a:sym typeface="Symbol" pitchFamily="71" charset="2"/>
              </a:rPr>
              <a:t>R</a:t>
            </a:r>
            <a:r>
              <a:rPr lang="en-US" smtClean="0">
                <a:sym typeface="Symbol" pitchFamily="71" charset="2"/>
              </a:rPr>
              <a:t>(ABCD), </a:t>
            </a:r>
            <a:r>
              <a:rPr lang="en-US" i="1" smtClean="0"/>
              <a:t>F</a:t>
            </a:r>
            <a:r>
              <a:rPr lang="en-US" smtClean="0"/>
              <a:t> = {AB</a:t>
            </a:r>
            <a:r>
              <a:rPr lang="en-US" smtClean="0">
                <a:sym typeface="Symbol" pitchFamily="18" charset="2"/>
              </a:rPr>
              <a:t>  C</a:t>
            </a:r>
            <a:r>
              <a:rPr lang="en-US" smtClean="0"/>
              <a:t>, C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smtClean="0"/>
              <a:t>D}</a:t>
            </a:r>
          </a:p>
          <a:p>
            <a:pPr lvl="1"/>
            <a:r>
              <a:rPr lang="en-US" smtClean="0"/>
              <a:t>Khóa (duy nhất) của R là AB, R thỏa 2NF</a:t>
            </a:r>
            <a:endParaRPr lang="en-US" smtClean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Third Normal Form – 3NF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493837"/>
            <a:ext cx="8686800" cy="4525963"/>
          </a:xfrm>
        </p:spPr>
        <p:txBody>
          <a:bodyPr/>
          <a:lstStyle/>
          <a:p>
            <a:r>
              <a:rPr lang="en-US" dirty="0" smtClean="0"/>
              <a:t>PTH </a:t>
            </a:r>
            <a:r>
              <a:rPr lang="en-US" dirty="0" err="1" smtClean="0"/>
              <a:t>bắc</a:t>
            </a:r>
            <a:r>
              <a:rPr lang="en-US" dirty="0" smtClean="0"/>
              <a:t> </a:t>
            </a:r>
            <a:r>
              <a:rPr lang="en-US" err="1" smtClean="0"/>
              <a:t>cầu</a:t>
            </a:r>
            <a:r>
              <a:rPr lang="en-US" smtClean="0"/>
              <a:t> (transitively </a:t>
            </a:r>
            <a:r>
              <a:rPr lang="en-US" dirty="0" smtClean="0"/>
              <a:t>functional dependency)</a:t>
            </a:r>
          </a:p>
          <a:p>
            <a:pPr lvl="1"/>
            <a:r>
              <a:rPr lang="en-US" i="1" smtClean="0"/>
              <a:t>Z</a:t>
            </a:r>
            <a:r>
              <a:rPr lang="en-US" smtClean="0"/>
              <a:t> phụ thuộc hàm bắc cầu vào </a:t>
            </a:r>
            <a:r>
              <a:rPr lang="en-US" i="1" smtClean="0"/>
              <a:t>X</a:t>
            </a:r>
            <a:r>
              <a:rPr lang="en-US" smtClean="0"/>
              <a:t> nếu tồn tại </a:t>
            </a:r>
            <a:r>
              <a:rPr lang="en-US" i="1" smtClean="0"/>
              <a:t>Y</a:t>
            </a:r>
            <a:r>
              <a:rPr lang="en-US" smtClean="0"/>
              <a:t> sao cho </a:t>
            </a:r>
            <a:r>
              <a:rPr lang="en-US" i="1" smtClean="0"/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Y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(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</a:t>
            </a:r>
            <a:r>
              <a:rPr lang="en-US" i="1" smtClean="0">
                <a:sym typeface="Symbol" pitchFamily="71" charset="2"/>
              </a:rPr>
              <a:t> X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</a:t>
            </a:r>
            <a:r>
              <a:rPr lang="en-US" smtClean="0">
                <a:sym typeface="Symbol" pitchFamily="71" charset="2"/>
              </a:rPr>
              <a:t> F</a:t>
            </a:r>
            <a:r>
              <a:rPr lang="en-US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) và </a:t>
            </a:r>
            <a:r>
              <a:rPr lang="en-US" i="1" smtClean="0">
                <a:sym typeface="Symbol" pitchFamily="71" charset="2"/>
              </a:rPr>
              <a:t>Y</a:t>
            </a:r>
            <a:r>
              <a:rPr lang="en-US" smtClean="0">
                <a:sym typeface="Symbol" pitchFamily="71" charset="2"/>
              </a:rPr>
              <a:t> </a:t>
            </a:r>
            <a:r>
              <a:rPr lang="en-US" i="1" smtClean="0">
                <a:sym typeface="Symbol" pitchFamily="71" charset="2"/>
              </a:rPr>
              <a:t> Z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i="1" smtClean="0">
                <a:sym typeface="Symbol" pitchFamily="71" charset="2"/>
              </a:rPr>
              <a:t> </a:t>
            </a:r>
            <a:endParaRPr lang="en-US" i="1" smtClean="0"/>
          </a:p>
          <a:p>
            <a:r>
              <a:rPr lang="en-US" smtClean="0">
                <a:sym typeface="Symbol" pitchFamily="71" charset="2"/>
              </a:rPr>
              <a:t>Lược đồ quan hệ R là 3NF nếu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không tồn tại một thuộc tính không khóa phụ thuộc hàm bắc cầu vào một khóa nào đó của R, hoặc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với mọi </a:t>
            </a:r>
            <a:r>
              <a:rPr lang="en-US" smtClean="0"/>
              <a:t>PTH </a:t>
            </a:r>
            <a:r>
              <a:rPr lang="en-US" i="1" smtClean="0"/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A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(</a:t>
            </a:r>
            <a:r>
              <a:rPr lang="en-US" i="1" smtClean="0">
                <a:sym typeface="Symbol" pitchFamily="71" charset="2"/>
              </a:rPr>
              <a:t>A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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) thì: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 là siêu khóa, hoặc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i="1" smtClean="0">
                <a:sym typeface="Symbol" pitchFamily="71" charset="2"/>
              </a:rPr>
              <a:t>A</a:t>
            </a:r>
            <a:r>
              <a:rPr lang="en-US" smtClean="0">
                <a:sym typeface="Symbol" pitchFamily="71" charset="2"/>
              </a:rPr>
              <a:t> là thuộc tính khóa.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Third Normal Form – 3NF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8686800" cy="4525963"/>
          </a:xfrm>
        </p:spPr>
        <p:txBody>
          <a:bodyPr/>
          <a:lstStyle/>
          <a:p>
            <a:r>
              <a:rPr lang="en-US" smtClean="0">
                <a:sym typeface="Symbol" pitchFamily="71" charset="2"/>
              </a:rPr>
              <a:t>Lược </a:t>
            </a:r>
            <a:r>
              <a:rPr lang="en-US" dirty="0" err="1" smtClean="0">
                <a:sym typeface="Symbol" pitchFamily="71" charset="2"/>
              </a:rPr>
              <a:t>đồ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quan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hệ</a:t>
            </a:r>
            <a:r>
              <a:rPr lang="en-US" dirty="0" smtClean="0">
                <a:sym typeface="Symbol" pitchFamily="71" charset="2"/>
              </a:rPr>
              <a:t> R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3NF </a:t>
            </a:r>
            <a:r>
              <a:rPr lang="en-US" err="1" smtClean="0">
                <a:sym typeface="Symbol" pitchFamily="71" charset="2"/>
              </a:rPr>
              <a:t>nếu</a:t>
            </a:r>
            <a:r>
              <a:rPr lang="en-US" smtClean="0">
                <a:sym typeface="Symbol" pitchFamily="71" charset="2"/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không tồn tại một thuộc </a:t>
            </a:r>
            <a:r>
              <a:rPr lang="en-US" dirty="0" err="1" smtClean="0">
                <a:sym typeface="Symbol" pitchFamily="71" charset="2"/>
              </a:rPr>
              <a:t>tính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không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khóa</a:t>
            </a:r>
            <a:r>
              <a:rPr lang="en-US" smtClean="0">
                <a:sym typeface="Symbol" pitchFamily="71" charset="2"/>
              </a:rPr>
              <a:t> phụ </a:t>
            </a:r>
            <a:r>
              <a:rPr lang="en-US" dirty="0" err="1" smtClean="0">
                <a:sym typeface="Symbol" pitchFamily="71" charset="2"/>
              </a:rPr>
              <a:t>thuộc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bắc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cầu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vào</a:t>
            </a:r>
            <a:r>
              <a:rPr lang="en-US" smtClean="0">
                <a:sym typeface="Symbol" pitchFamily="71" charset="2"/>
              </a:rPr>
              <a:t> một khóa nào đó của R, hoặc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sym typeface="Symbol" pitchFamily="71" charset="2"/>
              </a:rPr>
              <a:t>với mọi </a:t>
            </a:r>
            <a:r>
              <a:rPr lang="en-US" smtClean="0"/>
              <a:t>PTH </a:t>
            </a:r>
            <a:r>
              <a:rPr lang="en-US" i="1" smtClean="0"/>
              <a:t>X </a:t>
            </a:r>
            <a:r>
              <a:rPr lang="en-US" smtClean="0">
                <a:sym typeface="Symbol" pitchFamily="71" charset="2"/>
              </a:rPr>
              <a:t></a:t>
            </a:r>
            <a:r>
              <a:rPr lang="en-US" i="1" smtClean="0">
                <a:sym typeface="Symbol" pitchFamily="71" charset="2"/>
              </a:rPr>
              <a:t> A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(</a:t>
            </a:r>
            <a:r>
              <a:rPr lang="en-US" i="1" smtClean="0">
                <a:sym typeface="Symbol" pitchFamily="71" charset="2"/>
              </a:rPr>
              <a:t>A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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) thì: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siêu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khóa</a:t>
            </a:r>
            <a:r>
              <a:rPr lang="en-US" smtClean="0">
                <a:sym typeface="Symbol" pitchFamily="71" charset="2"/>
              </a:rPr>
              <a:t>, hoặc</a:t>
            </a:r>
            <a:endParaRPr lang="en-US" dirty="0" smtClean="0">
              <a:sym typeface="Symbol" pitchFamily="71" charset="2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i="1" smtClean="0">
                <a:sym typeface="Symbol" pitchFamily="71" charset="2"/>
              </a:rPr>
              <a:t>A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thuộc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tính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khóa</a:t>
            </a:r>
            <a:r>
              <a:rPr lang="en-US" smtClean="0">
                <a:sym typeface="Symbol" pitchFamily="71" charset="2"/>
              </a:rPr>
              <a:t>.</a:t>
            </a:r>
          </a:p>
          <a:p>
            <a:r>
              <a:rPr lang="en-US" smtClean="0">
                <a:sym typeface="Symbol" pitchFamily="71" charset="2"/>
              </a:rPr>
              <a:t>Ví dụ 1: </a:t>
            </a:r>
            <a:r>
              <a:rPr lang="en-US" i="1" smtClean="0">
                <a:sym typeface="Symbol" pitchFamily="71" charset="2"/>
              </a:rPr>
              <a:t>R</a:t>
            </a:r>
            <a:r>
              <a:rPr lang="en-US" smtClean="0">
                <a:sym typeface="Symbol" pitchFamily="71" charset="2"/>
              </a:rPr>
              <a:t>(ABCD), </a:t>
            </a:r>
            <a:r>
              <a:rPr lang="en-US" i="1" smtClean="0"/>
              <a:t>F</a:t>
            </a:r>
            <a:r>
              <a:rPr lang="en-US" smtClean="0"/>
              <a:t> = {AB</a:t>
            </a:r>
            <a:r>
              <a:rPr lang="en-US" smtClean="0">
                <a:sym typeface="Symbol" pitchFamily="18" charset="2"/>
              </a:rPr>
              <a:t>  C</a:t>
            </a:r>
            <a:r>
              <a:rPr lang="en-US" smtClean="0"/>
              <a:t>, C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smtClean="0"/>
              <a:t>D}</a:t>
            </a:r>
          </a:p>
          <a:p>
            <a:pPr lvl="1"/>
            <a:r>
              <a:rPr lang="en-US" smtClean="0"/>
              <a:t>Khóa (duy nhất) của R là AB, C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smtClean="0"/>
              <a:t>D vi phạm 3NF</a:t>
            </a:r>
            <a:endParaRPr lang="en-US" smtClean="0">
              <a:sym typeface="Symbol" pitchFamily="71" charset="2"/>
            </a:endParaRPr>
          </a:p>
          <a:p>
            <a:r>
              <a:rPr lang="en-US" smtClean="0">
                <a:sym typeface="Symbol" pitchFamily="71" charset="2"/>
              </a:rPr>
              <a:t>Ví dụ 2: </a:t>
            </a:r>
            <a:r>
              <a:rPr lang="en-US" i="1" smtClean="0">
                <a:sym typeface="Symbol" pitchFamily="71" charset="2"/>
              </a:rPr>
              <a:t>R</a:t>
            </a:r>
            <a:r>
              <a:rPr lang="en-US" smtClean="0">
                <a:sym typeface="Symbol" pitchFamily="71" charset="2"/>
              </a:rPr>
              <a:t>(ABCD), </a:t>
            </a:r>
            <a:r>
              <a:rPr lang="en-US" i="1" smtClean="0"/>
              <a:t>F</a:t>
            </a:r>
            <a:r>
              <a:rPr lang="en-US" smtClean="0"/>
              <a:t> = {AB</a:t>
            </a:r>
            <a:r>
              <a:rPr lang="en-US" smtClean="0">
                <a:sym typeface="Symbol" pitchFamily="18" charset="2"/>
              </a:rPr>
              <a:t>  CD</a:t>
            </a:r>
            <a:r>
              <a:rPr lang="en-US" smtClean="0"/>
              <a:t>, C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smtClean="0"/>
              <a:t>A}</a:t>
            </a:r>
          </a:p>
          <a:p>
            <a:pPr lvl="1"/>
            <a:r>
              <a:rPr lang="en-US" smtClean="0"/>
              <a:t>Khóa của R là AB, CB, R thỏa 3NF</a:t>
            </a:r>
            <a:endParaRPr lang="en-US" smtClean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b="1" dirty="0" smtClean="0"/>
              <a:t>Boyce-</a:t>
            </a:r>
            <a:r>
              <a:rPr lang="en-US" b="1" dirty="0" err="1" smtClean="0"/>
              <a:t>Codd</a:t>
            </a:r>
            <a:r>
              <a:rPr lang="en-US" b="1" dirty="0" smtClean="0"/>
              <a:t> Normal Form – BCNF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610600" cy="4525963"/>
          </a:xfrm>
        </p:spPr>
        <p:txBody>
          <a:bodyPr/>
          <a:lstStyle/>
          <a:p>
            <a:r>
              <a:rPr lang="en-US" dirty="0" err="1" smtClean="0">
                <a:sym typeface="Symbol" pitchFamily="71" charset="2"/>
              </a:rPr>
              <a:t>Lược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đồ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quan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hệ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R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BCNF </a:t>
            </a:r>
            <a:r>
              <a:rPr lang="en-US" dirty="0" err="1" smtClean="0">
                <a:sym typeface="Symbol" pitchFamily="71" charset="2"/>
              </a:rPr>
              <a:t>nếu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với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mọi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smtClean="0"/>
              <a:t>PTH   </a:t>
            </a:r>
            <a:r>
              <a:rPr lang="en-US" i="1" smtClean="0"/>
              <a:t>X </a:t>
            </a:r>
            <a:r>
              <a:rPr lang="en-US" dirty="0" smtClean="0">
                <a:sym typeface="Symbol" pitchFamily="71" charset="2"/>
              </a:rPr>
              <a:t>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A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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F</a:t>
            </a:r>
            <a:r>
              <a:rPr lang="en-US" i="1" baseline="30000" smtClean="0">
                <a:sym typeface="Symbol" pitchFamily="71" charset="2"/>
              </a:rPr>
              <a:t>+</a:t>
            </a:r>
            <a:r>
              <a:rPr lang="en-US" smtClean="0">
                <a:sym typeface="Symbol" pitchFamily="71" charset="2"/>
              </a:rPr>
              <a:t> (</a:t>
            </a:r>
            <a:r>
              <a:rPr lang="en-US" i="1" smtClean="0">
                <a:sym typeface="Symbol" pitchFamily="71" charset="2"/>
              </a:rPr>
              <a:t>A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smtClean="0">
                <a:sym typeface="Symbol"/>
              </a:rPr>
              <a:t></a:t>
            </a:r>
            <a:r>
              <a:rPr lang="en-US" smtClean="0">
                <a:sym typeface="Symbol" pitchFamily="71" charset="2"/>
              </a:rPr>
              <a:t> </a:t>
            </a:r>
            <a:r>
              <a:rPr lang="en-US" i="1" smtClean="0">
                <a:sym typeface="Symbol" pitchFamily="71" charset="2"/>
              </a:rPr>
              <a:t>X</a:t>
            </a:r>
            <a:r>
              <a:rPr lang="en-US" smtClean="0">
                <a:sym typeface="Symbol" pitchFamily="71" charset="2"/>
              </a:rPr>
              <a:t>) </a:t>
            </a:r>
            <a:r>
              <a:rPr lang="en-US" dirty="0" err="1" smtClean="0">
                <a:sym typeface="Symbol" pitchFamily="71" charset="2"/>
              </a:rPr>
              <a:t>thì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i="1" dirty="0" smtClean="0">
                <a:sym typeface="Symbol" pitchFamily="71" charset="2"/>
              </a:rPr>
              <a:t>X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siêu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khóa</a:t>
            </a:r>
            <a:r>
              <a:rPr lang="en-US" smtClean="0">
                <a:sym typeface="Symbol" pitchFamily="71" charset="2"/>
              </a:rPr>
              <a:t>.</a:t>
            </a:r>
          </a:p>
          <a:p>
            <a:r>
              <a:rPr lang="en-US" smtClean="0">
                <a:sym typeface="Symbol" pitchFamily="71" charset="2"/>
              </a:rPr>
              <a:t>Ví dụ: </a:t>
            </a:r>
            <a:r>
              <a:rPr lang="en-US" i="1" smtClean="0">
                <a:sym typeface="Symbol" pitchFamily="71" charset="2"/>
              </a:rPr>
              <a:t>R</a:t>
            </a:r>
            <a:r>
              <a:rPr lang="en-US" smtClean="0">
                <a:sym typeface="Symbol" pitchFamily="71" charset="2"/>
              </a:rPr>
              <a:t>(ABCD), </a:t>
            </a:r>
            <a:r>
              <a:rPr lang="en-US" i="1" smtClean="0"/>
              <a:t>F</a:t>
            </a:r>
            <a:r>
              <a:rPr lang="en-US" smtClean="0"/>
              <a:t> = {AB</a:t>
            </a:r>
            <a:r>
              <a:rPr lang="en-US" smtClean="0">
                <a:sym typeface="Symbol" pitchFamily="18" charset="2"/>
              </a:rPr>
              <a:t>  CD</a:t>
            </a:r>
            <a:r>
              <a:rPr lang="en-US" smtClean="0"/>
              <a:t>, C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smtClean="0"/>
              <a:t>A}</a:t>
            </a:r>
          </a:p>
          <a:p>
            <a:pPr lvl="1"/>
            <a:r>
              <a:rPr lang="en-US" smtClean="0"/>
              <a:t>Khóa của R là AB, CB, C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smtClean="0"/>
              <a:t>A  vi phạm BCNF</a:t>
            </a:r>
          </a:p>
          <a:p>
            <a:r>
              <a:rPr lang="en-US" smtClean="0">
                <a:sym typeface="Symbol" pitchFamily="71" charset="2"/>
              </a:rPr>
              <a:t>Ví dụ: </a:t>
            </a:r>
            <a:r>
              <a:rPr lang="en-US" i="1" smtClean="0">
                <a:sym typeface="Symbol" pitchFamily="71" charset="2"/>
              </a:rPr>
              <a:t>R</a:t>
            </a:r>
            <a:r>
              <a:rPr lang="en-US" smtClean="0">
                <a:sym typeface="Symbol" pitchFamily="71" charset="2"/>
              </a:rPr>
              <a:t>(ABCD), </a:t>
            </a:r>
            <a:r>
              <a:rPr lang="en-US" i="1" smtClean="0"/>
              <a:t>F</a:t>
            </a:r>
            <a:r>
              <a:rPr lang="en-US" smtClean="0"/>
              <a:t> = {AB</a:t>
            </a:r>
            <a:r>
              <a:rPr lang="en-US" smtClean="0">
                <a:sym typeface="Symbol" pitchFamily="18" charset="2"/>
              </a:rPr>
              <a:t>  CD</a:t>
            </a:r>
            <a:r>
              <a:rPr lang="en-US" smtClean="0"/>
              <a:t>}</a:t>
            </a:r>
          </a:p>
          <a:p>
            <a:pPr lvl="1"/>
            <a:r>
              <a:rPr lang="en-US" smtClean="0"/>
              <a:t>Khóa (duy nhất) của R là AB, R thỏa BCNF</a:t>
            </a:r>
            <a:endParaRPr lang="en-US" dirty="0" smtClean="0">
              <a:sym typeface="Symbol" pitchFamily="71" charset="2"/>
            </a:endParaRPr>
          </a:p>
          <a:p>
            <a:r>
              <a:rPr lang="en-US" dirty="0" smtClean="0">
                <a:sym typeface="Symbol" pitchFamily="71" charset="2"/>
              </a:rPr>
              <a:t>BCNF</a:t>
            </a:r>
            <a:r>
              <a:rPr lang="en-US" i="1" dirty="0" smtClean="0">
                <a:sym typeface="Symbol" pitchFamily="71" charset="2"/>
              </a:rPr>
              <a:t> </a:t>
            </a:r>
            <a:r>
              <a:rPr lang="en-US" dirty="0" smtClean="0">
                <a:sym typeface="Symbol" pitchFamily="71" charset="2"/>
              </a:rPr>
              <a:t> 3NF  2NF  1NF</a:t>
            </a:r>
          </a:p>
          <a:p>
            <a:r>
              <a:rPr lang="en-US" dirty="0" err="1" smtClean="0">
                <a:sym typeface="Symbol" pitchFamily="71" charset="2"/>
              </a:rPr>
              <a:t>Mục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đích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của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việc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chuẩn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hóa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lược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đồ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là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phân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rã</a:t>
            </a:r>
            <a:r>
              <a:rPr lang="en-US" smtClean="0">
                <a:sym typeface="Symbol" pitchFamily="71" charset="2"/>
              </a:rPr>
              <a:t> lược đồ ban đầu (chưa tốt) thành </a:t>
            </a:r>
            <a:r>
              <a:rPr lang="en-US" dirty="0" err="1" smtClean="0">
                <a:sym typeface="Symbol" pitchFamily="71" charset="2"/>
              </a:rPr>
              <a:t>các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lược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đồ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thỏa</a:t>
            </a:r>
            <a:r>
              <a:rPr lang="en-US" dirty="0" smtClean="0">
                <a:sym typeface="Symbol" pitchFamily="71" charset="2"/>
              </a:rPr>
              <a:t> 3NF </a:t>
            </a:r>
            <a:r>
              <a:rPr lang="en-US" dirty="0" err="1" smtClean="0">
                <a:sym typeface="Symbol" pitchFamily="71" charset="2"/>
              </a:rPr>
              <a:t>hoặc</a:t>
            </a:r>
            <a:r>
              <a:rPr lang="en-US" dirty="0" smtClean="0">
                <a:sym typeface="Symbol" pitchFamily="71" charset="2"/>
              </a:rPr>
              <a:t> BCNF </a:t>
            </a:r>
            <a:r>
              <a:rPr lang="en-US" dirty="0" err="1" smtClean="0">
                <a:sym typeface="Symbol" pitchFamily="71" charset="2"/>
              </a:rPr>
              <a:t>hoặc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dirty="0" err="1" smtClean="0">
                <a:sym typeface="Symbol" pitchFamily="71" charset="2"/>
              </a:rPr>
              <a:t>cao</a:t>
            </a:r>
            <a:r>
              <a:rPr lang="en-US" dirty="0" smtClean="0">
                <a:sym typeface="Symbol" pitchFamily="71" charset="2"/>
              </a:rPr>
              <a:t> </a:t>
            </a:r>
            <a:r>
              <a:rPr lang="en-US" err="1" smtClean="0">
                <a:sym typeface="Symbol" pitchFamily="71" charset="2"/>
              </a:rPr>
              <a:t>hơn</a:t>
            </a:r>
            <a:r>
              <a:rPr lang="en-US" smtClean="0">
                <a:sym typeface="Symbol" pitchFamily="71" charset="2"/>
              </a:rPr>
              <a:t>.</a:t>
            </a:r>
            <a:endParaRPr lang="en-US" dirty="0" smtClean="0">
              <a:sym typeface="Symbol" pitchFamily="71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PHÂN RÃ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Cho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err="1" smtClean="0"/>
              <a:t>hệ</a:t>
            </a:r>
            <a:r>
              <a:rPr lang="en-US" sz="2800" smtClean="0"/>
              <a:t> (</a:t>
            </a:r>
            <a:r>
              <a:rPr lang="en-US" sz="2800" b="1" i="1" dirty="0" smtClean="0"/>
              <a:t>R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F</a:t>
            </a:r>
            <a:r>
              <a:rPr lang="en-US" sz="28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i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PTH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PTH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phân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rã</a:t>
            </a:r>
            <a:r>
              <a:rPr lang="en-US" sz="2800" b="1" i="1" dirty="0" smtClean="0"/>
              <a:t> </a:t>
            </a:r>
            <a:r>
              <a:rPr lang="en-US" sz="2800" dirty="0" smtClean="0"/>
              <a:t>(</a:t>
            </a:r>
            <a:r>
              <a:rPr lang="en-US" sz="2800" b="1" i="1" dirty="0" smtClean="0"/>
              <a:t>decomposition</a:t>
            </a:r>
            <a:r>
              <a:rPr lang="en-US" sz="2800" dirty="0" smtClean="0"/>
              <a:t>) </a:t>
            </a:r>
            <a:r>
              <a:rPr lang="en-US" sz="2800" b="1" i="1" dirty="0" err="1" smtClean="0"/>
              <a:t>của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lược</a:t>
            </a:r>
            <a:r>
              <a:rPr lang="en-US" sz="2800" b="1" i="1" dirty="0" smtClean="0"/>
              <a:t> </a:t>
            </a:r>
            <a:r>
              <a:rPr lang="en-US" sz="2800" b="1" i="1" err="1" smtClean="0"/>
              <a:t>đồ</a:t>
            </a:r>
            <a:r>
              <a:rPr lang="en-US" sz="2800" b="1" i="1" smtClean="0"/>
              <a:t> </a:t>
            </a:r>
            <a:r>
              <a:rPr lang="en-US" sz="2800" smtClean="0"/>
              <a:t>(</a:t>
            </a:r>
            <a:r>
              <a:rPr lang="en-US" sz="2800" b="1" i="1" smtClean="0"/>
              <a:t>R</a:t>
            </a:r>
            <a:r>
              <a:rPr lang="en-US" sz="2800" i="1" smtClean="0"/>
              <a:t>, </a:t>
            </a:r>
            <a:r>
              <a:rPr lang="en-US" sz="2800" b="1" i="1" smtClean="0"/>
              <a:t>F</a:t>
            </a:r>
            <a:r>
              <a:rPr lang="en-US" sz="2800" smtClean="0"/>
              <a:t>)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err="1" smtClean="0"/>
              <a:t>đồ</a:t>
            </a:r>
            <a:r>
              <a:rPr lang="en-US" sz="2800" smtClean="0"/>
              <a:t> (</a:t>
            </a:r>
            <a:r>
              <a:rPr lang="en-US" sz="2800" b="1" i="1" dirty="0" err="1" smtClean="0"/>
              <a:t>R</a:t>
            </a:r>
            <a:r>
              <a:rPr lang="en-US" sz="2800" b="1" i="1" baseline="-25000" dirty="0" err="1" smtClean="0"/>
              <a:t>i</a:t>
            </a:r>
            <a:r>
              <a:rPr lang="en-US" sz="2800" i="1" dirty="0" smtClean="0"/>
              <a:t>, </a:t>
            </a:r>
            <a:r>
              <a:rPr lang="en-US" sz="2800" b="1" i="1" dirty="0" err="1" smtClean="0"/>
              <a:t>F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 err="1" smtClean="0"/>
              <a:t>với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b="1" i="1" dirty="0" smtClean="0"/>
              <a:t>R = </a:t>
            </a:r>
            <a:r>
              <a:rPr lang="en-US" b="1" dirty="0" smtClean="0">
                <a:sym typeface="Symbol" pitchFamily="18" charset="2"/>
              </a:rPr>
              <a:t></a:t>
            </a:r>
            <a:r>
              <a:rPr lang="en-US" sz="2400" b="1" i="1" baseline="-25000" dirty="0" err="1" smtClean="0">
                <a:sym typeface="Symbol" pitchFamily="18" charset="2"/>
              </a:rPr>
              <a:t>i</a:t>
            </a:r>
            <a:r>
              <a:rPr lang="en-US" sz="2400" b="1" i="1" baseline="-25000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R</a:t>
            </a:r>
            <a:r>
              <a:rPr lang="en-US" sz="2400" b="1" i="1" baseline="-25000" dirty="0" err="1" smtClean="0">
                <a:sym typeface="Symbol" pitchFamily="18" charset="2"/>
              </a:rPr>
              <a:t>i</a:t>
            </a:r>
            <a:r>
              <a:rPr lang="en-US" sz="2400" b="1" dirty="0" smtClean="0">
                <a:sym typeface="Symbol" pitchFamily="18" charset="2"/>
              </a:rPr>
              <a:t>  </a:t>
            </a:r>
            <a:r>
              <a:rPr lang="en-US" sz="2400" dirty="0" err="1" smtClean="0">
                <a:sym typeface="Symbol" pitchFamily="18" charset="2"/>
              </a:rPr>
              <a:t>với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mọi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i</a:t>
            </a:r>
            <a:endParaRPr lang="en-US" sz="2400" b="1" i="1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b="1" i="1" dirty="0" err="1" smtClean="0">
                <a:sym typeface="Symbol" pitchFamily="18" charset="2"/>
              </a:rPr>
              <a:t>F</a:t>
            </a:r>
            <a:r>
              <a:rPr lang="en-US" sz="2400" i="1" baseline="-25000" dirty="0" err="1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một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tập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các</a:t>
            </a:r>
            <a:r>
              <a:rPr lang="en-US" sz="2400" dirty="0" smtClean="0">
                <a:sym typeface="Symbol" pitchFamily="18" charset="2"/>
              </a:rPr>
              <a:t> PTH </a:t>
            </a:r>
            <a:r>
              <a:rPr lang="en-US" sz="2400" dirty="0" err="1" smtClean="0">
                <a:sym typeface="Symbol" pitchFamily="18" charset="2"/>
              </a:rPr>
              <a:t>với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các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tính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chỉ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R</a:t>
            </a:r>
            <a:r>
              <a:rPr lang="en-US" sz="2400" b="1" i="1" baseline="-25000" dirty="0" err="1" smtClean="0">
                <a:sym typeface="Symbol" pitchFamily="18" charset="2"/>
              </a:rPr>
              <a:t>i</a:t>
            </a:r>
            <a:endParaRPr lang="en-US" sz="2400" b="1" i="1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kéo</a:t>
            </a:r>
            <a:r>
              <a:rPr lang="en-US" sz="2400" b="1" i="1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theo</a:t>
            </a:r>
            <a:r>
              <a:rPr lang="en-US" sz="2400" i="1" dirty="0" smtClean="0">
                <a:sym typeface="Symbol" pitchFamily="18" charset="2"/>
              </a:rPr>
              <a:t> (</a:t>
            </a:r>
            <a:r>
              <a:rPr lang="en-US" sz="2400" b="1" i="1" dirty="0" smtClean="0">
                <a:sym typeface="Symbol" pitchFamily="18" charset="2"/>
              </a:rPr>
              <a:t>entails</a:t>
            </a:r>
            <a:r>
              <a:rPr lang="en-US" sz="2400" dirty="0" smtClean="0">
                <a:sym typeface="Symbol" pitchFamily="18" charset="2"/>
              </a:rPr>
              <a:t>) </a:t>
            </a:r>
            <a:r>
              <a:rPr lang="en-US" sz="2400" b="1" i="1" dirty="0" err="1" smtClean="0">
                <a:sym typeface="Symbol" pitchFamily="18" charset="2"/>
              </a:rPr>
              <a:t>F</a:t>
            </a:r>
            <a:r>
              <a:rPr lang="en-US" sz="2400" b="1" i="1" baseline="-25000" dirty="0" err="1" smtClean="0">
                <a:sym typeface="Symbol" pitchFamily="18" charset="2"/>
              </a:rPr>
              <a:t>i</a:t>
            </a:r>
            <a:r>
              <a:rPr lang="en-US" sz="2400" i="1" baseline="-250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với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mọi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err="1" smtClean="0">
                <a:sym typeface="Symbol" pitchFamily="18" charset="2"/>
              </a:rPr>
              <a:t>i</a:t>
            </a:r>
            <a:endParaRPr lang="en-US" sz="2400" b="1" i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phân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rã</a:t>
            </a:r>
            <a:r>
              <a:rPr lang="en-US" sz="2800" dirty="0" smtClean="0"/>
              <a:t> (</a:t>
            </a:r>
            <a:r>
              <a:rPr lang="en-US" sz="2800" b="1" i="1" dirty="0" smtClean="0"/>
              <a:t>decomposition</a:t>
            </a:r>
            <a:r>
              <a:rPr lang="en-US" sz="2800" dirty="0" smtClean="0"/>
              <a:t>) </a:t>
            </a:r>
            <a:r>
              <a:rPr lang="en-US" sz="2800" b="1" i="1" dirty="0" err="1" smtClean="0"/>
              <a:t>của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một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thể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hiện</a:t>
            </a:r>
            <a:r>
              <a:rPr lang="en-US" sz="2800" b="1" i="1" dirty="0" smtClean="0"/>
              <a:t> r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hệ</a:t>
            </a:r>
            <a:r>
              <a:rPr lang="en-US" sz="2800" dirty="0" smtClean="0"/>
              <a:t> (relation) </a:t>
            </a:r>
            <a:r>
              <a:rPr lang="en-US" sz="2800" b="1" i="1" dirty="0" err="1" smtClean="0"/>
              <a:t>r</a:t>
            </a:r>
            <a:r>
              <a:rPr lang="en-US" sz="2800" b="1" i="1" baseline="-25000" dirty="0" err="1" smtClean="0"/>
              <a:t>i</a:t>
            </a:r>
            <a:r>
              <a:rPr lang="en-US" sz="2800" b="1" i="1" dirty="0" smtClean="0"/>
              <a:t> = </a:t>
            </a:r>
            <a:r>
              <a:rPr lang="en-US" sz="2800" b="1" i="1" dirty="0" smtClean="0">
                <a:sym typeface="Symbol" pitchFamily="18" charset="2"/>
              </a:rPr>
              <a:t></a:t>
            </a:r>
            <a:r>
              <a:rPr lang="en-US" sz="2800" b="1" i="1" baseline="-25000" dirty="0" err="1" smtClean="0">
                <a:sym typeface="Symbol" pitchFamily="18" charset="2"/>
              </a:rPr>
              <a:t>R</a:t>
            </a:r>
            <a:r>
              <a:rPr lang="en-US" sz="2800" b="1" i="1" baseline="-350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b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) 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PHÂN RÃ KHÔNG MẤT THÔNG TIN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rã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thỏa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 </a:t>
            </a:r>
            <a:r>
              <a:rPr lang="en-US" sz="2800" dirty="0" err="1" smtClean="0"/>
              <a:t>tiêu</a:t>
            </a:r>
            <a:r>
              <a:rPr lang="en-US" sz="2800" dirty="0" smtClean="0"/>
              <a:t> </a:t>
            </a:r>
            <a:r>
              <a:rPr lang="en-US" sz="2800" dirty="0" err="1" smtClean="0"/>
              <a:t>chí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trọng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không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mất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thông</a:t>
            </a:r>
            <a:r>
              <a:rPr lang="en-US" sz="2800" b="1" i="1" dirty="0" smtClean="0"/>
              <a:t> tin </a:t>
            </a:r>
            <a:r>
              <a:rPr lang="en-US" sz="2800" dirty="0" smtClean="0"/>
              <a:t>(</a:t>
            </a:r>
            <a:r>
              <a:rPr lang="en-US" sz="2800" b="1" i="1" dirty="0" smtClean="0"/>
              <a:t>lossless/</a:t>
            </a:r>
            <a:r>
              <a:rPr lang="en-US" sz="2800" b="1" i="1" dirty="0" err="1" smtClean="0"/>
              <a:t>nonadditive</a:t>
            </a:r>
            <a:r>
              <a:rPr lang="en-US" sz="2800" b="1" i="1" dirty="0" smtClean="0"/>
              <a:t> join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rã</a:t>
            </a:r>
            <a:r>
              <a:rPr lang="en-US" sz="2800" dirty="0" smtClean="0"/>
              <a:t> (</a:t>
            </a:r>
            <a:r>
              <a:rPr lang="en-US" sz="2800" b="1" i="1" dirty="0" smtClean="0"/>
              <a:t>R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b="1" i="1" dirty="0" err="1" smtClean="0"/>
              <a:t>R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)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lược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,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mất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smtClean="0"/>
              <a:t>tin nếu mọi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lệ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b="1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thành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nó</a:t>
            </a:r>
            <a:r>
              <a:rPr lang="en-US" sz="2800" dirty="0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với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2362200" y="4038600"/>
          <a:ext cx="406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6" name="Equation" r:id="rId4" imgW="1218960" imgH="228600" progId="Equation.DSMT4">
                  <p:embed/>
                </p:oleObj>
              </mc:Choice>
              <mc:Fallback>
                <p:oleObj name="Equation" r:id="rId4" imgW="12189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406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2260600" y="4953000"/>
          <a:ext cx="21590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7" name="Equation" r:id="rId6" imgW="647640" imgH="241200" progId="Equation.DSMT4">
                  <p:embed/>
                </p:oleObj>
              </mc:Choice>
              <mc:Fallback>
                <p:oleObj name="Equation" r:id="rId6" imgW="6476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953000"/>
                        <a:ext cx="21590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PHÂN RÃ KHÔNG MẤT THÔNG TIN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luôn</a:t>
            </a:r>
            <a:r>
              <a:rPr lang="en-US" sz="2800" dirty="0" smtClean="0"/>
              <a:t> </a:t>
            </a:r>
            <a:r>
              <a:rPr lang="en-US" sz="2800" dirty="0" err="1" smtClean="0"/>
              <a:t>đúng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luôn</a:t>
            </a:r>
            <a:r>
              <a:rPr lang="en-US" sz="2800" dirty="0" smtClean="0"/>
              <a:t> </a:t>
            </a:r>
            <a:r>
              <a:rPr lang="en-US" sz="2800" dirty="0" err="1" smtClean="0"/>
              <a:t>đúng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2320925" y="2057400"/>
          <a:ext cx="4148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1" name="Equation" r:id="rId4" imgW="1244520" imgH="228600" progId="Equation.DSMT4">
                  <p:embed/>
                </p:oleObj>
              </mc:Choice>
              <mc:Fallback>
                <p:oleObj name="Equation" r:id="rId4" imgW="12445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057400"/>
                        <a:ext cx="41481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2286000" y="3505200"/>
          <a:ext cx="41481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Equation" r:id="rId6" imgW="1244520" imgH="228600" progId="Equation.DSMT4">
                  <p:embed/>
                </p:oleObj>
              </mc:Choice>
              <mc:Fallback>
                <p:oleObj name="Equation" r:id="rId6" imgW="12445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41481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254125" y="4876800"/>
            <a:ext cx="700929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latin typeface="+mj-lt"/>
              </a:rPr>
              <a:t>SSN     </a:t>
            </a:r>
            <a:r>
              <a:rPr lang="en-US" sz="2000" i="1" dirty="0" smtClean="0">
                <a:latin typeface="+mj-lt"/>
              </a:rPr>
              <a:t>	Name     Address</a:t>
            </a:r>
            <a:r>
              <a:rPr lang="en-US" sz="2000" dirty="0" smtClean="0">
                <a:latin typeface="+mj-lt"/>
              </a:rPr>
              <a:t>         </a:t>
            </a:r>
            <a:r>
              <a:rPr lang="en-US" sz="2000" i="1" dirty="0">
                <a:latin typeface="+mj-lt"/>
              </a:rPr>
              <a:t>SSN    </a:t>
            </a:r>
            <a:r>
              <a:rPr lang="en-US" sz="2000" i="1" dirty="0" smtClean="0">
                <a:latin typeface="+mj-lt"/>
              </a:rPr>
              <a:t>  Name</a:t>
            </a:r>
            <a:r>
              <a:rPr lang="en-US" sz="2000" dirty="0" smtClean="0">
                <a:latin typeface="+mj-lt"/>
              </a:rPr>
              <a:t>       </a:t>
            </a:r>
            <a:r>
              <a:rPr lang="en-US" sz="2000" i="1" dirty="0" err="1" smtClean="0">
                <a:latin typeface="+mj-lt"/>
              </a:rPr>
              <a:t>Name</a:t>
            </a:r>
            <a:r>
              <a:rPr lang="en-US" sz="2000" i="1" dirty="0" smtClean="0">
                <a:latin typeface="+mj-lt"/>
              </a:rPr>
              <a:t>      </a:t>
            </a:r>
            <a:r>
              <a:rPr lang="en-US" sz="2000" i="1" dirty="0">
                <a:latin typeface="+mj-lt"/>
              </a:rPr>
              <a:t>Address</a:t>
            </a:r>
          </a:p>
          <a:p>
            <a:r>
              <a:rPr lang="en-US" sz="2000" dirty="0">
                <a:latin typeface="+mj-lt"/>
              </a:rPr>
              <a:t>1111  </a:t>
            </a:r>
            <a:r>
              <a:rPr lang="en-US" sz="2000" dirty="0" smtClean="0">
                <a:latin typeface="+mj-lt"/>
              </a:rPr>
              <a:t>	Joe        </a:t>
            </a:r>
            <a:r>
              <a:rPr lang="en-US" sz="2000" dirty="0">
                <a:latin typeface="+mj-lt"/>
              </a:rPr>
              <a:t>1 Pine         </a:t>
            </a:r>
            <a:r>
              <a:rPr lang="en-US" sz="2000" dirty="0" smtClean="0">
                <a:latin typeface="+mj-lt"/>
              </a:rPr>
              <a:t>   1111     Joe              </a:t>
            </a:r>
            <a:r>
              <a:rPr lang="en-US" sz="2000" dirty="0" err="1" smtClean="0">
                <a:latin typeface="+mj-lt"/>
              </a:rPr>
              <a:t>Joe</a:t>
            </a:r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>
                <a:latin typeface="+mj-lt"/>
              </a:rPr>
              <a:t>1 Pine</a:t>
            </a:r>
          </a:p>
          <a:p>
            <a:r>
              <a:rPr lang="en-US" sz="2000" dirty="0">
                <a:latin typeface="+mj-lt"/>
              </a:rPr>
              <a:t>2222  </a:t>
            </a:r>
            <a:r>
              <a:rPr lang="en-US" sz="2000" dirty="0" smtClean="0">
                <a:latin typeface="+mj-lt"/>
              </a:rPr>
              <a:t>	Alice     </a:t>
            </a:r>
            <a:r>
              <a:rPr lang="en-US" sz="2000" dirty="0">
                <a:latin typeface="+mj-lt"/>
              </a:rPr>
              <a:t>2 Oak         </a:t>
            </a:r>
            <a:r>
              <a:rPr lang="en-US" sz="2000" dirty="0" smtClean="0">
                <a:latin typeface="+mj-lt"/>
              </a:rPr>
              <a:t>   2222     Alice          </a:t>
            </a:r>
            <a:r>
              <a:rPr lang="en-US" sz="2000" dirty="0" err="1" smtClean="0">
                <a:latin typeface="+mj-lt"/>
              </a:rPr>
              <a:t>Alice</a:t>
            </a:r>
            <a:r>
              <a:rPr lang="en-US" sz="2000" dirty="0" smtClean="0">
                <a:latin typeface="+mj-lt"/>
              </a:rPr>
              <a:t>      2 </a:t>
            </a:r>
            <a:r>
              <a:rPr lang="en-US" sz="2000" dirty="0">
                <a:latin typeface="+mj-lt"/>
              </a:rPr>
              <a:t>Oak</a:t>
            </a:r>
          </a:p>
          <a:p>
            <a:r>
              <a:rPr lang="en-US" sz="2000" dirty="0">
                <a:latin typeface="+mj-lt"/>
              </a:rPr>
              <a:t>3333  </a:t>
            </a:r>
            <a:r>
              <a:rPr lang="en-US" sz="2000" dirty="0" smtClean="0">
                <a:latin typeface="+mj-lt"/>
              </a:rPr>
              <a:t>	Alice     </a:t>
            </a:r>
            <a:r>
              <a:rPr lang="en-US" sz="2000" dirty="0">
                <a:latin typeface="+mj-lt"/>
              </a:rPr>
              <a:t>3 Pine         </a:t>
            </a:r>
            <a:r>
              <a:rPr lang="en-US" sz="2000" dirty="0" smtClean="0">
                <a:latin typeface="+mj-lt"/>
              </a:rPr>
              <a:t>   3333     Alice         </a:t>
            </a:r>
            <a:r>
              <a:rPr lang="en-US" sz="2000" dirty="0" err="1" smtClean="0">
                <a:latin typeface="+mj-lt"/>
              </a:rPr>
              <a:t>Alice</a:t>
            </a:r>
            <a:r>
              <a:rPr lang="en-US" sz="2000" dirty="0" smtClean="0">
                <a:latin typeface="+mj-lt"/>
              </a:rPr>
              <a:t>      3 </a:t>
            </a:r>
            <a:r>
              <a:rPr lang="en-US" sz="2000" dirty="0">
                <a:latin typeface="+mj-lt"/>
              </a:rPr>
              <a:t>Pine</a:t>
            </a:r>
            <a:endParaRPr lang="en-US" sz="2000" i="1" dirty="0">
              <a:latin typeface="+mj-lt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5181600" y="5283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1219200" y="4902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4191000" y="490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419600" y="4902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6324600" y="490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6324600" y="5257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4419600" y="490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>
            <a:off x="6096000" y="490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>
            <a:off x="6324600" y="6426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>
            <a:off x="6324600" y="490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8382000" y="490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1219200" y="490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4419600" y="5257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4419600" y="6426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1219200" y="5257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1219200" y="6426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6" name="Line 73"/>
          <p:cNvSpPr>
            <a:spLocks noChangeShapeType="1"/>
          </p:cNvSpPr>
          <p:nvPr/>
        </p:nvSpPr>
        <p:spPr bwMode="auto">
          <a:xfrm>
            <a:off x="6019800" y="5715000"/>
            <a:ext cx="304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27" name="Line 74"/>
          <p:cNvSpPr>
            <a:spLocks noChangeShapeType="1"/>
          </p:cNvSpPr>
          <p:nvPr/>
        </p:nvSpPr>
        <p:spPr bwMode="auto">
          <a:xfrm flipH="1">
            <a:off x="6019800" y="571500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</a:t>
            </a:r>
          </a:p>
          <a:p>
            <a:r>
              <a:rPr lang="en-US" smtClean="0"/>
              <a:t>Các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smtClean="0"/>
              <a:t>1NF, 2NF, 3NF, BCNF</a:t>
            </a:r>
          </a:p>
          <a:p>
            <a:r>
              <a:rPr lang="en-US" smtClean="0"/>
              <a:t>Phân rã</a:t>
            </a:r>
            <a:endParaRPr lang="en-US" dirty="0" smtClean="0"/>
          </a:p>
          <a:p>
            <a:pPr lvl="1"/>
            <a:r>
              <a:rPr lang="en-US" smtClean="0"/>
              <a:t>Phân rã không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smtClean="0"/>
              <a:t>Phân rã bảo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err="1" smtClean="0"/>
              <a:t>thuộc</a:t>
            </a:r>
            <a:r>
              <a:rPr lang="en-US" smtClean="0"/>
              <a:t> hàm</a:t>
            </a:r>
          </a:p>
          <a:p>
            <a:r>
              <a:rPr lang="en-US" smtClean="0"/>
              <a:t>Phân rã BCNF</a:t>
            </a:r>
          </a:p>
          <a:p>
            <a:r>
              <a:rPr lang="en-US" smtClean="0"/>
              <a:t>Phân rã 3NF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PHÂN RÃ KHÔNG MẤT THÔNG TIN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(</a:t>
            </a:r>
            <a:r>
              <a:rPr lang="en-US" sz="2800" b="1" dirty="0" smtClean="0"/>
              <a:t>2222, Alice, 3 Pine</a:t>
            </a:r>
            <a:r>
              <a:rPr lang="en-US" sz="2800" dirty="0" smtClean="0"/>
              <a:t>) </a:t>
            </a:r>
            <a:r>
              <a:rPr lang="en-US" sz="2800" dirty="0" err="1" smtClean="0"/>
              <a:t>và</a:t>
            </a:r>
            <a:r>
              <a:rPr lang="en-US" sz="2800" dirty="0" smtClean="0"/>
              <a:t> (</a:t>
            </a:r>
            <a:r>
              <a:rPr lang="en-US" sz="2800" b="1" dirty="0" smtClean="0"/>
              <a:t>3333, Alice, 2 Oak</a:t>
            </a:r>
            <a:r>
              <a:rPr lang="en-US" sz="2800" dirty="0" smtClean="0"/>
              <a:t>)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!  </a:t>
            </a:r>
          </a:p>
          <a:p>
            <a:pPr lvl="1"/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ta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mất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tin?</a:t>
            </a:r>
          </a:p>
          <a:p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mất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tin:</a:t>
            </a:r>
          </a:p>
          <a:p>
            <a:pPr lvl="1"/>
            <a:r>
              <a:rPr lang="en-US" sz="2400" b="1" dirty="0" smtClean="0"/>
              <a:t>2222</a:t>
            </a:r>
            <a:r>
              <a:rPr lang="en-US" sz="2400" dirty="0" smtClean="0"/>
              <a:t> </a:t>
            </a:r>
            <a:r>
              <a:rPr lang="en-US" sz="2400" dirty="0" err="1" smtClean="0"/>
              <a:t>sống</a:t>
            </a:r>
            <a:r>
              <a:rPr lang="en-US" sz="2400" dirty="0" smtClean="0"/>
              <a:t> ở </a:t>
            </a:r>
            <a:r>
              <a:rPr lang="en-US" sz="2400" b="1" dirty="0" smtClean="0"/>
              <a:t>2 Oak</a:t>
            </a:r>
            <a:r>
              <a:rPr lang="en-US" sz="2400" dirty="0" smtClean="0"/>
              <a:t>: 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rã</a:t>
            </a:r>
            <a:r>
              <a:rPr lang="en-US" sz="2400" dirty="0" smtClean="0"/>
              <a:t> , </a:t>
            </a:r>
            <a:r>
              <a:rPr lang="en-US" sz="2400" b="1" dirty="0" smtClean="0"/>
              <a:t>2222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sống</a:t>
            </a:r>
            <a:r>
              <a:rPr lang="en-US" sz="2400" dirty="0" smtClean="0"/>
              <a:t> ở </a:t>
            </a:r>
            <a:r>
              <a:rPr lang="en-US" sz="2400" b="1" dirty="0" smtClean="0"/>
              <a:t>2 Oak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b="1" dirty="0" smtClean="0"/>
              <a:t>3 Pine</a:t>
            </a:r>
          </a:p>
          <a:p>
            <a:pPr lvl="1"/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b="1" dirty="0" smtClean="0"/>
              <a:t>3333</a:t>
            </a:r>
            <a:r>
              <a:rPr lang="en-US" sz="2400" dirty="0" smtClean="0"/>
              <a:t> </a:t>
            </a:r>
            <a:r>
              <a:rPr lang="en-US" sz="2400" dirty="0" err="1" smtClean="0"/>
              <a:t>sống</a:t>
            </a:r>
            <a:r>
              <a:rPr lang="en-US" sz="2400" dirty="0" smtClean="0"/>
              <a:t> ở </a:t>
            </a:r>
            <a:r>
              <a:rPr lang="en-US" sz="2400" b="1" dirty="0" smtClean="0"/>
              <a:t>3 Pine</a:t>
            </a:r>
            <a:endParaRPr lang="en-US" sz="2400" b="1" i="1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1254125" y="4724400"/>
            <a:ext cx="700929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latin typeface="+mj-lt"/>
              </a:rPr>
              <a:t>SSN     </a:t>
            </a:r>
            <a:r>
              <a:rPr lang="en-US" sz="2000" i="1" dirty="0" smtClean="0">
                <a:latin typeface="+mj-lt"/>
              </a:rPr>
              <a:t>	Name     Address</a:t>
            </a:r>
            <a:r>
              <a:rPr lang="en-US" sz="2000" dirty="0" smtClean="0">
                <a:latin typeface="+mj-lt"/>
              </a:rPr>
              <a:t>         </a:t>
            </a:r>
            <a:r>
              <a:rPr lang="en-US" sz="2000" i="1" dirty="0">
                <a:latin typeface="+mj-lt"/>
              </a:rPr>
              <a:t>SSN    </a:t>
            </a:r>
            <a:r>
              <a:rPr lang="en-US" sz="2000" i="1" dirty="0" smtClean="0">
                <a:latin typeface="+mj-lt"/>
              </a:rPr>
              <a:t>  Name</a:t>
            </a:r>
            <a:r>
              <a:rPr lang="en-US" sz="2000" dirty="0" smtClean="0">
                <a:latin typeface="+mj-lt"/>
              </a:rPr>
              <a:t>       </a:t>
            </a:r>
            <a:r>
              <a:rPr lang="en-US" sz="2000" i="1" dirty="0" err="1" smtClean="0">
                <a:latin typeface="+mj-lt"/>
              </a:rPr>
              <a:t>Name</a:t>
            </a:r>
            <a:r>
              <a:rPr lang="en-US" sz="2000" i="1" dirty="0" smtClean="0">
                <a:latin typeface="+mj-lt"/>
              </a:rPr>
              <a:t>      </a:t>
            </a:r>
            <a:r>
              <a:rPr lang="en-US" sz="2000" i="1" dirty="0">
                <a:latin typeface="+mj-lt"/>
              </a:rPr>
              <a:t>Address</a:t>
            </a:r>
          </a:p>
          <a:p>
            <a:r>
              <a:rPr lang="en-US" sz="2000" dirty="0">
                <a:latin typeface="+mj-lt"/>
              </a:rPr>
              <a:t>1111  </a:t>
            </a:r>
            <a:r>
              <a:rPr lang="en-US" sz="2000" dirty="0" smtClean="0">
                <a:latin typeface="+mj-lt"/>
              </a:rPr>
              <a:t>	Joe        </a:t>
            </a:r>
            <a:r>
              <a:rPr lang="en-US" sz="2000" dirty="0">
                <a:latin typeface="+mj-lt"/>
              </a:rPr>
              <a:t>1 Pine         </a:t>
            </a:r>
            <a:r>
              <a:rPr lang="en-US" sz="2000" dirty="0" smtClean="0">
                <a:latin typeface="+mj-lt"/>
              </a:rPr>
              <a:t>   1111     Joe              </a:t>
            </a:r>
            <a:r>
              <a:rPr lang="en-US" sz="2000" dirty="0" err="1" smtClean="0">
                <a:latin typeface="+mj-lt"/>
              </a:rPr>
              <a:t>Joe</a:t>
            </a:r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>
                <a:latin typeface="+mj-lt"/>
              </a:rPr>
              <a:t>1 Pine</a:t>
            </a:r>
          </a:p>
          <a:p>
            <a:r>
              <a:rPr lang="en-US" sz="2000" dirty="0">
                <a:latin typeface="+mj-lt"/>
              </a:rPr>
              <a:t>2222  </a:t>
            </a:r>
            <a:r>
              <a:rPr lang="en-US" sz="2000" dirty="0" smtClean="0">
                <a:latin typeface="+mj-lt"/>
              </a:rPr>
              <a:t>	Alice     </a:t>
            </a:r>
            <a:r>
              <a:rPr lang="en-US" sz="2000" dirty="0">
                <a:latin typeface="+mj-lt"/>
              </a:rPr>
              <a:t>2 Oak         </a:t>
            </a:r>
            <a:r>
              <a:rPr lang="en-US" sz="2000" dirty="0" smtClean="0">
                <a:latin typeface="+mj-lt"/>
              </a:rPr>
              <a:t>   2222     Alice          </a:t>
            </a:r>
            <a:r>
              <a:rPr lang="en-US" sz="2000" dirty="0" err="1" smtClean="0">
                <a:latin typeface="+mj-lt"/>
              </a:rPr>
              <a:t>Alice</a:t>
            </a:r>
            <a:r>
              <a:rPr lang="en-US" sz="2000" dirty="0" smtClean="0">
                <a:latin typeface="+mj-lt"/>
              </a:rPr>
              <a:t>      2 </a:t>
            </a:r>
            <a:r>
              <a:rPr lang="en-US" sz="2000" dirty="0">
                <a:latin typeface="+mj-lt"/>
              </a:rPr>
              <a:t>Oak</a:t>
            </a:r>
          </a:p>
          <a:p>
            <a:r>
              <a:rPr lang="en-US" sz="2000" dirty="0">
                <a:latin typeface="+mj-lt"/>
              </a:rPr>
              <a:t>3333  </a:t>
            </a:r>
            <a:r>
              <a:rPr lang="en-US" sz="2000" dirty="0" smtClean="0">
                <a:latin typeface="+mj-lt"/>
              </a:rPr>
              <a:t>	Alice     </a:t>
            </a:r>
            <a:r>
              <a:rPr lang="en-US" sz="2000" dirty="0">
                <a:latin typeface="+mj-lt"/>
              </a:rPr>
              <a:t>3 Pine         </a:t>
            </a:r>
            <a:r>
              <a:rPr lang="en-US" sz="2000" dirty="0" smtClean="0">
                <a:latin typeface="+mj-lt"/>
              </a:rPr>
              <a:t>   3333     Alice         </a:t>
            </a:r>
            <a:r>
              <a:rPr lang="en-US" sz="2000" dirty="0" err="1" smtClean="0">
                <a:latin typeface="+mj-lt"/>
              </a:rPr>
              <a:t>Alice</a:t>
            </a:r>
            <a:r>
              <a:rPr lang="en-US" sz="2000" dirty="0" smtClean="0">
                <a:latin typeface="+mj-lt"/>
              </a:rPr>
              <a:t>      3 </a:t>
            </a:r>
            <a:r>
              <a:rPr lang="en-US" sz="2000" dirty="0">
                <a:latin typeface="+mj-lt"/>
              </a:rPr>
              <a:t>Pine</a:t>
            </a:r>
            <a:endParaRPr lang="en-US" sz="2000" i="1" dirty="0">
              <a:latin typeface="+mj-lt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5181600" y="5130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1219200" y="474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>
            <a:off x="4191000" y="474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>
            <a:off x="4419600" y="4749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6324600" y="474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6324600" y="5105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4419600" y="474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7" name="Line 37"/>
          <p:cNvSpPr>
            <a:spLocks noChangeShapeType="1"/>
          </p:cNvSpPr>
          <p:nvPr/>
        </p:nvSpPr>
        <p:spPr bwMode="auto">
          <a:xfrm>
            <a:off x="6096000" y="474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>
            <a:off x="6324600" y="627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>
            <a:off x="6324600" y="474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0" name="Line 40"/>
          <p:cNvSpPr>
            <a:spLocks noChangeShapeType="1"/>
          </p:cNvSpPr>
          <p:nvPr/>
        </p:nvSpPr>
        <p:spPr bwMode="auto">
          <a:xfrm>
            <a:off x="8382000" y="474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1" name="Line 42"/>
          <p:cNvSpPr>
            <a:spLocks noChangeShapeType="1"/>
          </p:cNvSpPr>
          <p:nvPr/>
        </p:nvSpPr>
        <p:spPr bwMode="auto">
          <a:xfrm>
            <a:off x="1219200" y="4749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2" name="Line 43"/>
          <p:cNvSpPr>
            <a:spLocks noChangeShapeType="1"/>
          </p:cNvSpPr>
          <p:nvPr/>
        </p:nvSpPr>
        <p:spPr bwMode="auto">
          <a:xfrm>
            <a:off x="4419600" y="5105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4419600" y="6273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>
            <a:off x="1219200" y="5105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1219200" y="6273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26" name="Line 73"/>
          <p:cNvSpPr>
            <a:spLocks noChangeShapeType="1"/>
          </p:cNvSpPr>
          <p:nvPr/>
        </p:nvSpPr>
        <p:spPr bwMode="auto">
          <a:xfrm>
            <a:off x="6019800" y="5562600"/>
            <a:ext cx="3048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27" name="Line 74"/>
          <p:cNvSpPr>
            <a:spLocks noChangeShapeType="1"/>
          </p:cNvSpPr>
          <p:nvPr/>
        </p:nvSpPr>
        <p:spPr bwMode="auto">
          <a:xfrm flipH="1">
            <a:off x="6019800" y="556260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PHÂN RÃ KHÔNG MẤT THÔNG TIN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err="1" smtClean="0"/>
              <a:t>của</a:t>
            </a:r>
            <a:r>
              <a:rPr lang="en-US" smtClean="0"/>
              <a:t> (</a:t>
            </a:r>
            <a:r>
              <a:rPr lang="en-US" b="1" i="1" dirty="0" smtClean="0"/>
              <a:t>R</a:t>
            </a:r>
            <a:r>
              <a:rPr lang="en-US" i="1" dirty="0" smtClean="0"/>
              <a:t>, </a:t>
            </a:r>
            <a:r>
              <a:rPr lang="en-US" b="1" i="1" dirty="0" smtClean="0"/>
              <a:t>F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err="1" smtClean="0"/>
              <a:t>thành</a:t>
            </a:r>
            <a:r>
              <a:rPr lang="en-US" smtClean="0"/>
              <a:t> 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1</a:t>
            </a:r>
            <a:r>
              <a:rPr lang="en-US" i="1" dirty="0" smtClean="0"/>
              <a:t>, </a:t>
            </a:r>
            <a:r>
              <a:rPr lang="en-US" b="1" i="1" dirty="0" smtClean="0"/>
              <a:t>F</a:t>
            </a:r>
            <a:r>
              <a:rPr lang="en-US" i="1" baseline="-25000" dirty="0" smtClean="0"/>
              <a:t>1</a:t>
            </a:r>
            <a:r>
              <a:rPr lang="en-US" dirty="0" smtClean="0"/>
              <a:t>) </a:t>
            </a:r>
            <a:r>
              <a:rPr lang="en-US" err="1" smtClean="0"/>
              <a:t>và</a:t>
            </a:r>
            <a:r>
              <a:rPr lang="en-US" smtClean="0"/>
              <a:t> 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2</a:t>
            </a:r>
            <a:r>
              <a:rPr lang="en-US" i="1" dirty="0" smtClean="0"/>
              <a:t>, </a:t>
            </a:r>
            <a:r>
              <a:rPr lang="en-US" b="1" i="1" dirty="0" smtClean="0"/>
              <a:t>F</a:t>
            </a:r>
            <a:r>
              <a:rPr lang="en-US" i="1" baseline="-250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(lossless/</a:t>
            </a:r>
            <a:r>
              <a:rPr lang="en-US" dirty="0" err="1" smtClean="0"/>
              <a:t>nonadditive</a:t>
            </a:r>
            <a:r>
              <a:rPr lang="en-US" dirty="0" smtClean="0"/>
              <a:t> join)  </a:t>
            </a:r>
            <a:r>
              <a:rPr lang="en-US" b="1" i="1" dirty="0" err="1" smtClean="0"/>
              <a:t>nếu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chỉ</a:t>
            </a:r>
            <a:r>
              <a:rPr lang="en-US" b="1" i="1" dirty="0" smtClean="0"/>
              <a:t> </a:t>
            </a:r>
            <a:r>
              <a:rPr lang="en-US" b="1" i="1" dirty="0" err="1" smtClean="0"/>
              <a:t>nếu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 </a:t>
            </a:r>
            <a:r>
              <a:rPr lang="en-US" b="1" dirty="0" smtClean="0">
                <a:sym typeface="Symbol" pitchFamily="18" charset="2"/>
              </a:rPr>
              <a:t></a:t>
            </a:r>
            <a:r>
              <a:rPr lang="en-US" b="1" i="1" dirty="0" smtClean="0">
                <a:sym typeface="Symbol" pitchFamily="18" charset="2"/>
              </a:rPr>
              <a:t>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  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1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/>
              </a:rPr>
              <a:t>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i="1" baseline="30000" dirty="0" smtClean="0">
                <a:sym typeface="Symbol" pitchFamily="18" charset="2"/>
              </a:rPr>
              <a:t>+</a:t>
            </a:r>
            <a:r>
              <a:rPr lang="en-US" baseline="30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/>
              <a:t>hoặc</a:t>
            </a:r>
            <a:endParaRPr lang="en-US" baseline="30000" dirty="0" smtClean="0">
              <a:sym typeface="Symbol" pitchFamily="18" charset="2"/>
            </a:endParaRPr>
          </a:p>
          <a:p>
            <a:pPr lvl="1"/>
            <a:r>
              <a:rPr lang="en-US" b="1" dirty="0" smtClean="0">
                <a:sym typeface="Symbol" pitchFamily="18" charset="2"/>
              </a:rPr>
              <a:t>(</a:t>
            </a:r>
            <a:r>
              <a:rPr lang="en-US" b="1" i="1" dirty="0" smtClean="0">
                <a:sym typeface="Symbol" pitchFamily="18" charset="2"/>
              </a:rPr>
              <a:t>R</a:t>
            </a:r>
            <a:r>
              <a:rPr lang="en-US" b="1" i="1" baseline="-25000" dirty="0" smtClean="0">
                <a:sym typeface="Symbol" pitchFamily="18" charset="2"/>
              </a:rPr>
              <a:t>1 </a:t>
            </a:r>
            <a:r>
              <a:rPr lang="en-US" b="1" dirty="0" smtClean="0">
                <a:sym typeface="Symbol" pitchFamily="18" charset="2"/>
              </a:rPr>
              <a:t></a:t>
            </a:r>
            <a:r>
              <a:rPr lang="en-US" b="1" i="1" dirty="0" smtClean="0">
                <a:sym typeface="Symbol" pitchFamily="18" charset="2"/>
              </a:rPr>
              <a:t>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)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</a:t>
            </a:r>
            <a:r>
              <a:rPr lang="en-US" b="1" i="1" smtClean="0">
                <a:sym typeface="Symbol" pitchFamily="18" charset="2"/>
              </a:rPr>
              <a:t>  R</a:t>
            </a:r>
            <a:r>
              <a:rPr lang="en-US" b="1" i="1" baseline="-25000" smtClean="0">
                <a:sym typeface="Symbol" pitchFamily="18" charset="2"/>
              </a:rPr>
              <a:t>2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smtClean="0">
                <a:sym typeface="Symbol"/>
              </a:rPr>
              <a:t>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i="1" baseline="30000" dirty="0" smtClean="0">
                <a:sym typeface="Symbol" pitchFamily="18" charset="2"/>
              </a:rPr>
              <a:t>+</a:t>
            </a:r>
            <a:endParaRPr lang="en-US" i="1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PHÂN RÃ KHÔNG MẤT THÔNG TIN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 </a:t>
            </a:r>
            <a:r>
              <a:rPr lang="en-US" b="1" dirty="0" smtClean="0">
                <a:sym typeface="Symbol" pitchFamily="18" charset="2"/>
              </a:rPr>
              <a:t></a:t>
            </a:r>
            <a:r>
              <a:rPr lang="en-US" b="1" i="1" dirty="0" smtClean="0">
                <a:sym typeface="Symbol" pitchFamily="18" charset="2"/>
              </a:rPr>
              <a:t> 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b="1" dirty="0" smtClean="0">
                <a:sym typeface="Symbol" pitchFamily="18" charset="2"/>
              </a:rPr>
              <a:t> </a:t>
            </a:r>
            <a:r>
              <a:rPr lang="en-US" b="1" i="1" dirty="0" smtClean="0">
                <a:sym typeface="Symbol" pitchFamily="18" charset="2"/>
              </a:rPr>
              <a:t>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khi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đó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một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bộ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trong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r</a:t>
            </a:r>
            <a:r>
              <a:rPr lang="en-US" b="1" i="1" baseline="-25000" dirty="0" smtClean="0">
                <a:sym typeface="Symbol" pitchFamily="18" charset="2"/>
              </a:rPr>
              <a:t>1</a:t>
            </a:r>
            <a:r>
              <a:rPr lang="en-US" i="1" baseline="-25000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kết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hợp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được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với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duy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nhất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một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bộ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trong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i="1" baseline="-25000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bởi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phép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kết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nhiên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trên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tập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thuộc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tính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 </a:t>
            </a:r>
            <a:r>
              <a:rPr lang="en-US" b="1" dirty="0" smtClean="0">
                <a:sym typeface="Symbol" pitchFamily="18" charset="2"/>
              </a:rPr>
              <a:t></a:t>
            </a:r>
            <a:r>
              <a:rPr lang="en-US" b="1" i="1" dirty="0" smtClean="0">
                <a:sym typeface="Symbol" pitchFamily="18" charset="2"/>
              </a:rPr>
              <a:t> 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endParaRPr lang="en-US" b="1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2200" y="3406676"/>
            <a:ext cx="47067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+mj-lt"/>
              </a:rPr>
              <a:t>                </a:t>
            </a:r>
            <a:r>
              <a:rPr lang="en-US" sz="2400" b="1" i="1">
                <a:latin typeface="+mj-lt"/>
              </a:rPr>
              <a:t>R</a:t>
            </a:r>
            <a:r>
              <a:rPr lang="en-US" sz="2400" b="1" i="1" baseline="-25000">
                <a:latin typeface="+mj-lt"/>
              </a:rPr>
              <a:t>1 </a:t>
            </a:r>
            <a:r>
              <a:rPr lang="en-US" sz="2400" b="1">
                <a:latin typeface="+mj-lt"/>
                <a:sym typeface="Symbol" pitchFamily="18" charset="2"/>
              </a:rPr>
              <a:t> </a:t>
            </a:r>
            <a:r>
              <a:rPr lang="en-US" sz="2400" b="1" i="1">
                <a:latin typeface="+mj-lt"/>
                <a:sym typeface="Symbol" pitchFamily="18" charset="2"/>
              </a:rPr>
              <a:t>R</a:t>
            </a:r>
            <a:r>
              <a:rPr lang="en-US" sz="2400" b="1" i="1" baseline="-25000">
                <a:latin typeface="+mj-lt"/>
                <a:sym typeface="Symbol" pitchFamily="18" charset="2"/>
              </a:rPr>
              <a:t>2</a:t>
            </a:r>
            <a:r>
              <a:rPr lang="en-US" sz="2400" b="1" i="1">
                <a:latin typeface="+mj-lt"/>
                <a:sym typeface="Symbol" pitchFamily="18" charset="2"/>
              </a:rPr>
              <a:t>      R</a:t>
            </a:r>
            <a:r>
              <a:rPr lang="en-US" sz="2400" b="1" i="1" baseline="-25000">
                <a:latin typeface="+mj-lt"/>
                <a:sym typeface="Symbol" pitchFamily="18" charset="2"/>
              </a:rPr>
              <a:t>1 </a:t>
            </a:r>
            <a:r>
              <a:rPr lang="en-US" sz="2400" b="1">
                <a:latin typeface="+mj-lt"/>
                <a:sym typeface="Symbol" pitchFamily="18" charset="2"/>
              </a:rPr>
              <a:t> </a:t>
            </a:r>
            <a:r>
              <a:rPr lang="en-US" sz="2400" b="1" i="1">
                <a:latin typeface="+mj-lt"/>
                <a:sym typeface="Symbol" pitchFamily="18" charset="2"/>
              </a:rPr>
              <a:t>R</a:t>
            </a:r>
            <a:r>
              <a:rPr lang="en-US" sz="2400" b="1" i="1" baseline="-25000">
                <a:latin typeface="+mj-lt"/>
                <a:sym typeface="Symbol" pitchFamily="18" charset="2"/>
              </a:rPr>
              <a:t>2</a:t>
            </a:r>
            <a:r>
              <a:rPr lang="en-US" sz="2400" b="1" i="1">
                <a:latin typeface="+mj-lt"/>
                <a:sym typeface="Symbol" pitchFamily="18" charset="2"/>
              </a:rPr>
              <a:t> </a:t>
            </a:r>
            <a:endParaRPr lang="en-US" sz="2400" b="1" i="1">
              <a:latin typeface="+mj-lt"/>
            </a:endParaRPr>
          </a:p>
          <a:p>
            <a:r>
              <a:rPr lang="en-US" sz="2400">
                <a:latin typeface="+mj-lt"/>
              </a:rPr>
              <a:t>………….   a               a   ………...</a:t>
            </a:r>
          </a:p>
          <a:p>
            <a:r>
              <a:rPr lang="en-US" sz="2400">
                <a:latin typeface="+mj-lt"/>
              </a:rPr>
              <a:t>…………    a               b   ………….</a:t>
            </a:r>
          </a:p>
          <a:p>
            <a:r>
              <a:rPr lang="en-US" sz="2400">
                <a:latin typeface="+mj-lt"/>
              </a:rPr>
              <a:t>…………    b               c   ………….</a:t>
            </a:r>
          </a:p>
          <a:p>
            <a:r>
              <a:rPr lang="en-US" sz="2400">
                <a:latin typeface="+mj-lt"/>
              </a:rPr>
              <a:t>…………    c</a:t>
            </a:r>
          </a:p>
          <a:p>
            <a:r>
              <a:rPr lang="en-US" sz="2400" i="1">
                <a:latin typeface="+mj-lt"/>
              </a:rPr>
              <a:t>         </a:t>
            </a:r>
            <a:r>
              <a:rPr lang="en-US" sz="2400" b="1" i="1">
                <a:latin typeface="+mj-lt"/>
              </a:rPr>
              <a:t>r</a:t>
            </a:r>
            <a:r>
              <a:rPr lang="en-US" sz="2400" b="1" i="1" baseline="-25000">
                <a:latin typeface="+mj-lt"/>
              </a:rPr>
              <a:t>1</a:t>
            </a:r>
            <a:r>
              <a:rPr lang="en-US" sz="2400" b="1" i="1">
                <a:latin typeface="+mj-lt"/>
              </a:rPr>
              <a:t>                               r</a:t>
            </a:r>
            <a:r>
              <a:rPr lang="en-US" sz="2400" b="1" i="1" baseline="-25000">
                <a:latin typeface="+mj-lt"/>
              </a:rPr>
              <a:t>2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2209800" y="3870226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105400" y="3870226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105400" y="3870226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91000" y="3870226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209800" y="5318026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209800" y="3870226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239000" y="3870226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105400" y="5013226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+mj-lt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3870226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latin typeface="+mj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5486400" y="3870226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>
              <a:latin typeface="+mj-lt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4267200" y="402262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400">
              <a:latin typeface="+mj-lt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4267200" y="4098826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400">
              <a:latin typeface="+mj-lt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4267200" y="4403626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400">
              <a:latin typeface="+mj-lt"/>
            </a:endParaRPr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V="1">
            <a:off x="4267200" y="4784626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240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PHÂN RÃ KHÔNG MẤT THÔNG TIN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 </a:t>
            </a:r>
            <a:r>
              <a:rPr lang="en-US" b="1" dirty="0" smtClean="0">
                <a:sym typeface="Symbol" pitchFamily="18" charset="2"/>
              </a:rPr>
              <a:t></a:t>
            </a:r>
            <a:r>
              <a:rPr lang="en-US" b="1" i="1" dirty="0" smtClean="0">
                <a:sym typeface="Symbol" pitchFamily="18" charset="2"/>
              </a:rPr>
              <a:t>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)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b="1" i="1" dirty="0" smtClean="0">
                <a:sym typeface="Symbol" pitchFamily="18" charset="2"/>
              </a:rPr>
              <a:t>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i="1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thì</a:t>
            </a:r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err="1" smtClean="0">
                <a:sym typeface="Symbol" pitchFamily="18" charset="2"/>
              </a:rPr>
              <a:t>Mặt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khác</a:t>
            </a:r>
            <a:r>
              <a:rPr lang="en-US" dirty="0" smtClean="0">
                <a:sym typeface="Symbol" pitchFamily="18" charset="2"/>
              </a:rPr>
              <a:t>                               do 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err="1" smtClean="0">
                <a:sym typeface="Symbol" pitchFamily="18" charset="2"/>
              </a:rPr>
              <a:t>Vì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vậy</a:t>
            </a:r>
            <a:endParaRPr lang="en-US" dirty="0" smtClean="0">
              <a:sym typeface="Symbol" pitchFamily="18" charset="2"/>
            </a:endParaRP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Do </a:t>
            </a:r>
            <a:r>
              <a:rPr lang="en-US" dirty="0" err="1" smtClean="0">
                <a:sym typeface="Symbol" pitchFamily="18" charset="2"/>
              </a:rPr>
              <a:t>đó</a:t>
            </a:r>
            <a:r>
              <a:rPr lang="en-US" dirty="0" smtClean="0">
                <a:sym typeface="Symbol" pitchFamily="18" charset="2"/>
              </a:rPr>
              <a:t>,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690813" y="2208212"/>
          <a:ext cx="38623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4" imgW="1168200" imgH="253800" progId="Equation.DSMT4">
                  <p:embed/>
                </p:oleObj>
              </mc:Choice>
              <mc:Fallback>
                <p:oleObj name="Equation" r:id="rId4" imgW="11682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208212"/>
                        <a:ext cx="386238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667000" y="3124200"/>
          <a:ext cx="26035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6" imgW="787320" imgH="253800" progId="Equation.DSMT4">
                  <p:embed/>
                </p:oleObj>
              </mc:Choice>
              <mc:Fallback>
                <p:oleObj name="Equation" r:id="rId6" imgW="78732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26035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6151563" y="3124200"/>
          <a:ext cx="220186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5" name="Equation" r:id="rId8" imgW="660240" imgH="241200" progId="Equation.DSMT4">
                  <p:embed/>
                </p:oleObj>
              </mc:Choice>
              <mc:Fallback>
                <p:oleObj name="Equation" r:id="rId8" imgW="6602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3124200"/>
                        <a:ext cx="2201862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286000" y="4267200"/>
          <a:ext cx="382111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6" name="Equation" r:id="rId10" imgW="1155600" imgH="253800" progId="Equation.DSMT4">
                  <p:embed/>
                </p:oleObj>
              </mc:Choice>
              <mc:Fallback>
                <p:oleObj name="Equation" r:id="rId10" imgW="115560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382111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646363" y="5491163"/>
          <a:ext cx="23923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7" name="Equation" r:id="rId12" imgW="723600" imgH="228600" progId="Equation.DSMT4">
                  <p:embed/>
                </p:oleObj>
              </mc:Choice>
              <mc:Fallback>
                <p:oleObj name="Equation" r:id="rId12" imgW="7236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5491163"/>
                        <a:ext cx="239236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5105400" y="5486400"/>
          <a:ext cx="29384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8" name="Equation" r:id="rId14" imgW="888840" imgH="228600" progId="Equation.DSMT4">
                  <p:embed/>
                </p:oleObj>
              </mc:Choice>
              <mc:Fallback>
                <p:oleObj name="Equation" r:id="rId14" imgW="8888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293846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smtClean="0"/>
              <a:t>KIỂM TRA PHÂN RÃ KHÔNG MẤT THÔNG TIN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646237"/>
            <a:ext cx="8610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smtClean="0"/>
              <a:t>Input</a:t>
            </a:r>
            <a:r>
              <a:rPr lang="en-US" sz="2800" smtClean="0"/>
              <a:t>: </a:t>
            </a:r>
            <a:r>
              <a:rPr lang="en-US" sz="2800" i="1" smtClean="0"/>
              <a:t>R</a:t>
            </a:r>
            <a:r>
              <a:rPr lang="en-US" sz="2800" smtClean="0"/>
              <a:t>(</a:t>
            </a:r>
            <a:r>
              <a:rPr lang="en-US" sz="2800" i="1" smtClean="0"/>
              <a:t>A</a:t>
            </a:r>
            <a:r>
              <a:rPr lang="en-US" sz="2800" i="1" baseline="-25000" smtClean="0"/>
              <a:t>1</a:t>
            </a:r>
            <a:r>
              <a:rPr lang="en-US" sz="2800" smtClean="0"/>
              <a:t>, …, </a:t>
            </a:r>
            <a:r>
              <a:rPr lang="en-US" sz="2800" i="1" smtClean="0"/>
              <a:t>A</a:t>
            </a:r>
            <a:r>
              <a:rPr lang="en-US" sz="2800" i="1" baseline="-25000" smtClean="0"/>
              <a:t>n</a:t>
            </a:r>
            <a:r>
              <a:rPr lang="en-US" sz="2800" smtClean="0"/>
              <a:t>), </a:t>
            </a:r>
            <a:r>
              <a:rPr lang="en-US" sz="2800" i="1" smtClean="0"/>
              <a:t>F</a:t>
            </a:r>
            <a:r>
              <a:rPr lang="en-US" sz="2800" smtClean="0"/>
              <a:t>, </a:t>
            </a:r>
            <a:r>
              <a:rPr lang="en-US" sz="2800" i="1" smtClean="0"/>
              <a:t>R</a:t>
            </a:r>
            <a:r>
              <a:rPr lang="en-US" sz="2800" i="1" baseline="-25000" smtClean="0"/>
              <a:t>i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Output</a:t>
            </a:r>
            <a:r>
              <a:rPr lang="en-US" sz="2800" smtClean="0"/>
              <a:t>: Phân rã </a:t>
            </a:r>
            <a:r>
              <a:rPr lang="en-US" sz="2800" i="1" smtClean="0"/>
              <a:t>R</a:t>
            </a:r>
            <a:r>
              <a:rPr lang="en-US" sz="2800" smtClean="0"/>
              <a:t> thành các </a:t>
            </a:r>
            <a:r>
              <a:rPr lang="en-US" sz="2800" i="1" smtClean="0"/>
              <a:t>R</a:t>
            </a:r>
            <a:r>
              <a:rPr lang="en-US" sz="2800" i="1" baseline="-25000" smtClean="0"/>
              <a:t>i</a:t>
            </a:r>
            <a:r>
              <a:rPr lang="en-US" sz="2800" smtClean="0"/>
              <a:t> có mất thông tin không?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smtClean="0"/>
              <a:t>Tạo ma trận </a:t>
            </a:r>
            <a:r>
              <a:rPr lang="en-US" sz="2800" i="1" smtClean="0"/>
              <a:t>S</a:t>
            </a:r>
            <a:r>
              <a:rPr lang="en-US" sz="2800" smtClean="0"/>
              <a:t> với </a:t>
            </a:r>
            <a:r>
              <a:rPr lang="en-US" sz="2800" i="1" smtClean="0"/>
              <a:t>S</a:t>
            </a:r>
            <a:r>
              <a:rPr lang="en-US" sz="2800" smtClean="0"/>
              <a:t>(</a:t>
            </a:r>
            <a:r>
              <a:rPr lang="en-US" sz="2800" i="1" smtClean="0"/>
              <a:t>i,j</a:t>
            </a:r>
            <a:r>
              <a:rPr lang="en-US" sz="2800" smtClean="0"/>
              <a:t>) = </a:t>
            </a:r>
            <a:r>
              <a:rPr lang="en-US" sz="2800" i="1" smtClean="0"/>
              <a:t>b</a:t>
            </a:r>
            <a:r>
              <a:rPr lang="en-US" sz="2800" i="1" baseline="-25000" smtClean="0"/>
              <a:t>ij</a:t>
            </a:r>
            <a:r>
              <a:rPr lang="en-US" sz="2800" smtClean="0"/>
              <a:t>, các dòng ứng với </a:t>
            </a:r>
            <a:r>
              <a:rPr lang="en-US" sz="2800" i="1" smtClean="0"/>
              <a:t>R</a:t>
            </a:r>
            <a:r>
              <a:rPr lang="en-US" sz="2800" i="1" baseline="-25000" smtClean="0"/>
              <a:t>i</a:t>
            </a:r>
            <a:r>
              <a:rPr lang="en-US" sz="2800" smtClean="0"/>
              <a:t> và các cột ứng với </a:t>
            </a:r>
            <a:r>
              <a:rPr lang="en-US" sz="2800" i="1" smtClean="0"/>
              <a:t>A</a:t>
            </a:r>
            <a:r>
              <a:rPr lang="en-US" sz="2800" i="1" baseline="-25000" smtClean="0"/>
              <a:t>i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smtClean="0"/>
              <a:t>Với mỗi quan hệ </a:t>
            </a:r>
            <a:r>
              <a:rPr lang="en-US" sz="2800" i="1" smtClean="0"/>
              <a:t>R</a:t>
            </a:r>
            <a:r>
              <a:rPr lang="en-US" sz="2800" i="1" baseline="-25000" smtClean="0"/>
              <a:t>i</a:t>
            </a:r>
            <a:r>
              <a:rPr lang="en-US" sz="2800" smtClean="0"/>
              <a:t> 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smtClean="0"/>
              <a:t>Gán </a:t>
            </a:r>
            <a:r>
              <a:rPr lang="en-US" sz="2400" i="1" smtClean="0"/>
              <a:t>b</a:t>
            </a:r>
            <a:r>
              <a:rPr lang="en-US" sz="2400" i="1" baseline="-25000" smtClean="0"/>
              <a:t>ij</a:t>
            </a:r>
            <a:r>
              <a:rPr lang="en-US" sz="2400" smtClean="0"/>
              <a:t> = </a:t>
            </a:r>
            <a:r>
              <a:rPr lang="en-US" sz="2400" i="1" smtClean="0"/>
              <a:t>a</a:t>
            </a:r>
            <a:r>
              <a:rPr lang="en-US" sz="2400" i="1" baseline="-25000" smtClean="0"/>
              <a:t>j</a:t>
            </a:r>
            <a:r>
              <a:rPr lang="en-US" sz="2400" smtClean="0"/>
              <a:t> nếu </a:t>
            </a:r>
            <a:r>
              <a:rPr lang="en-US" sz="2400" i="1" smtClean="0"/>
              <a:t>A</a:t>
            </a:r>
            <a:r>
              <a:rPr lang="en-US" sz="2400" i="1" baseline="-25000" smtClean="0"/>
              <a:t>j</a:t>
            </a:r>
            <a:r>
              <a:rPr lang="en-US" sz="2400" smtClean="0"/>
              <a:t> thuộc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smtClean="0"/>
              <a:t>Với mỗi PTH </a:t>
            </a:r>
            <a:r>
              <a:rPr lang="en-US" sz="2800" i="1" smtClean="0"/>
              <a:t>X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</a:t>
            </a:r>
            <a:r>
              <a:rPr lang="en-US" sz="2800" smtClean="0"/>
              <a:t> </a:t>
            </a:r>
            <a:r>
              <a:rPr lang="en-US" sz="2800" i="1" smtClean="0"/>
              <a:t>Y</a:t>
            </a:r>
            <a:r>
              <a:rPr lang="en-US" sz="2800" smtClean="0"/>
              <a:t>, </a:t>
            </a:r>
          </a:p>
          <a:p>
            <a:pPr marL="914400" lvl="1" indent="-4572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smtClean="0"/>
              <a:t>Với những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/>
              <a:t> có giá trị ở vế </a:t>
            </a:r>
            <a:r>
              <a:rPr lang="en-US" sz="2400" i="1" smtClean="0"/>
              <a:t>X</a:t>
            </a:r>
            <a:r>
              <a:rPr lang="en-US" sz="2400" smtClean="0"/>
              <a:t> giống nhau, gán giá trị ở vế </a:t>
            </a:r>
            <a:r>
              <a:rPr lang="en-US" sz="2400" i="1" smtClean="0"/>
              <a:t>Y</a:t>
            </a:r>
            <a:r>
              <a:rPr lang="en-US" sz="2400" smtClean="0"/>
              <a:t> giống nhau (ưu tiên các giá trị </a:t>
            </a:r>
            <a:r>
              <a:rPr lang="en-US" sz="2400" i="1" smtClean="0"/>
              <a:t>a</a:t>
            </a:r>
            <a:r>
              <a:rPr lang="en-US" sz="2400" i="1" baseline="-25000" smtClean="0"/>
              <a:t>j</a:t>
            </a:r>
            <a:r>
              <a:rPr lang="en-US" sz="2400" smtClean="0"/>
              <a:t>, sau đó mới đến </a:t>
            </a:r>
            <a:r>
              <a:rPr lang="en-US" sz="2400" i="1" smtClean="0"/>
              <a:t>b</a:t>
            </a:r>
            <a:r>
              <a:rPr lang="en-US" sz="2400" i="1" baseline="-25000" smtClean="0"/>
              <a:t>ij</a:t>
            </a:r>
            <a:r>
              <a:rPr lang="en-US" sz="2400" smtClean="0"/>
              <a:t>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smtClean="0"/>
              <a:t>Nếu có một dòng toàn giá trị </a:t>
            </a:r>
            <a:r>
              <a:rPr lang="en-US" sz="2800" i="1" smtClean="0"/>
              <a:t>a</a:t>
            </a:r>
            <a:r>
              <a:rPr lang="en-US" sz="2800" i="1" baseline="-25000" smtClean="0"/>
              <a:t>j</a:t>
            </a:r>
            <a:r>
              <a:rPr lang="en-US" sz="2800" smtClean="0"/>
              <a:t> thì phân rã là không mất thông tin.</a:t>
            </a:r>
            <a:endParaRPr lang="en-US" sz="2800" b="1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smtClean="0"/>
              <a:t>KIỂM TRA PHÂN RÃ KHÔNG MẤT THÔNG TIN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Ví dụ: </a:t>
            </a:r>
            <a:r>
              <a:rPr lang="en-US" sz="2800" i="1" smtClean="0"/>
              <a:t>R</a:t>
            </a:r>
            <a:r>
              <a:rPr lang="en-US" sz="2800" smtClean="0"/>
              <a:t>(ABCDEG), </a:t>
            </a:r>
            <a:r>
              <a:rPr lang="en-US" sz="2800" i="1" smtClean="0"/>
              <a:t>F</a:t>
            </a:r>
            <a:r>
              <a:rPr lang="en-US" sz="2800" smtClean="0"/>
              <a:t> = {A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B, 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DE, AC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G}, </a:t>
            </a:r>
            <a:r>
              <a:rPr lang="en-US" sz="2800" i="1" smtClean="0"/>
              <a:t>R</a:t>
            </a:r>
            <a:r>
              <a:rPr lang="en-US" sz="2800" i="1" baseline="-25000" smtClean="0"/>
              <a:t>1</a:t>
            </a:r>
            <a:r>
              <a:rPr lang="en-US" sz="2800" smtClean="0"/>
              <a:t>(BE), </a:t>
            </a:r>
            <a:r>
              <a:rPr lang="en-US" sz="2800" i="1" smtClean="0"/>
              <a:t>R</a:t>
            </a:r>
            <a:r>
              <a:rPr lang="en-US" sz="2800" i="1" baseline="-25000" smtClean="0"/>
              <a:t>2</a:t>
            </a:r>
            <a:r>
              <a:rPr lang="en-US" sz="2800" smtClean="0"/>
              <a:t>(ACDEG)</a:t>
            </a:r>
            <a:endParaRPr lang="en-US" sz="2800" b="1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b="1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b="1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800" b="1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smtClean="0"/>
              <a:t>Ví dụ: </a:t>
            </a:r>
            <a:r>
              <a:rPr lang="en-US" sz="2800" i="1" smtClean="0"/>
              <a:t>R</a:t>
            </a:r>
            <a:r>
              <a:rPr lang="en-US" sz="2800" smtClean="0"/>
              <a:t>(ABCDEG), </a:t>
            </a:r>
            <a:r>
              <a:rPr lang="en-US" sz="2800" i="1" smtClean="0"/>
              <a:t>F</a:t>
            </a:r>
            <a:r>
              <a:rPr lang="en-US" sz="2800" smtClean="0"/>
              <a:t> = {A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B, 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DE, AC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G}, </a:t>
            </a:r>
            <a:r>
              <a:rPr lang="en-US" sz="2800" i="1" smtClean="0"/>
              <a:t>R</a:t>
            </a:r>
            <a:r>
              <a:rPr lang="en-US" sz="2800" i="1" baseline="-25000" smtClean="0"/>
              <a:t>1</a:t>
            </a:r>
            <a:r>
              <a:rPr lang="en-US" sz="2800" smtClean="0"/>
              <a:t>(AB), </a:t>
            </a:r>
            <a:r>
              <a:rPr lang="en-US" sz="2800" i="1" smtClean="0"/>
              <a:t>R</a:t>
            </a:r>
            <a:r>
              <a:rPr lang="en-US" sz="2800" i="1" baseline="-25000" smtClean="0"/>
              <a:t>2</a:t>
            </a:r>
            <a:r>
              <a:rPr lang="en-US" sz="2800" smtClean="0"/>
              <a:t>(CDE), </a:t>
            </a:r>
            <a:r>
              <a:rPr lang="en-US" sz="2800" i="1" smtClean="0"/>
              <a:t>R</a:t>
            </a:r>
            <a:r>
              <a:rPr lang="en-US" sz="2800" i="1" baseline="-25000" smtClean="0"/>
              <a:t>3</a:t>
            </a:r>
            <a:r>
              <a:rPr lang="en-US" sz="2800" smtClean="0"/>
              <a:t>(ACG)</a:t>
            </a:r>
          </a:p>
          <a:p>
            <a:pPr>
              <a:lnSpc>
                <a:spcPct val="90000"/>
              </a:lnSpc>
            </a:pPr>
            <a:endParaRPr lang="en-US" sz="2800" b="1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1" y="2514600"/>
          <a:ext cx="609599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2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5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22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4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5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6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1" y="4800600"/>
          <a:ext cx="60959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2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smtClean="0"/>
                        <a:t>b</a:t>
                      </a:r>
                      <a:r>
                        <a:rPr lang="en-US" sz="2400" baseline="-25000" smtClean="0"/>
                        <a:t>15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22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4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5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32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6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smtClean="0"/>
              <a:t>KIỂM TRA PHÂN RÃ KHÔNG MẤT THÔNG TIN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Ví dụ: </a:t>
            </a:r>
            <a:r>
              <a:rPr lang="en-US" sz="2800" i="1" smtClean="0"/>
              <a:t>R</a:t>
            </a:r>
            <a:r>
              <a:rPr lang="en-US" sz="2800" smtClean="0"/>
              <a:t>(ABCDEG), </a:t>
            </a:r>
            <a:r>
              <a:rPr lang="en-US" sz="2800" i="1" smtClean="0"/>
              <a:t>F</a:t>
            </a:r>
            <a:r>
              <a:rPr lang="en-US" sz="2800" smtClean="0"/>
              <a:t> = {A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B, 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DE, AC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G}, </a:t>
            </a:r>
            <a:r>
              <a:rPr lang="en-US" sz="2800" i="1" smtClean="0"/>
              <a:t>R</a:t>
            </a:r>
            <a:r>
              <a:rPr lang="en-US" sz="2800" i="1" baseline="-25000" smtClean="0"/>
              <a:t>1</a:t>
            </a:r>
            <a:r>
              <a:rPr lang="en-US" sz="2800" smtClean="0"/>
              <a:t>(AB), </a:t>
            </a:r>
            <a:r>
              <a:rPr lang="en-US" sz="2800" i="1" smtClean="0"/>
              <a:t>R</a:t>
            </a:r>
            <a:r>
              <a:rPr lang="en-US" sz="2800" i="1" baseline="-25000" smtClean="0"/>
              <a:t>2</a:t>
            </a:r>
            <a:r>
              <a:rPr lang="en-US" sz="2800" smtClean="0"/>
              <a:t>(CDE), </a:t>
            </a:r>
            <a:r>
              <a:rPr lang="en-US" sz="2800" i="1" smtClean="0"/>
              <a:t>R</a:t>
            </a:r>
            <a:r>
              <a:rPr lang="en-US" sz="2800" i="1" baseline="-25000" smtClean="0"/>
              <a:t>3</a:t>
            </a:r>
            <a:r>
              <a:rPr lang="en-US" sz="2800" smtClean="0"/>
              <a:t>(ACG)</a:t>
            </a:r>
          </a:p>
          <a:p>
            <a:pPr>
              <a:lnSpc>
                <a:spcPct val="90000"/>
              </a:lnSpc>
            </a:pPr>
            <a:endParaRPr lang="en-US" sz="2800" b="1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57401" y="2667000"/>
          <a:ext cx="60959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2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smtClean="0"/>
                        <a:t>b</a:t>
                      </a:r>
                      <a:r>
                        <a:rPr lang="en-US" sz="2400" baseline="-25000" smtClean="0"/>
                        <a:t>15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22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1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32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57401" y="4724400"/>
          <a:ext cx="60959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smtClean="0"/>
                        <a:t>b</a:t>
                      </a:r>
                      <a:r>
                        <a:rPr lang="en-US" sz="2400" baseline="-25000" smtClean="0"/>
                        <a:t>15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2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3505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A</a:t>
            </a:r>
            <a:r>
              <a:rPr lang="en-US" sz="2800" smtClean="0">
                <a:latin typeface="+mj-lt"/>
                <a:sym typeface="Symbol" pitchFamily="18" charset="2"/>
              </a:rPr>
              <a:t>  </a:t>
            </a:r>
            <a:r>
              <a:rPr lang="en-US" sz="2800" smtClean="0">
                <a:latin typeface="+mj-lt"/>
              </a:rPr>
              <a:t>B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smtClean="0"/>
              <a:t>KIỂM TRA PHÂN RÃ KHÔNG MẤT THÔNG TIN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Ví dụ: </a:t>
            </a:r>
            <a:r>
              <a:rPr lang="en-US" sz="2800" i="1" smtClean="0"/>
              <a:t>R</a:t>
            </a:r>
            <a:r>
              <a:rPr lang="en-US" sz="2800" smtClean="0"/>
              <a:t>(ABCDEG), </a:t>
            </a:r>
            <a:r>
              <a:rPr lang="en-US" sz="2800" i="1" smtClean="0"/>
              <a:t>F</a:t>
            </a:r>
            <a:r>
              <a:rPr lang="en-US" sz="2800" smtClean="0"/>
              <a:t> = {A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B, 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DE, AC</a:t>
            </a:r>
            <a:r>
              <a:rPr lang="en-US" sz="2800" smtClean="0">
                <a:sym typeface="Symbol" pitchFamily="18" charset="2"/>
              </a:rPr>
              <a:t>  </a:t>
            </a:r>
            <a:r>
              <a:rPr lang="en-US" sz="2800" smtClean="0"/>
              <a:t>G}, </a:t>
            </a:r>
            <a:r>
              <a:rPr lang="en-US" sz="2800" i="1" smtClean="0"/>
              <a:t>R</a:t>
            </a:r>
            <a:r>
              <a:rPr lang="en-US" sz="2800" i="1" baseline="-25000" smtClean="0"/>
              <a:t>1</a:t>
            </a:r>
            <a:r>
              <a:rPr lang="en-US" sz="2800" smtClean="0"/>
              <a:t>(AB), </a:t>
            </a:r>
            <a:r>
              <a:rPr lang="en-US" sz="2800" i="1" smtClean="0"/>
              <a:t>R</a:t>
            </a:r>
            <a:r>
              <a:rPr lang="en-US" sz="2800" i="1" baseline="-25000" smtClean="0"/>
              <a:t>2</a:t>
            </a:r>
            <a:r>
              <a:rPr lang="en-US" sz="2800" smtClean="0"/>
              <a:t>(CDE), </a:t>
            </a:r>
            <a:r>
              <a:rPr lang="en-US" sz="2800" i="1" smtClean="0"/>
              <a:t>R</a:t>
            </a:r>
            <a:r>
              <a:rPr lang="en-US" sz="2800" i="1" baseline="-25000" smtClean="0"/>
              <a:t>3</a:t>
            </a:r>
            <a:r>
              <a:rPr lang="en-US" sz="2800" smtClean="0"/>
              <a:t>(ACG)</a:t>
            </a:r>
          </a:p>
          <a:p>
            <a:pPr>
              <a:lnSpc>
                <a:spcPct val="90000"/>
              </a:lnSpc>
            </a:pPr>
            <a:endParaRPr lang="en-US" sz="2800" b="1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57401" y="2667000"/>
          <a:ext cx="60959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smtClean="0"/>
                        <a:t>b</a:t>
                      </a:r>
                      <a:r>
                        <a:rPr lang="en-US" sz="2400" baseline="-25000" smtClean="0"/>
                        <a:t>15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22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4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5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3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34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35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57401" y="4724400"/>
          <a:ext cx="609599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D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G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aseline="-25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13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14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smtClean="0"/>
                        <a:t>b</a:t>
                      </a:r>
                      <a:r>
                        <a:rPr lang="en-US" sz="2400" baseline="-25000" smtClean="0"/>
                        <a:t>15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16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21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22</a:t>
                      </a:r>
                      <a:endParaRPr lang="en-US" sz="24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b</a:t>
                      </a:r>
                      <a:r>
                        <a:rPr lang="en-US" sz="2400" baseline="-25000" smtClean="0"/>
                        <a:t>26</a:t>
                      </a:r>
                      <a:endParaRPr lang="en-US" sz="2400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kern="1200" baseline="-250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baseline="-250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400" baseline="-2500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400" baseline="-25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a</a:t>
                      </a:r>
                      <a:r>
                        <a:rPr lang="en-US" sz="2400" baseline="-25000" smtClean="0"/>
                        <a:t>6</a:t>
                      </a:r>
                      <a:endParaRPr lang="en-US" sz="2400" baseline="-250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3505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C</a:t>
            </a:r>
            <a:r>
              <a:rPr lang="en-US" sz="2800" smtClean="0">
                <a:latin typeface="+mj-lt"/>
                <a:sym typeface="Symbol" pitchFamily="18" charset="2"/>
              </a:rPr>
              <a:t>  DE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PHÂN RÃ BẢO TOÀN PTH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Xét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err="1" smtClean="0"/>
              <a:t>rã</a:t>
            </a:r>
            <a:r>
              <a:rPr lang="en-US" sz="2800" smtClean="0"/>
              <a:t> (</a:t>
            </a:r>
            <a:r>
              <a:rPr lang="en-US" sz="2800" b="1" i="1" dirty="0" smtClean="0"/>
              <a:t>R</a:t>
            </a:r>
            <a:r>
              <a:rPr lang="en-US" sz="2800" i="1" dirty="0" smtClean="0"/>
              <a:t>, </a:t>
            </a:r>
            <a:r>
              <a:rPr lang="en-US" sz="2800" b="1" i="1" dirty="0" smtClean="0"/>
              <a:t>F</a:t>
            </a:r>
            <a:r>
              <a:rPr lang="en-US" sz="2800" dirty="0" smtClean="0"/>
              <a:t>) </a:t>
            </a:r>
            <a:r>
              <a:rPr lang="en-US" sz="2800" err="1" smtClean="0"/>
              <a:t>thành</a:t>
            </a:r>
            <a:r>
              <a:rPr lang="en-US" sz="2800" smtClean="0"/>
              <a:t> (</a:t>
            </a:r>
            <a:r>
              <a:rPr lang="en-US" sz="2800" b="1" i="1" dirty="0" smtClean="0"/>
              <a:t>R</a:t>
            </a:r>
            <a:r>
              <a:rPr lang="en-US" sz="2800" b="1" i="1" baseline="-25000" dirty="0" smtClean="0"/>
              <a:t>1</a:t>
            </a:r>
            <a:r>
              <a:rPr lang="en-US" sz="2800" i="1" dirty="0" smtClean="0"/>
              <a:t>, </a:t>
            </a:r>
            <a:r>
              <a:rPr lang="en-US" sz="2800" b="1" i="1" smtClean="0"/>
              <a:t>F</a:t>
            </a:r>
            <a:r>
              <a:rPr lang="en-US" sz="2800" b="1" i="1" baseline="-25000" smtClean="0"/>
              <a:t>1</a:t>
            </a:r>
            <a:r>
              <a:rPr lang="en-US" sz="2800" smtClean="0"/>
              <a:t>), …, (</a:t>
            </a:r>
            <a:r>
              <a:rPr lang="en-US" sz="2800" b="1" i="1" smtClean="0"/>
              <a:t>R</a:t>
            </a:r>
            <a:r>
              <a:rPr lang="en-US" sz="2800" b="1" i="1" baseline="-25000" smtClean="0"/>
              <a:t>n</a:t>
            </a:r>
            <a:r>
              <a:rPr lang="en-US" sz="2800" i="1" smtClean="0"/>
              <a:t>, </a:t>
            </a:r>
            <a:r>
              <a:rPr lang="en-US" sz="2800" b="1" i="1" smtClean="0"/>
              <a:t>F</a:t>
            </a:r>
            <a:r>
              <a:rPr lang="en-US" sz="2800" b="1" i="1" baseline="-25000" smtClean="0"/>
              <a:t>n</a:t>
            </a:r>
            <a:r>
              <a:rPr lang="en-US" sz="2800" smtClean="0"/>
              <a:t>)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b="1" i="1" smtClean="0"/>
              <a:t>F</a:t>
            </a:r>
            <a:r>
              <a:rPr lang="en-US" b="1" i="1" baseline="-25000" smtClean="0"/>
              <a:t>i</a:t>
            </a:r>
            <a:r>
              <a:rPr lang="en-US" smtClean="0"/>
              <a:t> là phép chiếu của </a:t>
            </a:r>
            <a:r>
              <a:rPr lang="en-US" b="1" i="1" smtClean="0"/>
              <a:t>F</a:t>
            </a:r>
            <a:r>
              <a:rPr lang="en-US" smtClean="0"/>
              <a:t> lên các </a:t>
            </a:r>
            <a:r>
              <a:rPr lang="en-US" b="1" i="1" smtClean="0"/>
              <a:t>R</a:t>
            </a:r>
            <a:r>
              <a:rPr lang="en-US" b="1" i="1" baseline="-25000" smtClean="0"/>
              <a:t>i</a:t>
            </a:r>
            <a:r>
              <a:rPr lang="en-US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PTH </a:t>
            </a:r>
            <a:r>
              <a:rPr lang="en-US" b="1" i="1" dirty="0" smtClean="0"/>
              <a:t>X</a:t>
            </a:r>
            <a:r>
              <a:rPr lang="en-US" b="1" dirty="0" smtClean="0"/>
              <a:t> </a:t>
            </a:r>
            <a:r>
              <a:rPr lang="en-US" b="1" dirty="0" smtClean="0">
                <a:sym typeface="Symbol" pitchFamily="18" charset="2"/>
              </a:rPr>
              <a:t></a:t>
            </a:r>
            <a:r>
              <a:rPr lang="en-US" b="1" i="1" dirty="0" smtClean="0">
                <a:sym typeface="Symbol" pitchFamily="18" charset="2"/>
              </a:rPr>
              <a:t> Y</a:t>
            </a:r>
            <a:r>
              <a:rPr lang="en-US" b="1" dirty="0" smtClean="0">
                <a:sym typeface="Symbol" pitchFamily="18" charset="2"/>
              </a:rPr>
              <a:t>  </a:t>
            </a:r>
            <a:r>
              <a:rPr lang="en-US" b="1" i="1" dirty="0" smtClean="0">
                <a:sym typeface="Symbol" pitchFamily="18" charset="2"/>
              </a:rPr>
              <a:t>F</a:t>
            </a:r>
            <a:r>
              <a:rPr lang="en-US" b="1" i="1" baseline="30000" dirty="0" smtClean="0">
                <a:sym typeface="Symbol" pitchFamily="18" charset="2"/>
              </a:rPr>
              <a:t>+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là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/>
              </a:rPr>
              <a:t></a:t>
            </a:r>
            <a:r>
              <a:rPr lang="en-US" dirty="0" smtClean="0">
                <a:sym typeface="Symbol"/>
              </a:rPr>
              <a:t> </a:t>
            </a:r>
            <a:r>
              <a:rPr lang="en-US" b="1" i="1" err="1" smtClean="0">
                <a:sym typeface="Symbol" pitchFamily="18" charset="2"/>
              </a:rPr>
              <a:t>F</a:t>
            </a:r>
            <a:r>
              <a:rPr lang="en-US" i="1" baseline="-25000" err="1" smtClean="0">
                <a:sym typeface="Symbol" pitchFamily="18" charset="2"/>
              </a:rPr>
              <a:t>i</a:t>
            </a:r>
            <a:r>
              <a:rPr lang="en-US" i="1" baseline="-25000" smtClean="0">
                <a:sym typeface="Symbol" pitchFamily="18" charset="2"/>
              </a:rPr>
              <a:t>  </a:t>
            </a:r>
            <a:r>
              <a:rPr lang="en-US" smtClean="0">
                <a:sym typeface="Symbol"/>
              </a:rPr>
              <a:t>chỉ khi </a:t>
            </a:r>
            <a:r>
              <a:rPr lang="en-US" b="1" i="1" smtClean="0">
                <a:sym typeface="Symbol" pitchFamily="18" charset="2"/>
              </a:rPr>
              <a:t>X </a:t>
            </a:r>
            <a:r>
              <a:rPr lang="en-US" b="1" dirty="0" smtClean="0">
                <a:sym typeface="Symbol" pitchFamily="18" charset="2"/>
              </a:rPr>
              <a:t></a:t>
            </a:r>
            <a:r>
              <a:rPr lang="en-US" b="1" i="1" dirty="0" smtClean="0">
                <a:sym typeface="Symbol" pitchFamily="18" charset="2"/>
              </a:rPr>
              <a:t> Y </a:t>
            </a:r>
            <a:r>
              <a:rPr lang="en-US" b="1" dirty="0" smtClean="0">
                <a:sym typeface="Symbol" pitchFamily="18" charset="2"/>
              </a:rPr>
              <a:t>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i="1" dirty="0" err="1" smtClean="0">
                <a:sym typeface="Symbol" pitchFamily="18" charset="2"/>
              </a:rPr>
              <a:t>R</a:t>
            </a:r>
            <a:r>
              <a:rPr lang="en-US" b="1" i="1" baseline="-25000" dirty="0" err="1" smtClean="0">
                <a:sym typeface="Symbol" pitchFamily="18" charset="2"/>
              </a:rPr>
              <a:t>i</a:t>
            </a:r>
            <a:endParaRPr lang="en-US" b="1" i="1" baseline="-250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PTH </a:t>
            </a:r>
            <a:r>
              <a:rPr lang="en-US" b="1" i="1" dirty="0" smtClean="0"/>
              <a:t>f </a:t>
            </a:r>
            <a:r>
              <a:rPr lang="en-US" b="1" dirty="0" smtClean="0">
                <a:sym typeface="Symbol" pitchFamily="18" charset="2"/>
              </a:rPr>
              <a:t>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F</a:t>
            </a:r>
            <a:r>
              <a:rPr lang="en-US" b="1" i="1" baseline="30000" dirty="0" smtClean="0">
                <a:sym typeface="Symbol" pitchFamily="18" charset="2"/>
              </a:rPr>
              <a:t>+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có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thể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smtClean="0">
                <a:sym typeface="Symbol"/>
              </a:rPr>
              <a:t> </a:t>
            </a:r>
            <a:r>
              <a:rPr lang="en-US" sz="2400" b="1" smtClean="0">
                <a:sym typeface="Symbol" pitchFamily="18" charset="2"/>
              </a:rPr>
              <a:t>(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b="1" i="1" baseline="-25000" dirty="0" smtClean="0">
                <a:sym typeface="Symbol" pitchFamily="18" charset="2"/>
              </a:rPr>
              <a:t>1</a:t>
            </a:r>
            <a:r>
              <a:rPr lang="en-US" sz="2400" b="1" i="1" dirty="0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</a:t>
            </a:r>
            <a:r>
              <a:rPr lang="en-US" sz="2400" b="1" i="1" smtClean="0">
                <a:sym typeface="Symbol" pitchFamily="18" charset="2"/>
              </a:rPr>
              <a:t>  … </a:t>
            </a:r>
            <a:r>
              <a:rPr lang="en-US" sz="2400" b="1" smtClean="0">
                <a:sym typeface="Symbol" pitchFamily="18" charset="2"/>
              </a:rPr>
              <a:t>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n</a:t>
            </a:r>
            <a:r>
              <a:rPr lang="en-US" sz="2400" b="1" smtClean="0">
                <a:sym typeface="Symbol" pitchFamily="18" charset="2"/>
              </a:rPr>
              <a:t>)</a:t>
            </a:r>
            <a:r>
              <a:rPr lang="en-US" sz="2400" b="1" i="1" baseline="30000" smtClean="0">
                <a:sym typeface="Symbol" pitchFamily="18" charset="2"/>
              </a:rPr>
              <a:t>+</a:t>
            </a:r>
            <a:r>
              <a:rPr lang="en-US" b="1" i="1" smtClean="0">
                <a:sym typeface="Symbol" pitchFamily="18" charset="2"/>
              </a:rPr>
              <a:t> </a:t>
            </a:r>
            <a:endParaRPr lang="en-US" b="1" i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 err="1" smtClean="0">
                <a:sym typeface="Symbol" pitchFamily="18" charset="2"/>
              </a:rPr>
              <a:t>Một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phân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rã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là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bảo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toàn</a:t>
            </a:r>
            <a:r>
              <a:rPr lang="en-US" sz="2800" dirty="0" smtClean="0">
                <a:sym typeface="Symbol" pitchFamily="18" charset="2"/>
              </a:rPr>
              <a:t> PTH (dependency preserving) </a:t>
            </a:r>
            <a:r>
              <a:rPr lang="en-US" sz="2800" dirty="0" err="1" smtClean="0">
                <a:sym typeface="Symbol" pitchFamily="18" charset="2"/>
              </a:rPr>
              <a:t>khi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và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chỉ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err="1" smtClean="0">
                <a:sym typeface="Symbol" pitchFamily="18" charset="2"/>
              </a:rPr>
              <a:t>khi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i="1" dirty="0" smtClean="0">
                <a:sym typeface="Symbol" pitchFamily="18" charset="2"/>
              </a:rPr>
              <a:t>F</a:t>
            </a:r>
            <a:r>
              <a:rPr lang="en-US" sz="2800" b="1" i="1" baseline="30000" dirty="0" smtClean="0">
                <a:sym typeface="Symbol" pitchFamily="18" charset="2"/>
              </a:rPr>
              <a:t>+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smtClean="0">
                <a:sym typeface="Symbol" pitchFamily="18" charset="2"/>
              </a:rPr>
              <a:t>= (</a:t>
            </a:r>
            <a:r>
              <a:rPr lang="en-US" sz="2800" b="1" i="1" smtClean="0">
                <a:sym typeface="Symbol" pitchFamily="18" charset="2"/>
              </a:rPr>
              <a:t>F</a:t>
            </a:r>
            <a:r>
              <a:rPr lang="en-US" sz="2800" b="1" i="1" baseline="-25000" smtClean="0">
                <a:sym typeface="Symbol" pitchFamily="18" charset="2"/>
              </a:rPr>
              <a:t>1</a:t>
            </a:r>
            <a:r>
              <a:rPr lang="en-US" sz="2800" b="1" i="1" smtClean="0">
                <a:sym typeface="Symbol" pitchFamily="18" charset="2"/>
              </a:rPr>
              <a:t> </a:t>
            </a:r>
            <a:r>
              <a:rPr lang="en-US" sz="2800" b="1" smtClean="0">
                <a:sym typeface="Symbol" pitchFamily="18" charset="2"/>
              </a:rPr>
              <a:t></a:t>
            </a:r>
            <a:r>
              <a:rPr lang="en-US" sz="2800" b="1" i="1" smtClean="0">
                <a:sym typeface="Symbol" pitchFamily="18" charset="2"/>
              </a:rPr>
              <a:t>  … </a:t>
            </a:r>
            <a:r>
              <a:rPr lang="en-US" sz="2800" b="1" smtClean="0">
                <a:sym typeface="Symbol" pitchFamily="18" charset="2"/>
              </a:rPr>
              <a:t> </a:t>
            </a:r>
            <a:r>
              <a:rPr lang="en-US" sz="2800" b="1" i="1" smtClean="0">
                <a:sym typeface="Symbol" pitchFamily="18" charset="2"/>
              </a:rPr>
              <a:t>F</a:t>
            </a:r>
            <a:r>
              <a:rPr lang="en-US" sz="2800" b="1" i="1" baseline="-25000" smtClean="0">
                <a:sym typeface="Symbol" pitchFamily="18" charset="2"/>
              </a:rPr>
              <a:t>n</a:t>
            </a:r>
            <a:r>
              <a:rPr lang="en-US" sz="2800" b="1" smtClean="0">
                <a:sym typeface="Symbol" pitchFamily="18" charset="2"/>
              </a:rPr>
              <a:t>)</a:t>
            </a:r>
            <a:r>
              <a:rPr lang="en-US" sz="2800" b="1" i="1" baseline="30000" smtClean="0">
                <a:sym typeface="Symbol" pitchFamily="18" charset="2"/>
              </a:rPr>
              <a:t>+</a:t>
            </a:r>
            <a:r>
              <a:rPr lang="en-US" sz="2800" b="1" i="1" smtClean="0"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Vì</a:t>
            </a:r>
            <a:r>
              <a:rPr lang="en-US" sz="2400" b="1" i="1" smtClean="0">
                <a:sym typeface="Symbol" pitchFamily="18" charset="2"/>
              </a:rPr>
              <a:t> </a:t>
            </a:r>
            <a:r>
              <a:rPr lang="en-US" sz="2400" b="1" i="1" smtClean="0"/>
              <a:t>F</a:t>
            </a:r>
            <a:r>
              <a:rPr lang="en-US" sz="2400" b="1" i="1" baseline="-25000" smtClean="0"/>
              <a:t>i</a:t>
            </a:r>
            <a:r>
              <a:rPr lang="en-US" sz="2400" smtClean="0"/>
              <a:t> là phép chiếu của </a:t>
            </a:r>
            <a:r>
              <a:rPr lang="en-US" sz="2400" b="1" i="1" smtClean="0"/>
              <a:t>F</a:t>
            </a:r>
            <a:r>
              <a:rPr lang="en-US" sz="2400" smtClean="0"/>
              <a:t> lên các </a:t>
            </a:r>
            <a:r>
              <a:rPr lang="en-US" sz="2400" b="1" i="1" smtClean="0"/>
              <a:t>R</a:t>
            </a:r>
            <a:r>
              <a:rPr lang="en-US" sz="2400" b="1" i="1" baseline="-25000" smtClean="0"/>
              <a:t>i</a:t>
            </a:r>
            <a:r>
              <a:rPr lang="en-US" sz="2400" smtClean="0"/>
              <a:t> nên ta luôn có           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30000" smtClean="0">
                <a:sym typeface="Symbol" pitchFamily="18" charset="2"/>
              </a:rPr>
              <a:t>+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400" b="1" smtClean="0">
                <a:sym typeface="Symbol"/>
              </a:rPr>
              <a:t></a:t>
            </a:r>
            <a:r>
              <a:rPr lang="en-US" sz="2400" b="1" smtClean="0">
                <a:sym typeface="Symbol" pitchFamily="18" charset="2"/>
              </a:rPr>
              <a:t> (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1</a:t>
            </a:r>
            <a:r>
              <a:rPr lang="en-US" sz="2400" b="1" i="1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</a:t>
            </a:r>
            <a:r>
              <a:rPr lang="en-US" sz="2400" b="1" i="1" smtClean="0">
                <a:sym typeface="Symbol" pitchFamily="18" charset="2"/>
              </a:rPr>
              <a:t>  … </a:t>
            </a:r>
            <a:r>
              <a:rPr lang="en-US" sz="2400" b="1" smtClean="0">
                <a:sym typeface="Symbol" pitchFamily="18" charset="2"/>
              </a:rPr>
              <a:t>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n</a:t>
            </a:r>
            <a:r>
              <a:rPr lang="en-US" sz="2400" b="1" smtClean="0">
                <a:sym typeface="Symbol" pitchFamily="18" charset="2"/>
              </a:rPr>
              <a:t>)</a:t>
            </a:r>
            <a:r>
              <a:rPr lang="en-US" sz="2400" b="1" i="1" baseline="30000" smtClean="0">
                <a:sym typeface="Symbol" pitchFamily="18" charset="2"/>
              </a:rPr>
              <a:t>+</a:t>
            </a:r>
            <a:r>
              <a:rPr lang="en-US" sz="2400" b="1" i="1" smtClean="0">
                <a:sym typeface="Symbol" pitchFamily="18" charset="2"/>
              </a:rPr>
              <a:t> 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Để chứng minh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30000" smtClean="0">
                <a:sym typeface="Symbol" pitchFamily="18" charset="2"/>
              </a:rPr>
              <a:t>+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400" b="1" smtClean="0">
                <a:sym typeface="Symbol"/>
              </a:rPr>
              <a:t></a:t>
            </a:r>
            <a:r>
              <a:rPr lang="en-US" sz="2400" b="1" smtClean="0">
                <a:sym typeface="Symbol" pitchFamily="18" charset="2"/>
              </a:rPr>
              <a:t> (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1</a:t>
            </a:r>
            <a:r>
              <a:rPr lang="en-US" sz="2400" b="1" i="1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</a:t>
            </a:r>
            <a:r>
              <a:rPr lang="en-US" sz="2400" b="1" i="1" smtClean="0">
                <a:sym typeface="Symbol" pitchFamily="18" charset="2"/>
              </a:rPr>
              <a:t>  … </a:t>
            </a:r>
            <a:r>
              <a:rPr lang="en-US" sz="2400" b="1" smtClean="0">
                <a:sym typeface="Symbol" pitchFamily="18" charset="2"/>
              </a:rPr>
              <a:t>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n</a:t>
            </a:r>
            <a:r>
              <a:rPr lang="en-US" sz="2400" b="1" smtClean="0">
                <a:sym typeface="Symbol" pitchFamily="18" charset="2"/>
              </a:rPr>
              <a:t>)</a:t>
            </a:r>
            <a:r>
              <a:rPr lang="en-US" sz="2400" b="1" i="1" baseline="30000" smtClean="0">
                <a:sym typeface="Symbol" pitchFamily="18" charset="2"/>
              </a:rPr>
              <a:t>+</a:t>
            </a:r>
            <a:r>
              <a:rPr lang="en-US" sz="2400" b="1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ta cần kiểm tra với mọi phụ thuộc hàm </a:t>
            </a:r>
            <a:r>
              <a:rPr lang="en-US" sz="2400" b="1" i="1" smtClean="0">
                <a:sym typeface="Symbol" pitchFamily="18" charset="2"/>
              </a:rPr>
              <a:t>f </a:t>
            </a:r>
            <a:r>
              <a:rPr lang="en-US" sz="2400" b="1" smtClean="0">
                <a:sym typeface="Symbol"/>
              </a:rPr>
              <a:t></a:t>
            </a:r>
            <a:r>
              <a:rPr lang="en-US" sz="2400" b="1" i="1" smtClean="0">
                <a:sym typeface="Symbol" pitchFamily="18" charset="2"/>
              </a:rPr>
              <a:t> F </a:t>
            </a:r>
            <a:r>
              <a:rPr lang="en-US" sz="2400" smtClean="0">
                <a:sym typeface="Symbol" pitchFamily="18" charset="2"/>
              </a:rPr>
              <a:t>ta đều có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smtClean="0">
                <a:sym typeface="Symbol" pitchFamily="18" charset="2"/>
              </a:rPr>
              <a:t> </a:t>
            </a:r>
            <a:r>
              <a:rPr lang="en-US" sz="2400" b="1" smtClean="0">
                <a:sym typeface="Symbol"/>
              </a:rPr>
              <a:t>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(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1</a:t>
            </a:r>
            <a:r>
              <a:rPr lang="en-US" sz="2400" b="1" i="1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</a:t>
            </a:r>
            <a:r>
              <a:rPr lang="en-US" sz="2400" b="1" i="1" smtClean="0">
                <a:sym typeface="Symbol" pitchFamily="18" charset="2"/>
              </a:rPr>
              <a:t>  … </a:t>
            </a:r>
            <a:r>
              <a:rPr lang="en-US" sz="2400" b="1" smtClean="0">
                <a:sym typeface="Symbol" pitchFamily="18" charset="2"/>
              </a:rPr>
              <a:t>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n</a:t>
            </a:r>
            <a:r>
              <a:rPr lang="en-US" sz="2400" b="1" smtClean="0">
                <a:sym typeface="Symbol" pitchFamily="18" charset="2"/>
              </a:rPr>
              <a:t>)</a:t>
            </a:r>
            <a:r>
              <a:rPr lang="en-US" sz="2400" b="1" i="1" baseline="30000" smtClean="0">
                <a:sym typeface="Symbol" pitchFamily="18" charset="2"/>
              </a:rPr>
              <a:t>+</a:t>
            </a:r>
            <a:r>
              <a:rPr lang="en-US" sz="2400" b="1" i="1" smtClean="0">
                <a:sym typeface="Symbol" pitchFamily="18" charset="2"/>
              </a:rPr>
              <a:t> 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PHÂN RÃ BẢO TOÀN PTH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Cho R(</a:t>
            </a:r>
            <a:r>
              <a:rPr lang="en-US" i="1" dirty="0" smtClean="0"/>
              <a:t>ABC;  F</a:t>
            </a:r>
            <a:r>
              <a:rPr lang="en-US" dirty="0" smtClean="0"/>
              <a:t>) ,  </a:t>
            </a:r>
            <a:r>
              <a:rPr lang="en-US" b="1" i="1" dirty="0" smtClean="0"/>
              <a:t>F</a:t>
            </a:r>
            <a:r>
              <a:rPr lang="en-US" dirty="0" smtClean="0"/>
              <a:t> = {</a:t>
            </a:r>
            <a:r>
              <a:rPr lang="en-US" i="1" dirty="0" smtClean="0"/>
              <a:t>A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 B, B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800" i="1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C, C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800" i="1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sym typeface="Wingdings" pitchFamily="2" charset="2"/>
              </a:rPr>
              <a:t>Xét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rã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smtClean="0">
                <a:sym typeface="Wingdings" pitchFamily="2" charset="2"/>
              </a:rPr>
              <a:t>AC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),  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= {</a:t>
            </a:r>
            <a:r>
              <a:rPr lang="en-US" i="1" dirty="0" smtClean="0">
                <a:sym typeface="Wingdings" pitchFamily="2" charset="2"/>
              </a:rPr>
              <a:t>A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}</a:t>
            </a:r>
          </a:p>
          <a:p>
            <a:pPr lvl="2">
              <a:lnSpc>
                <a:spcPct val="90000"/>
              </a:lnSpc>
            </a:pPr>
            <a:r>
              <a:rPr lang="en-US" dirty="0" err="1" smtClean="0">
                <a:sym typeface="Wingdings" pitchFamily="2" charset="2"/>
              </a:rPr>
              <a:t>Chú</a:t>
            </a:r>
            <a:r>
              <a:rPr lang="en-US" dirty="0" smtClean="0">
                <a:sym typeface="Wingdings" pitchFamily="2" charset="2"/>
              </a:rPr>
              <a:t> ý:  A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C </a:t>
            </a:r>
            <a:r>
              <a:rPr lang="en-US" dirty="0" smtClean="0">
                <a:sym typeface="Symbol" pitchFamily="18" charset="2"/>
              </a:rPr>
              <a:t> </a:t>
            </a:r>
            <a:r>
              <a:rPr lang="en-US" b="1" i="1" dirty="0" smtClean="0">
                <a:sym typeface="Symbol" pitchFamily="18" charset="2"/>
              </a:rPr>
              <a:t>F</a:t>
            </a:r>
            <a:r>
              <a:rPr lang="en-US" i="1" dirty="0" smtClean="0">
                <a:sym typeface="Symbol" pitchFamily="18" charset="2"/>
              </a:rPr>
              <a:t>, </a:t>
            </a:r>
            <a:r>
              <a:rPr lang="en-US" dirty="0" err="1" smtClean="0">
                <a:sym typeface="Symbol" pitchFamily="18" charset="2"/>
              </a:rPr>
              <a:t>nhưng</a:t>
            </a:r>
            <a:r>
              <a:rPr lang="en-US" dirty="0" smtClean="0">
                <a:sym typeface="Symbol" pitchFamily="18" charset="2"/>
              </a:rPr>
              <a:t> A </a:t>
            </a:r>
            <a:r>
              <a:rPr lang="en-US" dirty="0" smtClean="0">
                <a:sym typeface="Wingdings" pitchFamily="2" charset="2"/>
              </a:rPr>
              <a:t> C</a:t>
            </a:r>
            <a:r>
              <a:rPr lang="en-US" dirty="0" smtClean="0">
                <a:sym typeface="Symbol" pitchFamily="18" charset="2"/>
              </a:rPr>
              <a:t>  </a:t>
            </a:r>
            <a:r>
              <a:rPr lang="en-US" b="1" i="1" dirty="0" smtClean="0">
                <a:sym typeface="Symbol" pitchFamily="18" charset="2"/>
              </a:rPr>
              <a:t>F</a:t>
            </a:r>
            <a:r>
              <a:rPr lang="en-US" baseline="30000" dirty="0" smtClean="0">
                <a:sym typeface="Symbol" pitchFamily="18" charset="2"/>
              </a:rPr>
              <a:t>+</a:t>
            </a:r>
            <a:endParaRPr lang="en-US" i="1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(</a:t>
            </a:r>
            <a:r>
              <a:rPr lang="en-US" i="1" dirty="0" smtClean="0"/>
              <a:t>BC,</a:t>
            </a:r>
            <a:r>
              <a:rPr lang="en-US" dirty="0" smtClean="0"/>
              <a:t> </a:t>
            </a:r>
            <a:r>
              <a:rPr lang="en-US" b="1" i="1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),  </a:t>
            </a:r>
            <a:r>
              <a:rPr lang="en-US" b="1" i="1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{</a:t>
            </a: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C, C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A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 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 (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1  </a:t>
            </a:r>
            <a:r>
              <a:rPr lang="en-US" dirty="0" smtClean="0">
                <a:sym typeface="Symbol" pitchFamily="18" charset="2"/>
              </a:rPr>
              <a:t> 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),  </a:t>
            </a:r>
            <a:r>
              <a:rPr lang="en-US" b="1" i="1" dirty="0" err="1" smtClean="0">
                <a:sym typeface="Wingdings" pitchFamily="2" charset="2"/>
              </a:rPr>
              <a:t>nhưng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i="1" dirty="0" smtClean="0"/>
              <a:t>A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i="1" dirty="0" smtClean="0">
                <a:sym typeface="Wingdings" pitchFamily="2" charset="2"/>
              </a:rPr>
              <a:t> 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Symbol" pitchFamily="18" charset="2"/>
              </a:rPr>
              <a:t> (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1  </a:t>
            </a:r>
            <a:r>
              <a:rPr lang="en-US" dirty="0" smtClean="0">
                <a:sym typeface="Symbol" pitchFamily="18" charset="2"/>
              </a:rPr>
              <a:t> 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baseline="30000" dirty="0" smtClean="0">
                <a:sym typeface="Wingdings" pitchFamily="2" charset="2"/>
              </a:rPr>
              <a:t>+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ym typeface="Wingdings" pitchFamily="2" charset="2"/>
              </a:rPr>
              <a:t>Vì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vậy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30000" dirty="0" smtClean="0">
                <a:sym typeface="Wingdings" pitchFamily="2" charset="2"/>
              </a:rPr>
              <a:t>+</a:t>
            </a:r>
            <a:r>
              <a:rPr lang="en-US" dirty="0" smtClean="0">
                <a:sym typeface="Wingdings" pitchFamily="2" charset="2"/>
              </a:rPr>
              <a:t> = 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1  </a:t>
            </a:r>
            <a:r>
              <a:rPr lang="en-US" dirty="0" smtClean="0">
                <a:sym typeface="Symbol" pitchFamily="18" charset="2"/>
              </a:rPr>
              <a:t> </a:t>
            </a:r>
            <a:r>
              <a:rPr lang="en-US" b="1" i="1" dirty="0" smtClean="0">
                <a:sym typeface="Wingdings" pitchFamily="2" charset="2"/>
              </a:rPr>
              <a:t>F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</a:t>
            </a:r>
            <a:r>
              <a:rPr lang="en-US" baseline="30000" dirty="0" smtClean="0">
                <a:sym typeface="Wingdings" pitchFamily="2" charset="2"/>
              </a:rPr>
              <a:t>+ 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do </a:t>
            </a:r>
            <a:r>
              <a:rPr lang="en-US" dirty="0" err="1" smtClean="0">
                <a:sym typeface="Wingdings" pitchFamily="2" charset="2"/>
              </a:rPr>
              <a:t>đó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phân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toàn</a:t>
            </a:r>
            <a:r>
              <a:rPr lang="en-US" dirty="0" smtClean="0">
                <a:sym typeface="Wingdings" pitchFamily="2" charset="2"/>
              </a:rPr>
              <a:t> PTH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(redundancy)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dirty="0" err="1" smtClean="0"/>
              <a:t>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(anomalies)</a:t>
            </a:r>
          </a:p>
          <a:p>
            <a:pPr lvl="2"/>
            <a:r>
              <a:rPr lang="en-US" dirty="0" err="1" smtClean="0"/>
              <a:t>Thêm</a:t>
            </a:r>
            <a:r>
              <a:rPr lang="en-US" dirty="0" smtClean="0"/>
              <a:t> (insert ), </a:t>
            </a:r>
            <a:r>
              <a:rPr lang="en-US" dirty="0" err="1" smtClean="0"/>
              <a:t>xóa</a:t>
            </a:r>
            <a:r>
              <a:rPr lang="en-US" dirty="0" smtClean="0"/>
              <a:t> (delete), </a:t>
            </a:r>
            <a:r>
              <a:rPr lang="en-US" dirty="0" err="1" smtClean="0"/>
              <a:t>sửa</a:t>
            </a:r>
            <a:r>
              <a:rPr lang="en-US" dirty="0" smtClean="0"/>
              <a:t> (update)</a:t>
            </a:r>
          </a:p>
          <a:p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BCNF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0196" y="1524000"/>
            <a:ext cx="9033804" cy="4525963"/>
          </a:xfrm>
        </p:spPr>
        <p:txBody>
          <a:bodyPr/>
          <a:lstStyle/>
          <a:p>
            <a:pPr>
              <a:buNone/>
            </a:pPr>
            <a:r>
              <a:rPr lang="en-US" sz="2400" b="1" smtClean="0"/>
              <a:t>Thuật toán 1</a:t>
            </a:r>
          </a:p>
          <a:p>
            <a:pPr>
              <a:buNone/>
            </a:pPr>
            <a:r>
              <a:rPr lang="en-US" sz="2400" smtClean="0"/>
              <a:t>result = {(</a:t>
            </a:r>
            <a:r>
              <a:rPr lang="en-US" sz="2400" i="1" smtClean="0"/>
              <a:t>R,F</a:t>
            </a:r>
            <a:r>
              <a:rPr lang="en-US" sz="2400" smtClean="0"/>
              <a:t>)}</a:t>
            </a:r>
          </a:p>
          <a:p>
            <a:pPr>
              <a:buNone/>
            </a:pPr>
            <a:r>
              <a:rPr lang="en-US" sz="2400" smtClean="0"/>
              <a:t>done = </a:t>
            </a:r>
            <a:r>
              <a:rPr lang="en-US" sz="2400" b="1" smtClean="0"/>
              <a:t>false</a:t>
            </a:r>
          </a:p>
          <a:p>
            <a:pPr>
              <a:buNone/>
            </a:pPr>
            <a:r>
              <a:rPr lang="en-US" sz="2400" b="1" smtClean="0"/>
              <a:t>while </a:t>
            </a:r>
            <a:r>
              <a:rPr lang="en-US" sz="2400" smtClean="0"/>
              <a:t>(</a:t>
            </a:r>
            <a:r>
              <a:rPr lang="en-US" sz="2400" b="1" smtClean="0"/>
              <a:t>not</a:t>
            </a:r>
            <a:r>
              <a:rPr lang="en-US" sz="2400" smtClean="0"/>
              <a:t> done)</a:t>
            </a:r>
          </a:p>
          <a:p>
            <a:pPr>
              <a:buNone/>
            </a:pPr>
            <a:r>
              <a:rPr lang="en-US" sz="2400" smtClean="0"/>
              <a:t>    </a:t>
            </a:r>
            <a:r>
              <a:rPr lang="en-US" sz="2400" b="1" smtClean="0"/>
              <a:t>if</a:t>
            </a:r>
            <a:r>
              <a:rPr lang="en-US" sz="2400" smtClean="0"/>
              <a:t> có (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/>
              <a:t>,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 </a:t>
            </a:r>
            <a:r>
              <a:rPr lang="en-US" sz="2400" smtClean="0"/>
              <a:t>result </a:t>
            </a:r>
            <a:r>
              <a:rPr lang="en-US" sz="2400" smtClean="0">
                <a:sym typeface="Symbol" pitchFamily="18" charset="2"/>
              </a:rPr>
              <a:t>mà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>
                <a:sym typeface="Symbol" pitchFamily="18" charset="2"/>
              </a:rPr>
              <a:t> không </a:t>
            </a:r>
            <a:r>
              <a:rPr lang="en-US" sz="2400" dirty="0" err="1" smtClean="0">
                <a:sym typeface="Symbol" pitchFamily="18" charset="2"/>
              </a:rPr>
              <a:t>thỏa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BCNF </a:t>
            </a:r>
            <a:r>
              <a:rPr lang="en-US" sz="2400" b="1" smtClean="0">
                <a:sym typeface="Symbol" pitchFamily="18" charset="2"/>
              </a:rPr>
              <a:t>then</a:t>
            </a:r>
            <a:endParaRPr lang="en-US" sz="24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b="1" smtClean="0">
                <a:sym typeface="Symbol" pitchFamily="18" charset="2"/>
              </a:rPr>
              <a:t>        </a:t>
            </a:r>
            <a:r>
              <a:rPr lang="en-US" sz="2400" smtClean="0">
                <a:sym typeface="Symbol" pitchFamily="18" charset="2"/>
              </a:rPr>
              <a:t>Tìm 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Y </a:t>
            </a:r>
            <a:r>
              <a:rPr lang="en-US" sz="2400" smtClean="0">
                <a:sym typeface="Symbol" pitchFamily="18" charset="2"/>
              </a:rPr>
              <a:t>trong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mà </a:t>
            </a:r>
            <a:r>
              <a:rPr lang="en-US" sz="2400" i="1" smtClean="0">
                <a:sym typeface="Symbol" pitchFamily="18" charset="2"/>
              </a:rPr>
              <a:t>X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/>
              </a:rPr>
              <a:t></a:t>
            </a:r>
            <a:r>
              <a:rPr lang="en-US" sz="2400" i="1" smtClean="0">
                <a:sym typeface="Symbol"/>
              </a:rPr>
              <a:t> F</a:t>
            </a:r>
            <a:r>
              <a:rPr lang="en-US" sz="2400" i="1" baseline="30000" smtClean="0">
                <a:sym typeface="Symbol"/>
              </a:rPr>
              <a:t>+</a:t>
            </a:r>
            <a:r>
              <a:rPr lang="en-US" sz="2400" smtClean="0">
                <a:sym typeface="Symbol" pitchFamily="18" charset="2"/>
              </a:rPr>
              <a:t> //</a:t>
            </a:r>
            <a:r>
              <a:rPr lang="en-US" sz="2400" i="1" smtClean="0">
                <a:sym typeface="Symbol" pitchFamily="18" charset="2"/>
              </a:rPr>
              <a:t>X không là siêu khóa của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endParaRPr lang="en-US" sz="24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b="1" smtClean="0">
                <a:sym typeface="Symbol" pitchFamily="18" charset="2"/>
              </a:rPr>
              <a:t>        </a:t>
            </a:r>
            <a:r>
              <a:rPr lang="en-US" sz="2400" smtClean="0"/>
              <a:t>result = (result – (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/>
              <a:t>,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)</a:t>
            </a:r>
            <a:r>
              <a:rPr lang="en-US" sz="2400" smtClean="0">
                <a:sym typeface="Symbol" pitchFamily="18" charset="2"/>
              </a:rPr>
              <a:t>) </a:t>
            </a:r>
            <a:r>
              <a:rPr lang="en-US" sz="2400" smtClean="0">
                <a:sym typeface="Symbol"/>
              </a:rPr>
              <a:t> {(</a:t>
            </a:r>
            <a:r>
              <a:rPr lang="en-US" sz="2400" i="1" smtClean="0">
                <a:sym typeface="Symbol" pitchFamily="18" charset="2"/>
              </a:rPr>
              <a:t>XY, </a:t>
            </a:r>
            <a:r>
              <a:rPr lang="en-US" sz="2400" i="1" smtClean="0"/>
              <a:t>G</a:t>
            </a:r>
            <a:r>
              <a:rPr lang="en-US" sz="2400" i="1" baseline="-25000" smtClean="0"/>
              <a:t>i</a:t>
            </a:r>
            <a:r>
              <a:rPr lang="en-US" sz="2400" smtClean="0">
                <a:sym typeface="Symbol" pitchFamily="18" charset="2"/>
              </a:rPr>
              <a:t>)} </a:t>
            </a:r>
            <a:r>
              <a:rPr lang="en-US" sz="2400" smtClean="0">
                <a:sym typeface="Symbol"/>
              </a:rPr>
              <a:t></a:t>
            </a:r>
            <a:r>
              <a:rPr lang="en-US" sz="2400" smtClean="0">
                <a:sym typeface="Symbol" pitchFamily="18" charset="2"/>
              </a:rPr>
              <a:t> {(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–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Y – X</a:t>
            </a:r>
            <a:r>
              <a:rPr lang="en-US" sz="2400" smtClean="0">
                <a:sym typeface="Symbol" pitchFamily="18" charset="2"/>
              </a:rPr>
              <a:t>)),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H</a:t>
            </a:r>
            <a:r>
              <a:rPr lang="en-US" sz="2400" i="1" baseline="-25000" smtClean="0"/>
              <a:t>i</a:t>
            </a:r>
            <a:r>
              <a:rPr lang="en-US" sz="2400" smtClean="0">
                <a:sym typeface="Symbol" pitchFamily="18" charset="2"/>
              </a:rPr>
              <a:t>)}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	    Tính </a:t>
            </a:r>
            <a:r>
              <a:rPr lang="en-US" sz="2400" i="1" smtClean="0">
                <a:sym typeface="Symbol" pitchFamily="18" charset="2"/>
              </a:rPr>
              <a:t>G</a:t>
            </a:r>
            <a:r>
              <a:rPr lang="en-US" sz="2400" i="1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H</a:t>
            </a:r>
            <a:r>
              <a:rPr lang="en-US" sz="2400" i="1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dựa vào phép chiếu tập PTH </a:t>
            </a:r>
            <a:r>
              <a:rPr lang="en-US" sz="2400" i="1" smtClean="0">
                <a:sym typeface="Symbol" pitchFamily="18" charset="2"/>
              </a:rPr>
              <a:t>F</a:t>
            </a:r>
            <a:r>
              <a:rPr lang="en-US" sz="2400" smtClean="0">
                <a:sym typeface="Symbol" pitchFamily="18" charset="2"/>
              </a:rPr>
              <a:t> lên </a:t>
            </a:r>
            <a:r>
              <a:rPr lang="en-US" sz="2400" i="1" smtClean="0">
                <a:sym typeface="Symbol" pitchFamily="18" charset="2"/>
              </a:rPr>
              <a:t>XY </a:t>
            </a:r>
            <a:r>
              <a:rPr lang="en-US" sz="2400" smtClean="0">
                <a:sym typeface="Symbol" pitchFamily="18" charset="2"/>
              </a:rPr>
              <a:t>và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–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Y – X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    </a:t>
            </a:r>
            <a:r>
              <a:rPr lang="en-US" sz="2400" b="1" smtClean="0">
                <a:sym typeface="Symbol" pitchFamily="18" charset="2"/>
              </a:rPr>
              <a:t>else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	    done = </a:t>
            </a:r>
            <a:r>
              <a:rPr lang="en-US" sz="2400" b="1" smtClean="0">
                <a:sym typeface="Symbol" pitchFamily="18" charset="2"/>
              </a:rPr>
              <a:t>true</a:t>
            </a:r>
            <a:endParaRPr lang="en-US" sz="24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b="1" smtClean="0">
                <a:sym typeface="Symbol" pitchFamily="18" charset="2"/>
              </a:rPr>
              <a:t>return </a:t>
            </a:r>
            <a:r>
              <a:rPr lang="en-US" sz="2400" smtClean="0"/>
              <a:t>result </a:t>
            </a:r>
            <a:endParaRPr lang="en-US" sz="2400" i="1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BCNF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10196" y="1524000"/>
            <a:ext cx="9033804" cy="4525963"/>
          </a:xfrm>
        </p:spPr>
        <p:txBody>
          <a:bodyPr/>
          <a:lstStyle/>
          <a:p>
            <a:pPr>
              <a:buNone/>
            </a:pPr>
            <a:r>
              <a:rPr lang="en-US" sz="2400" b="1" smtClean="0"/>
              <a:t>Thuật toán 2</a:t>
            </a:r>
          </a:p>
          <a:p>
            <a:pPr>
              <a:buNone/>
            </a:pPr>
            <a:r>
              <a:rPr lang="en-US" sz="2400" smtClean="0"/>
              <a:t>result = {(</a:t>
            </a:r>
            <a:r>
              <a:rPr lang="en-US" sz="2400" i="1" smtClean="0"/>
              <a:t>R,F</a:t>
            </a:r>
            <a:r>
              <a:rPr lang="en-US" sz="2400" smtClean="0"/>
              <a:t>)}</a:t>
            </a:r>
          </a:p>
          <a:p>
            <a:pPr>
              <a:buNone/>
            </a:pPr>
            <a:r>
              <a:rPr lang="en-US" sz="2400" smtClean="0"/>
              <a:t>done = </a:t>
            </a:r>
            <a:r>
              <a:rPr lang="en-US" sz="2400" b="1" smtClean="0"/>
              <a:t>false</a:t>
            </a:r>
          </a:p>
          <a:p>
            <a:pPr>
              <a:buNone/>
            </a:pPr>
            <a:r>
              <a:rPr lang="en-US" sz="2400" b="1" smtClean="0"/>
              <a:t>while </a:t>
            </a:r>
            <a:r>
              <a:rPr lang="en-US" sz="2400" smtClean="0"/>
              <a:t>(</a:t>
            </a:r>
            <a:r>
              <a:rPr lang="en-US" sz="2400" b="1" smtClean="0"/>
              <a:t>not</a:t>
            </a:r>
            <a:r>
              <a:rPr lang="en-US" sz="2400" smtClean="0"/>
              <a:t> done)</a:t>
            </a:r>
          </a:p>
          <a:p>
            <a:pPr>
              <a:buNone/>
            </a:pPr>
            <a:r>
              <a:rPr lang="en-US" sz="2400" smtClean="0"/>
              <a:t>    </a:t>
            </a:r>
            <a:r>
              <a:rPr lang="en-US" sz="2400" b="1" smtClean="0"/>
              <a:t>if</a:t>
            </a:r>
            <a:r>
              <a:rPr lang="en-US" sz="2400" smtClean="0"/>
              <a:t> có (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/>
              <a:t>,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) </a:t>
            </a:r>
            <a:r>
              <a:rPr lang="en-US" sz="2400" smtClean="0">
                <a:sym typeface="Symbol" pitchFamily="18" charset="2"/>
              </a:rPr>
              <a:t> </a:t>
            </a:r>
            <a:r>
              <a:rPr lang="en-US" sz="2400" smtClean="0"/>
              <a:t>result </a:t>
            </a:r>
            <a:r>
              <a:rPr lang="en-US" sz="2400" smtClean="0">
                <a:sym typeface="Symbol" pitchFamily="18" charset="2"/>
              </a:rPr>
              <a:t>mà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>
                <a:sym typeface="Symbol" pitchFamily="18" charset="2"/>
              </a:rPr>
              <a:t> không </a:t>
            </a:r>
            <a:r>
              <a:rPr lang="en-US" sz="2400" dirty="0" err="1" smtClean="0">
                <a:sym typeface="Symbol" pitchFamily="18" charset="2"/>
              </a:rPr>
              <a:t>thỏa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BCNF </a:t>
            </a:r>
            <a:r>
              <a:rPr lang="en-US" sz="2400" b="1" smtClean="0">
                <a:sym typeface="Symbol" pitchFamily="18" charset="2"/>
              </a:rPr>
              <a:t>then</a:t>
            </a:r>
            <a:endParaRPr lang="en-US" sz="24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b="1" smtClean="0">
                <a:sym typeface="Symbol" pitchFamily="18" charset="2"/>
              </a:rPr>
              <a:t>        </a:t>
            </a:r>
            <a:r>
              <a:rPr lang="en-US" sz="2400" smtClean="0">
                <a:sym typeface="Symbol" pitchFamily="18" charset="2"/>
              </a:rPr>
              <a:t>Tìm 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smtClean="0">
                <a:sym typeface="Symbol" pitchFamily="18" charset="2"/>
              </a:rPr>
              <a:t>Y </a:t>
            </a:r>
            <a:r>
              <a:rPr lang="en-US" sz="2400" smtClean="0">
                <a:sym typeface="Symbol" pitchFamily="18" charset="2"/>
              </a:rPr>
              <a:t>trong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mà </a:t>
            </a:r>
            <a:r>
              <a:rPr lang="en-US" sz="2400" i="1" smtClean="0">
                <a:sym typeface="Symbol" pitchFamily="18" charset="2"/>
              </a:rPr>
              <a:t>X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/>
              </a:rPr>
              <a:t></a:t>
            </a:r>
            <a:r>
              <a:rPr lang="en-US" sz="2400" i="1" smtClean="0">
                <a:sym typeface="Symbol"/>
              </a:rPr>
              <a:t> F</a:t>
            </a:r>
            <a:r>
              <a:rPr lang="en-US" sz="2400" i="1" baseline="30000" smtClean="0">
                <a:sym typeface="Symbol"/>
              </a:rPr>
              <a:t>+</a:t>
            </a:r>
            <a:r>
              <a:rPr lang="en-US" sz="2400" smtClean="0">
                <a:sym typeface="Symbol" pitchFamily="18" charset="2"/>
              </a:rPr>
              <a:t> //</a:t>
            </a:r>
            <a:r>
              <a:rPr lang="en-US" sz="2400" i="1" smtClean="0">
                <a:sym typeface="Symbol" pitchFamily="18" charset="2"/>
              </a:rPr>
              <a:t>X không là siêu khóa của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endParaRPr lang="en-US" sz="24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b="1" smtClean="0">
                <a:sym typeface="Symbol" pitchFamily="18" charset="2"/>
              </a:rPr>
              <a:t>        </a:t>
            </a:r>
            <a:r>
              <a:rPr lang="en-US" sz="2400" smtClean="0"/>
              <a:t>result = (result – (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smtClean="0"/>
              <a:t>,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)</a:t>
            </a:r>
            <a:r>
              <a:rPr lang="en-US" sz="2400" smtClean="0">
                <a:sym typeface="Symbol" pitchFamily="18" charset="2"/>
              </a:rPr>
              <a:t>) </a:t>
            </a:r>
            <a:r>
              <a:rPr lang="en-US" sz="2400" smtClean="0">
                <a:sym typeface="Symbol"/>
              </a:rPr>
              <a:t> {(</a:t>
            </a:r>
            <a:r>
              <a:rPr lang="en-US" sz="2400" i="1" smtClean="0">
                <a:sym typeface="Symbol" pitchFamily="18" charset="2"/>
              </a:rPr>
              <a:t>X</a:t>
            </a:r>
            <a:r>
              <a:rPr lang="en-US" sz="2400" i="1" baseline="30000" smtClean="0">
                <a:sym typeface="Symbol" pitchFamily="18" charset="2"/>
              </a:rPr>
              <a:t>+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i="1" smtClean="0"/>
              <a:t>G</a:t>
            </a:r>
            <a:r>
              <a:rPr lang="en-US" sz="2400" i="1" baseline="-25000" smtClean="0"/>
              <a:t>i</a:t>
            </a:r>
            <a:r>
              <a:rPr lang="en-US" sz="2400" smtClean="0">
                <a:sym typeface="Symbol" pitchFamily="18" charset="2"/>
              </a:rPr>
              <a:t>)} </a:t>
            </a:r>
            <a:r>
              <a:rPr lang="en-US" sz="2400" smtClean="0">
                <a:sym typeface="Symbol"/>
              </a:rPr>
              <a:t></a:t>
            </a:r>
            <a:r>
              <a:rPr lang="en-US" sz="2400" smtClean="0">
                <a:sym typeface="Symbol" pitchFamily="18" charset="2"/>
              </a:rPr>
              <a:t> {(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–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X</a:t>
            </a:r>
            <a:r>
              <a:rPr lang="en-US" sz="2400" i="1" baseline="30000" smtClean="0">
                <a:sym typeface="Symbol" pitchFamily="18" charset="2"/>
              </a:rPr>
              <a:t>+</a:t>
            </a:r>
            <a:r>
              <a:rPr lang="en-US" sz="2400" i="1" smtClean="0">
                <a:sym typeface="Symbol" pitchFamily="18" charset="2"/>
              </a:rPr>
              <a:t> – X</a:t>
            </a:r>
            <a:r>
              <a:rPr lang="en-US" sz="2400" smtClean="0">
                <a:sym typeface="Symbol" pitchFamily="18" charset="2"/>
              </a:rPr>
              <a:t>)),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H</a:t>
            </a:r>
            <a:r>
              <a:rPr lang="en-US" sz="2400" i="1" baseline="-25000" smtClean="0"/>
              <a:t>i</a:t>
            </a:r>
            <a:r>
              <a:rPr lang="en-US" sz="2400" smtClean="0">
                <a:sym typeface="Symbol" pitchFamily="18" charset="2"/>
              </a:rPr>
              <a:t>)}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	    Tính </a:t>
            </a:r>
            <a:r>
              <a:rPr lang="en-US" sz="2400" i="1" smtClean="0">
                <a:sym typeface="Symbol" pitchFamily="18" charset="2"/>
              </a:rPr>
              <a:t>G</a:t>
            </a:r>
            <a:r>
              <a:rPr lang="en-US" sz="2400" i="1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H</a:t>
            </a:r>
            <a:r>
              <a:rPr lang="en-US" sz="2400" i="1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dựa vào phép chiếu tập PTH </a:t>
            </a:r>
            <a:r>
              <a:rPr lang="en-US" sz="2400" i="1" smtClean="0">
                <a:sym typeface="Symbol" pitchFamily="18" charset="2"/>
              </a:rPr>
              <a:t>F</a:t>
            </a:r>
            <a:r>
              <a:rPr lang="en-US" sz="2400" smtClean="0">
                <a:sym typeface="Symbol" pitchFamily="18" charset="2"/>
              </a:rPr>
              <a:t> lên </a:t>
            </a:r>
            <a:r>
              <a:rPr lang="en-US" sz="2400" i="1" smtClean="0">
                <a:sym typeface="Symbol" pitchFamily="18" charset="2"/>
              </a:rPr>
              <a:t>X</a:t>
            </a:r>
            <a:r>
              <a:rPr lang="en-US" sz="2400" i="1" baseline="30000" smtClean="0">
                <a:sym typeface="Symbol" pitchFamily="18" charset="2"/>
              </a:rPr>
              <a:t>+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và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i="1" smtClean="0"/>
              <a:t>R</a:t>
            </a:r>
            <a:r>
              <a:rPr lang="en-US" sz="2400" i="1" baseline="-25000" smtClean="0"/>
              <a:t>i</a:t>
            </a:r>
            <a:r>
              <a:rPr lang="en-US" sz="2400" i="1" smtClean="0">
                <a:sym typeface="Symbol" pitchFamily="18" charset="2"/>
              </a:rPr>
              <a:t> –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X</a:t>
            </a:r>
            <a:r>
              <a:rPr lang="en-US" sz="2400" i="1" baseline="30000" smtClean="0">
                <a:sym typeface="Symbol" pitchFamily="18" charset="2"/>
              </a:rPr>
              <a:t>+</a:t>
            </a:r>
            <a:r>
              <a:rPr lang="en-US" sz="2400" i="1" smtClean="0">
                <a:sym typeface="Symbol" pitchFamily="18" charset="2"/>
              </a:rPr>
              <a:t> – X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    </a:t>
            </a:r>
            <a:r>
              <a:rPr lang="en-US" sz="2400" b="1" smtClean="0">
                <a:sym typeface="Symbol" pitchFamily="18" charset="2"/>
              </a:rPr>
              <a:t>else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	    done = </a:t>
            </a:r>
            <a:r>
              <a:rPr lang="en-US" sz="2400" b="1" smtClean="0">
                <a:sym typeface="Symbol" pitchFamily="18" charset="2"/>
              </a:rPr>
              <a:t>true</a:t>
            </a:r>
            <a:endParaRPr lang="en-US" sz="2400" b="1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b="1" smtClean="0">
                <a:sym typeface="Symbol" pitchFamily="18" charset="2"/>
              </a:rPr>
              <a:t>return </a:t>
            </a:r>
            <a:r>
              <a:rPr lang="en-US" sz="2400" smtClean="0"/>
              <a:t>result </a:t>
            </a:r>
            <a:endParaRPr lang="en-US" sz="2400" i="1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BCNF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960437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b="1" smtClean="0"/>
              <a:t>Cho </a:t>
            </a:r>
            <a:r>
              <a:rPr lang="en-US" sz="2400" smtClean="0"/>
              <a:t>(</a:t>
            </a:r>
            <a:r>
              <a:rPr lang="en-US" sz="2400" b="1" i="1" smtClean="0"/>
              <a:t>R</a:t>
            </a:r>
            <a:r>
              <a:rPr lang="en-US" sz="2400" i="1" smtClean="0"/>
              <a:t>; </a:t>
            </a:r>
            <a:r>
              <a:rPr lang="en-US" sz="2400" b="1" i="1" dirty="0" smtClean="0"/>
              <a:t>F</a:t>
            </a:r>
            <a:r>
              <a:rPr lang="en-US" sz="2400" dirty="0" smtClean="0"/>
              <a:t>)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b="1" i="1" dirty="0" smtClean="0"/>
              <a:t>R</a:t>
            </a:r>
            <a:r>
              <a:rPr lang="en-US" sz="2400" dirty="0" smtClean="0"/>
              <a:t> = </a:t>
            </a:r>
            <a:r>
              <a:rPr lang="en-US" sz="2400" i="1" dirty="0" smtClean="0"/>
              <a:t>ABCDEGHK</a:t>
            </a:r>
            <a:r>
              <a:rPr lang="en-US" sz="2400" dirty="0" smtClean="0"/>
              <a:t>  </a:t>
            </a:r>
            <a:r>
              <a:rPr lang="en-US" sz="2400" dirty="0" err="1" smtClean="0"/>
              <a:t>và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      </a:t>
            </a:r>
            <a:r>
              <a:rPr lang="en-US" sz="2400" b="1" i="1" dirty="0" smtClean="0"/>
              <a:t>F</a:t>
            </a:r>
            <a:r>
              <a:rPr lang="en-US" sz="2400" i="1" dirty="0" smtClean="0"/>
              <a:t> = {ABH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C, A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DE, BGH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K, K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ADH, 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GE}</a:t>
            </a:r>
          </a:p>
          <a:p>
            <a:pPr>
              <a:buNone/>
            </a:pPr>
            <a:r>
              <a:rPr lang="en-US" sz="2400" b="1" dirty="0" err="1" smtClean="0">
                <a:sym typeface="Symbol" pitchFamily="18" charset="2"/>
              </a:rPr>
              <a:t>Bước</a:t>
            </a:r>
            <a:r>
              <a:rPr lang="en-US" sz="2400" b="1" dirty="0" smtClean="0">
                <a:sym typeface="Symbol" pitchFamily="18" charset="2"/>
              </a:rPr>
              <a:t> 1:  </a:t>
            </a:r>
            <a:r>
              <a:rPr lang="en-US" sz="2400" dirty="0" err="1" smtClean="0">
                <a:sym typeface="Symbol" pitchFamily="18" charset="2"/>
              </a:rPr>
              <a:t>Tìm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một</a:t>
            </a:r>
            <a:r>
              <a:rPr lang="en-US" sz="2400" dirty="0" smtClean="0">
                <a:sym typeface="Symbol" pitchFamily="18" charset="2"/>
              </a:rPr>
              <a:t> PTH vi </a:t>
            </a:r>
            <a:r>
              <a:rPr lang="en-US" sz="2400" dirty="0" err="1" smtClean="0">
                <a:sym typeface="Symbol" pitchFamily="18" charset="2"/>
              </a:rPr>
              <a:t>phạm</a:t>
            </a:r>
            <a:r>
              <a:rPr lang="en-US" sz="2400" dirty="0" smtClean="0">
                <a:sym typeface="Symbol" pitchFamily="18" charset="2"/>
              </a:rPr>
              <a:t> BCNF</a:t>
            </a:r>
          </a:p>
          <a:p>
            <a:pPr>
              <a:buNone/>
            </a:pPr>
            <a:r>
              <a:rPr lang="en-US" sz="2400" i="1" dirty="0" smtClean="0">
                <a:sym typeface="Symbol" pitchFamily="18" charset="2"/>
              </a:rPr>
              <a:t>	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DE </a:t>
            </a:r>
            <a:r>
              <a:rPr lang="en-US" sz="2400" dirty="0" smtClean="0">
                <a:sym typeface="Symbol" pitchFamily="18" charset="2"/>
              </a:rPr>
              <a:t>vi </a:t>
            </a:r>
            <a:r>
              <a:rPr lang="en-US" sz="2400" dirty="0" err="1" smtClean="0">
                <a:sym typeface="Symbol" pitchFamily="18" charset="2"/>
              </a:rPr>
              <a:t>phạm</a:t>
            </a:r>
            <a:r>
              <a:rPr lang="en-US" sz="2400" dirty="0" smtClean="0">
                <a:sym typeface="Symbol" pitchFamily="18" charset="2"/>
              </a:rPr>
              <a:t> BCNF </a:t>
            </a:r>
            <a:r>
              <a:rPr lang="en-US" sz="2400" dirty="0" err="1" smtClean="0">
                <a:sym typeface="Symbol" pitchFamily="18" charset="2"/>
              </a:rPr>
              <a:t>bởi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A </a:t>
            </a: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siêu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khóa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i="1" baseline="30000" dirty="0" smtClean="0">
                <a:sym typeface="Symbol" pitchFamily="18" charset="2"/>
              </a:rPr>
              <a:t>+ </a:t>
            </a:r>
            <a:r>
              <a:rPr lang="en-US" sz="2400" dirty="0" smtClean="0">
                <a:sym typeface="Symbol" pitchFamily="18" charset="2"/>
              </a:rPr>
              <a:t>=</a:t>
            </a:r>
            <a:r>
              <a:rPr lang="en-US" sz="2400" i="1" dirty="0" smtClean="0">
                <a:sym typeface="Symbol" pitchFamily="18" charset="2"/>
              </a:rPr>
              <a:t>ADE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ym typeface="Symbol" pitchFamily="18" charset="2"/>
              </a:rPr>
              <a:t>Bước</a:t>
            </a:r>
            <a:r>
              <a:rPr lang="en-US" sz="2400" b="1" dirty="0" smtClean="0">
                <a:sym typeface="Symbol" pitchFamily="18" charset="2"/>
              </a:rPr>
              <a:t> 2:  </a:t>
            </a:r>
            <a:r>
              <a:rPr lang="en-US" sz="2400" dirty="0" err="1" smtClean="0">
                <a:sym typeface="Symbol" pitchFamily="18" charset="2"/>
              </a:rPr>
              <a:t>Phân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rã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R </a:t>
            </a:r>
            <a:r>
              <a:rPr lang="en-US" sz="2400" dirty="0" err="1" smtClean="0">
                <a:sym typeface="Symbol" pitchFamily="18" charset="2"/>
              </a:rPr>
              <a:t>thành</a:t>
            </a:r>
            <a:r>
              <a:rPr lang="en-US" sz="2400" dirty="0" smtClean="0">
                <a:sym typeface="Symbol" pitchFamily="18" charset="2"/>
              </a:rPr>
              <a:t>: 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	(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i="1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ADE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baseline="-25000" dirty="0" smtClean="0">
                <a:sym typeface="Symbol" pitchFamily="18" charset="2"/>
              </a:rPr>
              <a:t>1</a:t>
            </a:r>
            <a:r>
              <a:rPr lang="en-US" sz="2400" i="1" dirty="0" smtClean="0">
                <a:sym typeface="Symbol" pitchFamily="18" charset="2"/>
              </a:rPr>
              <a:t>=</a:t>
            </a:r>
            <a:r>
              <a:rPr lang="en-US" sz="2400" dirty="0" smtClean="0">
                <a:sym typeface="Symbol" pitchFamily="18" charset="2"/>
              </a:rPr>
              <a:t>{</a:t>
            </a:r>
            <a:r>
              <a:rPr lang="en-US" sz="2400" i="1" dirty="0" smtClean="0">
                <a:sym typeface="Symbol" pitchFamily="18" charset="2"/>
              </a:rPr>
              <a:t>A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DE </a:t>
            </a:r>
            <a:r>
              <a:rPr lang="en-US" sz="2400" dirty="0" smtClean="0">
                <a:sym typeface="Symbol" pitchFamily="18" charset="2"/>
              </a:rPr>
              <a:t>})</a:t>
            </a:r>
            <a:endParaRPr lang="en-US" sz="2400" i="1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i="1" smtClean="0">
                <a:sym typeface="Symbol" pitchFamily="18" charset="2"/>
              </a:rPr>
              <a:t>	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i="1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ABCGHK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i="1" baseline="-25000" smtClean="0">
                <a:sym typeface="Symbol" pitchFamily="18" charset="2"/>
              </a:rPr>
              <a:t>2</a:t>
            </a:r>
            <a:r>
              <a:rPr lang="en-US" sz="2400" i="1" smtClean="0">
                <a:sym typeface="Symbol" pitchFamily="18" charset="2"/>
              </a:rPr>
              <a:t>=</a:t>
            </a:r>
            <a:r>
              <a:rPr lang="en-US" sz="2400" smtClean="0">
                <a:sym typeface="Symbol" pitchFamily="18" charset="2"/>
              </a:rPr>
              <a:t>{</a:t>
            </a:r>
            <a:r>
              <a:rPr lang="en-US" sz="2400" i="1" dirty="0" smtClean="0"/>
              <a:t>ABH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C, BGH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K, K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AH, 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})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b="1" dirty="0" err="1" smtClean="0">
                <a:sym typeface="Symbol" pitchFamily="18" charset="2"/>
              </a:rPr>
              <a:t>Nhận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dirty="0" err="1" smtClean="0">
                <a:sym typeface="Symbol" pitchFamily="18" charset="2"/>
              </a:rPr>
              <a:t>xét</a:t>
            </a:r>
            <a:r>
              <a:rPr lang="en-US" sz="2400" b="1" dirty="0" smtClean="0">
                <a:sym typeface="Symbol" pitchFamily="18" charset="2"/>
              </a:rPr>
              <a:t>:  </a:t>
            </a:r>
          </a:p>
          <a:p>
            <a:pPr>
              <a:buNone/>
            </a:pPr>
            <a:r>
              <a:rPr lang="en-US" sz="2400" b="1" dirty="0" smtClean="0">
                <a:sym typeface="Symbol" pitchFamily="18" charset="2"/>
              </a:rPr>
              <a:t>		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i="1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thỏa BCNF</a:t>
            </a:r>
            <a:endParaRPr lang="en-US" sz="2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	</a:t>
            </a:r>
            <a:r>
              <a:rPr lang="en-US" sz="2400" dirty="0" err="1" smtClean="0">
                <a:sym typeface="Symbol" pitchFamily="18" charset="2"/>
              </a:rPr>
              <a:t>Phân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rã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err="1" smtClean="0">
                <a:sym typeface="Symbol" pitchFamily="18" charset="2"/>
              </a:rPr>
              <a:t>là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b="1" i="1" smtClean="0">
                <a:sym typeface="Symbol" pitchFamily="18" charset="2"/>
              </a:rPr>
              <a:t>không mất thông tin </a:t>
            </a:r>
            <a:r>
              <a:rPr lang="en-US" sz="2400" smtClean="0">
                <a:sym typeface="Symbol" pitchFamily="18" charset="2"/>
              </a:rPr>
              <a:t>vì </a:t>
            </a:r>
            <a:r>
              <a:rPr lang="en-US" sz="2400" i="1" dirty="0" smtClean="0">
                <a:sym typeface="Symbol" pitchFamily="18" charset="2"/>
              </a:rPr>
              <a:t>A </a:t>
            </a:r>
            <a:r>
              <a:rPr lang="en-US" sz="2400" i="1" dirty="0" err="1" smtClean="0">
                <a:sym typeface="Symbol" pitchFamily="18" charset="2"/>
              </a:rPr>
              <a:t>là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khóa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của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R</a:t>
            </a:r>
            <a:r>
              <a:rPr lang="en-US" sz="2400" b="1" i="1" baseline="-25000" dirty="0" smtClean="0">
                <a:sym typeface="Symbol" pitchFamily="18" charset="2"/>
              </a:rPr>
              <a:t>1</a:t>
            </a:r>
            <a:r>
              <a:rPr lang="en-US" sz="2400" baseline="-25000" dirty="0" smtClean="0">
                <a:sym typeface="Symbol" pitchFamily="18" charset="2"/>
              </a:rPr>
              <a:t>.</a:t>
            </a:r>
            <a:endParaRPr lang="en-US" sz="2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	</a:t>
            </a:r>
            <a:r>
              <a:rPr lang="en-US" sz="2400" i="1" dirty="0" smtClean="0">
                <a:sym typeface="Symbol" pitchFamily="18" charset="2"/>
              </a:rPr>
              <a:t>K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D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BH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E </a:t>
            </a: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hay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baseline="-25000" dirty="0" smtClean="0">
                <a:sym typeface="Symbol" pitchFamily="18" charset="2"/>
              </a:rPr>
              <a:t>2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nhưng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có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suy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err="1" smtClean="0">
                <a:sym typeface="Symbol" pitchFamily="18" charset="2"/>
              </a:rPr>
              <a:t>từ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i="1" baseline="-25000" smtClean="0">
                <a:sym typeface="Symbol" pitchFamily="18" charset="2"/>
              </a:rPr>
              <a:t>1 </a:t>
            </a:r>
            <a:r>
              <a:rPr lang="en-US" sz="2400" smtClean="0">
                <a:sym typeface="Symbol" pitchFamily="18" charset="2"/>
              </a:rPr>
              <a:t>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 (</a:t>
            </a:r>
            <a:r>
              <a:rPr lang="en-US" sz="2400" i="1" dirty="0" err="1" smtClean="0">
                <a:sym typeface="Symbol" pitchFamily="18" charset="2"/>
              </a:rPr>
              <a:t>Ví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err="1" smtClean="0">
                <a:sym typeface="Symbol" pitchFamily="18" charset="2"/>
              </a:rPr>
              <a:t>dụ</a:t>
            </a:r>
            <a:r>
              <a:rPr lang="en-US" sz="2400" i="1" dirty="0" smtClean="0">
                <a:sym typeface="Symbol" pitchFamily="18" charset="2"/>
              </a:rPr>
              <a:t>, </a:t>
            </a:r>
            <a:r>
              <a:rPr lang="en-US" sz="2400" i="1" dirty="0" err="1" smtClean="0">
                <a:sym typeface="Symbol" pitchFamily="18" charset="2"/>
              </a:rPr>
              <a:t>vì</a:t>
            </a:r>
            <a:r>
              <a:rPr lang="en-US" sz="2400" i="1" dirty="0" smtClean="0">
                <a:sym typeface="Symbol" pitchFamily="18" charset="2"/>
              </a:rPr>
              <a:t> K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A , A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D </a:t>
            </a:r>
            <a:r>
              <a:rPr lang="en-US" sz="2400" dirty="0" err="1" smtClean="0">
                <a:sym typeface="Symbol" pitchFamily="18" charset="2"/>
              </a:rPr>
              <a:t>nên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D)</a:t>
            </a:r>
            <a:r>
              <a:rPr lang="en-US" sz="2400" dirty="0" smtClean="0"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           </a:t>
            </a:r>
            <a:r>
              <a:rPr lang="en-US" sz="2400" dirty="0" err="1" smtClean="0">
                <a:sym typeface="Symbol" pitchFamily="18" charset="2"/>
              </a:rPr>
              <a:t>Vì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vậy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err="1" smtClean="0">
                <a:sym typeface="Symbol" pitchFamily="18" charset="2"/>
              </a:rPr>
              <a:t>phân</a:t>
            </a:r>
            <a:r>
              <a:rPr lang="en-US" sz="2400" smtClean="0">
                <a:sym typeface="Symbol" pitchFamily="18" charset="2"/>
              </a:rPr>
              <a:t> rã là </a:t>
            </a:r>
            <a:r>
              <a:rPr lang="en-US" sz="2400" dirty="0" err="1" smtClean="0">
                <a:sym typeface="Symbol" pitchFamily="18" charset="2"/>
              </a:rPr>
              <a:t>bảo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toàn</a:t>
            </a:r>
            <a:r>
              <a:rPr lang="en-US" sz="2400" dirty="0" smtClean="0">
                <a:sym typeface="Symbol" pitchFamily="18" charset="2"/>
              </a:rPr>
              <a:t> PTH.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BCNF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915400" cy="4525963"/>
          </a:xfrm>
        </p:spPr>
        <p:txBody>
          <a:bodyPr/>
          <a:lstStyle/>
          <a:p>
            <a:pPr>
              <a:buNone/>
            </a:pPr>
            <a:r>
              <a:rPr lang="en-US" sz="2400" b="1" smtClean="0">
                <a:sym typeface="Symbol" pitchFamily="18" charset="2"/>
              </a:rPr>
              <a:t>Xét 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i="1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ABCGHK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b="1" i="1" smtClean="0">
                <a:sym typeface="Symbol" pitchFamily="18" charset="2"/>
              </a:rPr>
              <a:t>F</a:t>
            </a:r>
            <a:r>
              <a:rPr lang="en-US" sz="2400" b="1" i="1" baseline="-25000" smtClean="0">
                <a:sym typeface="Symbol" pitchFamily="18" charset="2"/>
              </a:rPr>
              <a:t>2</a:t>
            </a:r>
            <a:r>
              <a:rPr lang="en-US" sz="2400" i="1" smtClean="0">
                <a:sym typeface="Symbol" pitchFamily="18" charset="2"/>
              </a:rPr>
              <a:t> = </a:t>
            </a:r>
            <a:r>
              <a:rPr lang="en-US" sz="2400" smtClean="0">
                <a:sym typeface="Symbol" pitchFamily="18" charset="2"/>
              </a:rPr>
              <a:t>{</a:t>
            </a:r>
            <a:r>
              <a:rPr lang="en-US" sz="2400" i="1" dirty="0" smtClean="0"/>
              <a:t>ABH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C, BGH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K, K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AH, 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})</a:t>
            </a:r>
          </a:p>
          <a:p>
            <a:pPr>
              <a:buNone/>
            </a:pPr>
            <a:r>
              <a:rPr lang="en-US" sz="2400" b="1" dirty="0" err="1" smtClean="0">
                <a:sym typeface="Symbol" pitchFamily="18" charset="2"/>
              </a:rPr>
              <a:t>Bước</a:t>
            </a:r>
            <a:r>
              <a:rPr lang="en-US" sz="2400" b="1" dirty="0" smtClean="0">
                <a:sym typeface="Symbol" pitchFamily="18" charset="2"/>
              </a:rPr>
              <a:t> 1: </a:t>
            </a:r>
            <a:r>
              <a:rPr lang="en-US" sz="2400" dirty="0" err="1" smtClean="0">
                <a:sym typeface="Symbol" pitchFamily="18" charset="2"/>
              </a:rPr>
              <a:t>Tìm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một</a:t>
            </a:r>
            <a:r>
              <a:rPr lang="en-US" sz="2400" dirty="0" smtClean="0">
                <a:sym typeface="Symbol" pitchFamily="18" charset="2"/>
              </a:rPr>
              <a:t> PTH vi </a:t>
            </a:r>
            <a:r>
              <a:rPr lang="en-US" sz="2400" dirty="0" err="1" smtClean="0">
                <a:sym typeface="Symbol" pitchFamily="18" charset="2"/>
              </a:rPr>
              <a:t>phạm</a:t>
            </a:r>
            <a:r>
              <a:rPr lang="en-US" sz="2400" dirty="0" smtClean="0">
                <a:sym typeface="Symbol" pitchFamily="18" charset="2"/>
              </a:rPr>
              <a:t> BCNF.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i="1" dirty="0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AH  </a:t>
            </a:r>
            <a:r>
              <a:rPr lang="en-US" sz="2400" dirty="0" smtClean="0">
                <a:sym typeface="Symbol" pitchFamily="18" charset="2"/>
              </a:rPr>
              <a:t>vi </a:t>
            </a:r>
            <a:r>
              <a:rPr lang="en-US" sz="2400" dirty="0" err="1" smtClean="0">
                <a:sym typeface="Symbol" pitchFamily="18" charset="2"/>
              </a:rPr>
              <a:t>phạm</a:t>
            </a:r>
            <a:r>
              <a:rPr lang="en-US" sz="2400" dirty="0" smtClean="0">
                <a:sym typeface="Symbol" pitchFamily="18" charset="2"/>
              </a:rPr>
              <a:t> BCNF </a:t>
            </a:r>
            <a:r>
              <a:rPr lang="en-US" sz="2400" dirty="0" err="1" smtClean="0">
                <a:sym typeface="Symbol" pitchFamily="18" charset="2"/>
              </a:rPr>
              <a:t>vì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ym typeface="Symbol" pitchFamily="18" charset="2"/>
              </a:rPr>
              <a:t>K </a:t>
            </a: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siêu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khóa</a:t>
            </a:r>
            <a:r>
              <a:rPr lang="en-US" sz="2400" dirty="0" smtClean="0">
                <a:sym typeface="Symbol" pitchFamily="18" charset="2"/>
              </a:rPr>
              <a:t> (</a:t>
            </a:r>
            <a:r>
              <a:rPr lang="en-US" sz="2400" i="1" dirty="0" smtClean="0">
                <a:sym typeface="Symbol" pitchFamily="18" charset="2"/>
              </a:rPr>
              <a:t>K</a:t>
            </a:r>
            <a:r>
              <a:rPr lang="en-US" sz="2400" i="1" baseline="30000" smtClean="0">
                <a:sym typeface="Symbol" pitchFamily="18" charset="2"/>
              </a:rPr>
              <a:t>+ </a:t>
            </a:r>
            <a:r>
              <a:rPr lang="en-US" sz="2400" i="1" smtClean="0">
                <a:sym typeface="Symbol" pitchFamily="18" charset="2"/>
              </a:rPr>
              <a:t>=KAH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ym typeface="Symbol" pitchFamily="18" charset="2"/>
              </a:rPr>
              <a:t>Bước</a:t>
            </a:r>
            <a:r>
              <a:rPr lang="en-US" sz="2400" b="1" dirty="0" smtClean="0">
                <a:sym typeface="Symbol" pitchFamily="18" charset="2"/>
              </a:rPr>
              <a:t>  2:  </a:t>
            </a:r>
            <a:r>
              <a:rPr lang="en-US" sz="2400" dirty="0" err="1" smtClean="0">
                <a:sym typeface="Symbol" pitchFamily="18" charset="2"/>
              </a:rPr>
              <a:t>Phân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rã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R</a:t>
            </a:r>
            <a:r>
              <a:rPr lang="en-US" sz="2400" b="1" i="1" baseline="-25000" dirty="0" smtClean="0">
                <a:sym typeface="Symbol" pitchFamily="18" charset="2"/>
              </a:rPr>
              <a:t>2 </a:t>
            </a:r>
            <a:r>
              <a:rPr lang="en-US" sz="2400" dirty="0" err="1" smtClean="0">
                <a:sym typeface="Symbol" pitchFamily="18" charset="2"/>
              </a:rPr>
              <a:t>thành</a:t>
            </a:r>
            <a:r>
              <a:rPr lang="en-US" sz="2400" dirty="0" smtClean="0">
                <a:sym typeface="Symbol" pitchFamily="18" charset="2"/>
              </a:rPr>
              <a:t>: </a:t>
            </a:r>
          </a:p>
          <a:p>
            <a:pPr>
              <a:buNone/>
            </a:pPr>
            <a:r>
              <a:rPr lang="en-US" sz="2400" smtClean="0">
                <a:sym typeface="Symbol" pitchFamily="18" charset="2"/>
              </a:rPr>
              <a:t>	(</a:t>
            </a:r>
            <a:r>
              <a:rPr lang="en-US" sz="2400" b="1" i="1" smtClean="0">
                <a:sym typeface="Symbol" pitchFamily="18" charset="2"/>
              </a:rPr>
              <a:t>R</a:t>
            </a:r>
            <a:r>
              <a:rPr lang="en-US" sz="2400" b="1" i="1" baseline="-25000" smtClean="0">
                <a:sym typeface="Symbol" pitchFamily="18" charset="2"/>
              </a:rPr>
              <a:t>21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KAH</a:t>
            </a:r>
            <a:r>
              <a:rPr lang="en-US" sz="2400" smtClean="0">
                <a:sym typeface="Symbol" pitchFamily="18" charset="2"/>
              </a:rPr>
              <a:t>)</a:t>
            </a:r>
            <a:r>
              <a:rPr lang="en-US" sz="2400" i="1" smtClean="0">
                <a:sym typeface="Symbol" pitchFamily="18" charset="2"/>
              </a:rPr>
              <a:t>,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b="1" i="1" baseline="-25000" dirty="0" smtClean="0">
                <a:sym typeface="Symbol" pitchFamily="18" charset="2"/>
              </a:rPr>
              <a:t>21</a:t>
            </a:r>
            <a:r>
              <a:rPr lang="en-US" sz="2400" i="1" dirty="0" smtClean="0">
                <a:sym typeface="Symbol" pitchFamily="18" charset="2"/>
              </a:rPr>
              <a:t>=</a:t>
            </a:r>
            <a:r>
              <a:rPr lang="en-US" sz="2400" dirty="0" smtClean="0">
                <a:sym typeface="Symbol" pitchFamily="18" charset="2"/>
              </a:rPr>
              <a:t>{</a:t>
            </a:r>
            <a:r>
              <a:rPr lang="en-US" sz="2400" i="1" dirty="0" smtClean="0">
                <a:sym typeface="Symbol" pitchFamily="18" charset="2"/>
              </a:rPr>
              <a:t>K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sz="2400" i="1" smtClean="0">
                <a:sym typeface="Symbol" pitchFamily="18" charset="2"/>
              </a:rPr>
              <a:t> AH</a:t>
            </a:r>
            <a:r>
              <a:rPr lang="en-US" sz="2400" smtClean="0">
                <a:sym typeface="Symbol" pitchFamily="18" charset="2"/>
              </a:rPr>
              <a:t>}) và </a:t>
            </a:r>
            <a:endParaRPr lang="en-US" sz="2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400" i="1" smtClean="0">
                <a:sym typeface="Symbol" pitchFamily="18" charset="2"/>
              </a:rPr>
              <a:t>	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b="1" smtClean="0">
                <a:sym typeface="Symbol" pitchFamily="18" charset="2"/>
              </a:rPr>
              <a:t>R</a:t>
            </a:r>
            <a:r>
              <a:rPr lang="en-US" sz="2400" b="1" baseline="-25000" smtClean="0">
                <a:sym typeface="Symbol" pitchFamily="18" charset="2"/>
              </a:rPr>
              <a:t>22</a:t>
            </a:r>
            <a:r>
              <a:rPr lang="en-US" sz="2400" smtClean="0">
                <a:sym typeface="Symbol" pitchFamily="18" charset="2"/>
              </a:rPr>
              <a:t>(</a:t>
            </a:r>
            <a:r>
              <a:rPr lang="en-US" sz="2400" i="1" smtClean="0">
                <a:sym typeface="Symbol" pitchFamily="18" charset="2"/>
              </a:rPr>
              <a:t>BCGK</a:t>
            </a:r>
            <a:r>
              <a:rPr lang="en-US" sz="2400" smtClean="0">
                <a:sym typeface="Symbol" pitchFamily="18" charset="2"/>
              </a:rPr>
              <a:t>),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b="1" i="1" baseline="-25000" dirty="0" smtClean="0">
                <a:sym typeface="Symbol" pitchFamily="18" charset="2"/>
              </a:rPr>
              <a:t>22</a:t>
            </a:r>
            <a:r>
              <a:rPr lang="en-US" sz="2400" i="1" dirty="0" smtClean="0">
                <a:sym typeface="Symbol" pitchFamily="18" charset="2"/>
              </a:rPr>
              <a:t>=</a:t>
            </a:r>
            <a:r>
              <a:rPr lang="en-US" sz="2400" dirty="0" smtClean="0">
                <a:sym typeface="Symbol" pitchFamily="18" charset="2"/>
              </a:rPr>
              <a:t>{})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b="1" dirty="0" err="1" smtClean="0">
                <a:sym typeface="Symbol" pitchFamily="18" charset="2"/>
              </a:rPr>
              <a:t>Nhận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b="1" dirty="0" err="1" smtClean="0">
                <a:sym typeface="Symbol" pitchFamily="18" charset="2"/>
              </a:rPr>
              <a:t>xét</a:t>
            </a:r>
            <a:r>
              <a:rPr lang="en-US" sz="2400" b="1" dirty="0" smtClean="0">
                <a:sym typeface="Symbol" pitchFamily="18" charset="2"/>
              </a:rPr>
              <a:t>: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       	</a:t>
            </a:r>
            <a:r>
              <a:rPr lang="en-US" sz="2400" dirty="0" err="1" smtClean="0">
                <a:sym typeface="Symbol" pitchFamily="18" charset="2"/>
              </a:rPr>
              <a:t>Cả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R</a:t>
            </a:r>
            <a:r>
              <a:rPr lang="en-US" sz="2400" b="1" i="1" baseline="-25000" dirty="0" smtClean="0">
                <a:sym typeface="Symbol" pitchFamily="18" charset="2"/>
              </a:rPr>
              <a:t>21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R</a:t>
            </a:r>
            <a:r>
              <a:rPr lang="en-US" sz="2400" b="1" i="1" baseline="-25000" dirty="0" smtClean="0">
                <a:sym typeface="Symbol" pitchFamily="18" charset="2"/>
              </a:rPr>
              <a:t>22</a:t>
            </a:r>
            <a:r>
              <a:rPr lang="en-US" sz="2400" b="1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BCNF.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       	</a:t>
            </a:r>
            <a:r>
              <a:rPr lang="en-US" sz="2400" err="1" smtClean="0">
                <a:sym typeface="Symbol" pitchFamily="18" charset="2"/>
              </a:rPr>
              <a:t>Phân</a:t>
            </a:r>
            <a:r>
              <a:rPr lang="en-US" sz="2400" smtClean="0">
                <a:sym typeface="Symbol" pitchFamily="18" charset="2"/>
              </a:rPr>
              <a:t> rã là </a:t>
            </a:r>
            <a:r>
              <a:rPr lang="en-US" sz="2400" b="1" i="1" smtClean="0">
                <a:sym typeface="Symbol" pitchFamily="18" charset="2"/>
              </a:rPr>
              <a:t>không mất thông tin </a:t>
            </a:r>
            <a:r>
              <a:rPr lang="en-US" sz="2400" smtClean="0">
                <a:sym typeface="Symbol" pitchFamily="18" charset="2"/>
              </a:rPr>
              <a:t>(vì </a:t>
            </a:r>
            <a:r>
              <a:rPr lang="en-US" sz="2400" i="1" dirty="0" smtClean="0">
                <a:sym typeface="Symbol" pitchFamily="18" charset="2"/>
              </a:rPr>
              <a:t>K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khóa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của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R</a:t>
            </a:r>
            <a:r>
              <a:rPr lang="en-US" sz="2400" b="1" baseline="-25000" dirty="0" smtClean="0">
                <a:sym typeface="Symbol" pitchFamily="18" charset="2"/>
              </a:rPr>
              <a:t>21</a:t>
            </a:r>
            <a:r>
              <a:rPr lang="en-US" sz="2400" dirty="0" smtClean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       	PTH </a:t>
            </a:r>
            <a:r>
              <a:rPr lang="en-US" sz="2400" i="1" dirty="0" smtClean="0"/>
              <a:t>ABH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C, BGH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K, BH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 G 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thuộc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b="1" i="1" baseline="-25000" dirty="0" smtClean="0">
                <a:sym typeface="Symbol" pitchFamily="18" charset="2"/>
              </a:rPr>
              <a:t>21</a:t>
            </a:r>
            <a:r>
              <a:rPr lang="en-US" sz="2400" dirty="0" smtClean="0">
                <a:sym typeface="Symbol" pitchFamily="18" charset="2"/>
              </a:rPr>
              <a:t> hay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b="1" i="1" baseline="-25000" dirty="0" smtClean="0">
                <a:sym typeface="Symbol" pitchFamily="18" charset="2"/>
              </a:rPr>
              <a:t>22</a:t>
            </a:r>
            <a:r>
              <a:rPr lang="en-US" sz="2400" i="1" dirty="0" smtClean="0">
                <a:sym typeface="Symbol" pitchFamily="18" charset="2"/>
              </a:rPr>
              <a:t> , </a:t>
            </a:r>
            <a:r>
              <a:rPr lang="en-US" sz="2400" dirty="0" err="1" smtClean="0">
                <a:sym typeface="Symbol" pitchFamily="18" charset="2"/>
              </a:rPr>
              <a:t>và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suy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từ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baseline="-25000" dirty="0" smtClean="0">
                <a:sym typeface="Symbol" pitchFamily="18" charset="2"/>
              </a:rPr>
              <a:t>1 </a:t>
            </a:r>
            <a:r>
              <a:rPr lang="en-US" sz="2400" dirty="0" smtClean="0">
                <a:sym typeface="Symbol" pitchFamily="18" charset="2"/>
              </a:rPr>
              <a:t>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baseline="-25000" dirty="0" smtClean="0">
                <a:sym typeface="Symbol" pitchFamily="18" charset="2"/>
              </a:rPr>
              <a:t>21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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ym typeface="Symbol" pitchFamily="18" charset="2"/>
              </a:rPr>
              <a:t>F</a:t>
            </a:r>
            <a:r>
              <a:rPr lang="en-US" sz="2400" i="1" baseline="-25000" dirty="0" smtClean="0">
                <a:sym typeface="Symbol" pitchFamily="18" charset="2"/>
              </a:rPr>
              <a:t>22</a:t>
            </a:r>
            <a:r>
              <a:rPr lang="en-US" sz="2400" i="1" dirty="0" smtClean="0">
                <a:sym typeface="Symbol" pitchFamily="18" charset="2"/>
              </a:rPr>
              <a:t> .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		</a:t>
            </a:r>
            <a:r>
              <a:rPr lang="en-US" sz="2400" dirty="0" err="1" smtClean="0">
                <a:sym typeface="Symbol" pitchFamily="18" charset="2"/>
              </a:rPr>
              <a:t>Vì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vậy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phân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rã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là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không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bảo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toàn</a:t>
            </a:r>
            <a:r>
              <a:rPr lang="en-US" sz="2400" dirty="0" smtClean="0">
                <a:sym typeface="Symbol" pitchFamily="18" charset="2"/>
              </a:rPr>
              <a:t> PTH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BCNF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525963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BCNF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PTH</a:t>
            </a:r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BCNF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>
                <a:sym typeface="Symbol" pitchFamily="18" charset="2"/>
              </a:rPr>
              <a:t>Vì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b="1" i="1" dirty="0" smtClean="0">
                <a:sym typeface="Symbol" pitchFamily="18" charset="2"/>
              </a:rPr>
              <a:t>R</a:t>
            </a:r>
            <a:r>
              <a:rPr lang="en-US" b="1" i="1" baseline="-25000" dirty="0" smtClean="0">
                <a:sym typeface="Symbol" pitchFamily="18" charset="2"/>
              </a:rPr>
              <a:t>1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</a:t>
            </a:r>
            <a:r>
              <a:rPr lang="en-US" b="1" i="1" dirty="0" smtClean="0">
                <a:sym typeface="Symbol" pitchFamily="18" charset="2"/>
              </a:rPr>
              <a:t> R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b="1" i="1" dirty="0" smtClean="0">
                <a:sym typeface="Symbol" pitchFamily="18" charset="2"/>
              </a:rPr>
              <a:t> </a:t>
            </a:r>
            <a:r>
              <a:rPr lang="en-US" b="1" i="1" smtClean="0">
                <a:sym typeface="Symbol" pitchFamily="18" charset="2"/>
              </a:rPr>
              <a:t>= X </a:t>
            </a:r>
            <a:r>
              <a:rPr lang="en-US" i="1" smtClean="0">
                <a:sym typeface="Symbol" pitchFamily="18" charset="2"/>
              </a:rPr>
              <a:t>và</a:t>
            </a:r>
            <a:r>
              <a:rPr lang="en-US" b="1" i="1" smtClean="0">
                <a:sym typeface="Symbol" pitchFamily="18" charset="2"/>
              </a:rPr>
              <a:t> X </a:t>
            </a:r>
            <a:r>
              <a:rPr lang="en-US" b="1" smtClean="0">
                <a:sym typeface="Symbol" pitchFamily="18" charset="2"/>
              </a:rPr>
              <a:t></a:t>
            </a:r>
            <a:r>
              <a:rPr lang="en-US" b="1" i="1" smtClean="0">
                <a:sym typeface="Symbol" pitchFamily="18" charset="2"/>
              </a:rPr>
              <a:t> R</a:t>
            </a:r>
            <a:r>
              <a:rPr lang="en-US" b="1" i="1" baseline="-25000" smtClean="0">
                <a:sym typeface="Symbol" pitchFamily="18" charset="2"/>
              </a:rPr>
              <a:t>1</a:t>
            </a:r>
            <a:r>
              <a:rPr lang="en-US" b="1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do</a:t>
            </a:r>
            <a:r>
              <a:rPr lang="en-US" b="1" i="1" smtClean="0">
                <a:sym typeface="Symbol" pitchFamily="18" charset="2"/>
              </a:rPr>
              <a:t> R</a:t>
            </a:r>
            <a:r>
              <a:rPr lang="en-US" b="1" i="1" baseline="-25000" smtClean="0">
                <a:sym typeface="Symbol" pitchFamily="18" charset="2"/>
              </a:rPr>
              <a:t>1</a:t>
            </a:r>
            <a:r>
              <a:rPr lang="en-US" b="1" i="1" smtClean="0">
                <a:sym typeface="Symbol" pitchFamily="18" charset="2"/>
              </a:rPr>
              <a:t> = X</a:t>
            </a:r>
            <a:r>
              <a:rPr lang="en-US" b="1" i="1" baseline="30000" smtClean="0">
                <a:sym typeface="Symbol" pitchFamily="18" charset="2"/>
              </a:rPr>
              <a:t>+</a:t>
            </a:r>
            <a:r>
              <a:rPr lang="en-US" smtClean="0">
                <a:sym typeface="Symbol" pitchFamily="18" charset="2"/>
              </a:rPr>
              <a:t>)</a:t>
            </a:r>
            <a:endParaRPr lang="en-US" baseline="30000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err="1" smtClean="0"/>
              <a:t>rã</a:t>
            </a:r>
            <a:r>
              <a:rPr lang="en-US" smtClean="0"/>
              <a:t> BCNF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smtClean="0"/>
              <a:t>tin và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PTH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3NF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err="1" smtClean="0"/>
              <a:t>đồ</a:t>
            </a:r>
            <a:r>
              <a:rPr lang="en-US" smtClean="0"/>
              <a:t> (</a:t>
            </a:r>
            <a:r>
              <a:rPr lang="en-US" b="1" i="1" smtClean="0"/>
              <a:t>R</a:t>
            </a:r>
            <a:r>
              <a:rPr lang="en-US" i="1" smtClean="0"/>
              <a:t>, </a:t>
            </a:r>
            <a:r>
              <a:rPr lang="en-US" b="1" i="1" dirty="0" smtClean="0"/>
              <a:t>F</a:t>
            </a:r>
            <a:r>
              <a:rPr lang="en-US" dirty="0" smtClean="0"/>
              <a:t>),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PTH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b="1" dirty="0" err="1" smtClean="0"/>
              <a:t>Bước</a:t>
            </a:r>
            <a:r>
              <a:rPr lang="en-US" b="1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b="1" i="1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i="1" dirty="0" smtClean="0"/>
              <a:t> </a:t>
            </a:r>
            <a:r>
              <a:rPr lang="en-US" b="1" i="1" dirty="0" smtClean="0"/>
              <a:t>F</a:t>
            </a:r>
            <a:r>
              <a:rPr lang="en-US" i="1" dirty="0" smtClean="0"/>
              <a:t>.</a:t>
            </a:r>
          </a:p>
          <a:p>
            <a:pPr lvl="1"/>
            <a:r>
              <a:rPr lang="en-US" b="1" dirty="0" err="1" smtClean="0"/>
              <a:t>Bước</a:t>
            </a:r>
            <a:r>
              <a:rPr lang="en-US" b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PTH </a:t>
            </a:r>
            <a:r>
              <a:rPr lang="en-US" b="1" i="1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vế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(LHS)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PTH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b="1" dirty="0" err="1" smtClean="0"/>
              <a:t>Bước</a:t>
            </a:r>
            <a:r>
              <a:rPr lang="en-US" b="1" dirty="0" smtClean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err="1" smtClean="0"/>
              <a:t>đồ</a:t>
            </a:r>
            <a:r>
              <a:rPr lang="en-US" smtClean="0"/>
              <a:t> (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i</a:t>
            </a:r>
            <a:r>
              <a:rPr lang="en-US" i="1" baseline="-25000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endParaRPr lang="en-US" i="1" baseline="-25000" dirty="0" smtClean="0"/>
          </a:p>
          <a:p>
            <a:pPr lvl="1"/>
            <a:r>
              <a:rPr lang="en-US" b="1" dirty="0" err="1" smtClean="0"/>
              <a:t>Bước</a:t>
            </a:r>
            <a:r>
              <a:rPr lang="en-US" b="1" dirty="0" smtClean="0"/>
              <a:t> 4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err="1" smtClean="0"/>
              <a:t>đồ</a:t>
            </a:r>
            <a:r>
              <a:rPr lang="en-US" smtClean="0"/>
              <a:t> 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0</a:t>
            </a:r>
            <a:r>
              <a:rPr lang="en-US" i="1" dirty="0" smtClean="0"/>
              <a:t>,</a:t>
            </a:r>
            <a:r>
              <a:rPr lang="en-US" dirty="0" smtClean="0"/>
              <a:t>{})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3NF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Cho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sz="3600" dirty="0" smtClean="0"/>
              <a:t> </a:t>
            </a:r>
            <a:r>
              <a:rPr lang="en-US" b="1" i="1" dirty="0" smtClean="0"/>
              <a:t>F</a:t>
            </a:r>
            <a:r>
              <a:rPr lang="en-US" i="1" dirty="0" smtClean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ABH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CK,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D,   C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E, BGH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L, L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AD, E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L, BH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E</a:t>
            </a:r>
            <a:r>
              <a:rPr lang="en-US" dirty="0" smtClean="0"/>
              <a:t>}</a:t>
            </a:r>
          </a:p>
          <a:p>
            <a:r>
              <a:rPr lang="en-US" b="1" dirty="0" err="1" smtClean="0"/>
              <a:t>Bước</a:t>
            </a:r>
            <a:r>
              <a:rPr lang="en-US" b="1" dirty="0" smtClean="0"/>
              <a:t> 1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b="1" i="1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i="1" dirty="0" smtClean="0"/>
              <a:t> </a:t>
            </a:r>
            <a:r>
              <a:rPr lang="en-US" b="1" i="1" dirty="0" smtClean="0"/>
              <a:t>F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U=</a:t>
            </a:r>
            <a:r>
              <a:rPr lang="en-US" dirty="0" smtClean="0"/>
              <a:t>{</a:t>
            </a:r>
            <a:r>
              <a:rPr lang="en-US" i="1" dirty="0" smtClean="0"/>
              <a:t>BH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C, BH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Wingdings" pitchFamily="2" charset="2"/>
              </a:rPr>
              <a:t>K</a:t>
            </a:r>
            <a:r>
              <a:rPr lang="en-US" i="1" smtClean="0">
                <a:sym typeface="Wingdings" pitchFamily="2" charset="2"/>
              </a:rPr>
              <a:t>,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D, C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E, L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A, E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L</a:t>
            </a:r>
            <a:r>
              <a:rPr lang="en-US" dirty="0" smtClean="0">
                <a:sym typeface="Symbol" pitchFamily="18" charset="2"/>
              </a:rPr>
              <a:t>}</a:t>
            </a:r>
            <a:endParaRPr lang="en-US" i="1" dirty="0" smtClean="0"/>
          </a:p>
          <a:p>
            <a:r>
              <a:rPr lang="en-US" b="1" dirty="0" err="1" smtClean="0"/>
              <a:t>Bước</a:t>
            </a:r>
            <a:r>
              <a:rPr lang="en-US" b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PTH </a:t>
            </a:r>
            <a:r>
              <a:rPr lang="en-US" b="1" i="1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vế</a:t>
            </a:r>
            <a:r>
              <a:rPr lang="en-US" dirty="0" smtClean="0"/>
              <a:t> </a:t>
            </a:r>
            <a:r>
              <a:rPr lang="en-US" err="1" smtClean="0"/>
              <a:t>trái</a:t>
            </a:r>
            <a:r>
              <a:rPr lang="en-US" smtClean="0"/>
              <a:t> của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PTH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smtClean="0"/>
              <a:t>U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BH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/>
              <a:t> C, BH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i="1" dirty="0" smtClean="0">
                <a:sym typeface="Symbol" pitchFamily="18" charset="2"/>
              </a:rPr>
              <a:t>K</a:t>
            </a:r>
            <a:r>
              <a:rPr lang="en-US" dirty="0" smtClean="0"/>
              <a:t>}</a:t>
            </a:r>
            <a:r>
              <a:rPr lang="en-US" i="1" dirty="0" smtClean="0"/>
              <a:t>, </a:t>
            </a:r>
            <a:r>
              <a:rPr lang="en-US" b="1" i="1" dirty="0" smtClean="0">
                <a:sym typeface="Symbol" pitchFamily="18" charset="2"/>
              </a:rPr>
              <a:t>U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i="1" dirty="0" smtClean="0">
                <a:sym typeface="Symbol" pitchFamily="18" charset="2"/>
              </a:rPr>
              <a:t>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D</a:t>
            </a:r>
            <a:r>
              <a:rPr lang="en-US" dirty="0" smtClean="0">
                <a:sym typeface="Symbol" pitchFamily="18" charset="2"/>
              </a:rPr>
              <a:t>}</a:t>
            </a:r>
            <a:r>
              <a:rPr lang="en-US" i="1" dirty="0" smtClean="0">
                <a:sym typeface="Symbol" pitchFamily="18" charset="2"/>
              </a:rPr>
              <a:t>, </a:t>
            </a:r>
          </a:p>
          <a:p>
            <a:pPr lvl="1">
              <a:buFontTx/>
              <a:buNone/>
            </a:pPr>
            <a:r>
              <a:rPr lang="en-US" i="1" dirty="0" smtClean="0">
                <a:sym typeface="Symbol" pitchFamily="18" charset="2"/>
              </a:rPr>
              <a:t>	</a:t>
            </a:r>
            <a:r>
              <a:rPr lang="en-US" b="1" i="1" dirty="0" smtClean="0">
                <a:sym typeface="Symbol" pitchFamily="18" charset="2"/>
              </a:rPr>
              <a:t>U</a:t>
            </a:r>
            <a:r>
              <a:rPr lang="en-US" i="1" baseline="-25000" dirty="0" smtClean="0">
                <a:sym typeface="Symbol" pitchFamily="18" charset="2"/>
              </a:rPr>
              <a:t>3 </a:t>
            </a:r>
            <a:r>
              <a:rPr lang="en-US" i="1" dirty="0" smtClean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C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E</a:t>
            </a:r>
            <a:r>
              <a:rPr lang="en-US" dirty="0" smtClean="0">
                <a:sym typeface="Symbol" pitchFamily="18" charset="2"/>
              </a:rPr>
              <a:t>}</a:t>
            </a:r>
            <a:r>
              <a:rPr lang="en-US" i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U</a:t>
            </a:r>
            <a:r>
              <a:rPr lang="en-US" b="1" i="1" baseline="-25000" dirty="0" smtClean="0">
                <a:sym typeface="Symbol" pitchFamily="18" charset="2"/>
              </a:rPr>
              <a:t>4</a:t>
            </a:r>
            <a:r>
              <a:rPr lang="en-US" i="1" dirty="0" smtClean="0">
                <a:sym typeface="Symbol" pitchFamily="18" charset="2"/>
              </a:rPr>
              <a:t>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L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A</a:t>
            </a:r>
            <a:r>
              <a:rPr lang="en-US" dirty="0" smtClean="0">
                <a:sym typeface="Symbol" pitchFamily="18" charset="2"/>
              </a:rPr>
              <a:t>}</a:t>
            </a:r>
            <a:r>
              <a:rPr lang="en-US" i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U</a:t>
            </a:r>
            <a:r>
              <a:rPr lang="en-US" b="1" i="1" baseline="-25000" dirty="0" smtClean="0">
                <a:sym typeface="Symbol" pitchFamily="18" charset="2"/>
              </a:rPr>
              <a:t>5</a:t>
            </a:r>
            <a:r>
              <a:rPr lang="en-US" i="1" dirty="0" smtClean="0">
                <a:sym typeface="Symbol" pitchFamily="18" charset="2"/>
              </a:rPr>
              <a:t>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E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L</a:t>
            </a:r>
            <a:r>
              <a:rPr lang="en-US" dirty="0" smtClean="0">
                <a:sym typeface="Symbol" pitchFamily="18" charset="2"/>
              </a:rPr>
              <a:t>}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3NF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r>
              <a:rPr lang="en-US" b="1" dirty="0" err="1" smtClean="0"/>
              <a:t>Bước</a:t>
            </a:r>
            <a:r>
              <a:rPr lang="en-US" b="1" dirty="0" smtClean="0"/>
              <a:t> 2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PTH </a:t>
            </a:r>
            <a:r>
              <a:rPr lang="en-US" b="1" i="1" dirty="0" smtClean="0"/>
              <a:t>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 </a:t>
            </a:r>
            <a:r>
              <a:rPr lang="en-US" b="1" i="1" dirty="0" smtClean="0"/>
              <a:t>U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vế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(LHS)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PTH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b="1" i="1" dirty="0" smtClean="0"/>
              <a:t>U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BH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/>
              <a:t> C, BH </a:t>
            </a:r>
            <a:r>
              <a:rPr lang="en-US" sz="2400" i="1" dirty="0" smtClean="0">
                <a:sym typeface="Symbol" pitchFamily="18" charset="2"/>
              </a:rPr>
              <a:t> </a:t>
            </a:r>
            <a:r>
              <a:rPr lang="en-US" i="1" dirty="0" smtClean="0">
                <a:sym typeface="Symbol" pitchFamily="18" charset="2"/>
              </a:rPr>
              <a:t>K</a:t>
            </a:r>
            <a:r>
              <a:rPr lang="en-US" dirty="0" smtClean="0"/>
              <a:t>}</a:t>
            </a:r>
            <a:r>
              <a:rPr lang="en-US" i="1" dirty="0" smtClean="0"/>
              <a:t>, </a:t>
            </a:r>
            <a:r>
              <a:rPr lang="en-US" b="1" i="1" dirty="0" smtClean="0">
                <a:sym typeface="Symbol" pitchFamily="18" charset="2"/>
              </a:rPr>
              <a:t>U</a:t>
            </a:r>
            <a:r>
              <a:rPr lang="en-US" b="1" i="1" baseline="-25000" dirty="0" smtClean="0">
                <a:sym typeface="Symbol" pitchFamily="18" charset="2"/>
              </a:rPr>
              <a:t>2</a:t>
            </a:r>
            <a:r>
              <a:rPr lang="en-US" i="1" dirty="0" smtClean="0">
                <a:sym typeface="Symbol" pitchFamily="18" charset="2"/>
              </a:rPr>
              <a:t>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A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D</a:t>
            </a:r>
            <a:r>
              <a:rPr lang="en-US" dirty="0" smtClean="0">
                <a:sym typeface="Symbol" pitchFamily="18" charset="2"/>
              </a:rPr>
              <a:t>}</a:t>
            </a:r>
            <a:r>
              <a:rPr lang="en-US" i="1" dirty="0" smtClean="0">
                <a:sym typeface="Symbol" pitchFamily="18" charset="2"/>
              </a:rPr>
              <a:t>, </a:t>
            </a:r>
          </a:p>
          <a:p>
            <a:pPr lvl="1">
              <a:buNone/>
            </a:pPr>
            <a:r>
              <a:rPr lang="en-US" b="1" i="1" dirty="0" smtClean="0">
                <a:sym typeface="Symbol" pitchFamily="18" charset="2"/>
              </a:rPr>
              <a:t>	U</a:t>
            </a:r>
            <a:r>
              <a:rPr lang="en-US" i="1" baseline="-25000" dirty="0" smtClean="0">
                <a:sym typeface="Symbol" pitchFamily="18" charset="2"/>
              </a:rPr>
              <a:t>3 </a:t>
            </a:r>
            <a:r>
              <a:rPr lang="en-US" i="1" dirty="0" smtClean="0">
                <a:sym typeface="Symbol" pitchFamily="18" charset="2"/>
              </a:rPr>
              <a:t>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C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E</a:t>
            </a:r>
            <a:r>
              <a:rPr lang="en-US" dirty="0" smtClean="0">
                <a:sym typeface="Symbol" pitchFamily="18" charset="2"/>
              </a:rPr>
              <a:t>}</a:t>
            </a:r>
            <a:r>
              <a:rPr lang="en-US" i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U</a:t>
            </a:r>
            <a:r>
              <a:rPr lang="en-US" b="1" i="1" baseline="-25000" dirty="0" smtClean="0">
                <a:sym typeface="Symbol" pitchFamily="18" charset="2"/>
              </a:rPr>
              <a:t>4</a:t>
            </a:r>
            <a:r>
              <a:rPr lang="en-US" i="1" dirty="0" smtClean="0">
                <a:sym typeface="Symbol" pitchFamily="18" charset="2"/>
              </a:rPr>
              <a:t>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L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A</a:t>
            </a:r>
            <a:r>
              <a:rPr lang="en-US" dirty="0" smtClean="0">
                <a:sym typeface="Symbol" pitchFamily="18" charset="2"/>
              </a:rPr>
              <a:t>}</a:t>
            </a:r>
            <a:r>
              <a:rPr lang="en-US" i="1" dirty="0" smtClean="0">
                <a:sym typeface="Symbol" pitchFamily="18" charset="2"/>
              </a:rPr>
              <a:t>, </a:t>
            </a:r>
            <a:r>
              <a:rPr lang="en-US" b="1" i="1" dirty="0" smtClean="0">
                <a:sym typeface="Symbol" pitchFamily="18" charset="2"/>
              </a:rPr>
              <a:t>U</a:t>
            </a:r>
            <a:r>
              <a:rPr lang="en-US" b="1" i="1" baseline="-25000" dirty="0" smtClean="0">
                <a:sym typeface="Symbol" pitchFamily="18" charset="2"/>
              </a:rPr>
              <a:t>5</a:t>
            </a:r>
            <a:r>
              <a:rPr lang="en-US" i="1" dirty="0" smtClean="0">
                <a:sym typeface="Symbol" pitchFamily="18" charset="2"/>
              </a:rPr>
              <a:t>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US" i="1" dirty="0" smtClean="0">
                <a:sym typeface="Symbol" pitchFamily="18" charset="2"/>
              </a:rPr>
              <a:t>E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 L</a:t>
            </a:r>
            <a:r>
              <a:rPr lang="en-US" dirty="0" smtClean="0">
                <a:sym typeface="Symbol" pitchFamily="18" charset="2"/>
              </a:rPr>
              <a:t>}</a:t>
            </a:r>
          </a:p>
          <a:p>
            <a:r>
              <a:rPr lang="en-US" b="1" dirty="0" err="1" smtClean="0"/>
              <a:t>Bước</a:t>
            </a:r>
            <a:r>
              <a:rPr lang="en-US" b="1" dirty="0" smtClean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err="1" smtClean="0"/>
              <a:t>đồ</a:t>
            </a:r>
            <a:r>
              <a:rPr lang="en-US" smtClean="0"/>
              <a:t> (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i</a:t>
            </a:r>
            <a:r>
              <a:rPr lang="en-US" i="1" dirty="0" smtClean="0"/>
              <a:t>,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i</a:t>
            </a:r>
            <a:r>
              <a:rPr lang="en-US" i="1" baseline="-25000" dirty="0" smtClean="0"/>
              <a:t> 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err="1" smtClean="0"/>
              <a:t>U</a:t>
            </a:r>
            <a:r>
              <a:rPr lang="en-US" i="1" baseline="-25000" dirty="0" err="1" smtClean="0"/>
              <a:t>i</a:t>
            </a:r>
            <a:endParaRPr lang="en-US" i="1" baseline="-25000" dirty="0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b="1" i="1" smtClean="0"/>
              <a:t>R</a:t>
            </a:r>
            <a:r>
              <a:rPr lang="en-US" b="1" i="1" baseline="-25000" smtClean="0"/>
              <a:t>1</a:t>
            </a:r>
            <a:r>
              <a:rPr lang="en-US" smtClean="0"/>
              <a:t>(</a:t>
            </a:r>
            <a:r>
              <a:rPr lang="en-US" i="1" smtClean="0"/>
              <a:t>BHCK</a:t>
            </a:r>
            <a:r>
              <a:rPr lang="en-US" smtClean="0"/>
              <a:t>)</a:t>
            </a:r>
            <a:r>
              <a:rPr lang="en-US" i="1" smtClean="0"/>
              <a:t>, </a:t>
            </a:r>
            <a:r>
              <a:rPr lang="en-US" b="1" i="1" smtClean="0"/>
              <a:t>F</a:t>
            </a:r>
            <a:r>
              <a:rPr lang="en-US" b="1" i="1" baseline="-25000" smtClean="0"/>
              <a:t>1</a:t>
            </a:r>
            <a:r>
              <a:rPr lang="en-US" i="1" smtClean="0"/>
              <a:t> = </a:t>
            </a:r>
            <a:r>
              <a:rPr lang="en-US" smtClean="0"/>
              <a:t>{</a:t>
            </a:r>
            <a:r>
              <a:rPr lang="en-US" i="1" smtClean="0"/>
              <a:t>BH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i="1" dirty="0" smtClean="0">
                <a:sym typeface="Symbol" pitchFamily="18" charset="2"/>
              </a:rPr>
              <a:t>C, BH</a:t>
            </a:r>
            <a:r>
              <a:rPr lang="en-US" sz="2400" i="1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 K</a:t>
            </a:r>
            <a:r>
              <a:rPr lang="en-US" smtClean="0">
                <a:sym typeface="Symbol" pitchFamily="18" charset="2"/>
              </a:rPr>
              <a:t>}),  </a:t>
            </a:r>
          </a:p>
          <a:p>
            <a:pPr lvl="1">
              <a:buNone/>
            </a:pPr>
            <a:r>
              <a:rPr lang="en-US" smtClean="0">
                <a:sym typeface="Symbol" pitchFamily="18" charset="2"/>
              </a:rPr>
              <a:t>   	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AD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US" i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2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})</a:t>
            </a:r>
            <a:r>
              <a:rPr lang="en-US" i="1" smtClean="0">
                <a:sym typeface="Symbol" pitchFamily="18" charset="2"/>
              </a:rPr>
              <a:t>, 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CE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US" i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4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C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 E</a:t>
            </a:r>
            <a:r>
              <a:rPr lang="en-US" smtClean="0">
                <a:sym typeface="Symbol" pitchFamily="18" charset="2"/>
              </a:rPr>
              <a:t>})</a:t>
            </a:r>
          </a:p>
          <a:p>
            <a:pPr lvl="1">
              <a:buNone/>
            </a:pPr>
            <a:r>
              <a:rPr lang="en-US" b="1" smtClean="0">
                <a:sym typeface="Symbol" pitchFamily="18" charset="2"/>
              </a:rPr>
              <a:t>   	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4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AL</a:t>
            </a:r>
            <a:r>
              <a:rPr lang="en-US" smtClean="0">
                <a:sym typeface="Symbol" pitchFamily="18" charset="2"/>
              </a:rPr>
              <a:t>),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4</a:t>
            </a:r>
            <a:r>
              <a:rPr lang="en-US" i="1" smtClean="0">
                <a:sym typeface="Symbol" pitchFamily="18" charset="2"/>
              </a:rPr>
              <a:t> = {L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A}</a:t>
            </a:r>
            <a:r>
              <a:rPr lang="en-US" smtClean="0">
                <a:sym typeface="Symbol" pitchFamily="18" charset="2"/>
              </a:rPr>
              <a:t>),   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5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EL),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5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E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 L</a:t>
            </a:r>
            <a:r>
              <a:rPr lang="en-US" smtClean="0">
                <a:sym typeface="Symbol" pitchFamily="18" charset="2"/>
              </a:rPr>
              <a:t>})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15400" cy="1143000"/>
          </a:xfrm>
        </p:spPr>
        <p:txBody>
          <a:bodyPr/>
          <a:lstStyle/>
          <a:p>
            <a:r>
              <a:rPr lang="en-US" b="1" dirty="0" smtClean="0"/>
              <a:t>PHÂN RÃ 3NF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r>
              <a:rPr lang="en-US" b="1" smtClean="0"/>
              <a:t>Bước 3</a:t>
            </a:r>
            <a:r>
              <a:rPr lang="en-US" smtClean="0"/>
              <a:t>: Với mỗi </a:t>
            </a:r>
            <a:r>
              <a:rPr lang="en-US" b="1" i="1" smtClean="0"/>
              <a:t>U</a:t>
            </a:r>
            <a:r>
              <a:rPr lang="en-US" i="1" baseline="-25000" smtClean="0"/>
              <a:t>i </a:t>
            </a:r>
            <a:r>
              <a:rPr lang="en-US" smtClean="0"/>
              <a:t>, tạo lược đồ (</a:t>
            </a:r>
            <a:r>
              <a:rPr lang="en-US" b="1" i="1" smtClean="0"/>
              <a:t>R</a:t>
            </a:r>
            <a:r>
              <a:rPr lang="en-US" b="1" i="1" baseline="-25000" smtClean="0"/>
              <a:t>i</a:t>
            </a:r>
            <a:r>
              <a:rPr lang="en-US" i="1" smtClean="0"/>
              <a:t>, </a:t>
            </a:r>
            <a:r>
              <a:rPr lang="en-US" b="1" i="1" smtClean="0"/>
              <a:t>U</a:t>
            </a:r>
            <a:r>
              <a:rPr lang="en-US" i="1" baseline="-25000" smtClean="0"/>
              <a:t>i</a:t>
            </a:r>
            <a:r>
              <a:rPr lang="en-US" smtClean="0"/>
              <a:t>), với </a:t>
            </a:r>
            <a:r>
              <a:rPr lang="en-US" b="1" i="1" smtClean="0"/>
              <a:t>R</a:t>
            </a:r>
            <a:r>
              <a:rPr lang="en-US" b="1" i="1" baseline="-25000" smtClean="0"/>
              <a:t>i</a:t>
            </a:r>
            <a:r>
              <a:rPr lang="en-US" i="1" baseline="-25000" smtClean="0"/>
              <a:t>  </a:t>
            </a:r>
            <a:r>
              <a:rPr lang="en-US" smtClean="0"/>
              <a:t>là tập tất cả các thuộc tính trong </a:t>
            </a:r>
            <a:r>
              <a:rPr lang="en-US" b="1" i="1" smtClean="0"/>
              <a:t>U</a:t>
            </a:r>
            <a:r>
              <a:rPr lang="en-US" i="1" baseline="-25000" smtClean="0"/>
              <a:t>i</a:t>
            </a:r>
          </a:p>
          <a:p>
            <a:pPr lvl="1">
              <a:buNone/>
            </a:pPr>
            <a:r>
              <a:rPr lang="en-US" smtClean="0"/>
              <a:t>	(</a:t>
            </a:r>
            <a:r>
              <a:rPr lang="en-US" b="1" i="1" smtClean="0"/>
              <a:t>R</a:t>
            </a:r>
            <a:r>
              <a:rPr lang="en-US" b="1" i="1" baseline="-25000" smtClean="0"/>
              <a:t>1</a:t>
            </a:r>
            <a:r>
              <a:rPr lang="en-US" smtClean="0"/>
              <a:t>(</a:t>
            </a:r>
            <a:r>
              <a:rPr lang="en-US" i="1" smtClean="0"/>
              <a:t>BHCK</a:t>
            </a:r>
            <a:r>
              <a:rPr lang="en-US" smtClean="0"/>
              <a:t>)</a:t>
            </a:r>
            <a:r>
              <a:rPr lang="en-US" i="1" smtClean="0"/>
              <a:t>, </a:t>
            </a:r>
            <a:r>
              <a:rPr lang="en-US" b="1" i="1" smtClean="0"/>
              <a:t>F</a:t>
            </a:r>
            <a:r>
              <a:rPr lang="en-US" b="1" i="1" baseline="-25000" smtClean="0"/>
              <a:t>1</a:t>
            </a:r>
            <a:r>
              <a:rPr lang="en-US" i="1" smtClean="0"/>
              <a:t> = </a:t>
            </a:r>
            <a:r>
              <a:rPr lang="en-US" smtClean="0"/>
              <a:t>{</a:t>
            </a:r>
            <a:r>
              <a:rPr lang="en-US" i="1" smtClean="0"/>
              <a:t>BH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C, BH</a:t>
            </a:r>
            <a:r>
              <a:rPr lang="en-US" sz="2400" i="1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 K</a:t>
            </a:r>
            <a:r>
              <a:rPr lang="en-US" smtClean="0">
                <a:sym typeface="Symbol" pitchFamily="18" charset="2"/>
              </a:rPr>
              <a:t>}),  </a:t>
            </a:r>
          </a:p>
          <a:p>
            <a:pPr lvl="1">
              <a:buNone/>
            </a:pPr>
            <a:r>
              <a:rPr lang="en-US" smtClean="0">
                <a:sym typeface="Symbol" pitchFamily="18" charset="2"/>
              </a:rPr>
              <a:t>   	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AD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US" i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2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D</a:t>
            </a:r>
            <a:r>
              <a:rPr lang="en-US" smtClean="0">
                <a:sym typeface="Symbol" pitchFamily="18" charset="2"/>
              </a:rPr>
              <a:t>})</a:t>
            </a:r>
            <a:r>
              <a:rPr lang="en-US" i="1" smtClean="0">
                <a:sym typeface="Symbol" pitchFamily="18" charset="2"/>
              </a:rPr>
              <a:t>, 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3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CE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US" i="1" smtClean="0">
                <a:sym typeface="Symbol" pitchFamily="18" charset="2"/>
              </a:rPr>
              <a:t>,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4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C 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 E</a:t>
            </a:r>
            <a:r>
              <a:rPr lang="en-US" smtClean="0">
                <a:sym typeface="Symbol" pitchFamily="18" charset="2"/>
              </a:rPr>
              <a:t>})</a:t>
            </a:r>
          </a:p>
          <a:p>
            <a:pPr lvl="1">
              <a:buNone/>
            </a:pPr>
            <a:r>
              <a:rPr lang="en-US" b="1" smtClean="0">
                <a:sym typeface="Symbol" pitchFamily="18" charset="2"/>
              </a:rPr>
              <a:t>   	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4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AL</a:t>
            </a:r>
            <a:r>
              <a:rPr lang="en-US" smtClean="0">
                <a:sym typeface="Symbol" pitchFamily="18" charset="2"/>
              </a:rPr>
              <a:t>),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4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}),   (</a:t>
            </a:r>
            <a:r>
              <a:rPr lang="en-US" b="1" i="1" smtClean="0">
                <a:sym typeface="Symbol" pitchFamily="18" charset="2"/>
              </a:rPr>
              <a:t>R</a:t>
            </a:r>
            <a:r>
              <a:rPr lang="en-US" b="1" i="1" baseline="-25000" smtClean="0">
                <a:sym typeface="Symbol" pitchFamily="18" charset="2"/>
              </a:rPr>
              <a:t>5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EL),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5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E </a:t>
            </a:r>
            <a:r>
              <a:rPr lang="en-US" sz="2400" smtClean="0">
                <a:sym typeface="Symbol" pitchFamily="18" charset="2"/>
              </a:rPr>
              <a:t></a:t>
            </a:r>
            <a:r>
              <a:rPr lang="en-US" i="1" smtClean="0">
                <a:sym typeface="Symbol" pitchFamily="18" charset="2"/>
              </a:rPr>
              <a:t> L</a:t>
            </a:r>
            <a:r>
              <a:rPr lang="en-US" smtClean="0">
                <a:sym typeface="Symbol" pitchFamily="18" charset="2"/>
              </a:rPr>
              <a:t>})</a:t>
            </a:r>
          </a:p>
          <a:p>
            <a:r>
              <a:rPr lang="en-US" b="1" smtClean="0"/>
              <a:t>Bước </a:t>
            </a:r>
            <a:r>
              <a:rPr lang="en-US" b="1" dirty="0" smtClean="0"/>
              <a:t>4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R,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err="1" smtClean="0"/>
              <a:t>đồ</a:t>
            </a:r>
            <a:r>
              <a:rPr lang="en-US" smtClean="0"/>
              <a:t> (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0</a:t>
            </a:r>
            <a:r>
              <a:rPr lang="en-US" i="1" dirty="0" smtClean="0"/>
              <a:t>,</a:t>
            </a:r>
            <a:r>
              <a:rPr lang="en-US" dirty="0" smtClean="0"/>
              <a:t>{})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i="1" dirty="0" smtClean="0"/>
              <a:t>R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b="1" smtClean="0"/>
              <a:t>	</a:t>
            </a:r>
            <a:r>
              <a:rPr lang="en-US" smtClean="0"/>
              <a:t>(</a:t>
            </a:r>
            <a:r>
              <a:rPr lang="en-US" b="1" i="1" smtClean="0"/>
              <a:t>R</a:t>
            </a:r>
            <a:r>
              <a:rPr lang="en-US" b="1" i="1" baseline="-25000" smtClean="0"/>
              <a:t>0</a:t>
            </a:r>
            <a:r>
              <a:rPr lang="en-US" smtClean="0"/>
              <a:t>(</a:t>
            </a:r>
            <a:r>
              <a:rPr lang="en-US" i="1" smtClean="0"/>
              <a:t>BGH</a:t>
            </a:r>
            <a:r>
              <a:rPr lang="en-US" smtClean="0"/>
              <a:t>)</a:t>
            </a:r>
            <a:r>
              <a:rPr lang="en-US" i="1" smtClean="0"/>
              <a:t>, </a:t>
            </a:r>
            <a:r>
              <a:rPr lang="en-US" b="1" i="1" smtClean="0">
                <a:sym typeface="Symbol" pitchFamily="18" charset="2"/>
              </a:rPr>
              <a:t>F</a:t>
            </a:r>
            <a:r>
              <a:rPr lang="en-US" b="1" i="1" baseline="-25000" smtClean="0">
                <a:sym typeface="Symbol" pitchFamily="18" charset="2"/>
              </a:rPr>
              <a:t>0</a:t>
            </a:r>
            <a:r>
              <a:rPr lang="en-US" i="1" smtClean="0">
                <a:sym typeface="Symbol" pitchFamily="18" charset="2"/>
              </a:rPr>
              <a:t> = </a:t>
            </a:r>
            <a:r>
              <a:rPr lang="en-US" smtClean="0"/>
              <a:t>{})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TỔNG KẾT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smtClean="0"/>
              <a:t>1NF, 2NF, 3NF, BCNF</a:t>
            </a:r>
          </a:p>
          <a:p>
            <a:r>
              <a:rPr lang="en-US" smtClean="0"/>
              <a:t>Phân rã</a:t>
            </a:r>
            <a:endParaRPr lang="en-US" dirty="0" smtClean="0"/>
          </a:p>
          <a:p>
            <a:pPr lvl="1"/>
            <a:r>
              <a:rPr lang="en-US" smtClean="0"/>
              <a:t>Phân rã không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lvl="1"/>
            <a:r>
              <a:rPr lang="en-US" smtClean="0"/>
              <a:t>Phân rã bảo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err="1" smtClean="0"/>
              <a:t>thuộc</a:t>
            </a:r>
            <a:r>
              <a:rPr lang="en-US" smtClean="0"/>
              <a:t> hàm</a:t>
            </a:r>
          </a:p>
          <a:p>
            <a:r>
              <a:rPr lang="en-US" smtClean="0"/>
              <a:t>Phân rã BCNF</a:t>
            </a:r>
          </a:p>
          <a:p>
            <a:r>
              <a:rPr lang="en-US" smtClean="0"/>
              <a:t>Phân rã 3NF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xử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bất</a:t>
            </a:r>
            <a:r>
              <a:rPr lang="en-US" sz="3200" dirty="0" smtClean="0"/>
              <a:t> </a:t>
            </a:r>
            <a:r>
              <a:rPr lang="en-US" sz="3200" dirty="0" err="1" smtClean="0"/>
              <a:t>thường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itchFamily="2" charset="2"/>
              </a:rPr>
              <a:t> </a:t>
            </a:r>
            <a:r>
              <a:rPr lang="en-US" sz="3200" dirty="0" err="1" smtClean="0">
                <a:sym typeface="Wingdings" pitchFamily="2" charset="2"/>
              </a:rPr>
              <a:t>chuẩn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hóa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các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quan</a:t>
            </a:r>
            <a:r>
              <a:rPr lang="en-US" sz="3200" dirty="0" smtClean="0">
                <a:sym typeface="Wingdings" pitchFamily="2" charset="2"/>
              </a:rPr>
              <a:t> </a:t>
            </a:r>
            <a:r>
              <a:rPr lang="en-US" sz="3200" dirty="0" err="1" smtClean="0">
                <a:sym typeface="Wingdings" pitchFamily="2" charset="2"/>
              </a:rPr>
              <a:t>hệ</a:t>
            </a:r>
            <a:r>
              <a:rPr lang="en-US" sz="3200" dirty="0" smtClean="0">
                <a:sym typeface="Wingdings" pitchFamily="2" charset="2"/>
              </a:rPr>
              <a:t> (</a:t>
            </a:r>
            <a:r>
              <a:rPr lang="en-US" sz="3200" dirty="0" err="1" smtClean="0">
                <a:sym typeface="Wingdings" pitchFamily="2" charset="2"/>
              </a:rPr>
              <a:t>nomalization</a:t>
            </a:r>
            <a:r>
              <a:rPr lang="en-US" sz="3200" smtClean="0">
                <a:sym typeface="Wingdings" pitchFamily="2" charset="2"/>
              </a:rPr>
              <a:t>) </a:t>
            </a:r>
          </a:p>
          <a:p>
            <a:pPr lvl="1"/>
            <a:r>
              <a:rPr lang="en-US" smtClean="0">
                <a:sym typeface="Wingdings" pitchFamily="2" charset="2"/>
              </a:rPr>
              <a:t>Tách </a:t>
            </a:r>
            <a:r>
              <a:rPr lang="en-US" dirty="0" err="1" smtClean="0">
                <a:sym typeface="Wingdings" pitchFamily="2" charset="2"/>
              </a:rPr>
              <a:t>(phân rã) quan hệ ban đầu thành nhiều quan hệ để không còn bất thường khi cập nhật </a:t>
            </a:r>
            <a:r>
              <a:rPr lang="en-US" err="1" smtClean="0">
                <a:sym typeface="Wingdings" pitchFamily="2" charset="2"/>
              </a:rPr>
              <a:t>nữa</a:t>
            </a:r>
            <a:r>
              <a:rPr lang="en-US" smtClean="0">
                <a:sym typeface="Wingdings" pitchFamily="2" charset="2"/>
              </a:rPr>
              <a:t>.</a:t>
            </a:r>
          </a:p>
          <a:p>
            <a:r>
              <a:rPr lang="en-US" smtClean="0"/>
              <a:t>Cơ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(functional dependencies).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CSDL </a:t>
            </a:r>
            <a:r>
              <a:rPr lang="en-US" dirty="0" err="1" smtClean="0"/>
              <a:t>tốt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CSDL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NULL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bọ</a:t>
            </a:r>
            <a:endParaRPr lang="en-US" dirty="0" smtClean="0"/>
          </a:p>
          <a:p>
            <a:pPr lvl="1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rã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Non-additive or lossless join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Preservation of the functional dependencies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2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hi </a:t>
            </a:r>
            <a:r>
              <a:rPr lang="en-US" dirty="0" err="1" smtClean="0"/>
              <a:t>sinh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CÁC DẠNG CHUẨN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(Normal Form)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sz="2200" dirty="0" smtClean="0"/>
              <a:t>1NF (First Normal Form)</a:t>
            </a:r>
          </a:p>
          <a:p>
            <a:pPr lvl="1"/>
            <a:r>
              <a:rPr lang="en-US" sz="2200" dirty="0" smtClean="0"/>
              <a:t>2NF (Second Normal Form)</a:t>
            </a:r>
          </a:p>
          <a:p>
            <a:pPr lvl="1"/>
            <a:r>
              <a:rPr lang="en-US" sz="2200" dirty="0" smtClean="0"/>
              <a:t>3NF (Third Normal Form)</a:t>
            </a:r>
          </a:p>
          <a:p>
            <a:pPr lvl="1"/>
            <a:r>
              <a:rPr lang="en-US" sz="2200" dirty="0" smtClean="0"/>
              <a:t>BCNF (Boyce-</a:t>
            </a:r>
            <a:r>
              <a:rPr lang="en-US" sz="2200" dirty="0" err="1" smtClean="0"/>
              <a:t>Codd</a:t>
            </a:r>
            <a:r>
              <a:rPr lang="en-US" sz="2200" dirty="0" smtClean="0"/>
              <a:t> Normal Form)</a:t>
            </a:r>
          </a:p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3NF </a:t>
            </a:r>
            <a:r>
              <a:rPr lang="en-US" dirty="0" err="1" smtClean="0"/>
              <a:t>và</a:t>
            </a:r>
            <a:r>
              <a:rPr lang="en-US" dirty="0" smtClean="0"/>
              <a:t> BCNF.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First Normal Form – 1NF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endParaRPr lang="en-US" dirty="0" smtClean="0"/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multivalued</a:t>
            </a:r>
            <a:r>
              <a:rPr lang="en-US" dirty="0" smtClean="0"/>
              <a:t> attribute)</a:t>
            </a:r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(composite attribute)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First Normal Form – 1NF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11" descr="fig10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447800"/>
            <a:ext cx="6096000" cy="467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3232</TotalTime>
  <Words>2954</Words>
  <Application>Microsoft Office PowerPoint</Application>
  <PresentationFormat>On-screen Show (4:3)</PresentationFormat>
  <Paragraphs>524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Wingdings</vt:lpstr>
      <vt:lpstr>blank</vt:lpstr>
      <vt:lpstr>Equation</vt:lpstr>
      <vt:lpstr>CÁC DẠNG CHUẨN VÀ CHUẨN HÓA</vt:lpstr>
      <vt:lpstr>NỘI DUNG</vt:lpstr>
      <vt:lpstr>GIỚI THIỆU</vt:lpstr>
      <vt:lpstr>GIỚI THIỆU</vt:lpstr>
      <vt:lpstr>GIỚI THIỆU</vt:lpstr>
      <vt:lpstr>GIỚI THIỆU</vt:lpstr>
      <vt:lpstr>CÁC DẠNG CHUẨN</vt:lpstr>
      <vt:lpstr>First Normal Form – 1NF</vt:lpstr>
      <vt:lpstr>First Normal Form – 1NF</vt:lpstr>
      <vt:lpstr>First Normal Form – 1NF</vt:lpstr>
      <vt:lpstr>Second Normal Form – 2NF</vt:lpstr>
      <vt:lpstr>Second Normal Form – 2NF</vt:lpstr>
      <vt:lpstr>Second Normal Form – 2NF</vt:lpstr>
      <vt:lpstr>Third Normal Form – 3NF</vt:lpstr>
      <vt:lpstr>Third Normal Form – 3NF</vt:lpstr>
      <vt:lpstr>Boyce-Codd Normal Form – BCNF</vt:lpstr>
      <vt:lpstr>PHÂN RÃ</vt:lpstr>
      <vt:lpstr>PHÂN RÃ KHÔNG MẤT THÔNG TIN</vt:lpstr>
      <vt:lpstr>PHÂN RÃ KHÔNG MẤT THÔNG TIN</vt:lpstr>
      <vt:lpstr>PHÂN RÃ KHÔNG MẤT THÔNG TIN</vt:lpstr>
      <vt:lpstr>PHÂN RÃ KHÔNG MẤT THÔNG TIN</vt:lpstr>
      <vt:lpstr>PHÂN RÃ KHÔNG MẤT THÔNG TIN</vt:lpstr>
      <vt:lpstr>PHÂN RÃ KHÔNG MẤT THÔNG TIN</vt:lpstr>
      <vt:lpstr>KIỂM TRA PHÂN RÃ KHÔNG MẤT THÔNG TIN</vt:lpstr>
      <vt:lpstr>KIỂM TRA PHÂN RÃ KHÔNG MẤT THÔNG TIN</vt:lpstr>
      <vt:lpstr>KIỂM TRA PHÂN RÃ KHÔNG MẤT THÔNG TIN</vt:lpstr>
      <vt:lpstr>KIỂM TRA PHÂN RÃ KHÔNG MẤT THÔNG TIN</vt:lpstr>
      <vt:lpstr>PHÂN RÃ BẢO TOÀN PTH</vt:lpstr>
      <vt:lpstr>PHÂN RÃ BẢO TOÀN PTH</vt:lpstr>
      <vt:lpstr>PHÂN RÃ BCNF</vt:lpstr>
      <vt:lpstr>PHÂN RÃ BCNF</vt:lpstr>
      <vt:lpstr>PHÂN RÃ BCNF</vt:lpstr>
      <vt:lpstr>PHÂN RÃ BCNF</vt:lpstr>
      <vt:lpstr>PHÂN RÃ BCNF</vt:lpstr>
      <vt:lpstr>PHÂN RÃ 3NF</vt:lpstr>
      <vt:lpstr>PHÂN RÃ 3NF</vt:lpstr>
      <vt:lpstr>PHÂN RÃ 3NF</vt:lpstr>
      <vt:lpstr>PHÂN RÃ 3NF</vt:lpstr>
      <vt:lpstr>TỔNG KẾT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hoangqd</dc:creator>
  <cp:lastModifiedBy>hoangqd@hcmute.edu.vn</cp:lastModifiedBy>
  <cp:revision>450</cp:revision>
  <dcterms:created xsi:type="dcterms:W3CDTF">2011-04-26T03:31:44Z</dcterms:created>
  <dcterms:modified xsi:type="dcterms:W3CDTF">2019-08-28T12:04:26Z</dcterms:modified>
</cp:coreProperties>
</file>