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63" r:id="rId4"/>
    <p:sldId id="273" r:id="rId5"/>
    <p:sldId id="265" r:id="rId6"/>
    <p:sldId id="266" r:id="rId7"/>
    <p:sldId id="274" r:id="rId8"/>
    <p:sldId id="270" r:id="rId9"/>
    <p:sldId id="268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387" autoAdjust="0"/>
  </p:normalViewPr>
  <p:slideViewPr>
    <p:cSldViewPr snapToGrid="0">
      <p:cViewPr varScale="1">
        <p:scale>
          <a:sx n="79" d="100"/>
          <a:sy n="79" d="100"/>
        </p:scale>
        <p:origin x="108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4A049-F1C6-45A2-883A-B2EFBDCA6EFF}" type="doc">
      <dgm:prSet loTypeId="urn:microsoft.com/office/officeart/2005/8/layout/radial4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ABAEED-5820-4DAD-9E83-BBD28275666E}">
      <dgm:prSet phldrT="[Text]"/>
      <dgm:spPr/>
      <dgm:t>
        <a:bodyPr/>
        <a:lstStyle/>
        <a:p>
          <a:r>
            <a:rPr lang="en-US" dirty="0" smtClean="0"/>
            <a:t>Treatment (drug, procedure), Occurrence (observation, visit, condition, death, exposure)</a:t>
          </a:r>
          <a:endParaRPr lang="en-US" dirty="0"/>
        </a:p>
      </dgm:t>
    </dgm:pt>
    <dgm:pt modelId="{A0EF8C2C-1094-4C5F-8C67-89B599990894}" type="parTrans" cxnId="{A342B1F0-43E7-41E1-93FD-2103D0702E0D}">
      <dgm:prSet/>
      <dgm:spPr/>
      <dgm:t>
        <a:bodyPr/>
        <a:lstStyle/>
        <a:p>
          <a:endParaRPr lang="en-US"/>
        </a:p>
      </dgm:t>
    </dgm:pt>
    <dgm:pt modelId="{EEDC5237-71AE-45B1-AD92-3C948F8396C0}" type="sibTrans" cxnId="{A342B1F0-43E7-41E1-93FD-2103D0702E0D}">
      <dgm:prSet/>
      <dgm:spPr/>
      <dgm:t>
        <a:bodyPr/>
        <a:lstStyle/>
        <a:p>
          <a:endParaRPr lang="en-US"/>
        </a:p>
      </dgm:t>
    </dgm:pt>
    <dgm:pt modelId="{1F42F6ED-58FC-454A-A2D0-8310C0C71943}">
      <dgm:prSet phldrT="[Text]"/>
      <dgm:spPr/>
      <dgm:t>
        <a:bodyPr/>
        <a:lstStyle/>
        <a:p>
          <a:r>
            <a:rPr lang="en-US" dirty="0" smtClean="0"/>
            <a:t>Person</a:t>
          </a:r>
          <a:endParaRPr lang="en-US" dirty="0"/>
        </a:p>
      </dgm:t>
    </dgm:pt>
    <dgm:pt modelId="{95715231-47CF-4779-B94D-D6702717C37F}" type="parTrans" cxnId="{6263B93F-5E60-4880-B2FC-2977BD58935A}">
      <dgm:prSet/>
      <dgm:spPr/>
      <dgm:t>
        <a:bodyPr/>
        <a:lstStyle/>
        <a:p>
          <a:endParaRPr lang="en-US"/>
        </a:p>
      </dgm:t>
    </dgm:pt>
    <dgm:pt modelId="{DFB556BE-4B28-4E1B-88B0-B788B31E0ED3}" type="sibTrans" cxnId="{6263B93F-5E60-4880-B2FC-2977BD58935A}">
      <dgm:prSet/>
      <dgm:spPr/>
      <dgm:t>
        <a:bodyPr/>
        <a:lstStyle/>
        <a:p>
          <a:endParaRPr lang="en-US"/>
        </a:p>
      </dgm:t>
    </dgm:pt>
    <dgm:pt modelId="{05AA0707-3456-4CC0-BA5B-3EF7EB05F3B3}">
      <dgm:prSet phldrT="[Text]"/>
      <dgm:spPr/>
      <dgm:t>
        <a:bodyPr/>
        <a:lstStyle/>
        <a:p>
          <a:r>
            <a:rPr lang="en-US" dirty="0" smtClean="0"/>
            <a:t>Location</a:t>
          </a:r>
          <a:endParaRPr lang="en-US" dirty="0"/>
        </a:p>
      </dgm:t>
    </dgm:pt>
    <dgm:pt modelId="{2D64260B-CB20-4E6A-B0E9-BE5060419DA9}" type="parTrans" cxnId="{710C210D-38A6-4B0B-A6BA-4FEA48B0DFC9}">
      <dgm:prSet/>
      <dgm:spPr/>
      <dgm:t>
        <a:bodyPr/>
        <a:lstStyle/>
        <a:p>
          <a:endParaRPr lang="en-US"/>
        </a:p>
      </dgm:t>
    </dgm:pt>
    <dgm:pt modelId="{8E801697-E7E0-4F7A-A478-3D60434006CE}" type="sibTrans" cxnId="{710C210D-38A6-4B0B-A6BA-4FEA48B0DFC9}">
      <dgm:prSet/>
      <dgm:spPr/>
      <dgm:t>
        <a:bodyPr/>
        <a:lstStyle/>
        <a:p>
          <a:endParaRPr lang="en-US"/>
        </a:p>
      </dgm:t>
    </dgm:pt>
    <dgm:pt modelId="{BFD22798-2CBE-42CB-AE4D-9EB3CDA40286}">
      <dgm:prSet phldrT="[Text]"/>
      <dgm:spPr/>
      <dgm:t>
        <a:bodyPr/>
        <a:lstStyle/>
        <a:p>
          <a:r>
            <a:rPr lang="en-US" dirty="0" smtClean="0"/>
            <a:t>Payer plan</a:t>
          </a:r>
          <a:endParaRPr lang="en-US" dirty="0"/>
        </a:p>
      </dgm:t>
    </dgm:pt>
    <dgm:pt modelId="{356855DF-D467-48DB-B3CD-78A49998661F}" type="parTrans" cxnId="{F4831C27-0438-4528-9E6F-93FE66908EB5}">
      <dgm:prSet/>
      <dgm:spPr/>
      <dgm:t>
        <a:bodyPr/>
        <a:lstStyle/>
        <a:p>
          <a:endParaRPr lang="en-US"/>
        </a:p>
      </dgm:t>
    </dgm:pt>
    <dgm:pt modelId="{3FC6AF73-B674-4866-83BD-2FA620A0982B}" type="sibTrans" cxnId="{F4831C27-0438-4528-9E6F-93FE66908EB5}">
      <dgm:prSet/>
      <dgm:spPr/>
      <dgm:t>
        <a:bodyPr/>
        <a:lstStyle/>
        <a:p>
          <a:endParaRPr lang="en-US"/>
        </a:p>
      </dgm:t>
    </dgm:pt>
    <dgm:pt modelId="{8C26DC43-2C95-4FFA-8E2B-9FD3E00EE0DF}">
      <dgm:prSet phldrT="[Text]"/>
      <dgm:spPr/>
      <dgm:t>
        <a:bodyPr/>
        <a:lstStyle/>
        <a:p>
          <a:r>
            <a:rPr lang="en-US" dirty="0" smtClean="0"/>
            <a:t>Provider</a:t>
          </a:r>
          <a:endParaRPr lang="en-US" dirty="0"/>
        </a:p>
      </dgm:t>
    </dgm:pt>
    <dgm:pt modelId="{CC9E8C6E-0EAB-4EFE-B7F2-4313524BE821}" type="parTrans" cxnId="{7E350AD3-E700-43FD-A9C3-E67B6C5EC65A}">
      <dgm:prSet/>
      <dgm:spPr/>
      <dgm:t>
        <a:bodyPr/>
        <a:lstStyle/>
        <a:p>
          <a:endParaRPr lang="en-US"/>
        </a:p>
      </dgm:t>
    </dgm:pt>
    <dgm:pt modelId="{1026D78A-D55C-4AB5-AFB1-ADB645D17F87}" type="sibTrans" cxnId="{7E350AD3-E700-43FD-A9C3-E67B6C5EC65A}">
      <dgm:prSet/>
      <dgm:spPr/>
      <dgm:t>
        <a:bodyPr/>
        <a:lstStyle/>
        <a:p>
          <a:endParaRPr lang="en-US"/>
        </a:p>
      </dgm:t>
    </dgm:pt>
    <dgm:pt modelId="{E7F04424-99BC-4D5A-9454-2AEA5B083141}">
      <dgm:prSet phldrT="[Text]"/>
      <dgm:spPr/>
      <dgm:t>
        <a:bodyPr/>
        <a:lstStyle/>
        <a:p>
          <a:r>
            <a:rPr lang="en-US" dirty="0" smtClean="0"/>
            <a:t>Cohort</a:t>
          </a:r>
          <a:endParaRPr lang="en-US" dirty="0"/>
        </a:p>
      </dgm:t>
    </dgm:pt>
    <dgm:pt modelId="{395F9302-C259-457F-8309-26F768642185}" type="parTrans" cxnId="{E633D0E8-449E-4F42-B1EA-AB75525F0656}">
      <dgm:prSet/>
      <dgm:spPr/>
      <dgm:t>
        <a:bodyPr/>
        <a:lstStyle/>
        <a:p>
          <a:endParaRPr lang="en-US"/>
        </a:p>
      </dgm:t>
    </dgm:pt>
    <dgm:pt modelId="{E24CD361-8027-4B57-BC48-6DEA27259ED7}" type="sibTrans" cxnId="{E633D0E8-449E-4F42-B1EA-AB75525F0656}">
      <dgm:prSet/>
      <dgm:spPr/>
      <dgm:t>
        <a:bodyPr/>
        <a:lstStyle/>
        <a:p>
          <a:endParaRPr lang="en-US"/>
        </a:p>
      </dgm:t>
    </dgm:pt>
    <dgm:pt modelId="{D23C98E9-5A7B-4F28-9657-FDAFF10383A8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3D923A94-86C2-4B4F-85DB-8A5265F3EF48}" type="parTrans" cxnId="{C189DA97-AF8E-4170-9313-F32294F534C4}">
      <dgm:prSet/>
      <dgm:spPr/>
      <dgm:t>
        <a:bodyPr/>
        <a:lstStyle/>
        <a:p>
          <a:endParaRPr lang="en-US"/>
        </a:p>
      </dgm:t>
    </dgm:pt>
    <dgm:pt modelId="{DE735ECD-12B7-4DAB-9136-43E55B4ABB44}" type="sibTrans" cxnId="{C189DA97-AF8E-4170-9313-F32294F534C4}">
      <dgm:prSet/>
      <dgm:spPr/>
      <dgm:t>
        <a:bodyPr/>
        <a:lstStyle/>
        <a:p>
          <a:endParaRPr lang="en-US"/>
        </a:p>
      </dgm:t>
    </dgm:pt>
    <dgm:pt modelId="{6B05B56A-0F8D-4035-81E7-FFD3312DE75F}">
      <dgm:prSet phldrT="[Text]"/>
      <dgm:spPr/>
      <dgm:t>
        <a:bodyPr/>
        <a:lstStyle/>
        <a:p>
          <a:r>
            <a:rPr lang="en-US" dirty="0" smtClean="0"/>
            <a:t>Care site</a:t>
          </a:r>
          <a:endParaRPr lang="en-US" dirty="0"/>
        </a:p>
      </dgm:t>
    </dgm:pt>
    <dgm:pt modelId="{86F1BF93-E9E6-404E-BCCD-8BC7AABCBF11}" type="parTrans" cxnId="{0BCE03D7-9B09-4217-93E0-18F4DD54279E}">
      <dgm:prSet/>
      <dgm:spPr/>
      <dgm:t>
        <a:bodyPr/>
        <a:lstStyle/>
        <a:p>
          <a:endParaRPr lang="en-US"/>
        </a:p>
      </dgm:t>
    </dgm:pt>
    <dgm:pt modelId="{DAAD1F00-CBEE-4F90-99EC-B44734367F49}" type="sibTrans" cxnId="{0BCE03D7-9B09-4217-93E0-18F4DD54279E}">
      <dgm:prSet/>
      <dgm:spPr/>
      <dgm:t>
        <a:bodyPr/>
        <a:lstStyle/>
        <a:p>
          <a:endParaRPr lang="en-US"/>
        </a:p>
      </dgm:t>
    </dgm:pt>
    <dgm:pt modelId="{AB1548B4-A3D8-4BCD-8044-7074829A2DD7}">
      <dgm:prSet phldrT="[Text]"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3B065E97-38F9-4043-892E-7CDD0D87F5BA}" type="parTrans" cxnId="{454ACECA-5D40-4A4C-8DD2-87DD546534FC}">
      <dgm:prSet/>
      <dgm:spPr/>
      <dgm:t>
        <a:bodyPr/>
        <a:lstStyle/>
        <a:p>
          <a:endParaRPr lang="en-US"/>
        </a:p>
      </dgm:t>
    </dgm:pt>
    <dgm:pt modelId="{60F8DA1B-4D0B-46E7-BBB0-C43CF4674F7E}" type="sibTrans" cxnId="{454ACECA-5D40-4A4C-8DD2-87DD546534FC}">
      <dgm:prSet/>
      <dgm:spPr/>
      <dgm:t>
        <a:bodyPr/>
        <a:lstStyle/>
        <a:p>
          <a:endParaRPr lang="en-US"/>
        </a:p>
      </dgm:t>
    </dgm:pt>
    <dgm:pt modelId="{6695C201-78F7-4E7F-8C01-F0D289199201}" type="pres">
      <dgm:prSet presAssocID="{50F4A049-F1C6-45A2-883A-B2EFBDCA6EF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5729BF-A340-4B30-A8FB-5A1411F9DB12}" type="pres">
      <dgm:prSet presAssocID="{9CABAEED-5820-4DAD-9E83-BBD28275666E}" presName="centerShape" presStyleLbl="node0" presStyleIdx="0" presStyleCnt="1"/>
      <dgm:spPr/>
      <dgm:t>
        <a:bodyPr/>
        <a:lstStyle/>
        <a:p>
          <a:endParaRPr lang="en-US"/>
        </a:p>
      </dgm:t>
    </dgm:pt>
    <dgm:pt modelId="{218F2D53-4DA3-440E-9EE7-738A65EA9490}" type="pres">
      <dgm:prSet presAssocID="{95715231-47CF-4779-B94D-D6702717C37F}" presName="parTrans" presStyleLbl="bgSibTrans2D1" presStyleIdx="0" presStyleCnt="8"/>
      <dgm:spPr/>
      <dgm:t>
        <a:bodyPr/>
        <a:lstStyle/>
        <a:p>
          <a:endParaRPr lang="en-US"/>
        </a:p>
      </dgm:t>
    </dgm:pt>
    <dgm:pt modelId="{60B6BA7C-770B-4272-8633-2D2BDC5EDB8C}" type="pres">
      <dgm:prSet presAssocID="{1F42F6ED-58FC-454A-A2D0-8310C0C7194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48E90-7C08-4F57-B894-ECF3BAFB7E5C}" type="pres">
      <dgm:prSet presAssocID="{CC9E8C6E-0EAB-4EFE-B7F2-4313524BE821}" presName="parTrans" presStyleLbl="bgSibTrans2D1" presStyleIdx="1" presStyleCnt="8"/>
      <dgm:spPr/>
      <dgm:t>
        <a:bodyPr/>
        <a:lstStyle/>
        <a:p>
          <a:endParaRPr lang="en-US"/>
        </a:p>
      </dgm:t>
    </dgm:pt>
    <dgm:pt modelId="{C115A6B6-6083-4ED0-9893-2642E480546B}" type="pres">
      <dgm:prSet presAssocID="{8C26DC43-2C95-4FFA-8E2B-9FD3E00EE0D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38036-1CA8-452E-9E15-508CD0E458F4}" type="pres">
      <dgm:prSet presAssocID="{395F9302-C259-457F-8309-26F768642185}" presName="parTrans" presStyleLbl="bgSibTrans2D1" presStyleIdx="2" presStyleCnt="8"/>
      <dgm:spPr/>
      <dgm:t>
        <a:bodyPr/>
        <a:lstStyle/>
        <a:p>
          <a:endParaRPr lang="en-US"/>
        </a:p>
      </dgm:t>
    </dgm:pt>
    <dgm:pt modelId="{8E3A5BEF-5167-4569-830F-29FDF43ED7F2}" type="pres">
      <dgm:prSet presAssocID="{E7F04424-99BC-4D5A-9454-2AEA5B08314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393B3-A772-4AD8-BD74-F02313733D5A}" type="pres">
      <dgm:prSet presAssocID="{2D64260B-CB20-4E6A-B0E9-BE5060419DA9}" presName="parTrans" presStyleLbl="bgSibTrans2D1" presStyleIdx="3" presStyleCnt="8"/>
      <dgm:spPr/>
      <dgm:t>
        <a:bodyPr/>
        <a:lstStyle/>
        <a:p>
          <a:endParaRPr lang="en-US"/>
        </a:p>
      </dgm:t>
    </dgm:pt>
    <dgm:pt modelId="{2CF32ACE-179E-4A60-AE1E-0535AFA0EA47}" type="pres">
      <dgm:prSet presAssocID="{05AA0707-3456-4CC0-BA5B-3EF7EB05F3B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1B54B-B854-4BBF-BE71-66A538139A8D}" type="pres">
      <dgm:prSet presAssocID="{3D923A94-86C2-4B4F-85DB-8A5265F3EF48}" presName="parTrans" presStyleLbl="bgSibTrans2D1" presStyleIdx="4" presStyleCnt="8"/>
      <dgm:spPr/>
      <dgm:t>
        <a:bodyPr/>
        <a:lstStyle/>
        <a:p>
          <a:endParaRPr lang="en-US"/>
        </a:p>
      </dgm:t>
    </dgm:pt>
    <dgm:pt modelId="{B4353FE9-8AFD-4B17-B892-694D1A22D491}" type="pres">
      <dgm:prSet presAssocID="{D23C98E9-5A7B-4F28-9657-FDAFF10383A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05B24-4458-4708-B6DF-7A06DDBFAE2E}" type="pres">
      <dgm:prSet presAssocID="{86F1BF93-E9E6-404E-BCCD-8BC7AABCBF11}" presName="parTrans" presStyleLbl="bgSibTrans2D1" presStyleIdx="5" presStyleCnt="8"/>
      <dgm:spPr/>
      <dgm:t>
        <a:bodyPr/>
        <a:lstStyle/>
        <a:p>
          <a:endParaRPr lang="en-US"/>
        </a:p>
      </dgm:t>
    </dgm:pt>
    <dgm:pt modelId="{ABC1BB90-21C2-4E07-9F6C-3699E2558019}" type="pres">
      <dgm:prSet presAssocID="{6B05B56A-0F8D-4035-81E7-FFD3312DE75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2DF61-C919-4B7E-BD23-AC7B688B81F5}" type="pres">
      <dgm:prSet presAssocID="{356855DF-D467-48DB-B3CD-78A49998661F}" presName="parTrans" presStyleLbl="bgSibTrans2D1" presStyleIdx="6" presStyleCnt="8"/>
      <dgm:spPr/>
      <dgm:t>
        <a:bodyPr/>
        <a:lstStyle/>
        <a:p>
          <a:endParaRPr lang="en-US"/>
        </a:p>
      </dgm:t>
    </dgm:pt>
    <dgm:pt modelId="{8DA78CFF-467C-49DE-AA2C-172DC8ADA0B0}" type="pres">
      <dgm:prSet presAssocID="{BFD22798-2CBE-42CB-AE4D-9EB3CDA4028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F21DD-55FE-4004-A587-1C9379F6D0B0}" type="pres">
      <dgm:prSet presAssocID="{3B065E97-38F9-4043-892E-7CDD0D87F5BA}" presName="parTrans" presStyleLbl="bgSibTrans2D1" presStyleIdx="7" presStyleCnt="8"/>
      <dgm:spPr/>
      <dgm:t>
        <a:bodyPr/>
        <a:lstStyle/>
        <a:p>
          <a:endParaRPr lang="en-US"/>
        </a:p>
      </dgm:t>
    </dgm:pt>
    <dgm:pt modelId="{4DC93531-FEA1-4F8D-8316-B52F11B6ECFD}" type="pres">
      <dgm:prSet presAssocID="{AB1548B4-A3D8-4BCD-8044-7074829A2DD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C427D6-1C5F-4F8F-A358-6E90C3989750}" type="presOf" srcId="{D23C98E9-5A7B-4F28-9657-FDAFF10383A8}" destId="{B4353FE9-8AFD-4B17-B892-694D1A22D491}" srcOrd="0" destOrd="0" presId="urn:microsoft.com/office/officeart/2005/8/layout/radial4"/>
    <dgm:cxn modelId="{7016F4E1-30AA-4631-8135-0CA2661E6847}" type="presOf" srcId="{E7F04424-99BC-4D5A-9454-2AEA5B083141}" destId="{8E3A5BEF-5167-4569-830F-29FDF43ED7F2}" srcOrd="0" destOrd="0" presId="urn:microsoft.com/office/officeart/2005/8/layout/radial4"/>
    <dgm:cxn modelId="{97316B46-DA16-49B1-86EC-CEBACE8858E1}" type="presOf" srcId="{50F4A049-F1C6-45A2-883A-B2EFBDCA6EFF}" destId="{6695C201-78F7-4E7F-8C01-F0D289199201}" srcOrd="0" destOrd="0" presId="urn:microsoft.com/office/officeart/2005/8/layout/radial4"/>
    <dgm:cxn modelId="{20FFA1D0-7C36-4A22-98AB-1706CFCDCCC3}" type="presOf" srcId="{395F9302-C259-457F-8309-26F768642185}" destId="{96B38036-1CA8-452E-9E15-508CD0E458F4}" srcOrd="0" destOrd="0" presId="urn:microsoft.com/office/officeart/2005/8/layout/radial4"/>
    <dgm:cxn modelId="{2C8C0165-D0C2-48C8-997B-60D9AB5C82FA}" type="presOf" srcId="{BFD22798-2CBE-42CB-AE4D-9EB3CDA40286}" destId="{8DA78CFF-467C-49DE-AA2C-172DC8ADA0B0}" srcOrd="0" destOrd="0" presId="urn:microsoft.com/office/officeart/2005/8/layout/radial4"/>
    <dgm:cxn modelId="{A342B1F0-43E7-41E1-93FD-2103D0702E0D}" srcId="{50F4A049-F1C6-45A2-883A-B2EFBDCA6EFF}" destId="{9CABAEED-5820-4DAD-9E83-BBD28275666E}" srcOrd="0" destOrd="0" parTransId="{A0EF8C2C-1094-4C5F-8C67-89B599990894}" sibTransId="{EEDC5237-71AE-45B1-AD92-3C948F8396C0}"/>
    <dgm:cxn modelId="{454ACECA-5D40-4A4C-8DD2-87DD546534FC}" srcId="{9CABAEED-5820-4DAD-9E83-BBD28275666E}" destId="{AB1548B4-A3D8-4BCD-8044-7074829A2DD7}" srcOrd="7" destOrd="0" parTransId="{3B065E97-38F9-4043-892E-7CDD0D87F5BA}" sibTransId="{60F8DA1B-4D0B-46E7-BBB0-C43CF4674F7E}"/>
    <dgm:cxn modelId="{C189DA97-AF8E-4170-9313-F32294F534C4}" srcId="{9CABAEED-5820-4DAD-9E83-BBD28275666E}" destId="{D23C98E9-5A7B-4F28-9657-FDAFF10383A8}" srcOrd="4" destOrd="0" parTransId="{3D923A94-86C2-4B4F-85DB-8A5265F3EF48}" sibTransId="{DE735ECD-12B7-4DAB-9136-43E55B4ABB44}"/>
    <dgm:cxn modelId="{E5759904-53DA-42A9-A06C-3207FA031B13}" type="presOf" srcId="{05AA0707-3456-4CC0-BA5B-3EF7EB05F3B3}" destId="{2CF32ACE-179E-4A60-AE1E-0535AFA0EA47}" srcOrd="0" destOrd="0" presId="urn:microsoft.com/office/officeart/2005/8/layout/radial4"/>
    <dgm:cxn modelId="{A5628FF1-7F59-4579-BB77-0312DB51D8FD}" type="presOf" srcId="{2D64260B-CB20-4E6A-B0E9-BE5060419DA9}" destId="{386393B3-A772-4AD8-BD74-F02313733D5A}" srcOrd="0" destOrd="0" presId="urn:microsoft.com/office/officeart/2005/8/layout/radial4"/>
    <dgm:cxn modelId="{F4831C27-0438-4528-9E6F-93FE66908EB5}" srcId="{9CABAEED-5820-4DAD-9E83-BBD28275666E}" destId="{BFD22798-2CBE-42CB-AE4D-9EB3CDA40286}" srcOrd="6" destOrd="0" parTransId="{356855DF-D467-48DB-B3CD-78A49998661F}" sibTransId="{3FC6AF73-B674-4866-83BD-2FA620A0982B}"/>
    <dgm:cxn modelId="{B22B25E1-F4B7-4C72-B9AA-48EE18F3A8F9}" type="presOf" srcId="{8C26DC43-2C95-4FFA-8E2B-9FD3E00EE0DF}" destId="{C115A6B6-6083-4ED0-9893-2642E480546B}" srcOrd="0" destOrd="0" presId="urn:microsoft.com/office/officeart/2005/8/layout/radial4"/>
    <dgm:cxn modelId="{44E4A645-780D-44C7-ADCE-309A95653691}" type="presOf" srcId="{95715231-47CF-4779-B94D-D6702717C37F}" destId="{218F2D53-4DA3-440E-9EE7-738A65EA9490}" srcOrd="0" destOrd="0" presId="urn:microsoft.com/office/officeart/2005/8/layout/radial4"/>
    <dgm:cxn modelId="{401007B7-AD83-4E9B-8C40-4154148C577F}" type="presOf" srcId="{86F1BF93-E9E6-404E-BCCD-8BC7AABCBF11}" destId="{87605B24-4458-4708-B6DF-7A06DDBFAE2E}" srcOrd="0" destOrd="0" presId="urn:microsoft.com/office/officeart/2005/8/layout/radial4"/>
    <dgm:cxn modelId="{6EF61FC5-90A2-4B9C-B782-A7F5E1F03E7E}" type="presOf" srcId="{6B05B56A-0F8D-4035-81E7-FFD3312DE75F}" destId="{ABC1BB90-21C2-4E07-9F6C-3699E2558019}" srcOrd="0" destOrd="0" presId="urn:microsoft.com/office/officeart/2005/8/layout/radial4"/>
    <dgm:cxn modelId="{2D959F99-CB1D-4891-8A81-342600CB1E1E}" type="presOf" srcId="{3D923A94-86C2-4B4F-85DB-8A5265F3EF48}" destId="{1101B54B-B854-4BBF-BE71-66A538139A8D}" srcOrd="0" destOrd="0" presId="urn:microsoft.com/office/officeart/2005/8/layout/radial4"/>
    <dgm:cxn modelId="{E22BF688-AEE8-4CBC-9F95-9778FD4EDD4F}" type="presOf" srcId="{3B065E97-38F9-4043-892E-7CDD0D87F5BA}" destId="{F38F21DD-55FE-4004-A587-1C9379F6D0B0}" srcOrd="0" destOrd="0" presId="urn:microsoft.com/office/officeart/2005/8/layout/radial4"/>
    <dgm:cxn modelId="{E633D0E8-449E-4F42-B1EA-AB75525F0656}" srcId="{9CABAEED-5820-4DAD-9E83-BBD28275666E}" destId="{E7F04424-99BC-4D5A-9454-2AEA5B083141}" srcOrd="2" destOrd="0" parTransId="{395F9302-C259-457F-8309-26F768642185}" sibTransId="{E24CD361-8027-4B57-BC48-6DEA27259ED7}"/>
    <dgm:cxn modelId="{95C0FB09-9BFB-40AF-9AE9-7512824B4E0E}" type="presOf" srcId="{AB1548B4-A3D8-4BCD-8044-7074829A2DD7}" destId="{4DC93531-FEA1-4F8D-8316-B52F11B6ECFD}" srcOrd="0" destOrd="0" presId="urn:microsoft.com/office/officeart/2005/8/layout/radial4"/>
    <dgm:cxn modelId="{0DA38964-423E-473B-BA4D-F7B13131AC2D}" type="presOf" srcId="{9CABAEED-5820-4DAD-9E83-BBD28275666E}" destId="{E55729BF-A340-4B30-A8FB-5A1411F9DB12}" srcOrd="0" destOrd="0" presId="urn:microsoft.com/office/officeart/2005/8/layout/radial4"/>
    <dgm:cxn modelId="{BF84A1F0-58A1-459C-88DE-194A179609CA}" type="presOf" srcId="{356855DF-D467-48DB-B3CD-78A49998661F}" destId="{32F2DF61-C919-4B7E-BD23-AC7B688B81F5}" srcOrd="0" destOrd="0" presId="urn:microsoft.com/office/officeart/2005/8/layout/radial4"/>
    <dgm:cxn modelId="{1C8FEDA2-FD16-4C8B-AEFB-51E1D887EB6A}" type="presOf" srcId="{CC9E8C6E-0EAB-4EFE-B7F2-4313524BE821}" destId="{EA248E90-7C08-4F57-B894-ECF3BAFB7E5C}" srcOrd="0" destOrd="0" presId="urn:microsoft.com/office/officeart/2005/8/layout/radial4"/>
    <dgm:cxn modelId="{6263B93F-5E60-4880-B2FC-2977BD58935A}" srcId="{9CABAEED-5820-4DAD-9E83-BBD28275666E}" destId="{1F42F6ED-58FC-454A-A2D0-8310C0C71943}" srcOrd="0" destOrd="0" parTransId="{95715231-47CF-4779-B94D-D6702717C37F}" sibTransId="{DFB556BE-4B28-4E1B-88B0-B788B31E0ED3}"/>
    <dgm:cxn modelId="{710C210D-38A6-4B0B-A6BA-4FEA48B0DFC9}" srcId="{9CABAEED-5820-4DAD-9E83-BBD28275666E}" destId="{05AA0707-3456-4CC0-BA5B-3EF7EB05F3B3}" srcOrd="3" destOrd="0" parTransId="{2D64260B-CB20-4E6A-B0E9-BE5060419DA9}" sibTransId="{8E801697-E7E0-4F7A-A478-3D60434006CE}"/>
    <dgm:cxn modelId="{7E350AD3-E700-43FD-A9C3-E67B6C5EC65A}" srcId="{9CABAEED-5820-4DAD-9E83-BBD28275666E}" destId="{8C26DC43-2C95-4FFA-8E2B-9FD3E00EE0DF}" srcOrd="1" destOrd="0" parTransId="{CC9E8C6E-0EAB-4EFE-B7F2-4313524BE821}" sibTransId="{1026D78A-D55C-4AB5-AFB1-ADB645D17F87}"/>
    <dgm:cxn modelId="{861DCEF8-B02E-4AC7-A0CC-B7A67AF592F6}" type="presOf" srcId="{1F42F6ED-58FC-454A-A2D0-8310C0C71943}" destId="{60B6BA7C-770B-4272-8633-2D2BDC5EDB8C}" srcOrd="0" destOrd="0" presId="urn:microsoft.com/office/officeart/2005/8/layout/radial4"/>
    <dgm:cxn modelId="{0BCE03D7-9B09-4217-93E0-18F4DD54279E}" srcId="{9CABAEED-5820-4DAD-9E83-BBD28275666E}" destId="{6B05B56A-0F8D-4035-81E7-FFD3312DE75F}" srcOrd="5" destOrd="0" parTransId="{86F1BF93-E9E6-404E-BCCD-8BC7AABCBF11}" sibTransId="{DAAD1F00-CBEE-4F90-99EC-B44734367F49}"/>
    <dgm:cxn modelId="{4AA2E167-083E-480F-9E92-922AB4566421}" type="presParOf" srcId="{6695C201-78F7-4E7F-8C01-F0D289199201}" destId="{E55729BF-A340-4B30-A8FB-5A1411F9DB12}" srcOrd="0" destOrd="0" presId="urn:microsoft.com/office/officeart/2005/8/layout/radial4"/>
    <dgm:cxn modelId="{2A012187-BB50-4618-A9BC-B8DD8B1D9E2D}" type="presParOf" srcId="{6695C201-78F7-4E7F-8C01-F0D289199201}" destId="{218F2D53-4DA3-440E-9EE7-738A65EA9490}" srcOrd="1" destOrd="0" presId="urn:microsoft.com/office/officeart/2005/8/layout/radial4"/>
    <dgm:cxn modelId="{0D6CB6D0-D9CD-4ADC-A81B-95635A83CAFA}" type="presParOf" srcId="{6695C201-78F7-4E7F-8C01-F0D289199201}" destId="{60B6BA7C-770B-4272-8633-2D2BDC5EDB8C}" srcOrd="2" destOrd="0" presId="urn:microsoft.com/office/officeart/2005/8/layout/radial4"/>
    <dgm:cxn modelId="{09A6BA08-01DB-4AC9-98DF-A0D0B49D47D1}" type="presParOf" srcId="{6695C201-78F7-4E7F-8C01-F0D289199201}" destId="{EA248E90-7C08-4F57-B894-ECF3BAFB7E5C}" srcOrd="3" destOrd="0" presId="urn:microsoft.com/office/officeart/2005/8/layout/radial4"/>
    <dgm:cxn modelId="{BCC41042-D839-4223-8D38-B5F603B4EE09}" type="presParOf" srcId="{6695C201-78F7-4E7F-8C01-F0D289199201}" destId="{C115A6B6-6083-4ED0-9893-2642E480546B}" srcOrd="4" destOrd="0" presId="urn:microsoft.com/office/officeart/2005/8/layout/radial4"/>
    <dgm:cxn modelId="{5DDCE89F-EB0A-4ED6-9D3F-07725877A20B}" type="presParOf" srcId="{6695C201-78F7-4E7F-8C01-F0D289199201}" destId="{96B38036-1CA8-452E-9E15-508CD0E458F4}" srcOrd="5" destOrd="0" presId="urn:microsoft.com/office/officeart/2005/8/layout/radial4"/>
    <dgm:cxn modelId="{DDD0D17D-A2AB-4840-84F5-FC7421F5C8C6}" type="presParOf" srcId="{6695C201-78F7-4E7F-8C01-F0D289199201}" destId="{8E3A5BEF-5167-4569-830F-29FDF43ED7F2}" srcOrd="6" destOrd="0" presId="urn:microsoft.com/office/officeart/2005/8/layout/radial4"/>
    <dgm:cxn modelId="{6D540F23-3FE2-4EFF-BF1C-81BA8690CFD9}" type="presParOf" srcId="{6695C201-78F7-4E7F-8C01-F0D289199201}" destId="{386393B3-A772-4AD8-BD74-F02313733D5A}" srcOrd="7" destOrd="0" presId="urn:microsoft.com/office/officeart/2005/8/layout/radial4"/>
    <dgm:cxn modelId="{848AB2F7-43A2-4CD1-AE59-D5AA20B4A547}" type="presParOf" srcId="{6695C201-78F7-4E7F-8C01-F0D289199201}" destId="{2CF32ACE-179E-4A60-AE1E-0535AFA0EA47}" srcOrd="8" destOrd="0" presId="urn:microsoft.com/office/officeart/2005/8/layout/radial4"/>
    <dgm:cxn modelId="{8F81474F-8AF1-47A4-B986-CF4D90964D9A}" type="presParOf" srcId="{6695C201-78F7-4E7F-8C01-F0D289199201}" destId="{1101B54B-B854-4BBF-BE71-66A538139A8D}" srcOrd="9" destOrd="0" presId="urn:microsoft.com/office/officeart/2005/8/layout/radial4"/>
    <dgm:cxn modelId="{655C46A0-C5D8-425A-A6D6-55111D0F3865}" type="presParOf" srcId="{6695C201-78F7-4E7F-8C01-F0D289199201}" destId="{B4353FE9-8AFD-4B17-B892-694D1A22D491}" srcOrd="10" destOrd="0" presId="urn:microsoft.com/office/officeart/2005/8/layout/radial4"/>
    <dgm:cxn modelId="{44D755FB-BC3A-41AA-BFE6-17D953FB4465}" type="presParOf" srcId="{6695C201-78F7-4E7F-8C01-F0D289199201}" destId="{87605B24-4458-4708-B6DF-7A06DDBFAE2E}" srcOrd="11" destOrd="0" presId="urn:microsoft.com/office/officeart/2005/8/layout/radial4"/>
    <dgm:cxn modelId="{E477B1FE-0C6A-4D00-BF07-F80790EF03EB}" type="presParOf" srcId="{6695C201-78F7-4E7F-8C01-F0D289199201}" destId="{ABC1BB90-21C2-4E07-9F6C-3699E2558019}" srcOrd="12" destOrd="0" presId="urn:microsoft.com/office/officeart/2005/8/layout/radial4"/>
    <dgm:cxn modelId="{1D6F5BC6-3871-408F-A988-7F7703E88711}" type="presParOf" srcId="{6695C201-78F7-4E7F-8C01-F0D289199201}" destId="{32F2DF61-C919-4B7E-BD23-AC7B688B81F5}" srcOrd="13" destOrd="0" presId="urn:microsoft.com/office/officeart/2005/8/layout/radial4"/>
    <dgm:cxn modelId="{41EF027B-B302-4E76-B2B0-BD2FA0C13F99}" type="presParOf" srcId="{6695C201-78F7-4E7F-8C01-F0D289199201}" destId="{8DA78CFF-467C-49DE-AA2C-172DC8ADA0B0}" srcOrd="14" destOrd="0" presId="urn:microsoft.com/office/officeart/2005/8/layout/radial4"/>
    <dgm:cxn modelId="{79DD5BF1-091A-4C7B-8EC6-241C74BEC13D}" type="presParOf" srcId="{6695C201-78F7-4E7F-8C01-F0D289199201}" destId="{F38F21DD-55FE-4004-A587-1C9379F6D0B0}" srcOrd="15" destOrd="0" presId="urn:microsoft.com/office/officeart/2005/8/layout/radial4"/>
    <dgm:cxn modelId="{E7C72FB3-0AE1-4855-B39E-D73C86CC46BA}" type="presParOf" srcId="{6695C201-78F7-4E7F-8C01-F0D289199201}" destId="{4DC93531-FEA1-4F8D-8316-B52F11B6ECFD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F4A049-F1C6-45A2-883A-B2EFBDCA6EFF}" type="doc">
      <dgm:prSet loTypeId="urn:microsoft.com/office/officeart/2005/8/layout/radial4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ABAEED-5820-4DAD-9E83-BBD28275666E}">
      <dgm:prSet phldrT="[Text]"/>
      <dgm:spPr/>
      <dgm:t>
        <a:bodyPr/>
        <a:lstStyle/>
        <a:p>
          <a:r>
            <a:rPr lang="en-US" dirty="0" smtClean="0"/>
            <a:t>Occurrence (visit, condition, death, procedure, observation)</a:t>
          </a:r>
          <a:endParaRPr lang="en-US" dirty="0"/>
        </a:p>
      </dgm:t>
    </dgm:pt>
    <dgm:pt modelId="{A0EF8C2C-1094-4C5F-8C67-89B599990894}" type="parTrans" cxnId="{A342B1F0-43E7-41E1-93FD-2103D0702E0D}">
      <dgm:prSet/>
      <dgm:spPr/>
      <dgm:t>
        <a:bodyPr/>
        <a:lstStyle/>
        <a:p>
          <a:endParaRPr lang="en-US"/>
        </a:p>
      </dgm:t>
    </dgm:pt>
    <dgm:pt modelId="{EEDC5237-71AE-45B1-AD92-3C948F8396C0}" type="sibTrans" cxnId="{A342B1F0-43E7-41E1-93FD-2103D0702E0D}">
      <dgm:prSet/>
      <dgm:spPr/>
      <dgm:t>
        <a:bodyPr/>
        <a:lstStyle/>
        <a:p>
          <a:endParaRPr lang="en-US"/>
        </a:p>
      </dgm:t>
    </dgm:pt>
    <dgm:pt modelId="{1F42F6ED-58FC-454A-A2D0-8310C0C71943}">
      <dgm:prSet phldrT="[Text]"/>
      <dgm:spPr/>
      <dgm:t>
        <a:bodyPr/>
        <a:lstStyle/>
        <a:p>
          <a:r>
            <a:rPr lang="en-US" dirty="0" smtClean="0"/>
            <a:t>Person</a:t>
          </a:r>
          <a:endParaRPr lang="en-US" dirty="0"/>
        </a:p>
      </dgm:t>
    </dgm:pt>
    <dgm:pt modelId="{95715231-47CF-4779-B94D-D6702717C37F}" type="parTrans" cxnId="{6263B93F-5E60-4880-B2FC-2977BD58935A}">
      <dgm:prSet/>
      <dgm:spPr/>
      <dgm:t>
        <a:bodyPr/>
        <a:lstStyle/>
        <a:p>
          <a:endParaRPr lang="en-US"/>
        </a:p>
      </dgm:t>
    </dgm:pt>
    <dgm:pt modelId="{DFB556BE-4B28-4E1B-88B0-B788B31E0ED3}" type="sibTrans" cxnId="{6263B93F-5E60-4880-B2FC-2977BD58935A}">
      <dgm:prSet/>
      <dgm:spPr/>
      <dgm:t>
        <a:bodyPr/>
        <a:lstStyle/>
        <a:p>
          <a:endParaRPr lang="en-US"/>
        </a:p>
      </dgm:t>
    </dgm:pt>
    <dgm:pt modelId="{8C26DC43-2C95-4FFA-8E2B-9FD3E00EE0DF}">
      <dgm:prSet phldrT="[Text]"/>
      <dgm:spPr/>
      <dgm:t>
        <a:bodyPr/>
        <a:lstStyle/>
        <a:p>
          <a:r>
            <a:rPr lang="en-US" dirty="0" smtClean="0"/>
            <a:t>Provider</a:t>
          </a:r>
          <a:endParaRPr lang="en-US" dirty="0"/>
        </a:p>
      </dgm:t>
    </dgm:pt>
    <dgm:pt modelId="{CC9E8C6E-0EAB-4EFE-B7F2-4313524BE821}" type="parTrans" cxnId="{7E350AD3-E700-43FD-A9C3-E67B6C5EC65A}">
      <dgm:prSet/>
      <dgm:spPr/>
      <dgm:t>
        <a:bodyPr/>
        <a:lstStyle/>
        <a:p>
          <a:endParaRPr lang="en-US"/>
        </a:p>
      </dgm:t>
    </dgm:pt>
    <dgm:pt modelId="{1026D78A-D55C-4AB5-AFB1-ADB645D17F87}" type="sibTrans" cxnId="{7E350AD3-E700-43FD-A9C3-E67B6C5EC65A}">
      <dgm:prSet/>
      <dgm:spPr/>
      <dgm:t>
        <a:bodyPr/>
        <a:lstStyle/>
        <a:p>
          <a:endParaRPr lang="en-US"/>
        </a:p>
      </dgm:t>
    </dgm:pt>
    <dgm:pt modelId="{D23C98E9-5A7B-4F28-9657-FDAFF10383A8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3D923A94-86C2-4B4F-85DB-8A5265F3EF48}" type="parTrans" cxnId="{C189DA97-AF8E-4170-9313-F32294F534C4}">
      <dgm:prSet/>
      <dgm:spPr/>
      <dgm:t>
        <a:bodyPr/>
        <a:lstStyle/>
        <a:p>
          <a:endParaRPr lang="en-US"/>
        </a:p>
      </dgm:t>
    </dgm:pt>
    <dgm:pt modelId="{DE735ECD-12B7-4DAB-9136-43E55B4ABB44}" type="sibTrans" cxnId="{C189DA97-AF8E-4170-9313-F32294F534C4}">
      <dgm:prSet/>
      <dgm:spPr/>
      <dgm:t>
        <a:bodyPr/>
        <a:lstStyle/>
        <a:p>
          <a:endParaRPr lang="en-US"/>
        </a:p>
      </dgm:t>
    </dgm:pt>
    <dgm:pt modelId="{6B05B56A-0F8D-4035-81E7-FFD3312DE75F}">
      <dgm:prSet phldrT="[Text]"/>
      <dgm:spPr/>
      <dgm:t>
        <a:bodyPr/>
        <a:lstStyle/>
        <a:p>
          <a:r>
            <a:rPr lang="en-US" dirty="0" smtClean="0"/>
            <a:t>Care site</a:t>
          </a:r>
          <a:endParaRPr lang="en-US" dirty="0"/>
        </a:p>
      </dgm:t>
    </dgm:pt>
    <dgm:pt modelId="{86F1BF93-E9E6-404E-BCCD-8BC7AABCBF11}" type="parTrans" cxnId="{0BCE03D7-9B09-4217-93E0-18F4DD54279E}">
      <dgm:prSet/>
      <dgm:spPr/>
      <dgm:t>
        <a:bodyPr/>
        <a:lstStyle/>
        <a:p>
          <a:endParaRPr lang="en-US"/>
        </a:p>
      </dgm:t>
    </dgm:pt>
    <dgm:pt modelId="{DAAD1F00-CBEE-4F90-99EC-B44734367F49}" type="sibTrans" cxnId="{0BCE03D7-9B09-4217-93E0-18F4DD54279E}">
      <dgm:prSet/>
      <dgm:spPr/>
      <dgm:t>
        <a:bodyPr/>
        <a:lstStyle/>
        <a:p>
          <a:endParaRPr lang="en-US"/>
        </a:p>
      </dgm:t>
    </dgm:pt>
    <dgm:pt modelId="{A80D73D9-02CD-4418-B83B-EEC47F6A679E}">
      <dgm:prSet phldrT="[Text]"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3D21F169-8898-4619-9E89-4C3D1E0937D7}" type="parTrans" cxnId="{BE3FED36-19A5-44BE-ABC5-D2CADEC6D640}">
      <dgm:prSet/>
      <dgm:spPr/>
      <dgm:t>
        <a:bodyPr/>
        <a:lstStyle/>
        <a:p>
          <a:endParaRPr lang="en-US"/>
        </a:p>
      </dgm:t>
    </dgm:pt>
    <dgm:pt modelId="{7800E411-4A90-4CD0-A805-3849CC9C53D6}" type="sibTrans" cxnId="{BE3FED36-19A5-44BE-ABC5-D2CADEC6D640}">
      <dgm:prSet/>
      <dgm:spPr/>
      <dgm:t>
        <a:bodyPr/>
        <a:lstStyle/>
        <a:p>
          <a:endParaRPr lang="en-US"/>
        </a:p>
      </dgm:t>
    </dgm:pt>
    <dgm:pt modelId="{6695C201-78F7-4E7F-8C01-F0D289199201}" type="pres">
      <dgm:prSet presAssocID="{50F4A049-F1C6-45A2-883A-B2EFBDCA6EF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5729BF-A340-4B30-A8FB-5A1411F9DB12}" type="pres">
      <dgm:prSet presAssocID="{9CABAEED-5820-4DAD-9E83-BBD28275666E}" presName="centerShape" presStyleLbl="node0" presStyleIdx="0" presStyleCnt="1"/>
      <dgm:spPr/>
      <dgm:t>
        <a:bodyPr/>
        <a:lstStyle/>
        <a:p>
          <a:endParaRPr lang="en-US"/>
        </a:p>
      </dgm:t>
    </dgm:pt>
    <dgm:pt modelId="{218F2D53-4DA3-440E-9EE7-738A65EA9490}" type="pres">
      <dgm:prSet presAssocID="{95715231-47CF-4779-B94D-D6702717C37F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60B6BA7C-770B-4272-8633-2D2BDC5EDB8C}" type="pres">
      <dgm:prSet presAssocID="{1F42F6ED-58FC-454A-A2D0-8310C0C7194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48E90-7C08-4F57-B894-ECF3BAFB7E5C}" type="pres">
      <dgm:prSet presAssocID="{CC9E8C6E-0EAB-4EFE-B7F2-4313524BE821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C115A6B6-6083-4ED0-9893-2642E480546B}" type="pres">
      <dgm:prSet presAssocID="{8C26DC43-2C95-4FFA-8E2B-9FD3E00EE0D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1B54B-B854-4BBF-BE71-66A538139A8D}" type="pres">
      <dgm:prSet presAssocID="{3D923A94-86C2-4B4F-85DB-8A5265F3EF48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B4353FE9-8AFD-4B17-B892-694D1A22D491}" type="pres">
      <dgm:prSet presAssocID="{D23C98E9-5A7B-4F28-9657-FDAFF10383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05B24-4458-4708-B6DF-7A06DDBFAE2E}" type="pres">
      <dgm:prSet presAssocID="{86F1BF93-E9E6-404E-BCCD-8BC7AABCBF11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ABC1BB90-21C2-4E07-9F6C-3699E2558019}" type="pres">
      <dgm:prSet presAssocID="{6B05B56A-0F8D-4035-81E7-FFD3312DE75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B9E38-4EA1-47EA-8024-B72A566AEF97}" type="pres">
      <dgm:prSet presAssocID="{3D21F169-8898-4619-9E89-4C3D1E0937D7}" presName="parTrans" presStyleLbl="bgSibTrans2D1" presStyleIdx="4" presStyleCnt="5"/>
      <dgm:spPr/>
    </dgm:pt>
    <dgm:pt modelId="{45CE2B3A-A16A-4FA3-ACC7-13F2EF1FC681}" type="pres">
      <dgm:prSet presAssocID="{A80D73D9-02CD-4418-B83B-EEC47F6A67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5DB96A-61DE-421B-B1F9-76E958FE799D}" type="presOf" srcId="{A80D73D9-02CD-4418-B83B-EEC47F6A679E}" destId="{45CE2B3A-A16A-4FA3-ACC7-13F2EF1FC681}" srcOrd="0" destOrd="0" presId="urn:microsoft.com/office/officeart/2005/8/layout/radial4"/>
    <dgm:cxn modelId="{4FC6A9B4-CDFD-4963-81D4-49F7ADB32584}" type="presOf" srcId="{3D923A94-86C2-4B4F-85DB-8A5265F3EF48}" destId="{1101B54B-B854-4BBF-BE71-66A538139A8D}" srcOrd="0" destOrd="0" presId="urn:microsoft.com/office/officeart/2005/8/layout/radial4"/>
    <dgm:cxn modelId="{620B1B70-2358-4CA5-8553-31DF585ECF58}" type="presOf" srcId="{CC9E8C6E-0EAB-4EFE-B7F2-4313524BE821}" destId="{EA248E90-7C08-4F57-B894-ECF3BAFB7E5C}" srcOrd="0" destOrd="0" presId="urn:microsoft.com/office/officeart/2005/8/layout/radial4"/>
    <dgm:cxn modelId="{C42CC64A-29C7-42BF-894B-A6A3CD7C9E5B}" type="presOf" srcId="{50F4A049-F1C6-45A2-883A-B2EFBDCA6EFF}" destId="{6695C201-78F7-4E7F-8C01-F0D289199201}" srcOrd="0" destOrd="0" presId="urn:microsoft.com/office/officeart/2005/8/layout/radial4"/>
    <dgm:cxn modelId="{A342B1F0-43E7-41E1-93FD-2103D0702E0D}" srcId="{50F4A049-F1C6-45A2-883A-B2EFBDCA6EFF}" destId="{9CABAEED-5820-4DAD-9E83-BBD28275666E}" srcOrd="0" destOrd="0" parTransId="{A0EF8C2C-1094-4C5F-8C67-89B599990894}" sibTransId="{EEDC5237-71AE-45B1-AD92-3C948F8396C0}"/>
    <dgm:cxn modelId="{C189DA97-AF8E-4170-9313-F32294F534C4}" srcId="{9CABAEED-5820-4DAD-9E83-BBD28275666E}" destId="{D23C98E9-5A7B-4F28-9657-FDAFF10383A8}" srcOrd="2" destOrd="0" parTransId="{3D923A94-86C2-4B4F-85DB-8A5265F3EF48}" sibTransId="{DE735ECD-12B7-4DAB-9136-43E55B4ABB44}"/>
    <dgm:cxn modelId="{50A24FFB-6F2A-4184-BEB4-18AB3EC3664B}" type="presOf" srcId="{3D21F169-8898-4619-9E89-4C3D1E0937D7}" destId="{CC5B9E38-4EA1-47EA-8024-B72A566AEF97}" srcOrd="0" destOrd="0" presId="urn:microsoft.com/office/officeart/2005/8/layout/radial4"/>
    <dgm:cxn modelId="{D97AE8B8-BEEB-4886-B728-CB4B7FD208F6}" type="presOf" srcId="{95715231-47CF-4779-B94D-D6702717C37F}" destId="{218F2D53-4DA3-440E-9EE7-738A65EA9490}" srcOrd="0" destOrd="0" presId="urn:microsoft.com/office/officeart/2005/8/layout/radial4"/>
    <dgm:cxn modelId="{710594DA-0EC0-4876-B251-0BAE098961B5}" type="presOf" srcId="{86F1BF93-E9E6-404E-BCCD-8BC7AABCBF11}" destId="{87605B24-4458-4708-B6DF-7A06DDBFAE2E}" srcOrd="0" destOrd="0" presId="urn:microsoft.com/office/officeart/2005/8/layout/radial4"/>
    <dgm:cxn modelId="{C603E11F-4130-4C78-A1B4-2F6442D4EA89}" type="presOf" srcId="{8C26DC43-2C95-4FFA-8E2B-9FD3E00EE0DF}" destId="{C115A6B6-6083-4ED0-9893-2642E480546B}" srcOrd="0" destOrd="0" presId="urn:microsoft.com/office/officeart/2005/8/layout/radial4"/>
    <dgm:cxn modelId="{BE3FED36-19A5-44BE-ABC5-D2CADEC6D640}" srcId="{9CABAEED-5820-4DAD-9E83-BBD28275666E}" destId="{A80D73D9-02CD-4418-B83B-EEC47F6A679E}" srcOrd="4" destOrd="0" parTransId="{3D21F169-8898-4619-9E89-4C3D1E0937D7}" sibTransId="{7800E411-4A90-4CD0-A805-3849CC9C53D6}"/>
    <dgm:cxn modelId="{FE159683-C562-408D-891D-F4D03A7A1DF8}" type="presOf" srcId="{9CABAEED-5820-4DAD-9E83-BBD28275666E}" destId="{E55729BF-A340-4B30-A8FB-5A1411F9DB12}" srcOrd="0" destOrd="0" presId="urn:microsoft.com/office/officeart/2005/8/layout/radial4"/>
    <dgm:cxn modelId="{FC119355-DB46-4BAE-9AAC-E0E931A9F9E3}" type="presOf" srcId="{1F42F6ED-58FC-454A-A2D0-8310C0C71943}" destId="{60B6BA7C-770B-4272-8633-2D2BDC5EDB8C}" srcOrd="0" destOrd="0" presId="urn:microsoft.com/office/officeart/2005/8/layout/radial4"/>
    <dgm:cxn modelId="{983DABBD-6AFA-449B-BBC5-BAFDDEDAF0AE}" type="presOf" srcId="{D23C98E9-5A7B-4F28-9657-FDAFF10383A8}" destId="{B4353FE9-8AFD-4B17-B892-694D1A22D491}" srcOrd="0" destOrd="0" presId="urn:microsoft.com/office/officeart/2005/8/layout/radial4"/>
    <dgm:cxn modelId="{6263B93F-5E60-4880-B2FC-2977BD58935A}" srcId="{9CABAEED-5820-4DAD-9E83-BBD28275666E}" destId="{1F42F6ED-58FC-454A-A2D0-8310C0C71943}" srcOrd="0" destOrd="0" parTransId="{95715231-47CF-4779-B94D-D6702717C37F}" sibTransId="{DFB556BE-4B28-4E1B-88B0-B788B31E0ED3}"/>
    <dgm:cxn modelId="{A8E6D84C-F975-4B03-84D9-859C66A27902}" type="presOf" srcId="{6B05B56A-0F8D-4035-81E7-FFD3312DE75F}" destId="{ABC1BB90-21C2-4E07-9F6C-3699E2558019}" srcOrd="0" destOrd="0" presId="urn:microsoft.com/office/officeart/2005/8/layout/radial4"/>
    <dgm:cxn modelId="{7E350AD3-E700-43FD-A9C3-E67B6C5EC65A}" srcId="{9CABAEED-5820-4DAD-9E83-BBD28275666E}" destId="{8C26DC43-2C95-4FFA-8E2B-9FD3E00EE0DF}" srcOrd="1" destOrd="0" parTransId="{CC9E8C6E-0EAB-4EFE-B7F2-4313524BE821}" sibTransId="{1026D78A-D55C-4AB5-AFB1-ADB645D17F87}"/>
    <dgm:cxn modelId="{0BCE03D7-9B09-4217-93E0-18F4DD54279E}" srcId="{9CABAEED-5820-4DAD-9E83-BBD28275666E}" destId="{6B05B56A-0F8D-4035-81E7-FFD3312DE75F}" srcOrd="3" destOrd="0" parTransId="{86F1BF93-E9E6-404E-BCCD-8BC7AABCBF11}" sibTransId="{DAAD1F00-CBEE-4F90-99EC-B44734367F49}"/>
    <dgm:cxn modelId="{D9DE660B-C072-4141-A133-FF1475E7B34C}" type="presParOf" srcId="{6695C201-78F7-4E7F-8C01-F0D289199201}" destId="{E55729BF-A340-4B30-A8FB-5A1411F9DB12}" srcOrd="0" destOrd="0" presId="urn:microsoft.com/office/officeart/2005/8/layout/radial4"/>
    <dgm:cxn modelId="{C2F13C23-ED93-4AC1-A513-2491DA5ACCAE}" type="presParOf" srcId="{6695C201-78F7-4E7F-8C01-F0D289199201}" destId="{218F2D53-4DA3-440E-9EE7-738A65EA9490}" srcOrd="1" destOrd="0" presId="urn:microsoft.com/office/officeart/2005/8/layout/radial4"/>
    <dgm:cxn modelId="{8E15D500-FD1D-45E4-B923-C54001F7C2A6}" type="presParOf" srcId="{6695C201-78F7-4E7F-8C01-F0D289199201}" destId="{60B6BA7C-770B-4272-8633-2D2BDC5EDB8C}" srcOrd="2" destOrd="0" presId="urn:microsoft.com/office/officeart/2005/8/layout/radial4"/>
    <dgm:cxn modelId="{8A1E7481-5F89-4359-A8E2-06BF8C13BBF9}" type="presParOf" srcId="{6695C201-78F7-4E7F-8C01-F0D289199201}" destId="{EA248E90-7C08-4F57-B894-ECF3BAFB7E5C}" srcOrd="3" destOrd="0" presId="urn:microsoft.com/office/officeart/2005/8/layout/radial4"/>
    <dgm:cxn modelId="{1631A003-04F5-4901-B916-3ED24803E47D}" type="presParOf" srcId="{6695C201-78F7-4E7F-8C01-F0D289199201}" destId="{C115A6B6-6083-4ED0-9893-2642E480546B}" srcOrd="4" destOrd="0" presId="urn:microsoft.com/office/officeart/2005/8/layout/radial4"/>
    <dgm:cxn modelId="{9866AB2C-C439-4398-873A-7F30A0C6D4D2}" type="presParOf" srcId="{6695C201-78F7-4E7F-8C01-F0D289199201}" destId="{1101B54B-B854-4BBF-BE71-66A538139A8D}" srcOrd="5" destOrd="0" presId="urn:microsoft.com/office/officeart/2005/8/layout/radial4"/>
    <dgm:cxn modelId="{EAFB637F-5EC3-4197-8AEC-B097C0EE0379}" type="presParOf" srcId="{6695C201-78F7-4E7F-8C01-F0D289199201}" destId="{B4353FE9-8AFD-4B17-B892-694D1A22D491}" srcOrd="6" destOrd="0" presId="urn:microsoft.com/office/officeart/2005/8/layout/radial4"/>
    <dgm:cxn modelId="{17CD7AA8-2BFC-4B30-9BB4-3BB1B764B210}" type="presParOf" srcId="{6695C201-78F7-4E7F-8C01-F0D289199201}" destId="{87605B24-4458-4708-B6DF-7A06DDBFAE2E}" srcOrd="7" destOrd="0" presId="urn:microsoft.com/office/officeart/2005/8/layout/radial4"/>
    <dgm:cxn modelId="{0C51BBC9-3E13-4AF4-899F-A06A5C98C74E}" type="presParOf" srcId="{6695C201-78F7-4E7F-8C01-F0D289199201}" destId="{ABC1BB90-21C2-4E07-9F6C-3699E2558019}" srcOrd="8" destOrd="0" presId="urn:microsoft.com/office/officeart/2005/8/layout/radial4"/>
    <dgm:cxn modelId="{0BBDB6A8-86D5-4433-AD9C-DD7C8999C0AB}" type="presParOf" srcId="{6695C201-78F7-4E7F-8C01-F0D289199201}" destId="{CC5B9E38-4EA1-47EA-8024-B72A566AEF97}" srcOrd="9" destOrd="0" presId="urn:microsoft.com/office/officeart/2005/8/layout/radial4"/>
    <dgm:cxn modelId="{68520354-3CD8-4192-A59A-C8A32A91DFBB}" type="presParOf" srcId="{6695C201-78F7-4E7F-8C01-F0D289199201}" destId="{45CE2B3A-A16A-4FA3-ACC7-13F2EF1FC68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729BF-A340-4B30-A8FB-5A1411F9DB12}">
      <dsp:nvSpPr>
        <dsp:cNvPr id="0" name=""/>
        <dsp:cNvSpPr/>
      </dsp:nvSpPr>
      <dsp:spPr>
        <a:xfrm>
          <a:off x="3339007" y="2790517"/>
          <a:ext cx="1703985" cy="17039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Treatment (drug, procedure), Occurrence (observation, visit, condition, death, exposure)</a:t>
          </a:r>
          <a:endParaRPr lang="en-US" sz="1200" kern="1200" dirty="0"/>
        </a:p>
      </dsp:txBody>
      <dsp:txXfrm>
        <a:off x="3588550" y="3040060"/>
        <a:ext cx="1204899" cy="1204899"/>
      </dsp:txXfrm>
    </dsp:sp>
    <dsp:sp modelId="{218F2D53-4DA3-440E-9EE7-738A65EA9490}">
      <dsp:nvSpPr>
        <dsp:cNvPr id="0" name=""/>
        <dsp:cNvSpPr/>
      </dsp:nvSpPr>
      <dsp:spPr>
        <a:xfrm rot="10800000">
          <a:off x="945531" y="3399692"/>
          <a:ext cx="2261834" cy="485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B6BA7C-770B-4272-8633-2D2BDC5EDB8C}">
      <dsp:nvSpPr>
        <dsp:cNvPr id="0" name=""/>
        <dsp:cNvSpPr/>
      </dsp:nvSpPr>
      <dsp:spPr>
        <a:xfrm>
          <a:off x="349136" y="3165394"/>
          <a:ext cx="1192789" cy="95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Person</a:t>
          </a:r>
          <a:endParaRPr lang="en-US" sz="1400" kern="1200" dirty="0"/>
        </a:p>
      </dsp:txBody>
      <dsp:txXfrm>
        <a:off x="377084" y="3193342"/>
        <a:ext cx="1136893" cy="898335"/>
      </dsp:txXfrm>
    </dsp:sp>
    <dsp:sp modelId="{EA248E90-7C08-4F57-B894-ECF3BAFB7E5C}">
      <dsp:nvSpPr>
        <dsp:cNvPr id="0" name=""/>
        <dsp:cNvSpPr/>
      </dsp:nvSpPr>
      <dsp:spPr>
        <a:xfrm rot="12342857">
          <a:off x="1154938" y="2482223"/>
          <a:ext cx="2261834" cy="485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057143"/>
                <a:satOff val="-7143"/>
                <a:lumOff val="8572"/>
                <a:alphaOff val="0"/>
                <a:tint val="50000"/>
                <a:satMod val="300000"/>
              </a:schemeClr>
            </a:gs>
            <a:gs pos="35000">
              <a:schemeClr val="accent2">
                <a:hueOff val="-2057143"/>
                <a:satOff val="-7143"/>
                <a:lumOff val="8572"/>
                <a:alphaOff val="0"/>
                <a:tint val="37000"/>
                <a:satMod val="300000"/>
              </a:schemeClr>
            </a:gs>
            <a:gs pos="100000">
              <a:schemeClr val="accent2">
                <a:hueOff val="-2057143"/>
                <a:satOff val="-7143"/>
                <a:lumOff val="857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15A6B6-6083-4ED0-9893-2642E480546B}">
      <dsp:nvSpPr>
        <dsp:cNvPr id="0" name=""/>
        <dsp:cNvSpPr/>
      </dsp:nvSpPr>
      <dsp:spPr>
        <a:xfrm>
          <a:off x="670539" y="1757238"/>
          <a:ext cx="1192789" cy="95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57143"/>
                <a:satOff val="-7143"/>
                <a:lumOff val="8572"/>
                <a:alphaOff val="0"/>
                <a:tint val="50000"/>
                <a:satMod val="300000"/>
              </a:schemeClr>
            </a:gs>
            <a:gs pos="35000">
              <a:schemeClr val="accent2">
                <a:hueOff val="-2057143"/>
                <a:satOff val="-7143"/>
                <a:lumOff val="8572"/>
                <a:alphaOff val="0"/>
                <a:tint val="37000"/>
                <a:satMod val="300000"/>
              </a:schemeClr>
            </a:gs>
            <a:gs pos="100000">
              <a:schemeClr val="accent2">
                <a:hueOff val="-2057143"/>
                <a:satOff val="-7143"/>
                <a:lumOff val="857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Provider</a:t>
          </a:r>
          <a:endParaRPr lang="en-US" sz="1400" kern="1200" dirty="0"/>
        </a:p>
      </dsp:txBody>
      <dsp:txXfrm>
        <a:off x="698487" y="1785186"/>
        <a:ext cx="1136893" cy="898335"/>
      </dsp:txXfrm>
    </dsp:sp>
    <dsp:sp modelId="{96B38036-1CA8-452E-9E15-508CD0E458F4}">
      <dsp:nvSpPr>
        <dsp:cNvPr id="0" name=""/>
        <dsp:cNvSpPr/>
      </dsp:nvSpPr>
      <dsp:spPr>
        <a:xfrm rot="13885714">
          <a:off x="1741681" y="1746469"/>
          <a:ext cx="2261834" cy="485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114286"/>
                <a:satOff val="-14287"/>
                <a:lumOff val="17143"/>
                <a:alphaOff val="0"/>
                <a:tint val="50000"/>
                <a:satMod val="300000"/>
              </a:schemeClr>
            </a:gs>
            <a:gs pos="35000">
              <a:schemeClr val="accent2">
                <a:hueOff val="-4114286"/>
                <a:satOff val="-14287"/>
                <a:lumOff val="17143"/>
                <a:alphaOff val="0"/>
                <a:tint val="37000"/>
                <a:satMod val="300000"/>
              </a:schemeClr>
            </a:gs>
            <a:gs pos="100000">
              <a:schemeClr val="accent2">
                <a:hueOff val="-4114286"/>
                <a:satOff val="-14287"/>
                <a:lumOff val="1714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3A5BEF-5167-4569-830F-29FDF43ED7F2}">
      <dsp:nvSpPr>
        <dsp:cNvPr id="0" name=""/>
        <dsp:cNvSpPr/>
      </dsp:nvSpPr>
      <dsp:spPr>
        <a:xfrm>
          <a:off x="1571088" y="627985"/>
          <a:ext cx="1192789" cy="95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114286"/>
                <a:satOff val="-14287"/>
                <a:lumOff val="17143"/>
                <a:alphaOff val="0"/>
                <a:tint val="50000"/>
                <a:satMod val="300000"/>
              </a:schemeClr>
            </a:gs>
            <a:gs pos="35000">
              <a:schemeClr val="accent2">
                <a:hueOff val="-4114286"/>
                <a:satOff val="-14287"/>
                <a:lumOff val="17143"/>
                <a:alphaOff val="0"/>
                <a:tint val="37000"/>
                <a:satMod val="300000"/>
              </a:schemeClr>
            </a:gs>
            <a:gs pos="100000">
              <a:schemeClr val="accent2">
                <a:hueOff val="-4114286"/>
                <a:satOff val="-14287"/>
                <a:lumOff val="1714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Cohort</a:t>
          </a:r>
          <a:endParaRPr lang="en-US" sz="1400" kern="1200" dirty="0"/>
        </a:p>
      </dsp:txBody>
      <dsp:txXfrm>
        <a:off x="1599036" y="655933"/>
        <a:ext cx="1136893" cy="898335"/>
      </dsp:txXfrm>
    </dsp:sp>
    <dsp:sp modelId="{386393B3-A772-4AD8-BD74-F02313733D5A}">
      <dsp:nvSpPr>
        <dsp:cNvPr id="0" name=""/>
        <dsp:cNvSpPr/>
      </dsp:nvSpPr>
      <dsp:spPr>
        <a:xfrm rot="15428571">
          <a:off x="2589550" y="1338157"/>
          <a:ext cx="2261834" cy="485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6171429"/>
                <a:satOff val="-21430"/>
                <a:lumOff val="25715"/>
                <a:alphaOff val="0"/>
                <a:tint val="50000"/>
                <a:satMod val="300000"/>
              </a:schemeClr>
            </a:gs>
            <a:gs pos="35000">
              <a:schemeClr val="accent2">
                <a:hueOff val="-6171429"/>
                <a:satOff val="-21430"/>
                <a:lumOff val="25715"/>
                <a:alphaOff val="0"/>
                <a:tint val="37000"/>
                <a:satMod val="300000"/>
              </a:schemeClr>
            </a:gs>
            <a:gs pos="100000">
              <a:schemeClr val="accent2">
                <a:hueOff val="-6171429"/>
                <a:satOff val="-21430"/>
                <a:lumOff val="257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F32ACE-179E-4A60-AE1E-0535AFA0EA47}">
      <dsp:nvSpPr>
        <dsp:cNvPr id="0" name=""/>
        <dsp:cNvSpPr/>
      </dsp:nvSpPr>
      <dsp:spPr>
        <a:xfrm>
          <a:off x="2872420" y="1296"/>
          <a:ext cx="1192789" cy="95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171429"/>
                <a:satOff val="-21430"/>
                <a:lumOff val="25715"/>
                <a:alphaOff val="0"/>
                <a:tint val="50000"/>
                <a:satMod val="300000"/>
              </a:schemeClr>
            </a:gs>
            <a:gs pos="35000">
              <a:schemeClr val="accent2">
                <a:hueOff val="-6171429"/>
                <a:satOff val="-21430"/>
                <a:lumOff val="25715"/>
                <a:alphaOff val="0"/>
                <a:tint val="37000"/>
                <a:satMod val="300000"/>
              </a:schemeClr>
            </a:gs>
            <a:gs pos="100000">
              <a:schemeClr val="accent2">
                <a:hueOff val="-6171429"/>
                <a:satOff val="-21430"/>
                <a:lumOff val="257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Location</a:t>
          </a:r>
          <a:endParaRPr lang="en-US" sz="1400" kern="1200" dirty="0"/>
        </a:p>
      </dsp:txBody>
      <dsp:txXfrm>
        <a:off x="2900368" y="29244"/>
        <a:ext cx="1136893" cy="898335"/>
      </dsp:txXfrm>
    </dsp:sp>
    <dsp:sp modelId="{1101B54B-B854-4BBF-BE71-66A538139A8D}">
      <dsp:nvSpPr>
        <dsp:cNvPr id="0" name=""/>
        <dsp:cNvSpPr/>
      </dsp:nvSpPr>
      <dsp:spPr>
        <a:xfrm rot="16971429">
          <a:off x="3530614" y="1338157"/>
          <a:ext cx="2261834" cy="485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8228572"/>
                <a:satOff val="-28573"/>
                <a:lumOff val="34286"/>
                <a:alphaOff val="0"/>
                <a:tint val="50000"/>
                <a:satMod val="300000"/>
              </a:schemeClr>
            </a:gs>
            <a:gs pos="35000">
              <a:schemeClr val="accent2">
                <a:hueOff val="-8228572"/>
                <a:satOff val="-28573"/>
                <a:lumOff val="34286"/>
                <a:alphaOff val="0"/>
                <a:tint val="37000"/>
                <a:satMod val="300000"/>
              </a:schemeClr>
            </a:gs>
            <a:gs pos="100000">
              <a:schemeClr val="accent2">
                <a:hueOff val="-8228572"/>
                <a:satOff val="-28573"/>
                <a:lumOff val="342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353FE9-8AFD-4B17-B892-694D1A22D491}">
      <dsp:nvSpPr>
        <dsp:cNvPr id="0" name=""/>
        <dsp:cNvSpPr/>
      </dsp:nvSpPr>
      <dsp:spPr>
        <a:xfrm>
          <a:off x="4316789" y="1296"/>
          <a:ext cx="1192789" cy="95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228572"/>
                <a:satOff val="-28573"/>
                <a:lumOff val="34286"/>
                <a:alphaOff val="0"/>
                <a:tint val="50000"/>
                <a:satMod val="300000"/>
              </a:schemeClr>
            </a:gs>
            <a:gs pos="35000">
              <a:schemeClr val="accent2">
                <a:hueOff val="-8228572"/>
                <a:satOff val="-28573"/>
                <a:lumOff val="34286"/>
                <a:alphaOff val="0"/>
                <a:tint val="37000"/>
                <a:satMod val="300000"/>
              </a:schemeClr>
            </a:gs>
            <a:gs pos="100000">
              <a:schemeClr val="accent2">
                <a:hueOff val="-8228572"/>
                <a:satOff val="-28573"/>
                <a:lumOff val="342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Organization</a:t>
          </a:r>
          <a:endParaRPr lang="en-US" sz="1400" kern="1200" dirty="0"/>
        </a:p>
      </dsp:txBody>
      <dsp:txXfrm>
        <a:off x="4344737" y="29244"/>
        <a:ext cx="1136893" cy="898335"/>
      </dsp:txXfrm>
    </dsp:sp>
    <dsp:sp modelId="{87605B24-4458-4708-B6DF-7A06DDBFAE2E}">
      <dsp:nvSpPr>
        <dsp:cNvPr id="0" name=""/>
        <dsp:cNvSpPr/>
      </dsp:nvSpPr>
      <dsp:spPr>
        <a:xfrm rot="18514286">
          <a:off x="4378483" y="1746469"/>
          <a:ext cx="2261834" cy="485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0285714"/>
                <a:satOff val="-35716"/>
                <a:lumOff val="42858"/>
                <a:alphaOff val="0"/>
                <a:tint val="50000"/>
                <a:satMod val="300000"/>
              </a:schemeClr>
            </a:gs>
            <a:gs pos="35000">
              <a:schemeClr val="accent2">
                <a:hueOff val="-10285714"/>
                <a:satOff val="-35716"/>
                <a:lumOff val="42858"/>
                <a:alphaOff val="0"/>
                <a:tint val="37000"/>
                <a:satMod val="300000"/>
              </a:schemeClr>
            </a:gs>
            <a:gs pos="100000">
              <a:schemeClr val="accent2">
                <a:hueOff val="-10285714"/>
                <a:satOff val="-35716"/>
                <a:lumOff val="428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C1BB90-21C2-4E07-9F6C-3699E2558019}">
      <dsp:nvSpPr>
        <dsp:cNvPr id="0" name=""/>
        <dsp:cNvSpPr/>
      </dsp:nvSpPr>
      <dsp:spPr>
        <a:xfrm>
          <a:off x="5618121" y="627985"/>
          <a:ext cx="1192789" cy="95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285714"/>
                <a:satOff val="-35716"/>
                <a:lumOff val="42858"/>
                <a:alphaOff val="0"/>
                <a:tint val="50000"/>
                <a:satMod val="300000"/>
              </a:schemeClr>
            </a:gs>
            <a:gs pos="35000">
              <a:schemeClr val="accent2">
                <a:hueOff val="-10285714"/>
                <a:satOff val="-35716"/>
                <a:lumOff val="42858"/>
                <a:alphaOff val="0"/>
                <a:tint val="37000"/>
                <a:satMod val="300000"/>
              </a:schemeClr>
            </a:gs>
            <a:gs pos="100000">
              <a:schemeClr val="accent2">
                <a:hueOff val="-10285714"/>
                <a:satOff val="-35716"/>
                <a:lumOff val="428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Care site</a:t>
          </a:r>
          <a:endParaRPr lang="en-US" sz="1400" kern="1200" dirty="0"/>
        </a:p>
      </dsp:txBody>
      <dsp:txXfrm>
        <a:off x="5646069" y="655933"/>
        <a:ext cx="1136893" cy="898335"/>
      </dsp:txXfrm>
    </dsp:sp>
    <dsp:sp modelId="{32F2DF61-C919-4B7E-BD23-AC7B688B81F5}">
      <dsp:nvSpPr>
        <dsp:cNvPr id="0" name=""/>
        <dsp:cNvSpPr/>
      </dsp:nvSpPr>
      <dsp:spPr>
        <a:xfrm rot="20057143">
          <a:off x="4965227" y="2482223"/>
          <a:ext cx="2261834" cy="485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2342858"/>
                <a:satOff val="-42860"/>
                <a:lumOff val="51429"/>
                <a:alphaOff val="0"/>
                <a:tint val="50000"/>
                <a:satMod val="300000"/>
              </a:schemeClr>
            </a:gs>
            <a:gs pos="35000">
              <a:schemeClr val="accent2">
                <a:hueOff val="-12342858"/>
                <a:satOff val="-42860"/>
                <a:lumOff val="51429"/>
                <a:alphaOff val="0"/>
                <a:tint val="37000"/>
                <a:satMod val="300000"/>
              </a:schemeClr>
            </a:gs>
            <a:gs pos="100000">
              <a:schemeClr val="accent2">
                <a:hueOff val="-12342858"/>
                <a:satOff val="-42860"/>
                <a:lumOff val="5142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A78CFF-467C-49DE-AA2C-172DC8ADA0B0}">
      <dsp:nvSpPr>
        <dsp:cNvPr id="0" name=""/>
        <dsp:cNvSpPr/>
      </dsp:nvSpPr>
      <dsp:spPr>
        <a:xfrm>
          <a:off x="6518671" y="1757238"/>
          <a:ext cx="1192789" cy="95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2342858"/>
                <a:satOff val="-42860"/>
                <a:lumOff val="51429"/>
                <a:alphaOff val="0"/>
                <a:tint val="50000"/>
                <a:satMod val="300000"/>
              </a:schemeClr>
            </a:gs>
            <a:gs pos="35000">
              <a:schemeClr val="accent2">
                <a:hueOff val="-12342858"/>
                <a:satOff val="-42860"/>
                <a:lumOff val="51429"/>
                <a:alphaOff val="0"/>
                <a:tint val="37000"/>
                <a:satMod val="300000"/>
              </a:schemeClr>
            </a:gs>
            <a:gs pos="100000">
              <a:schemeClr val="accent2">
                <a:hueOff val="-12342858"/>
                <a:satOff val="-42860"/>
                <a:lumOff val="5142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Payer plan</a:t>
          </a:r>
          <a:endParaRPr lang="en-US" sz="1400" kern="1200" dirty="0"/>
        </a:p>
      </dsp:txBody>
      <dsp:txXfrm>
        <a:off x="6546619" y="1785186"/>
        <a:ext cx="1136893" cy="898335"/>
      </dsp:txXfrm>
    </dsp:sp>
    <dsp:sp modelId="{F38F21DD-55FE-4004-A587-1C9379F6D0B0}">
      <dsp:nvSpPr>
        <dsp:cNvPr id="0" name=""/>
        <dsp:cNvSpPr/>
      </dsp:nvSpPr>
      <dsp:spPr>
        <a:xfrm>
          <a:off x="5174633" y="3399692"/>
          <a:ext cx="2261834" cy="485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C93531-FEA1-4F8D-8316-B52F11B6ECFD}">
      <dsp:nvSpPr>
        <dsp:cNvPr id="0" name=""/>
        <dsp:cNvSpPr/>
      </dsp:nvSpPr>
      <dsp:spPr>
        <a:xfrm>
          <a:off x="6840073" y="3165394"/>
          <a:ext cx="1192789" cy="95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Time</a:t>
          </a:r>
          <a:endParaRPr lang="en-US" sz="1400" kern="1200" dirty="0"/>
        </a:p>
      </dsp:txBody>
      <dsp:txXfrm>
        <a:off x="6868021" y="3193342"/>
        <a:ext cx="1136893" cy="89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729BF-A340-4B30-A8FB-5A1411F9DB12}">
      <dsp:nvSpPr>
        <dsp:cNvPr id="0" name=""/>
        <dsp:cNvSpPr/>
      </dsp:nvSpPr>
      <dsp:spPr>
        <a:xfrm>
          <a:off x="3234027" y="2581069"/>
          <a:ext cx="1913944" cy="1913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Occurrence (visit, condition, death, procedure, observation)</a:t>
          </a:r>
          <a:endParaRPr lang="en-US" sz="1600" kern="1200" dirty="0"/>
        </a:p>
      </dsp:txBody>
      <dsp:txXfrm>
        <a:off x="3514318" y="2861360"/>
        <a:ext cx="1353362" cy="1353362"/>
      </dsp:txXfrm>
    </dsp:sp>
    <dsp:sp modelId="{218F2D53-4DA3-440E-9EE7-738A65EA9490}">
      <dsp:nvSpPr>
        <dsp:cNvPr id="0" name=""/>
        <dsp:cNvSpPr/>
      </dsp:nvSpPr>
      <dsp:spPr>
        <a:xfrm rot="10800000">
          <a:off x="1381042" y="3265304"/>
          <a:ext cx="1751070" cy="54547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B6BA7C-770B-4272-8633-2D2BDC5EDB8C}">
      <dsp:nvSpPr>
        <dsp:cNvPr id="0" name=""/>
        <dsp:cNvSpPr/>
      </dsp:nvSpPr>
      <dsp:spPr>
        <a:xfrm>
          <a:off x="471919" y="2810742"/>
          <a:ext cx="1818247" cy="145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Person</a:t>
          </a:r>
          <a:endParaRPr lang="en-US" sz="2200" kern="1200" dirty="0"/>
        </a:p>
      </dsp:txBody>
      <dsp:txXfrm>
        <a:off x="514523" y="2853346"/>
        <a:ext cx="1733039" cy="1369389"/>
      </dsp:txXfrm>
    </dsp:sp>
    <dsp:sp modelId="{EA248E90-7C08-4F57-B894-ECF3BAFB7E5C}">
      <dsp:nvSpPr>
        <dsp:cNvPr id="0" name=""/>
        <dsp:cNvSpPr/>
      </dsp:nvSpPr>
      <dsp:spPr>
        <a:xfrm rot="13500000">
          <a:off x="1947621" y="1897462"/>
          <a:ext cx="1751070" cy="54547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600000"/>
                <a:satOff val="-12501"/>
                <a:lumOff val="15000"/>
                <a:alphaOff val="0"/>
                <a:tint val="50000"/>
                <a:satMod val="300000"/>
              </a:schemeClr>
            </a:gs>
            <a:gs pos="35000">
              <a:schemeClr val="accent2">
                <a:hueOff val="-3600000"/>
                <a:satOff val="-12501"/>
                <a:lumOff val="15000"/>
                <a:alphaOff val="0"/>
                <a:tint val="37000"/>
                <a:satMod val="300000"/>
              </a:schemeClr>
            </a:gs>
            <a:gs pos="100000">
              <a:schemeClr val="accent2">
                <a:hueOff val="-3600000"/>
                <a:satOff val="-12501"/>
                <a:lumOff val="15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15A6B6-6083-4ED0-9893-2642E480546B}">
      <dsp:nvSpPr>
        <dsp:cNvPr id="0" name=""/>
        <dsp:cNvSpPr/>
      </dsp:nvSpPr>
      <dsp:spPr>
        <a:xfrm>
          <a:off x="1294936" y="823803"/>
          <a:ext cx="1818247" cy="145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00000"/>
                <a:satOff val="-12501"/>
                <a:lumOff val="15000"/>
                <a:alphaOff val="0"/>
                <a:tint val="50000"/>
                <a:satMod val="300000"/>
              </a:schemeClr>
            </a:gs>
            <a:gs pos="35000">
              <a:schemeClr val="accent2">
                <a:hueOff val="-3600000"/>
                <a:satOff val="-12501"/>
                <a:lumOff val="15000"/>
                <a:alphaOff val="0"/>
                <a:tint val="37000"/>
                <a:satMod val="300000"/>
              </a:schemeClr>
            </a:gs>
            <a:gs pos="100000">
              <a:schemeClr val="accent2">
                <a:hueOff val="-3600000"/>
                <a:satOff val="-12501"/>
                <a:lumOff val="15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Provider</a:t>
          </a:r>
          <a:endParaRPr lang="en-US" sz="2200" kern="1200" dirty="0"/>
        </a:p>
      </dsp:txBody>
      <dsp:txXfrm>
        <a:off x="1337540" y="866407"/>
        <a:ext cx="1733039" cy="1369389"/>
      </dsp:txXfrm>
    </dsp:sp>
    <dsp:sp modelId="{1101B54B-B854-4BBF-BE71-66A538139A8D}">
      <dsp:nvSpPr>
        <dsp:cNvPr id="0" name=""/>
        <dsp:cNvSpPr/>
      </dsp:nvSpPr>
      <dsp:spPr>
        <a:xfrm rot="16200000">
          <a:off x="3315464" y="1330882"/>
          <a:ext cx="1751070" cy="54547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tint val="50000"/>
                <a:satMod val="300000"/>
              </a:schemeClr>
            </a:gs>
            <a:gs pos="35000">
              <a:schemeClr val="accent2">
                <a:hueOff val="-7200000"/>
                <a:satOff val="-25001"/>
                <a:lumOff val="3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353FE9-8AFD-4B17-B892-694D1A22D491}">
      <dsp:nvSpPr>
        <dsp:cNvPr id="0" name=""/>
        <dsp:cNvSpPr/>
      </dsp:nvSpPr>
      <dsp:spPr>
        <a:xfrm>
          <a:off x="3281876" y="785"/>
          <a:ext cx="1818247" cy="145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tint val="50000"/>
                <a:satMod val="300000"/>
              </a:schemeClr>
            </a:gs>
            <a:gs pos="35000">
              <a:schemeClr val="accent2">
                <a:hueOff val="-7200000"/>
                <a:satOff val="-25001"/>
                <a:lumOff val="3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Organization</a:t>
          </a:r>
          <a:endParaRPr lang="en-US" sz="2200" kern="1200" dirty="0"/>
        </a:p>
      </dsp:txBody>
      <dsp:txXfrm>
        <a:off x="3324480" y="43389"/>
        <a:ext cx="1733039" cy="1369389"/>
      </dsp:txXfrm>
    </dsp:sp>
    <dsp:sp modelId="{87605B24-4458-4708-B6DF-7A06DDBFAE2E}">
      <dsp:nvSpPr>
        <dsp:cNvPr id="0" name=""/>
        <dsp:cNvSpPr/>
      </dsp:nvSpPr>
      <dsp:spPr>
        <a:xfrm rot="18900000">
          <a:off x="4683307" y="1897462"/>
          <a:ext cx="1751070" cy="54547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0800000"/>
                <a:satOff val="-37502"/>
                <a:lumOff val="45001"/>
                <a:alphaOff val="0"/>
                <a:tint val="50000"/>
                <a:satMod val="300000"/>
              </a:schemeClr>
            </a:gs>
            <a:gs pos="35000">
              <a:schemeClr val="accent2">
                <a:hueOff val="-10800000"/>
                <a:satOff val="-37502"/>
                <a:lumOff val="45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0800000"/>
                <a:satOff val="-37502"/>
                <a:lumOff val="45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C1BB90-21C2-4E07-9F6C-3699E2558019}">
      <dsp:nvSpPr>
        <dsp:cNvPr id="0" name=""/>
        <dsp:cNvSpPr/>
      </dsp:nvSpPr>
      <dsp:spPr>
        <a:xfrm>
          <a:off x="5268816" y="823803"/>
          <a:ext cx="1818247" cy="145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800000"/>
                <a:satOff val="-37502"/>
                <a:lumOff val="45001"/>
                <a:alphaOff val="0"/>
                <a:tint val="50000"/>
                <a:satMod val="300000"/>
              </a:schemeClr>
            </a:gs>
            <a:gs pos="35000">
              <a:schemeClr val="accent2">
                <a:hueOff val="-10800000"/>
                <a:satOff val="-37502"/>
                <a:lumOff val="45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0800000"/>
                <a:satOff val="-37502"/>
                <a:lumOff val="45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Care site</a:t>
          </a:r>
          <a:endParaRPr lang="en-US" sz="2200" kern="1200" dirty="0"/>
        </a:p>
      </dsp:txBody>
      <dsp:txXfrm>
        <a:off x="5311420" y="866407"/>
        <a:ext cx="1733039" cy="1369389"/>
      </dsp:txXfrm>
    </dsp:sp>
    <dsp:sp modelId="{CC5B9E38-4EA1-47EA-8024-B72A566AEF97}">
      <dsp:nvSpPr>
        <dsp:cNvPr id="0" name=""/>
        <dsp:cNvSpPr/>
      </dsp:nvSpPr>
      <dsp:spPr>
        <a:xfrm>
          <a:off x="5249886" y="3265304"/>
          <a:ext cx="1751070" cy="54547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CE2B3A-A16A-4FA3-ACC7-13F2EF1FC681}">
      <dsp:nvSpPr>
        <dsp:cNvPr id="0" name=""/>
        <dsp:cNvSpPr/>
      </dsp:nvSpPr>
      <dsp:spPr>
        <a:xfrm>
          <a:off x="6091833" y="2810742"/>
          <a:ext cx="1818247" cy="145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Time</a:t>
          </a:r>
          <a:endParaRPr lang="en-US" sz="2200" kern="1200" dirty="0"/>
        </a:p>
      </dsp:txBody>
      <dsp:txXfrm>
        <a:off x="6134437" y="2853346"/>
        <a:ext cx="1733039" cy="1369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6 of Module 1 on Relational Database Support for Data Warehouses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Opening question</a:t>
            </a:r>
          </a:p>
          <a:p>
            <a:r>
              <a:rPr lang="en-US" altLang="en-US" baseline="0" dirty="0" smtClean="0"/>
              <a:t>- What factors inhibit usage of medical data warehouses such as </a:t>
            </a:r>
            <a:r>
              <a:rPr lang="en-US" altLang="en-US" baseline="0" dirty="0" err="1" smtClean="0"/>
              <a:t>SAFTINet</a:t>
            </a:r>
            <a:r>
              <a:rPr lang="en-US" altLang="en-US" baseline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289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Objectives: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Gain insights about the scope</a:t>
            </a:r>
            <a:r>
              <a:rPr lang="en-US" altLang="en-US" baseline="0" dirty="0" smtClean="0"/>
              <a:t> of moderate size data warehouses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Grasp difficulties about cooperation and data integration in moderate size data warehouses</a:t>
            </a:r>
            <a:endParaRPr lang="en-US" altLang="en-US" dirty="0" smtClean="0"/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Study examples of data warehouses to clarify concepts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Gain insights about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intangible</a:t>
            </a:r>
            <a:r>
              <a:rPr lang="en-US" altLang="en-US" baseline="0" dirty="0" smtClean="0"/>
              <a:t> benefits for participation by data providers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Touted</a:t>
            </a:r>
            <a:r>
              <a:rPr lang="en-US" baseline="0" dirty="0" smtClean="0"/>
              <a:t> as tools for standardization but more likely base for integration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Version 5 in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37 tables</a:t>
            </a:r>
          </a:p>
          <a:p>
            <a:r>
              <a:rPr lang="en-US" sz="2800" dirty="0" smtClean="0"/>
              <a:t>Person centric with person and time captured for each encounter</a:t>
            </a:r>
          </a:p>
          <a:p>
            <a:r>
              <a:rPr lang="en-US" sz="2800" dirty="0" smtClean="0"/>
              <a:t>Major dimension tables</a:t>
            </a:r>
          </a:p>
          <a:p>
            <a:pPr lvl="1"/>
            <a:r>
              <a:rPr lang="en-US" sz="2400" dirty="0" smtClean="0"/>
              <a:t>Person, provider, cohort</a:t>
            </a:r>
          </a:p>
          <a:p>
            <a:pPr lvl="1"/>
            <a:r>
              <a:rPr lang="en-US" sz="2400" dirty="0" smtClean="0"/>
              <a:t>Location, organization, care site, payer plan</a:t>
            </a:r>
          </a:p>
          <a:p>
            <a:r>
              <a:rPr lang="en-US" sz="2800" dirty="0" smtClean="0"/>
              <a:t>Major fact tables</a:t>
            </a:r>
            <a:endParaRPr lang="en-US" sz="2400" dirty="0" smtClean="0"/>
          </a:p>
          <a:p>
            <a:pPr lvl="1"/>
            <a:r>
              <a:rPr lang="en-US" sz="2400" dirty="0" smtClean="0"/>
              <a:t>Observation, drug exposure</a:t>
            </a:r>
          </a:p>
          <a:p>
            <a:pPr lvl="1"/>
            <a:r>
              <a:rPr lang="en-US" sz="2400" dirty="0" smtClean="0"/>
              <a:t>Occurrence: condition, death</a:t>
            </a:r>
          </a:p>
          <a:p>
            <a:pPr lvl="1"/>
            <a:r>
              <a:rPr lang="en-US" sz="2400" dirty="0" smtClean="0"/>
              <a:t>Cost: drug, procedure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OMOP 5.0 Common Data Model Specifications</a:t>
            </a:r>
          </a:p>
          <a:p>
            <a:endParaRPr lang="en-US" dirty="0" smtClean="0"/>
          </a:p>
          <a:p>
            <a:r>
              <a:rPr lang="en-US" dirty="0" smtClean="0"/>
              <a:t>No copyright permission</a:t>
            </a:r>
            <a:r>
              <a:rPr lang="en-US" baseline="0" dirty="0" smtClean="0"/>
              <a:t> needed: http://omop.org/sites/default/files/OMOP%20CDM%20v5%20draft%20specifications%2015may2014.pdf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Document in class website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Standardized areas: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Clinical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Health care economics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Health care system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Vocabulary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Derived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Subset of OMOP CDM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integration specifications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integration tool to facilitate participation: ensures HIPAA compliance for medical identifiers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Query portal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 with providers to populate data warehouse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Intangible and indirect benefits to data 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CDM subset</a:t>
            </a:r>
          </a:p>
          <a:p>
            <a:r>
              <a:rPr lang="en-US" sz="1200" dirty="0" smtClean="0"/>
              <a:t>Dimensions: Organization, </a:t>
            </a:r>
            <a:r>
              <a:rPr lang="en-US" sz="1200" dirty="0" err="1" smtClean="0"/>
              <a:t>Care_Site</a:t>
            </a:r>
            <a:r>
              <a:rPr lang="en-US" sz="1200" dirty="0" smtClean="0"/>
              <a:t>, Provider, Demographic</a:t>
            </a:r>
          </a:p>
          <a:p>
            <a:r>
              <a:rPr lang="en-US" sz="1200" dirty="0" smtClean="0"/>
              <a:t>Fact tables: occurrence tables for visits, drugs, conditions, procedures, and observations</a:t>
            </a:r>
          </a:p>
          <a:p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/>
              <a:t>Data warehouse seems modest but barriers to participation and usage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Barriers to participation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Some cost to data providers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Regulatory</a:t>
            </a:r>
            <a:r>
              <a:rPr lang="en-US" sz="1100" baseline="0" dirty="0" smtClean="0"/>
              <a:t> barriers</a:t>
            </a:r>
          </a:p>
          <a:p>
            <a:pPr marL="171450" indent="-171450">
              <a:buFontTx/>
              <a:buChar char="-"/>
            </a:pPr>
            <a:r>
              <a:rPr lang="en-US" sz="1100" baseline="0" dirty="0" smtClean="0"/>
              <a:t>Indirect and intangible benefits</a:t>
            </a:r>
          </a:p>
          <a:p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Data warehouse seems modest but barriers to participation and usage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Barriers to participation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 cost to data providers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Regulatory</a:t>
            </a:r>
            <a:r>
              <a:rPr lang="en-US" baseline="0" dirty="0" smtClean="0"/>
              <a:t> barriers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Indirect and intangible benefits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Participation typically</a:t>
            </a:r>
            <a:r>
              <a:rPr lang="en-US" baseline="0" dirty="0" smtClean="0"/>
              <a:t> compulsory in commercial organizations after development decision is made.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Difficult </a:t>
            </a:r>
            <a:r>
              <a:rPr lang="en-US" baseline="0" smtClean="0"/>
              <a:t>to provide for </a:t>
            </a:r>
            <a:r>
              <a:rPr lang="en-US" baseline="0" dirty="0" smtClean="0"/>
              <a:t>data providers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External mechanism to support 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3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09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7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7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02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mop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mop.org/sites/default/files/OMOP%20CDM%20v5%20draft%20specifications%2015may2014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29640" y="1143000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4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DBMS Extensions and </a:t>
            </a:r>
            <a:br>
              <a:rPr lang="en-US" altLang="en-US" dirty="0" smtClean="0"/>
            </a:br>
            <a:r>
              <a:rPr lang="en-US" altLang="en-US" dirty="0" smtClean="0"/>
              <a:t>Example Data Warehouses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2920" y="3665538"/>
            <a:ext cx="8004493" cy="1676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sz="2800" dirty="0" smtClean="0"/>
              <a:t>Lesson </a:t>
            </a:r>
            <a:r>
              <a:rPr lang="en-US" altLang="en-US" sz="2800" dirty="0"/>
              <a:t>6</a:t>
            </a:r>
            <a:r>
              <a:rPr lang="en-US" altLang="en-US" sz="2800" dirty="0" smtClean="0"/>
              <a:t>: Data Warehouse Standards in Health Care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08815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insights about the scope of moderate size data warehouses</a:t>
            </a:r>
          </a:p>
          <a:p>
            <a:r>
              <a:rPr lang="en-US" dirty="0"/>
              <a:t>Grasp development </a:t>
            </a:r>
            <a:r>
              <a:rPr lang="en-US" dirty="0" smtClean="0"/>
              <a:t>difficulties</a:t>
            </a:r>
            <a:endParaRPr lang="en-US" dirty="0"/>
          </a:p>
          <a:p>
            <a:r>
              <a:rPr lang="en-US" dirty="0" smtClean="0"/>
              <a:t>Reflect about importance of incentives for voluntary data providers and usage difficulties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9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OMOP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Observational Medical Outcomes Partnership</a:t>
            </a:r>
          </a:p>
          <a:p>
            <a:r>
              <a:rPr lang="en-US" dirty="0"/>
              <a:t>P</a:t>
            </a:r>
            <a:r>
              <a:rPr lang="en-US" dirty="0" smtClean="0"/>
              <a:t>ublic/private partnership</a:t>
            </a:r>
          </a:p>
          <a:p>
            <a:r>
              <a:rPr lang="en-US" dirty="0" smtClean="0"/>
              <a:t>Standard vocabulary and data model </a:t>
            </a:r>
          </a:p>
          <a:p>
            <a:r>
              <a:rPr lang="en-US" dirty="0" smtClean="0"/>
              <a:t>Suite of tools for data integration, queries, and data generation procedures</a:t>
            </a:r>
          </a:p>
          <a:p>
            <a:r>
              <a:rPr lang="en-US" dirty="0" smtClean="0"/>
              <a:t>Follow on projects for research about medical evidence and open source software tools</a:t>
            </a:r>
          </a:p>
        </p:txBody>
      </p:sp>
    </p:spTree>
    <p:extLst>
      <p:ext uri="{BB962C8B-B14F-4D97-AF65-F5344CB8AC3E}">
        <p14:creationId xmlns:p14="http://schemas.microsoft.com/office/powerpoint/2010/main" val="387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Model (CDM)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23374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039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CDM Schema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65108" y="1272622"/>
            <a:ext cx="6669548" cy="42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SAFTINet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Architecture for Federated </a:t>
            </a:r>
            <a:r>
              <a:rPr lang="en-US" dirty="0" smtClean="0"/>
              <a:t>Translational </a:t>
            </a:r>
            <a:r>
              <a:rPr lang="en-US" dirty="0"/>
              <a:t>Inquiries Network</a:t>
            </a:r>
          </a:p>
          <a:p>
            <a:r>
              <a:rPr lang="en-US" dirty="0" smtClean="0"/>
              <a:t>Significant implementation of OMOP data model</a:t>
            </a:r>
          </a:p>
          <a:p>
            <a:r>
              <a:rPr lang="en-US" dirty="0" smtClean="0"/>
              <a:t>Supports comparative effectiveness and quality improvement research</a:t>
            </a:r>
          </a:p>
          <a:p>
            <a:r>
              <a:rPr lang="en-US" dirty="0" smtClean="0"/>
              <a:t>Network of clinical and Medicaid claims data</a:t>
            </a:r>
          </a:p>
          <a:p>
            <a:r>
              <a:rPr lang="en-US" dirty="0" smtClean="0"/>
              <a:t>Data integration tools and query portal</a:t>
            </a:r>
          </a:p>
        </p:txBody>
      </p:sp>
    </p:spTree>
    <p:extLst>
      <p:ext uri="{BB962C8B-B14F-4D97-AF65-F5344CB8AC3E}">
        <p14:creationId xmlns:p14="http://schemas.microsoft.com/office/powerpoint/2010/main" val="34820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SAFTINet</a:t>
            </a:r>
            <a:r>
              <a:rPr lang="en-US" dirty="0" smtClean="0"/>
              <a:t> Data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96818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156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 and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14 health care organizations, 100 primary care practices, 500 providers, 400,000 patients</a:t>
            </a:r>
          </a:p>
          <a:p>
            <a:r>
              <a:rPr lang="en-US" sz="2800" dirty="0" smtClean="0"/>
              <a:t>Claims from payers in 3 states</a:t>
            </a:r>
          </a:p>
          <a:p>
            <a:r>
              <a:rPr lang="en-US" sz="2800" dirty="0" smtClean="0"/>
              <a:t>Established governance committees</a:t>
            </a:r>
          </a:p>
          <a:p>
            <a:r>
              <a:rPr lang="en-US" dirty="0" smtClean="0"/>
              <a:t>Usage difficulties with internal review boards and approval of data providers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14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for observation medical data</a:t>
            </a:r>
          </a:p>
          <a:p>
            <a:r>
              <a:rPr lang="en-US" dirty="0" smtClean="0"/>
              <a:t>OMOP Common Data Model </a:t>
            </a:r>
          </a:p>
          <a:p>
            <a:r>
              <a:rPr lang="en-US" dirty="0" err="1" smtClean="0"/>
              <a:t>SAFTINet</a:t>
            </a:r>
            <a:r>
              <a:rPr lang="en-US" dirty="0" smtClean="0"/>
              <a:t> federated data warehouse</a:t>
            </a:r>
          </a:p>
          <a:p>
            <a:r>
              <a:rPr lang="en-US" dirty="0" smtClean="0"/>
              <a:t>Optional participation by </a:t>
            </a:r>
            <a:r>
              <a:rPr lang="en-US" smtClean="0"/>
              <a:t>data providers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8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DBMS Extensions and  Example Data Warehouses&amp;quot;&quot;/&gt;&lt;property id=&quot;20307&quot; value=&quot;256&quot;/&gt;&lt;/object&gt;&lt;object type=&quot;3&quot; unique_id=&quot;11426&quot;&gt;&lt;property id=&quot;20148&quot; value=&quot;5&quot;/&gt;&lt;property id=&quot;20300&quot; value=&quot;Slide 3 - &amp;quot;OMOP&amp;quot;&quot;/&gt;&lt;property id=&quot;20307&quot; value=&quot;263&quot;/&gt;&lt;/object&gt;&lt;object type=&quot;3&quot; unique_id=&quot;11428&quot;&gt;&lt;property id=&quot;20148&quot; value=&quot;5&quot;/&gt;&lt;property id=&quot;20300&quot; value=&quot;Slide 5 - &amp;quot;CDM Schema Diagram&amp;quot;&quot;/&gt;&lt;property id=&quot;20307&quot; value=&quot;265&quot;/&gt;&lt;/object&gt;&lt;object type=&quot;3&quot; unique_id=&quot;11429&quot;&gt;&lt;property id=&quot;20148&quot; value=&quot;5&quot;/&gt;&lt;property id=&quot;20300&quot; value=&quot;Slide 6 - &amp;quot;SAFTINet&amp;quot;&quot;/&gt;&lt;property id=&quot;20307&quot; value=&quot;266&quot;/&gt;&lt;/object&gt;&lt;object type=&quot;3&quot; unique_id=&quot;11431&quot;&gt;&lt;property id=&quot;20148&quot; value=&quot;5&quot;/&gt;&lt;property id=&quot;20300&quot; value=&quot;Slide 9 - &amp;quot;Summary&amp;quot;&quot;/&gt;&lt;property id=&quot;20307&quot; value=&quot;268&quot;/&gt;&lt;/object&gt;&lt;object type=&quot;3&quot; unique_id=&quot;12573&quot;&gt;&lt;property id=&quot;20148&quot; value=&quot;5&quot;/&gt;&lt;property id=&quot;20300&quot; value=&quot;Slide 2 - &amp;quot;Lesson Objectives&amp;quot;&quot;/&gt;&lt;property id=&quot;20307&quot; value=&quot;269&quot;/&gt;&lt;/object&gt;&lt;object type=&quot;3&quot; unique_id=&quot;26679&quot;&gt;&lt;property id=&quot;20148&quot; value=&quot;5&quot;/&gt;&lt;property id=&quot;20300&quot; value=&quot;Slide 8 - &amp;quot;Governance and Usage&amp;quot;&quot;/&gt;&lt;property id=&quot;20307&quot; value=&quot;270&quot;/&gt;&lt;/object&gt;&lt;object type=&quot;3&quot; unique_id=&quot;28826&quot;&gt;&lt;property id=&quot;20148&quot; value=&quot;5&quot;/&gt;&lt;property id=&quot;20300&quot; value=&quot;Slide 4 - &amp;quot;Common Data Model (CDM)&amp;quot;&quot;/&gt;&lt;property id=&quot;20307&quot; value=&quot;273&quot;/&gt;&lt;/object&gt;&lt;object type=&quot;3&quot; unique_id=&quot;28827&quot;&gt;&lt;property id=&quot;20148&quot; value=&quot;5&quot;/&gt;&lt;property id=&quot;20300&quot; value=&quot;Slide 7 - &amp;quot;SAFTINet Data Model&amp;quot;&quot;/&gt;&lt;property id=&quot;20307&quot; value=&quot;27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9424</TotalTime>
  <Words>535</Words>
  <Application>Microsoft Office PowerPoint</Application>
  <PresentationFormat>On-screen Show (4:3)</PresentationFormat>
  <Paragraphs>118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Times New Roman</vt:lpstr>
      <vt:lpstr>Blank Presentation</vt:lpstr>
      <vt:lpstr>Module 4 DBMS Extensions and  Example Data Warehouses</vt:lpstr>
      <vt:lpstr>Lesson Objectives</vt:lpstr>
      <vt:lpstr>OMOP</vt:lpstr>
      <vt:lpstr>Common Data Model (CDM)</vt:lpstr>
      <vt:lpstr>CDM Schema Diagram</vt:lpstr>
      <vt:lpstr>SAFTINet</vt:lpstr>
      <vt:lpstr>SAFTINet Data Model</vt:lpstr>
      <vt:lpstr>Governance and Usage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Mike</cp:lastModifiedBy>
  <cp:revision>2036</cp:revision>
  <cp:lastPrinted>1601-01-01T00:00:00Z</cp:lastPrinted>
  <dcterms:created xsi:type="dcterms:W3CDTF">2000-07-15T18:34:14Z</dcterms:created>
  <dcterms:modified xsi:type="dcterms:W3CDTF">2015-12-07T03:07:27Z</dcterms:modified>
</cp:coreProperties>
</file>