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268" r:id="rId3"/>
    <p:sldId id="272" r:id="rId4"/>
    <p:sldId id="259" r:id="rId5"/>
    <p:sldId id="258" r:id="rId6"/>
    <p:sldId id="260" r:id="rId7"/>
    <p:sldId id="261" r:id="rId8"/>
    <p:sldId id="270" r:id="rId9"/>
    <p:sldId id="271" r:id="rId10"/>
    <p:sldId id="267"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smtClean="0"/>
            <a:t>Appropriate for independent dimensions</a:t>
          </a:r>
          <a:endParaRPr lang="en-US" sz="2400" dirty="0"/>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smtClean="0"/>
            <a:t>Complete set of subtotals</a:t>
          </a:r>
          <a:endParaRPr lang="en-US" sz="2400" dirty="0"/>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smtClean="0"/>
            <a:t>Order independent column specification</a:t>
          </a:r>
          <a:endParaRPr lang="en-US" sz="2400" dirty="0"/>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t>
        <a:bodyPr/>
        <a:lstStyle/>
        <a:p>
          <a:endParaRPr lang="en-US"/>
        </a:p>
      </dgm:t>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t>
        <a:bodyPr/>
        <a:lstStyle/>
        <a:p>
          <a:endParaRPr lang="en-US"/>
        </a:p>
      </dgm:t>
    </dgm:pt>
    <dgm:pt modelId="{15C5CFFB-71E7-4D2D-8AEE-0A21422D6872}" type="pres">
      <dgm:prSet presAssocID="{E1DC4E87-1FA6-42A1-979C-AED900BB23E7}" presName="parentText" presStyleLbl="node1" presStyleIdx="0" presStyleCnt="3">
        <dgm:presLayoutVars>
          <dgm:chMax val="0"/>
          <dgm:bulletEnabled val="1"/>
        </dgm:presLayoutVars>
      </dgm:prSet>
      <dgm:spPr/>
      <dgm:t>
        <a:bodyPr/>
        <a:lstStyle/>
        <a:p>
          <a:endParaRPr lang="en-US"/>
        </a:p>
      </dgm:t>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t>
        <a:bodyPr/>
        <a:lstStyle/>
        <a:p>
          <a:endParaRPr lang="en-US"/>
        </a:p>
      </dgm:t>
    </dgm:pt>
    <dgm:pt modelId="{BBDCE7E5-4700-4D9D-9CB8-1267E2A88008}" type="pres">
      <dgm:prSet presAssocID="{E7BF1A8B-8088-40C3-AEC7-C1C27578948C}" presName="parentText" presStyleLbl="node1" presStyleIdx="1" presStyleCnt="3">
        <dgm:presLayoutVars>
          <dgm:chMax val="0"/>
          <dgm:bulletEnabled val="1"/>
        </dgm:presLayoutVars>
      </dgm:prSet>
      <dgm:spPr/>
      <dgm:t>
        <a:bodyPr/>
        <a:lstStyle/>
        <a:p>
          <a:endParaRPr lang="en-US"/>
        </a:p>
      </dgm:t>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t>
        <a:bodyPr/>
        <a:lstStyle/>
        <a:p>
          <a:endParaRPr lang="en-US"/>
        </a:p>
      </dgm:t>
    </dgm:pt>
    <dgm:pt modelId="{297A32CA-8981-471E-9A7F-DCBD22FBA160}" type="pres">
      <dgm:prSet presAssocID="{7508DB62-F991-4B50-A9FB-B65B421309C0}" presName="parentText" presStyleLbl="node1" presStyleIdx="2" presStyleCnt="3">
        <dgm:presLayoutVars>
          <dgm:chMax val="0"/>
          <dgm:bulletEnabled val="1"/>
        </dgm:presLayoutVars>
      </dgm:prSet>
      <dgm:spPr/>
      <dgm:t>
        <a:bodyPr/>
        <a:lstStyle/>
        <a:p>
          <a:endParaRPr lang="en-US"/>
        </a:p>
      </dgm:t>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A86CCDD3-0D40-4104-856B-C3AEE972D043}"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6EC5BE88-8543-47E3-9556-8DF8E5A085EC}" type="presOf" srcId="{E1DC4E87-1FA6-42A1-979C-AED900BB23E7}" destId="{BABCA2F8-3DA5-492A-87D0-28E4D801AC95}" srcOrd="0"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E65E4605-CDF7-4D3F-8B78-7B0B829FB1B5}" type="presOf" srcId="{3530CE10-8696-44DA-B5DC-45D913C37F01}" destId="{2306C6E5-0FE3-49BD-937C-B6900C0DC768}"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2</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What table operator is the CUBE operator a counterpart?</a:t>
            </a:r>
          </a:p>
          <a:p>
            <a:pPr marL="171450" indent="-171450">
              <a:buFontTx/>
              <a:buChar char="-"/>
              <a:defRPr/>
            </a:pPr>
            <a:r>
              <a:rPr lang="en-US" baseline="0" dirty="0" smtClean="0"/>
              <a:t>Why is the CUBE operator not appropriate for hierarchically related columns?</a:t>
            </a:r>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a:t>
            </a:r>
            <a:r>
              <a:rPr lang="en-US" altLang="en-US" baseline="0" dirty="0" smtClean="0"/>
              <a:t> cubes have natural representation of subtotals (row totals, column totals, grand total).</a:t>
            </a:r>
          </a:p>
          <a:p>
            <a:endParaRPr lang="en-US" altLang="en-US" baseline="0" dirty="0" smtClean="0"/>
          </a:p>
          <a:p>
            <a:r>
              <a:rPr lang="en-US" altLang="en-US" baseline="0" dirty="0" smtClean="0"/>
              <a:t>GROUP BY results only show lowest level subtotals.</a:t>
            </a:r>
          </a:p>
          <a:p>
            <a:endParaRPr lang="en-US" altLang="en-US" baseline="0" dirty="0" smtClean="0"/>
          </a:p>
          <a:p>
            <a:r>
              <a:rPr lang="en-US" altLang="en-US" baseline="0" dirty="0" smtClean="0"/>
              <a:t>SQL extensions support computation of subtotals.</a:t>
            </a:r>
          </a:p>
          <a:p>
            <a:endParaRPr lang="en-US" altLang="en-US" baseline="0" dirty="0" smtClean="0"/>
          </a:p>
          <a:p>
            <a:r>
              <a:rPr lang="en-US" altLang="en-US" baseline="0" dirty="0" smtClean="0"/>
              <a:t>CUBE operator should be used selectively as it generates complete set of subtotals. Be cautious about using CUBE operator for more than 3 columns. Not appropriate for hierarchically related columns.</a:t>
            </a:r>
          </a:p>
          <a:p>
            <a:endParaRPr lang="en-US" altLang="en-US" baseline="0" dirty="0" smtClean="0"/>
          </a:p>
          <a:p>
            <a:r>
              <a:rPr lang="en-US" altLang="en-US" baseline="0" dirty="0" smtClean="0"/>
              <a:t>Subtotal operators are not primitive as UNION operator can produce the same result. Subtotal operators are more convenient and easier to optimize.</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dirty="0" smtClean="0"/>
              <a:t>Understand conceptual differences between</a:t>
            </a:r>
            <a:r>
              <a:rPr lang="en-US" baseline="0" dirty="0" smtClean="0"/>
              <a:t> the CUBE and ROLLUP operators</a:t>
            </a:r>
            <a:endParaRPr lang="en-US" dirty="0" smtClean="0"/>
          </a:p>
          <a:p>
            <a:pPr marL="171450" indent="-171450">
              <a:buFont typeface="Arial" pitchFamily="34" charset="0"/>
              <a:buChar char="•"/>
              <a:defRPr/>
            </a:pPr>
            <a:r>
              <a:rPr lang="en-US" dirty="0" smtClean="0"/>
              <a:t>Write SQL SELECT statements using the CUBE</a:t>
            </a:r>
            <a:r>
              <a:rPr lang="en-US" baseline="0" dirty="0" smtClean="0"/>
              <a:t> and</a:t>
            </a:r>
            <a:r>
              <a:rPr lang="en-US" dirty="0" smtClean="0"/>
              <a:t> ROLLUP</a:t>
            </a:r>
            <a:r>
              <a:rPr lang="en-US" baseline="0" dirty="0" smtClean="0"/>
              <a:t> </a:t>
            </a:r>
            <a:r>
              <a:rPr lang="en-US" dirty="0" smtClean="0"/>
              <a:t>operators</a:t>
            </a:r>
          </a:p>
          <a:p>
            <a:pPr marL="171450" indent="-171450">
              <a:buFont typeface="Arial" pitchFamily="34" charset="0"/>
              <a:buChar char="•"/>
              <a:defRPr/>
            </a:pPr>
            <a:r>
              <a:rPr lang="en-US" dirty="0" smtClean="0"/>
              <a:t>Understand</a:t>
            </a:r>
            <a:r>
              <a:rPr lang="en-US" baseline="0" dirty="0" smtClean="0"/>
              <a:t> the formulation of the CUBE and ROLLUP operators using the UNION operator</a:t>
            </a:r>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smtClean="0"/>
              <a:t>Calculate the number of subtotals and number of statements for a simple CUBE operation</a:t>
            </a:r>
            <a:endParaRPr lang="en-US" baseline="0" dirty="0" smtClean="0"/>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Lesson 1 reviewed</a:t>
            </a:r>
            <a:r>
              <a:rPr lang="en-US" baseline="0" dirty="0" smtClean="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subtotal operators were a new feature in SQL:1999. Module 2 covers the Oracle syntax and implementation of the subtotal operators but other enterprise DBMSs provide similar syntax and implementation.</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Similar to rolling up a data cube</a:t>
            </a:r>
          </a:p>
          <a:p>
            <a:pPr eaLnBrk="1" hangingPunct="1"/>
            <a:r>
              <a:rPr lang="en-US" altLang="en-US" dirty="0" smtClean="0"/>
              <a:t>Produces subtotals for more general items</a:t>
            </a:r>
          </a:p>
          <a:p>
            <a:pPr eaLnBrk="1" hangingPunct="1"/>
            <a:r>
              <a:rPr lang="en-US" altLang="en-US" dirty="0" smtClean="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4</a:t>
            </a:fld>
            <a:endParaRPr kumimoji="0" lang="en-US" altLang="en-US" sz="1200" b="0" smtClean="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4</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smtClean="0"/>
              <a:t>Partial syntax</a:t>
            </a:r>
            <a:endParaRPr lang="en-US" altLang="en-US" dirty="0" smtClean="0"/>
          </a:p>
          <a:p>
            <a:pPr eaLnBrk="1" hangingPunct="1"/>
            <a:endParaRPr lang="en-US" altLang="en-US" dirty="0" smtClean="0"/>
          </a:p>
          <a:p>
            <a:pPr eaLnBrk="1" hangingPunct="1"/>
            <a:r>
              <a:rPr lang="en-US" altLang="en-US" dirty="0" smtClean="0"/>
              <a:t>Additional subtotal rows</a:t>
            </a:r>
          </a:p>
          <a:p>
            <a:pPr eaLnBrk="1" hangingPunct="1">
              <a:buFontTx/>
              <a:buChar char="•"/>
            </a:pPr>
            <a:r>
              <a:rPr lang="en-US" altLang="en-US" dirty="0" smtClean="0"/>
              <a:t>Month totals: 3 rows</a:t>
            </a:r>
          </a:p>
          <a:p>
            <a:pPr eaLnBrk="1" hangingPunct="1">
              <a:buFontTx/>
              <a:buChar char="•"/>
            </a:pPr>
            <a:r>
              <a:rPr lang="en-US" altLang="en-US" dirty="0" smtClean="0"/>
              <a:t>State totals: 3 rows</a:t>
            </a:r>
          </a:p>
          <a:p>
            <a:pPr eaLnBrk="1" hangingPunct="1">
              <a:buFontTx/>
              <a:buChar char="•"/>
            </a:pPr>
            <a:r>
              <a:rPr lang="en-US" altLang="en-US" dirty="0" smtClean="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5</a:t>
            </a:fld>
            <a:endParaRPr kumimoji="0" lang="en-US" altLang="en-US" sz="1200" b="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smtClean="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smtClean="0"/>
          </a:p>
          <a:p>
            <a:r>
              <a:rPr lang="en-US" altLang="en-US" dirty="0" smtClean="0"/>
              <a:t>This example shows a CUBE of two independent dimensions (</a:t>
            </a:r>
            <a:r>
              <a:rPr lang="en-US" altLang="en-US" dirty="0" err="1" smtClean="0"/>
              <a:t>StoreZip</a:t>
            </a:r>
            <a:r>
              <a:rPr lang="en-US" altLang="en-US" dirty="0" smtClean="0"/>
              <a:t> and </a:t>
            </a:r>
            <a:r>
              <a:rPr lang="en-US" altLang="en-US" dirty="0" err="1" smtClean="0"/>
              <a:t>TimeMonth</a:t>
            </a:r>
            <a:r>
              <a:rPr lang="en-US" altLang="en-US" dirty="0" smtClean="0"/>
              <a:t>). The result will contain subtotals for each column value and a grand total.</a:t>
            </a:r>
          </a:p>
          <a:p>
            <a:endParaRPr lang="en-US" altLang="en-US" dirty="0" smtClean="0"/>
          </a:p>
          <a:p>
            <a:r>
              <a:rPr lang="en-US" altLang="en-US" dirty="0" smtClean="0"/>
              <a:t>Query formulation questions</a:t>
            </a:r>
          </a:p>
          <a:p>
            <a:pPr marL="171450" indent="-171450">
              <a:buFontTx/>
              <a:buChar char="-"/>
            </a:pPr>
            <a:r>
              <a:rPr lang="en-US" altLang="en-US" dirty="0" smtClean="0"/>
              <a:t>What tables: </a:t>
            </a:r>
            <a:r>
              <a:rPr lang="en-US" altLang="en-US" dirty="0" err="1" smtClean="0"/>
              <a:t>SSSales</a:t>
            </a:r>
            <a:r>
              <a:rPr lang="en-US" altLang="en-US" dirty="0" smtClean="0"/>
              <a:t>, </a:t>
            </a:r>
            <a:r>
              <a:rPr lang="en-US" altLang="en-US" dirty="0" err="1" smtClean="0"/>
              <a:t>SSStore</a:t>
            </a:r>
            <a:r>
              <a:rPr lang="en-US" altLang="en-US" dirty="0" smtClean="0"/>
              <a:t>, and </a:t>
            </a:r>
            <a:r>
              <a:rPr lang="en-US" altLang="en-US" dirty="0" err="1" smtClean="0"/>
              <a:t>SSTimeDim</a:t>
            </a:r>
            <a:endParaRPr lang="en-US" altLang="en-US" dirty="0" smtClean="0"/>
          </a:p>
          <a:p>
            <a:pPr marL="171450" indent="-171450">
              <a:buFontTx/>
              <a:buChar char="-"/>
            </a:pPr>
            <a:r>
              <a:rPr lang="en-US" altLang="en-US" dirty="0" smtClean="0"/>
              <a:t>How combined: by join conditions PK-FK</a:t>
            </a:r>
          </a:p>
          <a:p>
            <a:pPr marL="171450" indent="-171450">
              <a:buFontTx/>
              <a:buChar char="-"/>
            </a:pPr>
            <a:r>
              <a:rPr lang="en-US" altLang="en-US" dirty="0" smtClean="0"/>
              <a:t>Individual</a:t>
            </a:r>
            <a:r>
              <a:rPr lang="en-US" altLang="en-US" baseline="0" dirty="0" smtClean="0"/>
              <a:t> rows versus groups of rows: row summaries on </a:t>
            </a:r>
            <a:r>
              <a:rPr lang="en-US" altLang="en-US" baseline="0" dirty="0" err="1" smtClean="0"/>
              <a:t>StoreZip</a:t>
            </a:r>
            <a:r>
              <a:rPr lang="en-US" altLang="en-US" baseline="0" dirty="0" smtClean="0"/>
              <a:t> and </a:t>
            </a:r>
            <a:r>
              <a:rPr lang="en-US" altLang="en-US" baseline="0" dirty="0" err="1" smtClean="0"/>
              <a:t>TimeMonth</a:t>
            </a:r>
            <a:endParaRPr lang="en-US" altLang="en-US" dirty="0" smtClean="0"/>
          </a:p>
          <a:p>
            <a:endParaRPr lang="en-US" altLang="en-US" dirty="0" smtClean="0"/>
          </a:p>
        </p:txBody>
      </p:sp>
    </p:spTree>
    <p:extLst>
      <p:ext uri="{BB962C8B-B14F-4D97-AF65-F5344CB8AC3E}">
        <p14:creationId xmlns:p14="http://schemas.microsoft.com/office/powerpoint/2010/main" val="125417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6</a:t>
            </a:fld>
            <a:endParaRPr kumimoji="0" lang="en-US" altLang="en-US" sz="1200" b="0" smtClean="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6</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GROUP BY: max number of rows is M * N; null cells do not appear in the GROUP BY result</a:t>
            </a:r>
          </a:p>
          <a:p>
            <a:pPr eaLnBrk="1" hangingPunct="1"/>
            <a:r>
              <a:rPr lang="en-US" altLang="en-US" dirty="0" smtClean="0"/>
              <a:t>M, N, and P unique values per column</a:t>
            </a:r>
          </a:p>
          <a:p>
            <a:pPr eaLnBrk="1" hangingPunct="1"/>
            <a:endParaRPr lang="en-US" altLang="en-US" dirty="0" smtClean="0"/>
          </a:p>
          <a:p>
            <a:pPr eaLnBrk="1" hangingPunct="1"/>
            <a:r>
              <a:rPr lang="en-US" dirty="0" smtClean="0"/>
              <a:t>SELECT blocks:</a:t>
            </a:r>
          </a:p>
          <a:p>
            <a:pPr marL="171450" indent="-171450" eaLnBrk="1" hangingPunct="1">
              <a:buFontTx/>
              <a:buChar char="-"/>
            </a:pPr>
            <a:r>
              <a:rPr lang="en-US" dirty="0" smtClean="0"/>
              <a:t>Normal group by: all three columns: &lt;Col1,Col2,Col3&gt;</a:t>
            </a:r>
          </a:p>
          <a:p>
            <a:pPr marL="171450" indent="-171450" eaLnBrk="1" hangingPunct="1">
              <a:buFontTx/>
              <a:buChar char="-"/>
            </a:pPr>
            <a:r>
              <a:rPr lang="en-US" dirty="0" smtClean="0"/>
              <a:t>Combinations</a:t>
            </a:r>
            <a:r>
              <a:rPr lang="en-US" baseline="0" dirty="0" smtClean="0"/>
              <a:t> of 3 taken two at time: &lt;Col1,Col2&gt;, &lt;Col1,Col3&gt;, &lt;Col2,Col3&gt;</a:t>
            </a:r>
          </a:p>
          <a:p>
            <a:pPr marL="171450" indent="-171450" eaLnBrk="1" hangingPunct="1">
              <a:buFontTx/>
              <a:buChar char="-"/>
            </a:pPr>
            <a:r>
              <a:rPr lang="en-US" baseline="0" dirty="0" smtClean="0"/>
              <a:t>Combinations of 3 taken one at a time: &lt;Col1&gt;, &lt;Col2&gt;, &lt;Col3&gt;</a:t>
            </a:r>
          </a:p>
          <a:p>
            <a:pPr marL="171450" indent="-171450" eaLnBrk="1" hangingPunct="1">
              <a:buFontTx/>
              <a:buChar char="-"/>
            </a:pPr>
            <a:r>
              <a:rPr lang="en-US" baseline="0" dirty="0" smtClean="0"/>
              <a:t>Grand total: &lt;&gt;</a:t>
            </a:r>
          </a:p>
          <a:p>
            <a:pPr marL="171450" indent="-171450" eaLnBrk="1" hangingPunct="1">
              <a:buFontTx/>
              <a:buChar char="-"/>
            </a:pPr>
            <a:r>
              <a:rPr lang="en-US" baseline="0" dirty="0" smtClean="0"/>
              <a:t>Additional SELECT blocks: 2</a:t>
            </a:r>
            <a:r>
              <a:rPr lang="en-US" baseline="30000" dirty="0" smtClean="0"/>
              <a:t>NC</a:t>
            </a:r>
            <a:r>
              <a:rPr lang="en-US" baseline="0" dirty="0" smtClean="0"/>
              <a:t> – 1 where NC is the number of grouping columns</a:t>
            </a:r>
            <a:endParaRPr lang="en-US" dirty="0" smtClean="0"/>
          </a:p>
          <a:p>
            <a:pPr eaLnBrk="1" hangingPunct="1"/>
            <a:endParaRPr lang="en-US" altLang="en-US" dirty="0" smtClean="0"/>
          </a:p>
        </p:txBody>
      </p:sp>
    </p:spTree>
    <p:extLst>
      <p:ext uri="{BB962C8B-B14F-4D97-AF65-F5344CB8AC3E}">
        <p14:creationId xmlns:p14="http://schemas.microsoft.com/office/powerpoint/2010/main" val="349222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7</a:t>
            </a:fld>
            <a:endParaRPr kumimoji="0" lang="en-US" altLang="en-US" sz="1200" b="0" smtClean="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7</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smtClean="0"/>
              <a:t>See module</a:t>
            </a:r>
            <a:r>
              <a:rPr lang="en-US" altLang="en-US" baseline="0" dirty="0" smtClean="0"/>
              <a:t> 2</a:t>
            </a:r>
            <a:r>
              <a:rPr lang="en-US" altLang="en-US" dirty="0" smtClean="0"/>
              <a:t> document for complete SELECT statement</a:t>
            </a:r>
          </a:p>
          <a:p>
            <a:pPr eaLnBrk="1" hangingPunct="1"/>
            <a:r>
              <a:rPr lang="en-US" altLang="en-US" dirty="0" smtClean="0"/>
              <a:t>SELECT statements:</a:t>
            </a:r>
          </a:p>
          <a:p>
            <a:pPr eaLnBrk="1" hangingPunct="1">
              <a:buFontTx/>
              <a:buChar char="•"/>
            </a:pPr>
            <a:r>
              <a:rPr lang="en-US" altLang="en-US" dirty="0" smtClean="0"/>
              <a:t>Normal GROUP BY results</a:t>
            </a:r>
          </a:p>
          <a:p>
            <a:pPr eaLnBrk="1" hangingPunct="1">
              <a:buFontTx/>
              <a:buChar char="•"/>
            </a:pPr>
            <a:r>
              <a:rPr lang="en-US" altLang="en-US" dirty="0" smtClean="0"/>
              <a:t>SELECT statement for each combination of subtotal rows</a:t>
            </a:r>
          </a:p>
          <a:p>
            <a:pPr eaLnBrk="1" hangingPunct="1">
              <a:buFontTx/>
              <a:buChar char="•"/>
            </a:pPr>
            <a:r>
              <a:rPr lang="en-US" altLang="en-US" dirty="0" smtClean="0"/>
              <a:t>Use placeholder for missing columns: use compatible constant; maintain union compatibility</a:t>
            </a:r>
          </a:p>
          <a:p>
            <a:pPr eaLnBrk="1" hangingPunct="1">
              <a:buFontTx/>
              <a:buChar char="•"/>
            </a:pPr>
            <a:r>
              <a:rPr lang="en-US" altLang="en-US" dirty="0" smtClean="0"/>
              <a:t>SELECT statement for </a:t>
            </a:r>
            <a:r>
              <a:rPr lang="en-US" altLang="en-US" dirty="0" err="1" smtClean="0"/>
              <a:t>StoreZip</a:t>
            </a:r>
            <a:r>
              <a:rPr lang="en-US" altLang="en-US" dirty="0" smtClean="0"/>
              <a:t> subtotals</a:t>
            </a:r>
          </a:p>
          <a:p>
            <a:pPr eaLnBrk="1" hangingPunct="1">
              <a:buFontTx/>
              <a:buChar char="•"/>
            </a:pPr>
            <a:r>
              <a:rPr lang="en-US" altLang="en-US" dirty="0" smtClean="0"/>
              <a:t>SELECT statement for </a:t>
            </a:r>
            <a:r>
              <a:rPr lang="en-US" altLang="en-US" dirty="0" err="1" smtClean="0"/>
              <a:t>TimeMonth</a:t>
            </a:r>
            <a:r>
              <a:rPr lang="en-US" altLang="en-US" dirty="0" smtClean="0"/>
              <a:t> subtotals</a:t>
            </a:r>
          </a:p>
          <a:p>
            <a:pPr eaLnBrk="1" hangingPunct="1">
              <a:buFontTx/>
              <a:buChar char="•"/>
            </a:pPr>
            <a:r>
              <a:rPr lang="en-US" altLang="en-US" dirty="0" smtClean="0"/>
              <a:t>SELECT statement for grand total: no GROUP BY clause because the grand total is a single row</a:t>
            </a:r>
          </a:p>
          <a:p>
            <a:pPr eaLnBrk="1" hangingPunct="1">
              <a:buFontTx/>
              <a:buChar char="•"/>
            </a:pPr>
            <a:r>
              <a:rPr lang="en-US" altLang="en-US" dirty="0" smtClean="0"/>
              <a:t>Use UNION to combine subtotal rows</a:t>
            </a:r>
          </a:p>
          <a:p>
            <a:pPr eaLnBrk="1" hangingPunct="1">
              <a:buFontTx/>
              <a:buChar char="•"/>
            </a:pPr>
            <a:endParaRPr lang="en-US" altLang="en-US" dirty="0" smtClean="0"/>
          </a:p>
          <a:p>
            <a:pPr eaLnBrk="1" hangingPunct="1">
              <a:buFontTx/>
              <a:buNone/>
            </a:pPr>
            <a:r>
              <a:rPr lang="en-US" altLang="en-US" dirty="0" smtClean="0"/>
              <a:t>For ordering,</a:t>
            </a:r>
            <a:r>
              <a:rPr lang="en-US" altLang="en-US" baseline="0" dirty="0" smtClean="0"/>
              <a:t> use ORDER BY 1, 2 after the last SELECT block.</a:t>
            </a:r>
          </a:p>
          <a:p>
            <a:pPr eaLnBrk="1" hangingPunct="1">
              <a:buFontTx/>
              <a:buNone/>
            </a:pPr>
            <a:r>
              <a:rPr lang="en-US" altLang="en-US" baseline="0" dirty="0" smtClean="0"/>
              <a:t>Oracle gives syntax error  with column names in the ORDER </a:t>
            </a:r>
            <a:r>
              <a:rPr lang="en-US" altLang="en-US" baseline="0" smtClean="0"/>
              <a:t>BY clause.</a:t>
            </a:r>
            <a:endParaRPr lang="en-US" altLang="en-US" dirty="0" smtClean="0"/>
          </a:p>
        </p:txBody>
      </p:sp>
    </p:spTree>
    <p:extLst>
      <p:ext uri="{BB962C8B-B14F-4D97-AF65-F5344CB8AC3E}">
        <p14:creationId xmlns:p14="http://schemas.microsoft.com/office/powerpoint/2010/main" val="328748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8</a:t>
            </a:fld>
            <a:endParaRPr kumimoji="0" lang="en-US" altLang="en-US" sz="1200" b="0" smtClean="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8</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GROUP BY: max number of rows is M * N; null cells do not appear in the GROUP BY result</a:t>
            </a:r>
          </a:p>
          <a:p>
            <a:pPr eaLnBrk="1" hangingPunct="1"/>
            <a:r>
              <a:rPr lang="en-US" altLang="en-US" dirty="0" smtClean="0"/>
              <a:t>M, N, and P unique values per column</a:t>
            </a:r>
          </a:p>
          <a:p>
            <a:pPr eaLnBrk="1" hangingPunct="1"/>
            <a:endParaRPr lang="en-US" altLang="en-US" dirty="0" smtClean="0"/>
          </a:p>
          <a:p>
            <a:pPr eaLnBrk="1" hangingPunct="1"/>
            <a:r>
              <a:rPr lang="en-US" dirty="0" smtClean="0"/>
              <a:t>SELECT blocks:</a:t>
            </a:r>
          </a:p>
          <a:p>
            <a:pPr marL="171450" indent="-171450" eaLnBrk="1" hangingPunct="1">
              <a:buFontTx/>
              <a:buChar char="-"/>
            </a:pPr>
            <a:r>
              <a:rPr lang="en-US" dirty="0" smtClean="0"/>
              <a:t>Normal group by: all three columns: &lt;Col1,Col2,Col3&gt;</a:t>
            </a:r>
          </a:p>
          <a:p>
            <a:pPr marL="171450" indent="-171450" eaLnBrk="1" hangingPunct="1">
              <a:buFontTx/>
              <a:buChar char="-"/>
            </a:pPr>
            <a:r>
              <a:rPr lang="en-US" dirty="0" smtClean="0"/>
              <a:t>Combinations</a:t>
            </a:r>
            <a:r>
              <a:rPr lang="en-US" baseline="0" dirty="0" smtClean="0"/>
              <a:t> of 3 taken two at time: &lt;Col1,Col2&gt;, &lt;Col1,Col3&gt;, &lt;Col2,Col3&gt;</a:t>
            </a:r>
          </a:p>
          <a:p>
            <a:pPr marL="171450" indent="-171450" eaLnBrk="1" hangingPunct="1">
              <a:buFontTx/>
              <a:buChar char="-"/>
            </a:pPr>
            <a:r>
              <a:rPr lang="en-US" baseline="0" dirty="0" smtClean="0"/>
              <a:t>Combinations of 3 taken one at a time: &lt;Col1&gt;, &lt;Col2&gt;, &lt;Col3&gt;</a:t>
            </a:r>
          </a:p>
          <a:p>
            <a:pPr marL="171450" indent="-171450" eaLnBrk="1" hangingPunct="1">
              <a:buFontTx/>
              <a:buChar char="-"/>
            </a:pPr>
            <a:r>
              <a:rPr lang="en-US" baseline="0" dirty="0" smtClean="0"/>
              <a:t>Grand total: &lt;&gt;</a:t>
            </a:r>
          </a:p>
          <a:p>
            <a:pPr marL="171450" indent="-171450" eaLnBrk="1" hangingPunct="1">
              <a:buFontTx/>
              <a:buChar char="-"/>
            </a:pPr>
            <a:r>
              <a:rPr lang="en-US" baseline="0" dirty="0" smtClean="0"/>
              <a:t>Additional SELECT blocks: 2</a:t>
            </a:r>
            <a:r>
              <a:rPr lang="en-US" baseline="30000" dirty="0" smtClean="0"/>
              <a:t>NC</a:t>
            </a:r>
            <a:r>
              <a:rPr lang="en-US" baseline="0" dirty="0" smtClean="0"/>
              <a:t> – 1 where NC is the number of grouping columns</a:t>
            </a:r>
            <a:endParaRPr lang="en-US" dirty="0" smtClean="0"/>
          </a:p>
          <a:p>
            <a:pPr eaLnBrk="1" hangingPunct="1"/>
            <a:endParaRPr lang="en-US" altLang="en-US" dirty="0" smtClean="0"/>
          </a:p>
        </p:txBody>
      </p:sp>
    </p:spTree>
    <p:extLst>
      <p:ext uri="{BB962C8B-B14F-4D97-AF65-F5344CB8AC3E}">
        <p14:creationId xmlns:p14="http://schemas.microsoft.com/office/powerpoint/2010/main" val="337044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SELECT statement without CUBE operator, see the calculations</a:t>
            </a:r>
            <a:r>
              <a:rPr lang="en-US" baseline="0" dirty="0" smtClean="0"/>
              <a:t> with a cube of 3 columns</a:t>
            </a:r>
          </a:p>
          <a:p>
            <a:endParaRPr lang="en-US" baseline="0" dirty="0" smtClean="0"/>
          </a:p>
          <a:p>
            <a:r>
              <a:rPr lang="en-US" baseline="0" dirty="0" smtClean="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127118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584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70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08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29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44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733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40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70270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3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42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94855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0496" y="1648968"/>
            <a:ext cx="7391400" cy="1143000"/>
          </a:xfrm>
        </p:spPr>
        <p:txBody>
          <a:bodyPr/>
          <a:lstStyle/>
          <a:p>
            <a:pPr algn="ctr"/>
            <a:r>
              <a:rPr lang="en-US" altLang="en-US" dirty="0"/>
              <a:t>Module 2 </a:t>
            </a:r>
            <a:br>
              <a:rPr lang="en-US" altLang="en-US" dirty="0"/>
            </a:br>
            <a:r>
              <a:rPr lang="en-US" altLang="en-US" dirty="0"/>
              <a:t>SQL Subtotal Operators</a:t>
            </a:r>
            <a:endParaRPr lang="en-US" altLang="en-US" dirty="0" smtClean="0"/>
          </a:p>
        </p:txBody>
      </p:sp>
      <p:sp>
        <p:nvSpPr>
          <p:cNvPr id="3075" name="Rectangle 5"/>
          <p:cNvSpPr>
            <a:spLocks noGrp="1" noChangeArrowheads="1"/>
          </p:cNvSpPr>
          <p:nvPr>
            <p:ph type="subTitle" idx="1"/>
          </p:nvPr>
        </p:nvSpPr>
        <p:spPr>
          <a:xfrm>
            <a:off x="1865821" y="3945954"/>
            <a:ext cx="6629400" cy="1260030"/>
          </a:xfrm>
          <a:noFill/>
          <a:ln w="25400"/>
        </p:spPr>
        <p:txBody>
          <a:bodyPr/>
          <a:lstStyle/>
          <a:p>
            <a:pPr algn="r" eaLnBrk="1" hangingPunct="1"/>
            <a:r>
              <a:rPr lang="en-US" altLang="en-US" dirty="0" smtClean="0"/>
              <a:t>Lesson 2: SQL CUBE Operator</a:t>
            </a:r>
          </a:p>
        </p:txBody>
      </p:sp>
    </p:spTree>
    <p:extLst>
      <p:ext uri="{BB962C8B-B14F-4D97-AF65-F5344CB8AC3E}">
        <p14:creationId xmlns:p14="http://schemas.microsoft.com/office/powerpoint/2010/main" val="4240810880"/>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Support subtotal computations common in pivot tables</a:t>
            </a:r>
          </a:p>
          <a:p>
            <a:pPr eaLnBrk="1" hangingPunct="1"/>
            <a:r>
              <a:rPr lang="en-US" altLang="en-US" dirty="0" smtClean="0"/>
              <a:t>CUBE operator for complete set of subtotals</a:t>
            </a:r>
          </a:p>
          <a:p>
            <a:pPr eaLnBrk="1" hangingPunct="1"/>
            <a:r>
              <a:rPr lang="en-US" altLang="en-US" dirty="0" smtClean="0"/>
              <a:t>Appropriate for independent columns</a:t>
            </a:r>
          </a:p>
          <a:p>
            <a:pPr eaLnBrk="1" hangingPunct="1"/>
            <a:r>
              <a:rPr lang="en-US" altLang="en-US" dirty="0" smtClean="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SELECT statements using the CUBE operator</a:t>
            </a:r>
          </a:p>
          <a:p>
            <a:r>
              <a:rPr lang="en-US" dirty="0" smtClean="0"/>
              <a:t>Write SELECT statements using the UNION operator to demonstrate equivalence</a:t>
            </a:r>
          </a:p>
          <a:p>
            <a:r>
              <a:rPr lang="en-US" dirty="0" smtClean="0"/>
              <a:t>Perform calculations to demonstrate understanding of the CUBE operator</a:t>
            </a:r>
          </a:p>
          <a:p>
            <a:r>
              <a:rPr lang="en-US" dirty="0" smtClean="0"/>
              <a:t>Reflect on the importance of the CUBE operator</a:t>
            </a:r>
          </a:p>
          <a:p>
            <a:endParaRPr lang="en-US" dirty="0" smtClean="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Operator Characteristics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7928333"/>
              </p:ext>
            </p:extLst>
          </p:nvPr>
        </p:nvGraphicFramePr>
        <p:xfrm>
          <a:off x="304800" y="1402080"/>
          <a:ext cx="7510272"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7000318" y="287215"/>
            <a:ext cx="814754" cy="703385"/>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dirty="0" smtClean="0">
                <a:latin typeface="Arial" panose="020B0604020202020204" pitchFamily="34" charset="0"/>
                <a:ea typeface="ＭＳ Ｐゴシック" pitchFamily="127" charset="-128"/>
                <a:cs typeface="Arial" panose="020B0604020202020204" pitchFamily="34" charset="0"/>
              </a:rPr>
              <a:t>©</a:t>
            </a:r>
            <a:endParaRPr kumimoji="0" lang="en-US" sz="2400" b="0" i="0" u="none" strike="noStrike" cap="none" normalizeH="0" baseline="0" dirty="0">
              <a:ln>
                <a:noFill/>
              </a:ln>
              <a:solidFill>
                <a:schemeClr val="tx1"/>
              </a:solidFill>
              <a:effectLst/>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571500" y="296863"/>
            <a:ext cx="8001000" cy="762000"/>
          </a:xfrm>
        </p:spPr>
        <p:txBody>
          <a:bodyPr anchor="b"/>
          <a:lstStyle/>
          <a:p>
            <a:r>
              <a:rPr lang="en-US" altLang="en-US" sz="4000" dirty="0" smtClean="0"/>
              <a:t>CUBE / </a:t>
            </a:r>
            <a:r>
              <a:rPr lang="en-US" altLang="en-US" sz="4000" dirty="0"/>
              <a:t>GROUP BY Comparison</a:t>
            </a:r>
            <a:endParaRPr lang="en-US" altLang="en-US" sz="4000" dirty="0" smtClean="0"/>
          </a:p>
        </p:txBody>
      </p:sp>
      <p:sp>
        <p:nvSpPr>
          <p:cNvPr id="61443" name="Rectangle 3"/>
          <p:cNvSpPr>
            <a:spLocks noChangeArrowheads="1"/>
          </p:cNvSpPr>
          <p:nvPr/>
        </p:nvSpPr>
        <p:spPr bwMode="auto">
          <a:xfrm>
            <a:off x="0" y="434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1444" name="Rectangle 4"/>
          <p:cNvSpPr>
            <a:spLocks noChangeArrowheads="1"/>
          </p:cNvSpPr>
          <p:nvPr/>
        </p:nvSpPr>
        <p:spPr bwMode="auto">
          <a:xfrm>
            <a:off x="5181600" y="1600710"/>
            <a:ext cx="33909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State, Month, SUM(Sales)</a:t>
            </a:r>
          </a:p>
          <a:p>
            <a:r>
              <a:rPr kumimoji="0" lang="en-US" altLang="en-US" sz="1600" b="0" dirty="0">
                <a:latin typeface="Arial" charset="0"/>
              </a:rPr>
              <a:t>GROUP BY State, Month</a:t>
            </a:r>
          </a:p>
        </p:txBody>
      </p:sp>
      <p:graphicFrame>
        <p:nvGraphicFramePr>
          <p:cNvPr id="469105" name="Group 113"/>
          <p:cNvGraphicFramePr>
            <a:graphicFrameLocks noGrp="1"/>
          </p:cNvGraphicFramePr>
          <p:nvPr>
            <p:extLst>
              <p:ext uri="{D42A27DB-BD31-4B8C-83A1-F6EECF244321}">
                <p14:modId xmlns:p14="http://schemas.microsoft.com/office/powerpoint/2010/main" val="647436767"/>
              </p:ext>
            </p:extLst>
          </p:nvPr>
        </p:nvGraphicFramePr>
        <p:xfrm>
          <a:off x="5230368" y="2278063"/>
          <a:ext cx="3423413" cy="3239069"/>
        </p:xfrm>
        <a:graphic>
          <a:graphicData uri="http://schemas.openxmlformats.org/drawingml/2006/table">
            <a:tbl>
              <a:tblPr firstRow="1">
                <a:tableStyleId>{FABFCF23-3B69-468F-B69F-88F6DE6A72F2}</a:tableStyleId>
              </a:tblPr>
              <a:tblGrid>
                <a:gridCol w="909222"/>
                <a:gridCol w="939405"/>
                <a:gridCol w="1574786"/>
              </a:tblGrid>
              <a:tr h="465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State</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Month</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SUM(Sales)</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CA</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CA</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50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CN</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bl>
          </a:graphicData>
        </a:graphic>
      </p:graphicFrame>
      <p:sp>
        <p:nvSpPr>
          <p:cNvPr id="61483" name="Rectangle 43"/>
          <p:cNvSpPr>
            <a:spLocks noChangeArrowheads="1"/>
          </p:cNvSpPr>
          <p:nvPr/>
        </p:nvSpPr>
        <p:spPr bwMode="auto">
          <a:xfrm>
            <a:off x="0" y="471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1484" name="Rectangle 44"/>
          <p:cNvSpPr>
            <a:spLocks noChangeArrowheads="1"/>
          </p:cNvSpPr>
          <p:nvPr/>
        </p:nvSpPr>
        <p:spPr bwMode="auto">
          <a:xfrm>
            <a:off x="703262" y="1050926"/>
            <a:ext cx="2986087"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400" b="0" dirty="0">
                <a:latin typeface="Arial" charset="0"/>
              </a:rPr>
              <a:t>SELECT State, Month, SUM(Sales)</a:t>
            </a:r>
            <a:endParaRPr kumimoji="0" lang="en-US" altLang="en-US" sz="1300" b="0" dirty="0">
              <a:latin typeface="Arial" charset="0"/>
            </a:endParaRPr>
          </a:p>
          <a:p>
            <a:r>
              <a:rPr kumimoji="0" lang="en-US" altLang="en-US" sz="1400" b="0" dirty="0">
                <a:latin typeface="Arial" charset="0"/>
              </a:rPr>
              <a:t>GROUP BY CUBE(State, Month)</a:t>
            </a:r>
            <a:endParaRPr kumimoji="0" lang="en-US" altLang="en-US" sz="2000" b="0" dirty="0">
              <a:latin typeface="Arial" charset="0"/>
            </a:endParaRPr>
          </a:p>
        </p:txBody>
      </p:sp>
      <p:graphicFrame>
        <p:nvGraphicFramePr>
          <p:cNvPr id="469106" name="Group 114"/>
          <p:cNvGraphicFramePr>
            <a:graphicFrameLocks noGrp="1"/>
          </p:cNvGraphicFramePr>
          <p:nvPr>
            <p:extLst>
              <p:ext uri="{D42A27DB-BD31-4B8C-83A1-F6EECF244321}">
                <p14:modId xmlns:p14="http://schemas.microsoft.com/office/powerpoint/2010/main" val="734148545"/>
              </p:ext>
            </p:extLst>
          </p:nvPr>
        </p:nvGraphicFramePr>
        <p:xfrm>
          <a:off x="687069" y="1576388"/>
          <a:ext cx="2971800" cy="4572000"/>
        </p:xfrm>
        <a:graphic>
          <a:graphicData uri="http://schemas.openxmlformats.org/drawingml/2006/table">
            <a:tbl>
              <a:tblPr firstRow="1">
                <a:tableStyleId>{FABFCF23-3B69-468F-B69F-88F6DE6A72F2}</a:tableStyleId>
              </a:tblPr>
              <a:tblGrid>
                <a:gridCol w="742950"/>
                <a:gridCol w="873125"/>
                <a:gridCol w="1355725"/>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1"/>
                          </a:solidFill>
                          <a:effectLst/>
                        </a:rPr>
                        <a:t>State</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1"/>
                          </a:solidFill>
                          <a:effectLst/>
                        </a:rPr>
                        <a:t>Month</a:t>
                      </a: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1"/>
                          </a:solidFill>
                          <a:effectLst/>
                        </a:rPr>
                        <a:t>SUM(Sales)</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200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450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125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300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175</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275</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CUBE Example</a:t>
            </a:r>
          </a:p>
        </p:txBody>
      </p:sp>
      <p:sp>
        <p:nvSpPr>
          <p:cNvPr id="60419" name="Rectangle 3"/>
          <p:cNvSpPr>
            <a:spLocks noGrp="1" noChangeArrowheads="1"/>
          </p:cNvSpPr>
          <p:nvPr>
            <p:ph type="body" idx="1"/>
          </p:nvPr>
        </p:nvSpPr>
        <p:spPr>
          <a:xfrm>
            <a:off x="304800" y="1066800"/>
            <a:ext cx="8382000" cy="1261872"/>
          </a:xfrm>
        </p:spPr>
        <p:txBody>
          <a:bodyPr/>
          <a:lstStyle/>
          <a:p>
            <a:pPr>
              <a:lnSpc>
                <a:spcPct val="80000"/>
              </a:lnSpc>
            </a:pPr>
            <a:r>
              <a:rPr lang="en-US" altLang="en-US" sz="2400" dirty="0" smtClean="0"/>
              <a:t>Summarize </a:t>
            </a:r>
            <a:r>
              <a:rPr lang="en-US" altLang="en-US" sz="2400" dirty="0"/>
              <a:t>(sum, min, and count) store </a:t>
            </a:r>
            <a:r>
              <a:rPr lang="en-US" altLang="en-US" sz="2400" dirty="0" smtClean="0"/>
              <a:t>sales for USA and Canada in 2012 by store zip code and month</a:t>
            </a:r>
          </a:p>
          <a:p>
            <a:pPr>
              <a:lnSpc>
                <a:spcPct val="80000"/>
              </a:lnSpc>
            </a:pPr>
            <a:r>
              <a:rPr lang="en-US" altLang="en-US" sz="2400" dirty="0" smtClean="0"/>
              <a:t>Generate all possible subtotals by zip code and month</a:t>
            </a:r>
          </a:p>
        </p:txBody>
      </p:sp>
      <p:sp>
        <p:nvSpPr>
          <p:cNvPr id="2" name="Rectangle 1"/>
          <p:cNvSpPr/>
          <p:nvPr/>
        </p:nvSpPr>
        <p:spPr>
          <a:xfrm>
            <a:off x="402336" y="2693033"/>
            <a:ext cx="8449056"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MIN(</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MinSales</a:t>
            </a:r>
            <a:r>
              <a:rPr lang="en-US" altLang="en-US" sz="1800" b="0" dirty="0">
                <a:latin typeface="Courier New" panose="02070309020205020404" pitchFamily="49" charset="0"/>
                <a:cs typeface="Courier New" panose="02070309020205020404" pitchFamily="49" charset="0"/>
              </a:rPr>
              <a:t>, COUNT(*) AS </a:t>
            </a:r>
            <a:r>
              <a:rPr lang="en-US" altLang="en-US" sz="1800" b="0" dirty="0" err="1">
                <a:latin typeface="Courier New" panose="02070309020205020404" pitchFamily="49" charset="0"/>
                <a:cs typeface="Courier New" panose="02070309020205020404" pitchFamily="49" charset="0"/>
              </a:rPr>
              <a:t>RowCount</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2012</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CUBE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a:p>
            <a:pPr>
              <a:lnSpc>
                <a:spcPct val="80000"/>
              </a:lnSpc>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smtClean="0"/>
              <a:t>CUBE Operator Calculations</a:t>
            </a:r>
          </a:p>
        </p:txBody>
      </p:sp>
      <p:sp>
        <p:nvSpPr>
          <p:cNvPr id="62467" name="Rectangle 3"/>
          <p:cNvSpPr>
            <a:spLocks noGrp="1" noChangeArrowheads="1"/>
          </p:cNvSpPr>
          <p:nvPr>
            <p:ph type="body" idx="4294967295"/>
          </p:nvPr>
        </p:nvSpPr>
        <p:spPr/>
        <p:txBody>
          <a:bodyPr/>
          <a:lstStyle/>
          <a:p>
            <a:pPr eaLnBrk="1" hangingPunct="1"/>
            <a:r>
              <a:rPr lang="en-US" altLang="en-US" sz="2800" dirty="0" smtClean="0"/>
              <a:t>GROUP BY CUBE(Col1, Col2)</a:t>
            </a:r>
          </a:p>
          <a:p>
            <a:pPr lvl="1"/>
            <a:r>
              <a:rPr lang="en-US" altLang="en-US" i="1" dirty="0" smtClean="0"/>
              <a:t>M</a:t>
            </a:r>
            <a:r>
              <a:rPr lang="en-US" altLang="en-US" dirty="0" smtClean="0"/>
              <a:t> unique values in Col1</a:t>
            </a:r>
          </a:p>
          <a:p>
            <a:pPr lvl="1"/>
            <a:r>
              <a:rPr lang="en-US" altLang="en-US" i="1" dirty="0" smtClean="0"/>
              <a:t>N</a:t>
            </a:r>
            <a:r>
              <a:rPr lang="en-US" altLang="en-US" dirty="0" smtClean="0"/>
              <a:t> unique values in Col2</a:t>
            </a:r>
          </a:p>
          <a:p>
            <a:pPr eaLnBrk="1" hangingPunct="1"/>
            <a:r>
              <a:rPr lang="en-US" altLang="en-US" sz="2800" dirty="0" smtClean="0"/>
              <a:t>Result rows</a:t>
            </a:r>
          </a:p>
          <a:p>
            <a:pPr lvl="1" eaLnBrk="1" hangingPunct="1"/>
            <a:r>
              <a:rPr lang="en-US" altLang="en-US" sz="2400" dirty="0" smtClean="0"/>
              <a:t>Maximum of </a:t>
            </a:r>
            <a:r>
              <a:rPr lang="en-US" altLang="en-US" sz="2400" i="1" dirty="0" smtClean="0"/>
              <a:t>M</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N</a:t>
            </a:r>
            <a:r>
              <a:rPr lang="en-US" altLang="en-US" sz="2400" dirty="0" smtClean="0"/>
              <a:t> rows: GROUP BY Col1, Col2</a:t>
            </a:r>
          </a:p>
          <a:p>
            <a:pPr lvl="1" eaLnBrk="1" hangingPunct="1"/>
            <a:r>
              <a:rPr lang="en-US" altLang="en-US" sz="2400" dirty="0" smtClean="0"/>
              <a:t>Maximum subtotal rows of </a:t>
            </a:r>
            <a:r>
              <a:rPr lang="en-US" altLang="en-US" sz="2400" i="1" dirty="0" smtClean="0"/>
              <a:t>M</a:t>
            </a:r>
            <a:r>
              <a:rPr lang="en-US" altLang="en-US" sz="2400" dirty="0" smtClean="0"/>
              <a:t> + </a:t>
            </a:r>
            <a:r>
              <a:rPr lang="en-US" altLang="en-US" sz="2400" i="1" dirty="0" smtClean="0"/>
              <a:t>N</a:t>
            </a:r>
            <a:r>
              <a:rPr lang="en-US" altLang="en-US" sz="2400" dirty="0" smtClean="0"/>
              <a:t> + 1 (CUBE)</a:t>
            </a:r>
          </a:p>
          <a:p>
            <a:r>
              <a:rPr lang="en-US" altLang="en-US" sz="2800" dirty="0" smtClean="0"/>
              <a:t>Subtotal groups</a:t>
            </a:r>
          </a:p>
          <a:p>
            <a:pPr lvl="1"/>
            <a:r>
              <a:rPr lang="en-US" altLang="en-US" dirty="0" smtClean="0"/>
              <a:t>Three groups of subtotal rows (Col1, Col2, grand total)</a:t>
            </a:r>
          </a:p>
          <a:p>
            <a:pPr lvl="1"/>
            <a:r>
              <a:rPr lang="en-US" altLang="en-US" dirty="0" smtClean="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466725" y="311023"/>
            <a:ext cx="8001000" cy="893763"/>
          </a:xfrm>
        </p:spPr>
        <p:txBody>
          <a:bodyPr anchor="b"/>
          <a:lstStyle/>
          <a:p>
            <a:pPr eaLnBrk="1" hangingPunct="1"/>
            <a:r>
              <a:rPr lang="en-US" altLang="en-US" sz="4000" dirty="0" smtClean="0"/>
              <a:t>CUBE using UNION Operations</a:t>
            </a:r>
          </a:p>
        </p:txBody>
      </p:sp>
      <p:sp>
        <p:nvSpPr>
          <p:cNvPr id="63491" name="Rectangle 3"/>
          <p:cNvSpPr>
            <a:spLocks noGrp="1" noChangeArrowheads="1"/>
          </p:cNvSpPr>
          <p:nvPr>
            <p:ph type="body" idx="4294967295"/>
          </p:nvPr>
        </p:nvSpPr>
        <p:spPr>
          <a:xfrm>
            <a:off x="466725" y="1355852"/>
            <a:ext cx="8221663" cy="4467225"/>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2000" dirty="0" smtClean="0">
                <a:latin typeface="Courier New" pitchFamily="49" charset="0"/>
              </a:rPr>
              <a:t>SELECT </a:t>
            </a:r>
            <a:r>
              <a:rPr lang="en-US" altLang="en-US" sz="2000" dirty="0" err="1" smtClean="0">
                <a:latin typeface="Courier New" pitchFamily="49" charset="0"/>
              </a:rPr>
              <a:t>StoreZip</a:t>
            </a:r>
            <a:r>
              <a:rPr lang="en-US" altLang="en-US" sz="2000" dirty="0" smtClean="0">
                <a:latin typeface="Courier New" pitchFamily="49" charset="0"/>
              </a:rPr>
              <a:t>, </a:t>
            </a:r>
            <a:r>
              <a:rPr lang="en-US" altLang="en-US" sz="2000" dirty="0" err="1" smtClean="0">
                <a:latin typeface="Courier New" pitchFamily="49" charset="0"/>
              </a:rPr>
              <a:t>TimeMonth</a:t>
            </a:r>
            <a:r>
              <a:rPr lang="en-US" altLang="en-US" sz="2000" dirty="0" smtClean="0">
                <a:latin typeface="Courier New" pitchFamily="49" charset="0"/>
              </a:rPr>
              <a:t>,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StoreZip</a:t>
            </a:r>
            <a:r>
              <a:rPr lang="en-US" altLang="en-US" sz="2000" dirty="0" smtClean="0">
                <a:latin typeface="Courier New" pitchFamily="49" charset="0"/>
              </a:rPr>
              <a:t>, </a:t>
            </a:r>
            <a:r>
              <a:rPr lang="en-US" altLang="en-US" sz="2000" dirty="0" err="1" smtClean="0">
                <a:latin typeface="Courier New" pitchFamily="49" charset="0"/>
              </a:rPr>
              <a:t>TimeMonth</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a:t>
            </a:r>
            <a:r>
              <a:rPr lang="en-US" altLang="en-US" sz="2000" dirty="0" err="1" smtClean="0">
                <a:latin typeface="Courier New" pitchFamily="49" charset="0"/>
              </a:rPr>
              <a:t>StoreZip</a:t>
            </a:r>
            <a:r>
              <a:rPr lang="en-US" altLang="en-US" sz="2000" dirty="0" smtClean="0">
                <a:latin typeface="Courier New" pitchFamily="49" charset="0"/>
              </a:rPr>
              <a:t>, NULL,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StoreZip</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NULL, </a:t>
            </a:r>
            <a:r>
              <a:rPr lang="en-US" altLang="en-US" sz="2000" dirty="0" err="1" smtClean="0">
                <a:latin typeface="Courier New" pitchFamily="49" charset="0"/>
              </a:rPr>
              <a:t>TimeMonth</a:t>
            </a:r>
            <a:r>
              <a:rPr lang="en-US" altLang="en-US" sz="2000" dirty="0" smtClean="0">
                <a:latin typeface="Courier New" pitchFamily="49" charset="0"/>
              </a:rPr>
              <a:t>,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TimeMonth</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NULL, NULL,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smtClean="0"/>
              <a:t>CUBE Calculations with 3 Columns</a:t>
            </a:r>
          </a:p>
        </p:txBody>
      </p:sp>
      <p:sp>
        <p:nvSpPr>
          <p:cNvPr id="62467" name="Rectangle 3"/>
          <p:cNvSpPr>
            <a:spLocks noGrp="1" noChangeArrowheads="1"/>
          </p:cNvSpPr>
          <p:nvPr>
            <p:ph type="body" idx="4294967295"/>
          </p:nvPr>
        </p:nvSpPr>
        <p:spPr/>
        <p:txBody>
          <a:bodyPr/>
          <a:lstStyle/>
          <a:p>
            <a:pPr eaLnBrk="1" hangingPunct="1"/>
            <a:r>
              <a:rPr lang="en-US" altLang="en-US" sz="2800" dirty="0" smtClean="0"/>
              <a:t>GROUP BY Col1, Col2, Col3</a:t>
            </a:r>
          </a:p>
          <a:p>
            <a:pPr eaLnBrk="1" hangingPunct="1"/>
            <a:r>
              <a:rPr lang="en-US" altLang="en-US" sz="2800" dirty="0" smtClean="0"/>
              <a:t>Result rows</a:t>
            </a:r>
          </a:p>
          <a:p>
            <a:pPr lvl="1" eaLnBrk="1" hangingPunct="1"/>
            <a:r>
              <a:rPr lang="en-US" altLang="en-US" sz="2400" dirty="0" smtClean="0"/>
              <a:t>Maximum GROUP BY rows: </a:t>
            </a:r>
            <a:r>
              <a:rPr lang="en-US" altLang="en-US" sz="2400" i="1" dirty="0" smtClean="0"/>
              <a:t>M</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N</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P</a:t>
            </a:r>
          </a:p>
          <a:p>
            <a:pPr lvl="1"/>
            <a:r>
              <a:rPr lang="en-US" altLang="en-US" sz="2400" dirty="0" smtClean="0"/>
              <a:t>Maximum subtotal rows: </a:t>
            </a:r>
            <a:r>
              <a:rPr lang="en-US" altLang="en-US" sz="2400" i="1" dirty="0" smtClean="0"/>
              <a:t>M</a:t>
            </a:r>
            <a:r>
              <a:rPr lang="en-US" altLang="en-US" sz="2400" dirty="0" smtClean="0"/>
              <a:t> + </a:t>
            </a:r>
            <a:r>
              <a:rPr lang="en-US" altLang="en-US" sz="2400" i="1" dirty="0" smtClean="0"/>
              <a:t>N</a:t>
            </a:r>
            <a:r>
              <a:rPr lang="en-US" altLang="en-US" sz="2400" dirty="0" smtClean="0"/>
              <a:t> + </a:t>
            </a:r>
            <a:r>
              <a:rPr lang="en-US" altLang="en-US" sz="2400" i="1" dirty="0" smtClean="0"/>
              <a:t>P</a:t>
            </a:r>
            <a:r>
              <a:rPr lang="en-US" altLang="en-US" sz="2400" dirty="0" smtClean="0"/>
              <a:t> + </a:t>
            </a:r>
            <a:r>
              <a:rPr lang="en-US" altLang="en-US" sz="2400" i="1" dirty="0" smtClean="0"/>
              <a:t>M</a:t>
            </a:r>
            <a:r>
              <a:rPr lang="en-US" altLang="en-US" sz="2400" dirty="0">
                <a:cs typeface="Arial" charset="0"/>
              </a:rPr>
              <a:t> × </a:t>
            </a:r>
            <a:r>
              <a:rPr lang="en-US" altLang="en-US" sz="2400" i="1" dirty="0" smtClean="0"/>
              <a:t>N</a:t>
            </a:r>
            <a:r>
              <a:rPr lang="en-US" altLang="en-US" sz="2400" dirty="0" smtClean="0"/>
              <a:t> + </a:t>
            </a:r>
            <a:r>
              <a:rPr lang="en-US" altLang="en-US" sz="2400" i="1" dirty="0" smtClean="0"/>
              <a:t>M</a:t>
            </a:r>
            <a:r>
              <a:rPr lang="en-US" altLang="en-US" sz="2400" dirty="0">
                <a:cs typeface="Arial" charset="0"/>
              </a:rPr>
              <a:t> × </a:t>
            </a:r>
            <a:r>
              <a:rPr lang="en-US" altLang="en-US" sz="2400" i="1" dirty="0" smtClean="0"/>
              <a:t>P</a:t>
            </a:r>
            <a:r>
              <a:rPr lang="en-US" altLang="en-US" sz="2400" dirty="0" smtClean="0"/>
              <a:t> + </a:t>
            </a:r>
            <a:r>
              <a:rPr lang="en-US" altLang="en-US" sz="2400" i="1" dirty="0" smtClean="0"/>
              <a:t>N</a:t>
            </a:r>
            <a:r>
              <a:rPr lang="en-US" altLang="en-US" sz="2400" dirty="0">
                <a:cs typeface="Arial" charset="0"/>
              </a:rPr>
              <a:t> × </a:t>
            </a:r>
            <a:r>
              <a:rPr lang="en-US" altLang="en-US" sz="2400" i="1" dirty="0" smtClean="0"/>
              <a:t>P</a:t>
            </a:r>
            <a:r>
              <a:rPr lang="en-US" altLang="en-US" sz="2400" dirty="0" smtClean="0"/>
              <a:t> + 1 </a:t>
            </a:r>
          </a:p>
          <a:p>
            <a:r>
              <a:rPr lang="en-US" altLang="en-US" sz="2800" dirty="0" smtClean="0"/>
              <a:t>Subtotal groups</a:t>
            </a:r>
          </a:p>
          <a:p>
            <a:pPr lvl="1"/>
            <a:r>
              <a:rPr lang="en-US" altLang="en-US" dirty="0" smtClean="0"/>
              <a:t>Normal GROUP BY totals (1)</a:t>
            </a:r>
          </a:p>
          <a:p>
            <a:pPr lvl="1"/>
            <a:r>
              <a:rPr lang="en-US" altLang="en-US" dirty="0" smtClean="0"/>
              <a:t>Combinations of 2 columns (3)</a:t>
            </a:r>
          </a:p>
          <a:p>
            <a:pPr lvl="1"/>
            <a:r>
              <a:rPr lang="en-US" altLang="en-US" dirty="0" smtClean="0"/>
              <a:t>Combinations of 1 column (3)</a:t>
            </a:r>
          </a:p>
          <a:p>
            <a:pPr lvl="1"/>
            <a:r>
              <a:rPr lang="en-US" altLang="en-US" dirty="0" smtClean="0"/>
              <a:t>Grand total (1)</a:t>
            </a:r>
          </a:p>
          <a:p>
            <a:pPr lvl="1"/>
            <a:r>
              <a:rPr lang="en-US" altLang="en-US" dirty="0" smtClean="0"/>
              <a:t>Number of subtotal groups: </a:t>
            </a:r>
            <a:r>
              <a:rPr lang="en-US" altLang="en-US" dirty="0"/>
              <a:t>8</a:t>
            </a:r>
            <a:r>
              <a:rPr lang="en-US" altLang="en-US" dirty="0" smtClean="0"/>
              <a:t> </a:t>
            </a:r>
            <a:r>
              <a:rPr lang="en-US" dirty="0"/>
              <a:t>(</a:t>
            </a:r>
            <a:r>
              <a:rPr lang="en-US" dirty="0" smtClean="0"/>
              <a:t>2</a:t>
            </a:r>
            <a:r>
              <a:rPr lang="en-US" baseline="30000" dirty="0" smtClean="0"/>
              <a:t>3</a:t>
            </a:r>
            <a:r>
              <a:rPr lang="en-US" dirty="0" smtClean="0"/>
              <a:t>)</a:t>
            </a:r>
            <a:endParaRPr lang="en-US" altLang="en-US" sz="2400" dirty="0" smtClean="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CUBE Problems</a:t>
            </a:r>
            <a:endParaRPr lang="en-US" dirty="0"/>
          </a:p>
        </p:txBody>
      </p:sp>
      <p:sp>
        <p:nvSpPr>
          <p:cNvPr id="3" name="Content Placeholder 2"/>
          <p:cNvSpPr>
            <a:spLocks noGrp="1"/>
          </p:cNvSpPr>
          <p:nvPr>
            <p:ph idx="1"/>
          </p:nvPr>
        </p:nvSpPr>
        <p:spPr>
          <a:xfrm>
            <a:off x="304800" y="1066800"/>
            <a:ext cx="8382000" cy="4626864"/>
          </a:xfrm>
        </p:spPr>
        <p:txBody>
          <a:bodyPr/>
          <a:lstStyle/>
          <a:p>
            <a:r>
              <a:rPr lang="en-US" altLang="en-US" dirty="0" smtClean="0"/>
              <a:t>SELECT statement with CUBE operator</a:t>
            </a:r>
          </a:p>
          <a:p>
            <a:pPr lvl="1"/>
            <a:r>
              <a:rPr lang="en-US" altLang="en-US" dirty="0" smtClean="0"/>
              <a:t>Summarize </a:t>
            </a:r>
            <a:r>
              <a:rPr lang="en-US" altLang="en-US" dirty="0"/>
              <a:t>(sum, min, and count) store sales for USA and Canada in 2012 by store zip </a:t>
            </a:r>
            <a:r>
              <a:rPr lang="en-US" altLang="en-US" dirty="0" smtClean="0"/>
              <a:t>code, month, and division identifier</a:t>
            </a:r>
          </a:p>
          <a:p>
            <a:pPr lvl="1"/>
            <a:r>
              <a:rPr lang="en-US" dirty="0" smtClean="0"/>
              <a:t>Sort in a convenient order</a:t>
            </a:r>
          </a:p>
          <a:p>
            <a:pPr lvl="1"/>
            <a:r>
              <a:rPr lang="en-US" dirty="0" smtClean="0"/>
              <a:t>Complete set </a:t>
            </a:r>
            <a:r>
              <a:rPr lang="en-US" smtClean="0"/>
              <a:t>of subtotals</a:t>
            </a:r>
            <a:endParaRPr lang="en-US" dirty="0" smtClean="0"/>
          </a:p>
          <a:p>
            <a:r>
              <a:rPr lang="en-US" dirty="0" smtClean="0"/>
              <a:t>Equivalent SELECT statement without CUBE operator</a:t>
            </a:r>
          </a:p>
          <a:p>
            <a:r>
              <a:rPr lang="en-US" dirty="0" smtClean="0"/>
              <a:t>Documents in module 2 for lesson examples and additional practice problems</a:t>
            </a:r>
          </a:p>
        </p:txBody>
      </p:sp>
    </p:spTree>
    <p:extLst>
      <p:ext uri="{BB962C8B-B14F-4D97-AF65-F5344CB8AC3E}">
        <p14:creationId xmlns:p14="http://schemas.microsoft.com/office/powerpoint/2010/main" val="3499474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645&quot;&gt;&lt;property id=&quot;20148&quot; value=&quot;5&quot;/&gt;&lt;property id=&quot;20300&quot; value=&quot;Slide 1 - &amp;quot;Module 2  SQL Subtotal Operators&amp;quot;&quot;/&gt;&lt;property id=&quot;20307&quot; value=&quot;256&quot;/&gt;&lt;/object&gt;&lt;object type=&quot;3&quot; unique_id=&quot;11647&quot;&gt;&lt;property id=&quot;20148&quot; value=&quot;5&quot;/&gt;&lt;property id=&quot;20300&quot; value=&quot;Slide 5 - &amp;quot;CUBE Example&amp;quot;&quot;/&gt;&lt;property id=&quot;20307&quot; value=&quot;258&quot;/&gt;&lt;/object&gt;&lt;object type=&quot;3&quot; unique_id=&quot;11648&quot;&gt;&lt;property id=&quot;20148&quot; value=&quot;5&quot;/&gt;&lt;property id=&quot;20300&quot; value=&quot;Slide 4 - &amp;quot;CUBE / GROUP BY Comparison&amp;quot;&quot;/&gt;&lt;property id=&quot;20307&quot; value=&quot;259&quot;/&gt;&lt;/object&gt;&lt;object type=&quot;3&quot; unique_id=&quot;11649&quot;&gt;&lt;property id=&quot;20148&quot; value=&quot;5&quot;/&gt;&lt;property id=&quot;20300&quot; value=&quot;Slide 6 - &amp;quot;CUBE Operator Calculations&amp;quot;&quot;/&gt;&lt;property id=&quot;20307&quot; value=&quot;260&quot;/&gt;&lt;/object&gt;&lt;object type=&quot;3&quot; unique_id=&quot;11650&quot;&gt;&lt;property id=&quot;20148&quot; value=&quot;5&quot;/&gt;&lt;property id=&quot;20300&quot; value=&quot;Slide 7 - &amp;quot;CUBE using UNION Operations&amp;quot;&quot;/&gt;&lt;property id=&quot;20307&quot; value=&quot;261&quot;/&gt;&lt;/object&gt;&lt;object type=&quot;3&quot; unique_id=&quot;11656&quot;&gt;&lt;property id=&quot;20148&quot; value=&quot;5&quot;/&gt;&lt;property id=&quot;20300&quot; value=&quot;Slide 10 - &amp;quot;Summary&amp;quot;&quot;/&gt;&lt;property id=&quot;20307&quot; value=&quot;267&quot;/&gt;&lt;/object&gt;&lt;object type=&quot;3&quot; unique_id=&quot;11657&quot;&gt;&lt;property id=&quot;20148&quot; value=&quot;5&quot;/&gt;&lt;property id=&quot;20300&quot; value=&quot;Slide 2 - &amp;quot;Lesson Objectives&amp;quot;&quot;/&gt;&lt;property id=&quot;20307&quot; value=&quot;268&quot;/&gt;&lt;/object&gt;&lt;object type=&quot;3&quot; unique_id=&quot;12122&quot;&gt;&lt;property id=&quot;20148&quot; value=&quot;5&quot;/&gt;&lt;property id=&quot;20300&quot; value=&quot;Slide 8 - &amp;quot;CUBE Calculations with 3 Columns&amp;quot;&quot;/&gt;&lt;property id=&quot;20307&quot; value=&quot;270&quot;/&gt;&lt;/object&gt;&lt;object type=&quot;3&quot; unique_id=&quot;12327&quot;&gt;&lt;property id=&quot;20148&quot; value=&quot;5&quot;/&gt;&lt;property id=&quot;20300&quot; value=&quot;Slide 9 - &amp;quot;Additional CUBE Problems&amp;quot;&quot;/&gt;&lt;property id=&quot;20307&quot; value=&quot;271&quot;/&gt;&lt;/object&gt;&lt;object type=&quot;3&quot; unique_id=&quot;12328&quot;&gt;&lt;property id=&quot;20148&quot; value=&quot;5&quot;/&gt;&lt;property id=&quot;20300&quot; value=&quot;Slide 3 - &amp;quot;CUBE Operator Characteristics&amp;quot;&quot;/&gt;&lt;property id=&quot;20307&quot; value=&quot;27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10107</TotalTime>
  <Words>1329</Words>
  <Application>Microsoft Office PowerPoint</Application>
  <PresentationFormat>On-screen Show (4:3)</PresentationFormat>
  <Paragraphs>235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2049</cp:revision>
  <cp:lastPrinted>1601-01-01T00:00:00Z</cp:lastPrinted>
  <dcterms:created xsi:type="dcterms:W3CDTF">2000-07-15T18:34:14Z</dcterms:created>
  <dcterms:modified xsi:type="dcterms:W3CDTF">2015-12-07T18:19:14Z</dcterms:modified>
</cp:coreProperties>
</file>