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handoutMasterIdLst>
    <p:handoutMasterId r:id="rId12"/>
  </p:handoutMasterIdLst>
  <p:sldIdLst>
    <p:sldId id="256" r:id="rId2"/>
    <p:sldId id="268" r:id="rId3"/>
    <p:sldId id="270" r:id="rId4"/>
    <p:sldId id="263" r:id="rId5"/>
    <p:sldId id="264" r:id="rId6"/>
    <p:sldId id="265" r:id="rId7"/>
    <p:sldId id="266" r:id="rId8"/>
    <p:sldId id="269" r:id="rId9"/>
    <p:sldId id="267"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800" dirty="0" smtClean="0"/>
            <a:t>Appropriate for hierarchical dimensions</a:t>
          </a:r>
          <a:endParaRPr lang="en-US" sz="2800" dirty="0"/>
        </a:p>
      </dgm:t>
    </dgm:pt>
    <dgm:pt modelId="{A801D6F1-52EA-485A-8A52-78E5CC6C23C4}" type="parTrans" cxnId="{5A0FE809-D315-4022-829D-9B55ACDCAD4A}">
      <dgm:prSet/>
      <dgm:spPr/>
      <dgm:t>
        <a:bodyPr/>
        <a:lstStyle/>
        <a:p>
          <a:endParaRPr lang="en-US" sz="1400"/>
        </a:p>
      </dgm:t>
    </dgm:pt>
    <dgm:pt modelId="{C2A3B9C1-6D8C-4127-AF56-6C33235D261B}" type="sibTrans" cxnId="{5A0FE809-D315-4022-829D-9B55ACDCAD4A}">
      <dgm:prSet/>
      <dgm:spPr/>
      <dgm:t>
        <a:bodyPr/>
        <a:lstStyle/>
        <a:p>
          <a:endParaRPr lang="en-US" sz="1400"/>
        </a:p>
      </dgm:t>
    </dgm:pt>
    <dgm:pt modelId="{E1DC4E87-1FA6-42A1-979C-AED900BB23E7}">
      <dgm:prSet phldrT="[Text]" custT="1"/>
      <dgm:spPr/>
      <dgm:t>
        <a:bodyPr/>
        <a:lstStyle/>
        <a:p>
          <a:r>
            <a:rPr lang="en-US" sz="2800" dirty="0" smtClean="0"/>
            <a:t>Partial set of subtotals</a:t>
          </a:r>
          <a:endParaRPr lang="en-US" sz="2800" dirty="0"/>
        </a:p>
      </dgm:t>
    </dgm:pt>
    <dgm:pt modelId="{30C8DFF8-FA9F-4080-B57E-6F9A2FFD8CAA}" type="parTrans" cxnId="{3BEEA27E-2E52-41BD-A905-B425D8705C8E}">
      <dgm:prSet/>
      <dgm:spPr/>
      <dgm:t>
        <a:bodyPr/>
        <a:lstStyle/>
        <a:p>
          <a:endParaRPr lang="en-US" sz="1400"/>
        </a:p>
      </dgm:t>
    </dgm:pt>
    <dgm:pt modelId="{91312B56-BED5-4124-BB12-430300235604}" type="sibTrans" cxnId="{3BEEA27E-2E52-41BD-A905-B425D8705C8E}">
      <dgm:prSet/>
      <dgm:spPr/>
      <dgm:t>
        <a:bodyPr/>
        <a:lstStyle/>
        <a:p>
          <a:endParaRPr lang="en-US" sz="1400"/>
        </a:p>
      </dgm:t>
    </dgm:pt>
    <dgm:pt modelId="{7508DB62-F991-4B50-A9FB-B65B421309C0}">
      <dgm:prSet phldrT="[Text]" custT="1"/>
      <dgm:spPr/>
      <dgm:t>
        <a:bodyPr/>
        <a:lstStyle/>
        <a:p>
          <a:r>
            <a:rPr lang="en-US" sz="2800" dirty="0" smtClean="0"/>
            <a:t>Order dependent, coarsest to finest</a:t>
          </a:r>
          <a:endParaRPr lang="en-US" sz="2800" dirty="0"/>
        </a:p>
      </dgm:t>
    </dgm:pt>
    <dgm:pt modelId="{39BFB856-85FA-450D-9A89-370354C498FB}" type="parTrans" cxnId="{5C19203F-BE85-4DA3-BFFC-2014C10E2085}">
      <dgm:prSet/>
      <dgm:spPr/>
      <dgm:t>
        <a:bodyPr/>
        <a:lstStyle/>
        <a:p>
          <a:endParaRPr lang="en-US" sz="1400"/>
        </a:p>
      </dgm:t>
    </dgm:pt>
    <dgm:pt modelId="{16D4AC02-C616-47FF-A40B-7688FAEA2C05}" type="sibTrans" cxnId="{5C19203F-BE85-4DA3-BFFC-2014C10E2085}">
      <dgm:prSet/>
      <dgm:spPr/>
      <dgm:t>
        <a:bodyPr/>
        <a:lstStyle/>
        <a:p>
          <a:endParaRPr lang="en-US" sz="1400"/>
        </a:p>
      </dgm:t>
    </dgm:pt>
    <dgm:pt modelId="{2306C6E5-0FE3-49BD-937C-B6900C0DC768}" type="pres">
      <dgm:prSet presAssocID="{3530CE10-8696-44DA-B5DC-45D913C37F01}" presName="linear" presStyleCnt="0">
        <dgm:presLayoutVars>
          <dgm:dir/>
          <dgm:animLvl val="lvl"/>
          <dgm:resizeHandles val="exact"/>
        </dgm:presLayoutVars>
      </dgm:prSet>
      <dgm:spPr/>
      <dgm:t>
        <a:bodyPr/>
        <a:lstStyle/>
        <a:p>
          <a:endParaRPr lang="en-US"/>
        </a:p>
      </dgm:t>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t>
        <a:bodyPr/>
        <a:lstStyle/>
        <a:p>
          <a:endParaRPr lang="en-US"/>
        </a:p>
      </dgm:t>
    </dgm:pt>
    <dgm:pt modelId="{15C5CFFB-71E7-4D2D-8AEE-0A21422D6872}" type="pres">
      <dgm:prSet presAssocID="{E1DC4E87-1FA6-42A1-979C-AED900BB23E7}" presName="parentText" presStyleLbl="node1" presStyleIdx="0" presStyleCnt="3">
        <dgm:presLayoutVars>
          <dgm:chMax val="0"/>
          <dgm:bulletEnabled val="1"/>
        </dgm:presLayoutVars>
      </dgm:prSet>
      <dgm:spPr/>
      <dgm:t>
        <a:bodyPr/>
        <a:lstStyle/>
        <a:p>
          <a:endParaRPr lang="en-US"/>
        </a:p>
      </dgm:t>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t>
        <a:bodyPr/>
        <a:lstStyle/>
        <a:p>
          <a:endParaRPr lang="en-US"/>
        </a:p>
      </dgm:t>
    </dgm:pt>
    <dgm:pt modelId="{BBDCE7E5-4700-4D9D-9CB8-1267E2A88008}" type="pres">
      <dgm:prSet presAssocID="{E7BF1A8B-8088-40C3-AEC7-C1C27578948C}" presName="parentText" presStyleLbl="node1" presStyleIdx="1" presStyleCnt="3">
        <dgm:presLayoutVars>
          <dgm:chMax val="0"/>
          <dgm:bulletEnabled val="1"/>
        </dgm:presLayoutVars>
      </dgm:prSet>
      <dgm:spPr/>
      <dgm:t>
        <a:bodyPr/>
        <a:lstStyle/>
        <a:p>
          <a:endParaRPr lang="en-US"/>
        </a:p>
      </dgm:t>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t>
        <a:bodyPr/>
        <a:lstStyle/>
        <a:p>
          <a:endParaRPr lang="en-US"/>
        </a:p>
      </dgm:t>
    </dgm:pt>
    <dgm:pt modelId="{297A32CA-8981-471E-9A7F-DCBD22FBA160}" type="pres">
      <dgm:prSet presAssocID="{7508DB62-F991-4B50-A9FB-B65B421309C0}" presName="parentText" presStyleLbl="node1" presStyleIdx="2" presStyleCnt="3">
        <dgm:presLayoutVars>
          <dgm:chMax val="0"/>
          <dgm:bulletEnabled val="1"/>
        </dgm:presLayoutVars>
      </dgm:prSet>
      <dgm:spPr/>
      <dgm:t>
        <a:bodyPr/>
        <a:lstStyle/>
        <a:p>
          <a:endParaRPr lang="en-US"/>
        </a:p>
      </dgm:t>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5A0FE809-D315-4022-829D-9B55ACDCAD4A}" srcId="{3530CE10-8696-44DA-B5DC-45D913C37F01}" destId="{E7BF1A8B-8088-40C3-AEC7-C1C27578948C}" srcOrd="1" destOrd="0" parTransId="{A801D6F1-52EA-485A-8A52-78E5CC6C23C4}" sibTransId="{C2A3B9C1-6D8C-4127-AF56-6C33235D261B}"/>
    <dgm:cxn modelId="{5C19203F-BE85-4DA3-BFFC-2014C10E2085}" srcId="{3530CE10-8696-44DA-B5DC-45D913C37F01}" destId="{7508DB62-F991-4B50-A9FB-B65B421309C0}" srcOrd="2" destOrd="0" parTransId="{39BFB856-85FA-450D-9A89-370354C498FB}" sibTransId="{16D4AC02-C616-47FF-A40B-7688FAEA2C05}"/>
    <dgm:cxn modelId="{93ECE7E5-E337-48A1-81E3-8580925A9085}" type="presOf" srcId="{E7BF1A8B-8088-40C3-AEC7-C1C27578948C}" destId="{BBDCE7E5-4700-4D9D-9CB8-1267E2A88008}" srcOrd="1" destOrd="0" presId="urn:microsoft.com/office/officeart/2005/8/layout/list1"/>
    <dgm:cxn modelId="{F0B242C6-FDCD-4CA5-A6EA-8BD8F354545B}" type="presOf" srcId="{E1DC4E87-1FA6-42A1-979C-AED900BB23E7}" destId="{BABCA2F8-3DA5-492A-87D0-28E4D801AC95}" srcOrd="0" destOrd="0" presId="urn:microsoft.com/office/officeart/2005/8/layout/list1"/>
    <dgm:cxn modelId="{3BEEA27E-2E52-41BD-A905-B425D8705C8E}" srcId="{3530CE10-8696-44DA-B5DC-45D913C37F01}" destId="{E1DC4E87-1FA6-42A1-979C-AED900BB23E7}" srcOrd="0" destOrd="0" parTransId="{30C8DFF8-FA9F-4080-B57E-6F9A2FFD8CAA}" sibTransId="{91312B56-BED5-4124-BB12-430300235604}"/>
    <dgm:cxn modelId="{9E903686-053C-43A9-82A9-43464A2B7974}" type="presOf" srcId="{3530CE10-8696-44DA-B5DC-45D913C37F01}" destId="{2306C6E5-0FE3-49BD-937C-B6900C0DC768}" srcOrd="0" destOrd="0" presId="urn:microsoft.com/office/officeart/2005/8/layout/list1"/>
    <dgm:cxn modelId="{C9428486-754C-4FBD-B7BF-B212C872BC8A}" type="presOf" srcId="{E1DC4E87-1FA6-42A1-979C-AED900BB23E7}" destId="{15C5CFFB-71E7-4D2D-8AEE-0A21422D6872}" srcOrd="1" destOrd="0" presId="urn:microsoft.com/office/officeart/2005/8/layout/list1"/>
    <dgm:cxn modelId="{7F613E37-18AB-4812-A4EC-42580633F048}" type="presOf" srcId="{E7BF1A8B-8088-40C3-AEC7-C1C27578948C}" destId="{8532B464-F68F-445F-B112-F9D9E92A8B59}" srcOrd="0" destOrd="0" presId="urn:microsoft.com/office/officeart/2005/8/layout/list1"/>
    <dgm:cxn modelId="{B7C83D31-3532-43B5-B7D5-3B024879BBA0}" type="presOf" srcId="{7508DB62-F991-4B50-A9FB-B65B421309C0}" destId="{297A32CA-8981-471E-9A7F-DCBD22FBA160}" srcOrd="1" destOrd="0" presId="urn:microsoft.com/office/officeart/2005/8/layout/list1"/>
    <dgm:cxn modelId="{B5111582-1663-49E1-81F6-D5C1A674E76E}" type="presOf" srcId="{7508DB62-F991-4B50-A9FB-B65B421309C0}" destId="{82E27154-3981-4976-96A4-E41AF58E87DC}" srcOrd="0" destOrd="0" presId="urn:microsoft.com/office/officeart/2005/8/layout/list1"/>
    <dgm:cxn modelId="{EDC4FC17-325C-4E97-8A1D-E1EA94F381D2}" type="presParOf" srcId="{2306C6E5-0FE3-49BD-937C-B6900C0DC768}" destId="{F65D2815-786F-4243-9A8C-B2573270A8A1}" srcOrd="0" destOrd="0" presId="urn:microsoft.com/office/officeart/2005/8/layout/list1"/>
    <dgm:cxn modelId="{834BC5D9-4D42-4AA4-8F21-193DF05C030D}" type="presParOf" srcId="{F65D2815-786F-4243-9A8C-B2573270A8A1}" destId="{BABCA2F8-3DA5-492A-87D0-28E4D801AC95}" srcOrd="0" destOrd="0" presId="urn:microsoft.com/office/officeart/2005/8/layout/list1"/>
    <dgm:cxn modelId="{AB1CCD77-CB64-4266-AFC4-69054167056F}" type="presParOf" srcId="{F65D2815-786F-4243-9A8C-B2573270A8A1}" destId="{15C5CFFB-71E7-4D2D-8AEE-0A21422D6872}" srcOrd="1" destOrd="0" presId="urn:microsoft.com/office/officeart/2005/8/layout/list1"/>
    <dgm:cxn modelId="{ED7F9DC3-7BA9-4D42-8D03-E50F37E8D4E1}" type="presParOf" srcId="{2306C6E5-0FE3-49BD-937C-B6900C0DC768}" destId="{FB860B95-63E8-4CFA-8787-B5E4A7BAA652}" srcOrd="1" destOrd="0" presId="urn:microsoft.com/office/officeart/2005/8/layout/list1"/>
    <dgm:cxn modelId="{E9C4E57D-D288-47EF-AE5F-F87A2F6CC7FA}" type="presParOf" srcId="{2306C6E5-0FE3-49BD-937C-B6900C0DC768}" destId="{8BEFF686-0E45-4295-A7A4-4538D00A9D34}" srcOrd="2" destOrd="0" presId="urn:microsoft.com/office/officeart/2005/8/layout/list1"/>
    <dgm:cxn modelId="{ECC00633-E850-43A0-A240-E48AA97D08BC}" type="presParOf" srcId="{2306C6E5-0FE3-49BD-937C-B6900C0DC768}" destId="{D2548907-946D-4A82-B263-BAB5899F895A}" srcOrd="3" destOrd="0" presId="urn:microsoft.com/office/officeart/2005/8/layout/list1"/>
    <dgm:cxn modelId="{87050E1E-6736-4FEA-8315-FEFCCF93152F}" type="presParOf" srcId="{2306C6E5-0FE3-49BD-937C-B6900C0DC768}" destId="{5C1D62F5-42E7-4B60-BA16-71CAFF0D13CF}" srcOrd="4" destOrd="0" presId="urn:microsoft.com/office/officeart/2005/8/layout/list1"/>
    <dgm:cxn modelId="{62E8F17A-2278-4F64-B331-D7CD8316AF96}" type="presParOf" srcId="{5C1D62F5-42E7-4B60-BA16-71CAFF0D13CF}" destId="{8532B464-F68F-445F-B112-F9D9E92A8B59}" srcOrd="0" destOrd="0" presId="urn:microsoft.com/office/officeart/2005/8/layout/list1"/>
    <dgm:cxn modelId="{9F76BBE1-6D54-4AA5-93E1-2AC579833808}" type="presParOf" srcId="{5C1D62F5-42E7-4B60-BA16-71CAFF0D13CF}" destId="{BBDCE7E5-4700-4D9D-9CB8-1267E2A88008}" srcOrd="1" destOrd="0" presId="urn:microsoft.com/office/officeart/2005/8/layout/list1"/>
    <dgm:cxn modelId="{367448F5-600B-4636-8C0C-436BBE8D8CEE}" type="presParOf" srcId="{2306C6E5-0FE3-49BD-937C-B6900C0DC768}" destId="{81C20D5F-3C16-45BF-8268-80F2B82EA733}" srcOrd="5" destOrd="0" presId="urn:microsoft.com/office/officeart/2005/8/layout/list1"/>
    <dgm:cxn modelId="{88FB5227-E8C9-443C-BA18-0086F1CBCD55}" type="presParOf" srcId="{2306C6E5-0FE3-49BD-937C-B6900C0DC768}" destId="{B65F3B27-F0B0-46A0-AE17-7FD09D56F589}" srcOrd="6" destOrd="0" presId="urn:microsoft.com/office/officeart/2005/8/layout/list1"/>
    <dgm:cxn modelId="{71572601-EB46-4E53-873B-15D6D09074E6}" type="presParOf" srcId="{2306C6E5-0FE3-49BD-937C-B6900C0DC768}" destId="{05F256BB-9BD2-4DB2-9C4F-606ED62E53CA}" srcOrd="7" destOrd="0" presId="urn:microsoft.com/office/officeart/2005/8/layout/list1"/>
    <dgm:cxn modelId="{B486FFF0-10E9-4960-AEB8-B657F325E080}" type="presParOf" srcId="{2306C6E5-0FE3-49BD-937C-B6900C0DC768}" destId="{24F1CB5F-BF79-4FB1-BDD2-4D4912F036B6}" srcOrd="8" destOrd="0" presId="urn:microsoft.com/office/officeart/2005/8/layout/list1"/>
    <dgm:cxn modelId="{20B4A775-1F2F-45B9-A80C-4F372128805E}" type="presParOf" srcId="{24F1CB5F-BF79-4FB1-BDD2-4D4912F036B6}" destId="{82E27154-3981-4976-96A4-E41AF58E87DC}" srcOrd="0" destOrd="0" presId="urn:microsoft.com/office/officeart/2005/8/layout/list1"/>
    <dgm:cxn modelId="{84288F56-649A-45BD-8B27-A854F69A349B}" type="presParOf" srcId="{24F1CB5F-BF79-4FB1-BDD2-4D4912F036B6}" destId="{297A32CA-8981-471E-9A7F-DCBD22FBA160}" srcOrd="1" destOrd="0" presId="urn:microsoft.com/office/officeart/2005/8/layout/list1"/>
    <dgm:cxn modelId="{4142F7DB-2FEB-4C08-9664-5E30C3F930BD}" type="presParOf" srcId="{2306C6E5-0FE3-49BD-937C-B6900C0DC768}" destId="{C3B33AC9-5FAB-4B89-A935-A6FF6E100737}" srcOrd="9" destOrd="0" presId="urn:microsoft.com/office/officeart/2005/8/layout/list1"/>
    <dgm:cxn modelId="{832B4696-DFF7-4D17-BDD4-C28192722349}"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a:t>
            </a:r>
            <a:r>
              <a:rPr lang="en-US" baseline="0" dirty="0" smtClean="0"/>
              <a:t> 3</a:t>
            </a:r>
            <a:r>
              <a:rPr lang="en-US" dirty="0" smtClean="0"/>
              <a:t> of Module 2</a:t>
            </a:r>
            <a:r>
              <a:rPr lang="en-US" baseline="0" dirty="0" smtClean="0"/>
              <a:t> </a:t>
            </a:r>
            <a:r>
              <a:rPr lang="en-US" dirty="0" smtClean="0"/>
              <a:t>on </a:t>
            </a:r>
            <a:r>
              <a:rPr lang="en-US" baseline="0" dirty="0" smtClean="0"/>
              <a:t>SQL subtotal operators</a:t>
            </a:r>
          </a:p>
          <a:p>
            <a:pPr>
              <a:defRPr/>
            </a:pPr>
            <a:endParaRPr lang="en-US" baseline="0" dirty="0" smtClean="0"/>
          </a:p>
          <a:p>
            <a:pPr>
              <a:defRPr/>
            </a:pPr>
            <a:r>
              <a:rPr lang="en-US" baseline="0" dirty="0" smtClean="0"/>
              <a:t>Opening question</a:t>
            </a:r>
          </a:p>
          <a:p>
            <a:pPr marL="171450" indent="-171450">
              <a:buFontTx/>
              <a:buChar char="-"/>
              <a:defRPr/>
            </a:pPr>
            <a:r>
              <a:rPr lang="en-US" baseline="0" dirty="0" smtClean="0"/>
              <a:t>Is the ROLLUP operator more widely used than the CUBE operator?</a:t>
            </a:r>
          </a:p>
          <a:p>
            <a:pPr marL="171450" indent="-171450">
              <a:buFontTx/>
              <a:buChar char="-"/>
              <a:defRPr/>
            </a:pPr>
            <a:r>
              <a:rPr lang="en-US" baseline="0" dirty="0" smtClean="0"/>
              <a:t>Probably yes because CUBE operator produces too many subtotals. Typically need subtotals for navigation operators, rolling up and drilling down.</a:t>
            </a:r>
          </a:p>
          <a:p>
            <a:pPr>
              <a:defRPr/>
            </a:pPr>
            <a:endParaRPr lang="en-US" baseline="0" dirty="0" smtClean="0"/>
          </a:p>
        </p:txBody>
      </p:sp>
    </p:spTree>
    <p:extLst>
      <p:ext uri="{BB962C8B-B14F-4D97-AF65-F5344CB8AC3E}">
        <p14:creationId xmlns:p14="http://schemas.microsoft.com/office/powerpoint/2010/main" val="221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Objectives:</a:t>
            </a:r>
          </a:p>
          <a:p>
            <a:pPr marL="171450" indent="-171450">
              <a:buFont typeface="Arial" pitchFamily="34" charset="0"/>
              <a:buChar char="•"/>
              <a:defRPr/>
            </a:pPr>
            <a:r>
              <a:rPr lang="en-US" dirty="0" smtClean="0"/>
              <a:t>Understand conceptual differences between</a:t>
            </a:r>
            <a:r>
              <a:rPr lang="en-US" baseline="0" dirty="0" smtClean="0"/>
              <a:t> the CUBE and ROLLUP operators</a:t>
            </a:r>
            <a:endParaRPr lang="en-US" dirty="0" smtClean="0"/>
          </a:p>
          <a:p>
            <a:pPr marL="171450" indent="-171450">
              <a:buFont typeface="Arial" pitchFamily="34" charset="0"/>
              <a:buChar char="•"/>
              <a:defRPr/>
            </a:pPr>
            <a:r>
              <a:rPr lang="en-US" dirty="0" smtClean="0"/>
              <a:t>Write SQL SELECT statements using the CUBE</a:t>
            </a:r>
            <a:r>
              <a:rPr lang="en-US" baseline="0" dirty="0" smtClean="0"/>
              <a:t> and</a:t>
            </a:r>
            <a:r>
              <a:rPr lang="en-US" dirty="0" smtClean="0"/>
              <a:t> ROLLUP</a:t>
            </a:r>
            <a:r>
              <a:rPr lang="en-US" baseline="0" dirty="0" smtClean="0"/>
              <a:t> </a:t>
            </a:r>
            <a:r>
              <a:rPr lang="en-US" dirty="0" smtClean="0"/>
              <a:t>operators</a:t>
            </a:r>
          </a:p>
          <a:p>
            <a:pPr marL="171450" indent="-171450">
              <a:buFont typeface="Arial" pitchFamily="34" charset="0"/>
              <a:buChar char="•"/>
              <a:defRPr/>
            </a:pPr>
            <a:r>
              <a:rPr lang="en-US" dirty="0" smtClean="0"/>
              <a:t>Understand</a:t>
            </a:r>
            <a:r>
              <a:rPr lang="en-US" baseline="0" dirty="0" smtClean="0"/>
              <a:t> the formulation of the CUBE and ROLLUP operators using the UNION operator</a:t>
            </a:r>
          </a:p>
          <a:p>
            <a:pPr marL="0" indent="0">
              <a:buFont typeface="Arial" pitchFamily="34" charset="0"/>
              <a:buNone/>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smtClean="0"/>
              <a:t>Calculate the number of subtotals and number of statements for a simple CUBE operation</a:t>
            </a:r>
            <a:endParaRPr lang="en-US" baseline="0" dirty="0" smtClean="0"/>
          </a:p>
          <a:p>
            <a:pPr marL="0" indent="0">
              <a:buFont typeface="Arial" pitchFamily="34" charset="0"/>
              <a:buNone/>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Lesson 2 reviewed</a:t>
            </a:r>
            <a:r>
              <a:rPr lang="en-US" baseline="0" dirty="0" smtClean="0"/>
              <a:t> the CUBE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Lesson 4 covers the GROUPING SETS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subtotal operators were a new feature in SQL:1999. Module 2 covers the Oracle syntax and implementation of the subtotal operators but other enterprise DBMSs provide similar syntax and implementation.</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Similar to rolling up a data cube</a:t>
            </a:r>
          </a:p>
          <a:p>
            <a:pPr eaLnBrk="1" hangingPunct="1"/>
            <a:r>
              <a:rPr lang="en-US" altLang="en-US" dirty="0" smtClean="0"/>
              <a:t>Produces subtotals for more general items</a:t>
            </a:r>
          </a:p>
          <a:p>
            <a:pPr eaLnBrk="1" hangingPunct="1"/>
            <a:r>
              <a:rPr lang="en-US" altLang="en-US" dirty="0" smtClean="0"/>
              <a:t>Smaller set of subtotals that cube operator</a:t>
            </a:r>
          </a:p>
          <a:p>
            <a:endParaRPr lang="en-US" dirty="0" smtClean="0"/>
          </a:p>
          <a:p>
            <a:r>
              <a:rPr lang="en-US" dirty="0" smtClean="0"/>
              <a:t>Broadest to narrowest</a:t>
            </a:r>
          </a:p>
          <a:p>
            <a:endParaRPr lang="en-US" dirty="0" smtClean="0"/>
          </a:p>
          <a:p>
            <a:r>
              <a:rPr lang="en-US" dirty="0" smtClean="0"/>
              <a:t>Most</a:t>
            </a:r>
            <a:r>
              <a:rPr lang="en-US" baseline="0" dirty="0" smtClean="0"/>
              <a:t> general to most detailed</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349454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67A88B-67CA-4EA2-BC85-74E151DD7E76}" type="slidenum">
              <a:rPr kumimoji="0" lang="en-US" altLang="en-US" sz="1200" b="0" smtClean="0"/>
              <a:pPr/>
              <a:t>4</a:t>
            </a:fld>
            <a:endParaRPr kumimoji="0" lang="en-US" altLang="en-US" sz="1200" b="0" smtClean="0"/>
          </a:p>
        </p:txBody>
      </p:sp>
      <p:sp>
        <p:nvSpPr>
          <p:cNvPr id="1505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C62D986-A2BB-4AC1-A547-A65900DCBF33}" type="slidenum">
              <a:rPr kumimoji="0" lang="en-US" altLang="en-US" sz="1200" b="0">
                <a:latin typeface="Arial" charset="0"/>
              </a:rPr>
              <a:pPr algn="r" eaLnBrk="1" hangingPunct="1"/>
              <a:t>4</a:t>
            </a:fld>
            <a:endParaRPr kumimoji="0" lang="en-US" altLang="en-US" sz="1200" b="0">
              <a:latin typeface="Arial" charset="0"/>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smtClean="0"/>
              <a:t>Partial syntax</a:t>
            </a:r>
            <a:endParaRPr lang="en-US" altLang="en-US" dirty="0" smtClean="0"/>
          </a:p>
          <a:p>
            <a:pPr eaLnBrk="1" hangingPunct="1"/>
            <a:endParaRPr lang="en-US" altLang="en-US" dirty="0" smtClean="0"/>
          </a:p>
          <a:p>
            <a:pPr eaLnBrk="1" hangingPunct="1"/>
            <a:r>
              <a:rPr lang="en-US" altLang="en-US" dirty="0" smtClean="0"/>
              <a:t>Additional subtotal rows</a:t>
            </a:r>
          </a:p>
          <a:p>
            <a:pPr eaLnBrk="1" hangingPunct="1">
              <a:buFontTx/>
              <a:buChar char="•"/>
            </a:pPr>
            <a:r>
              <a:rPr lang="en-US" altLang="en-US" dirty="0" smtClean="0"/>
              <a:t>State subtotals: 3 rows</a:t>
            </a:r>
          </a:p>
          <a:p>
            <a:pPr eaLnBrk="1" hangingPunct="1">
              <a:buFontTx/>
              <a:buChar char="•"/>
            </a:pPr>
            <a:r>
              <a:rPr lang="en-US" altLang="en-US" dirty="0" smtClean="0"/>
              <a:t>Grand total: 1 row</a:t>
            </a:r>
          </a:p>
          <a:p>
            <a:pPr eaLnBrk="1" hangingPunct="1">
              <a:buFontTx/>
              <a:buChar char="•"/>
            </a:pPr>
            <a:r>
              <a:rPr lang="en-US" altLang="en-US" dirty="0" smtClean="0"/>
              <a:t>No subtotals for Month because it is the innermost column in rollup list</a:t>
            </a:r>
          </a:p>
        </p:txBody>
      </p:sp>
    </p:spTree>
    <p:extLst>
      <p:ext uri="{BB962C8B-B14F-4D97-AF65-F5344CB8AC3E}">
        <p14:creationId xmlns:p14="http://schemas.microsoft.com/office/powerpoint/2010/main" val="2681598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752A0B-76F2-403B-BF97-CD6B29FA147C}" type="slidenum">
              <a:rPr kumimoji="0" lang="en-US" altLang="en-US" sz="1200" b="0" smtClean="0"/>
              <a:pPr/>
              <a:t>5</a:t>
            </a:fld>
            <a:endParaRPr kumimoji="0" lang="en-US" altLang="en-US" sz="1200" b="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r>
              <a:rPr kumimoji="1" lang="en-US" sz="1200" kern="1200" dirty="0" smtClean="0">
                <a:solidFill>
                  <a:schemeClr val="tx1"/>
                </a:solidFill>
                <a:effectLst/>
                <a:latin typeface="Times New Roman" pitchFamily="18" charset="0"/>
                <a:ea typeface="+mn-ea"/>
                <a:cs typeface="+mn-cs"/>
              </a:rPr>
              <a:t>This example shows a complete SELECT statement using the ROLLUP operator. The statement summarizes store sales by year and month between 2012 and 2013 in the USA and Canada with three computed columns (SUM, COUNT, and MIN) of dollar sales. The ROLLUP operator generates partial subtotal rows so it meets the problem requirement. The only new syntax in this statement is the ROLLUP operator with a list of columns (</a:t>
            </a:r>
            <a:r>
              <a:rPr kumimoji="1" lang="en-US" sz="1200" kern="1200" dirty="0" err="1" smtClean="0">
                <a:solidFill>
                  <a:schemeClr val="tx1"/>
                </a:solidFill>
                <a:effectLst/>
                <a:latin typeface="Times New Roman" pitchFamily="18" charset="0"/>
                <a:ea typeface="+mn-ea"/>
                <a:cs typeface="+mn-cs"/>
              </a:rPr>
              <a:t>TimeYear</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TimeMonth</a:t>
            </a:r>
            <a:r>
              <a:rPr kumimoji="1" lang="en-US" sz="1200" kern="1200" dirty="0" smtClean="0">
                <a:solidFill>
                  <a:schemeClr val="tx1"/>
                </a:solidFill>
                <a:effectLst/>
                <a:latin typeface="Times New Roman" pitchFamily="18" charset="0"/>
                <a:ea typeface="+mn-ea"/>
                <a:cs typeface="+mn-cs"/>
              </a:rPr>
              <a:t>) after the GROUP BY clause. The ORDER BY clause provides a convenient order to view subtotal rows.</a:t>
            </a:r>
          </a:p>
          <a:p>
            <a:endParaRPr lang="en-US" altLang="en-US" dirty="0" smtClean="0"/>
          </a:p>
        </p:txBody>
      </p:sp>
    </p:spTree>
    <p:extLst>
      <p:ext uri="{BB962C8B-B14F-4D97-AF65-F5344CB8AC3E}">
        <p14:creationId xmlns:p14="http://schemas.microsoft.com/office/powerpoint/2010/main" val="202567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DC0C1D7-35F5-459B-A60D-5312A09C6370}" type="slidenum">
              <a:rPr kumimoji="0" lang="en-US" altLang="en-US" sz="1200" b="0" smtClean="0"/>
              <a:pPr/>
              <a:t>6</a:t>
            </a:fld>
            <a:endParaRPr kumimoji="0" lang="en-US" altLang="en-US" sz="1200" b="0" smtClean="0"/>
          </a:p>
        </p:txBody>
      </p:sp>
      <p:sp>
        <p:nvSpPr>
          <p:cNvPr id="152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29223D6B-6DC6-4D88-816D-31D9EA778D97}" type="slidenum">
              <a:rPr kumimoji="0" lang="en-US" altLang="en-US" sz="1200" b="0">
                <a:latin typeface="Arial" charset="0"/>
              </a:rPr>
              <a:pPr algn="r" eaLnBrk="1" hangingPunct="1"/>
              <a:t>6</a:t>
            </a:fld>
            <a:endParaRPr kumimoji="0" lang="en-US" altLang="en-US" sz="1200" b="0">
              <a:latin typeface="Arial" charset="0"/>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smtClean="0"/>
              <a:t>Subtotal</a:t>
            </a:r>
            <a:r>
              <a:rPr lang="en-US" altLang="en-US" baseline="0" dirty="0" smtClean="0"/>
              <a:t> groups</a:t>
            </a:r>
          </a:p>
          <a:p>
            <a:pPr marL="171450" indent="-171450" eaLnBrk="1" hangingPunct="1">
              <a:buFontTx/>
              <a:buChar char="-"/>
            </a:pPr>
            <a:r>
              <a:rPr lang="en-US" altLang="en-US" baseline="0" dirty="0" smtClean="0"/>
              <a:t>Normal group by (1)</a:t>
            </a:r>
          </a:p>
          <a:p>
            <a:pPr marL="171450" indent="-171450" eaLnBrk="1" hangingPunct="1">
              <a:buFontTx/>
              <a:buChar char="-"/>
            </a:pPr>
            <a:r>
              <a:rPr lang="en-US" altLang="en-US" baseline="0" dirty="0" smtClean="0"/>
              <a:t>Subtotal groups (P)</a:t>
            </a:r>
          </a:p>
          <a:p>
            <a:pPr marL="0" indent="0" eaLnBrk="1" hangingPunct="1">
              <a:buFontTx/>
              <a:buNone/>
            </a:pPr>
            <a:endParaRPr lang="en-US" altLang="en-US" baseline="0" dirty="0" smtClean="0"/>
          </a:p>
          <a:p>
            <a:pPr eaLnBrk="1" hangingPunct="1"/>
            <a:r>
              <a:rPr lang="en-US" altLang="en-US" dirty="0" smtClean="0"/>
              <a:t>Rollup clause with P columns: P additional SELECT clauses (includes one grand total column)</a:t>
            </a:r>
          </a:p>
          <a:p>
            <a:pPr eaLnBrk="1" hangingPunct="1"/>
            <a:endParaRPr lang="en-US" altLang="en-US" dirty="0" smtClean="0"/>
          </a:p>
        </p:txBody>
      </p:sp>
    </p:spTree>
    <p:extLst>
      <p:ext uri="{BB962C8B-B14F-4D97-AF65-F5344CB8AC3E}">
        <p14:creationId xmlns:p14="http://schemas.microsoft.com/office/powerpoint/2010/main" val="340391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33321AD-0323-496D-B715-D883785FD954}" type="slidenum">
              <a:rPr kumimoji="0" lang="en-US" altLang="en-US" sz="1200" b="0" smtClean="0"/>
              <a:pPr/>
              <a:t>7</a:t>
            </a:fld>
            <a:endParaRPr kumimoji="0" lang="en-US" altLang="en-US" sz="1200" b="0" smtClean="0"/>
          </a:p>
        </p:txBody>
      </p:sp>
      <p:sp>
        <p:nvSpPr>
          <p:cNvPr id="153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EB3BD2B-E03F-4EAF-8332-08D7C8479BE9}" type="slidenum">
              <a:rPr kumimoji="0" lang="en-US" altLang="en-US" sz="1200" b="0">
                <a:latin typeface="Arial" charset="0"/>
              </a:rPr>
              <a:pPr algn="r" eaLnBrk="1" hangingPunct="1"/>
              <a:t>7</a:t>
            </a:fld>
            <a:endParaRPr kumimoji="0" lang="en-US" altLang="en-US" sz="1200" b="0">
              <a:latin typeface="Arial" charset="0"/>
            </a:endParaRPr>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p:spPr>
        <p:txBody>
          <a:bodyPr lIns="91431" tIns="45716" rIns="91431" bIns="45716"/>
          <a:lstStyle/>
          <a:p>
            <a:pPr eaLnBrk="1" hangingPunct="1"/>
            <a:r>
              <a:rPr lang="en-US" altLang="en-US" smtClean="0"/>
              <a:t>See GROUP BY extension examples document for complete SELECT statements</a:t>
            </a:r>
          </a:p>
          <a:p>
            <a:pPr eaLnBrk="1" hangingPunct="1"/>
            <a:r>
              <a:rPr lang="en-US" altLang="en-US" smtClean="0"/>
              <a:t>SELECT statements:</a:t>
            </a:r>
          </a:p>
          <a:p>
            <a:pPr eaLnBrk="1" hangingPunct="1">
              <a:buFontTx/>
              <a:buChar char="•"/>
            </a:pPr>
            <a:r>
              <a:rPr lang="en-US" altLang="en-US" smtClean="0"/>
              <a:t>Normal GROUP BY results</a:t>
            </a:r>
          </a:p>
          <a:p>
            <a:pPr eaLnBrk="1" hangingPunct="1">
              <a:buFontTx/>
              <a:buChar char="•"/>
            </a:pPr>
            <a:r>
              <a:rPr lang="en-US" altLang="en-US" smtClean="0"/>
              <a:t>SELECT statement for each combination of subtotal rows</a:t>
            </a:r>
          </a:p>
          <a:p>
            <a:pPr eaLnBrk="1" hangingPunct="1">
              <a:buFontTx/>
              <a:buChar char="•"/>
            </a:pPr>
            <a:r>
              <a:rPr lang="en-US" altLang="en-US" smtClean="0"/>
              <a:t>SELECT statement for TimeYear subtotals</a:t>
            </a:r>
          </a:p>
          <a:p>
            <a:pPr eaLnBrk="1" hangingPunct="1">
              <a:buFontTx/>
              <a:buChar char="•"/>
            </a:pPr>
            <a:r>
              <a:rPr lang="en-US" altLang="en-US" smtClean="0"/>
              <a:t>SELECT statement for grand total: no GROUP BY because it is a single row</a:t>
            </a:r>
          </a:p>
          <a:p>
            <a:pPr eaLnBrk="1" hangingPunct="1">
              <a:buFontTx/>
              <a:buChar char="•"/>
            </a:pPr>
            <a:r>
              <a:rPr lang="en-US" altLang="en-US" smtClean="0"/>
              <a:t>Use UNION to combine subtotal rows</a:t>
            </a:r>
          </a:p>
        </p:txBody>
      </p:sp>
    </p:spTree>
    <p:extLst>
      <p:ext uri="{BB962C8B-B14F-4D97-AF65-F5344CB8AC3E}">
        <p14:creationId xmlns:p14="http://schemas.microsoft.com/office/powerpoint/2010/main" val="1733007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SELECT statement without ROLLUP operator, see the calculations</a:t>
            </a:r>
            <a:r>
              <a:rPr lang="en-US" baseline="0" dirty="0" smtClean="0"/>
              <a:t> with a cube of 3 columns</a:t>
            </a:r>
          </a:p>
          <a:p>
            <a:endParaRPr lang="en-US" baseline="0" dirty="0" smtClean="0"/>
          </a:p>
          <a:p>
            <a:r>
              <a:rPr lang="en-US" baseline="0" dirty="0" smtClean="0"/>
              <a:t>Compare results of SELECT with ROLLUP to SELECT statement without CUBE</a:t>
            </a:r>
          </a:p>
          <a:p>
            <a:endParaRPr lang="en-US" baseline="0" dirty="0" smtClean="0"/>
          </a:p>
          <a:p>
            <a:r>
              <a:rPr lang="en-US" baseline="0" dirty="0" smtClean="0"/>
              <a:t>Remember about column order for the </a:t>
            </a:r>
            <a:r>
              <a:rPr lang="en-US" baseline="0" smtClean="0"/>
              <a:t>rollup operator</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134944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9</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Data</a:t>
            </a:r>
            <a:r>
              <a:rPr lang="en-US" altLang="en-US" baseline="0" dirty="0" smtClean="0"/>
              <a:t> cubes have natural representation of subtotals (row totals, column totals, grand total).</a:t>
            </a:r>
          </a:p>
          <a:p>
            <a:endParaRPr lang="en-US" altLang="en-US" baseline="0" dirty="0" smtClean="0"/>
          </a:p>
          <a:p>
            <a:r>
              <a:rPr lang="en-US" altLang="en-US" baseline="0" dirty="0" smtClean="0"/>
              <a:t>GROUP BY results only show lowest level subtotals.</a:t>
            </a:r>
          </a:p>
          <a:p>
            <a:endParaRPr lang="en-US" altLang="en-US" baseline="0" dirty="0" smtClean="0"/>
          </a:p>
          <a:p>
            <a:r>
              <a:rPr lang="en-US" altLang="en-US" baseline="0" dirty="0" smtClean="0"/>
              <a:t>SQL extensions support computation of subtotals.</a:t>
            </a:r>
          </a:p>
          <a:p>
            <a:endParaRPr lang="en-US" altLang="en-US" baseline="0" dirty="0" smtClean="0"/>
          </a:p>
          <a:p>
            <a:r>
              <a:rPr lang="en-US" altLang="en-US" baseline="0" dirty="0" smtClean="0"/>
              <a:t>ROLLUP operator supports subtotals for hierarchically related columns such as date components.</a:t>
            </a:r>
          </a:p>
          <a:p>
            <a:endParaRPr lang="en-US" altLang="en-US" baseline="0" dirty="0" smtClean="0"/>
          </a:p>
          <a:p>
            <a:r>
              <a:rPr lang="en-US" altLang="en-US" baseline="0" dirty="0" smtClean="0"/>
              <a:t>Subtotal operators are not primitive as UNION operator can produce the same result. Subtotal operators are more convenient and easier to optimize.</a:t>
            </a:r>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9584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970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08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290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445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733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340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70270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1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32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425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94855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20496" y="1648968"/>
            <a:ext cx="7391400" cy="1143000"/>
          </a:xfrm>
        </p:spPr>
        <p:txBody>
          <a:bodyPr/>
          <a:lstStyle/>
          <a:p>
            <a:pPr algn="ctr"/>
            <a:r>
              <a:rPr lang="en-US" altLang="en-US" dirty="0"/>
              <a:t>Module 2 </a:t>
            </a:r>
            <a:br>
              <a:rPr lang="en-US" altLang="en-US" dirty="0"/>
            </a:br>
            <a:r>
              <a:rPr lang="en-US" altLang="en-US" dirty="0"/>
              <a:t>SQL Subtotal Operators</a:t>
            </a:r>
            <a:endParaRPr lang="en-US" altLang="en-US" dirty="0" smtClean="0"/>
          </a:p>
        </p:txBody>
      </p:sp>
      <p:sp>
        <p:nvSpPr>
          <p:cNvPr id="3075" name="Rectangle 5"/>
          <p:cNvSpPr>
            <a:spLocks noGrp="1" noChangeArrowheads="1"/>
          </p:cNvSpPr>
          <p:nvPr>
            <p:ph type="subTitle" idx="1"/>
          </p:nvPr>
        </p:nvSpPr>
        <p:spPr>
          <a:xfrm>
            <a:off x="1865821" y="3945954"/>
            <a:ext cx="6629400" cy="1260030"/>
          </a:xfrm>
          <a:noFill/>
          <a:ln w="25400"/>
        </p:spPr>
        <p:txBody>
          <a:bodyPr/>
          <a:lstStyle/>
          <a:p>
            <a:pPr algn="r" eaLnBrk="1" hangingPunct="1"/>
            <a:r>
              <a:rPr lang="en-US" altLang="en-US" dirty="0" smtClean="0"/>
              <a:t>Lesson 3: SQL ROLLUP Operator</a:t>
            </a:r>
          </a:p>
        </p:txBody>
      </p:sp>
    </p:spTree>
    <p:extLst>
      <p:ext uri="{BB962C8B-B14F-4D97-AF65-F5344CB8AC3E}">
        <p14:creationId xmlns:p14="http://schemas.microsoft.com/office/powerpoint/2010/main" val="4240810880"/>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SQL SELECT statements using the ROLLUP operator</a:t>
            </a:r>
          </a:p>
          <a:p>
            <a:r>
              <a:rPr lang="en-US" dirty="0" smtClean="0"/>
              <a:t>Use the UNION operator to demonstrate understanding of the </a:t>
            </a:r>
            <a:r>
              <a:rPr lang="en-US" dirty="0"/>
              <a:t>ROLLUP operator</a:t>
            </a:r>
            <a:endParaRPr lang="en-US" dirty="0" smtClean="0"/>
          </a:p>
          <a:p>
            <a:r>
              <a:rPr lang="en-US" dirty="0" smtClean="0"/>
              <a:t>Perform calculations to demonstrate understanding of the ROLLUP operator</a:t>
            </a:r>
          </a:p>
          <a:p>
            <a:r>
              <a:rPr lang="en-US" dirty="0" smtClean="0"/>
              <a:t>Reflect on the importance of the </a:t>
            </a:r>
            <a:r>
              <a:rPr lang="en-US" dirty="0"/>
              <a:t>ROLLUP operator</a:t>
            </a:r>
            <a:endParaRPr lang="en-US" dirty="0" smtClean="0"/>
          </a:p>
          <a:p>
            <a:endParaRPr lang="en-US" dirty="0" smtClean="0"/>
          </a:p>
          <a:p>
            <a:endParaRPr lang="en-US" dirty="0"/>
          </a:p>
        </p:txBody>
      </p:sp>
    </p:spTree>
    <p:extLst>
      <p:ext uri="{BB962C8B-B14F-4D97-AF65-F5344CB8AC3E}">
        <p14:creationId xmlns:p14="http://schemas.microsoft.com/office/powerpoint/2010/main" val="124840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ROLLUP Operator Characteristics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7039547"/>
              </p:ext>
            </p:extLst>
          </p:nvPr>
        </p:nvGraphicFramePr>
        <p:xfrm>
          <a:off x="304800" y="1066800"/>
          <a:ext cx="7510272"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16952" y="352044"/>
            <a:ext cx="905219" cy="591312"/>
          </a:xfrm>
          <a:prstGeom prst="rect">
            <a:avLst/>
          </a:prstGeom>
        </p:spPr>
      </p:pic>
    </p:spTree>
    <p:extLst>
      <p:ext uri="{BB962C8B-B14F-4D97-AF65-F5344CB8AC3E}">
        <p14:creationId xmlns:p14="http://schemas.microsoft.com/office/powerpoint/2010/main" val="151864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idx="4294967295"/>
          </p:nvPr>
        </p:nvSpPr>
        <p:spPr>
          <a:xfrm>
            <a:off x="457200" y="558800"/>
            <a:ext cx="8001000" cy="798513"/>
          </a:xfrm>
        </p:spPr>
        <p:txBody>
          <a:bodyPr anchor="b"/>
          <a:lstStyle/>
          <a:p>
            <a:pPr eaLnBrk="1" hangingPunct="1"/>
            <a:r>
              <a:rPr lang="en-US" altLang="en-US" sz="4000" smtClean="0"/>
              <a:t>ROLLUP/GROUP BY Comparison</a:t>
            </a:r>
          </a:p>
        </p:txBody>
      </p:sp>
      <p:sp>
        <p:nvSpPr>
          <p:cNvPr id="65539" name="Rectangle 44"/>
          <p:cNvSpPr>
            <a:spLocks noChangeArrowheads="1"/>
          </p:cNvSpPr>
          <p:nvPr/>
        </p:nvSpPr>
        <p:spPr bwMode="auto">
          <a:xfrm>
            <a:off x="0" y="4343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800" b="0">
              <a:latin typeface="Arial" charset="0"/>
            </a:endParaRPr>
          </a:p>
        </p:txBody>
      </p:sp>
      <p:sp>
        <p:nvSpPr>
          <p:cNvPr id="65540" name="Rectangle 45"/>
          <p:cNvSpPr>
            <a:spLocks noChangeArrowheads="1"/>
          </p:cNvSpPr>
          <p:nvPr/>
        </p:nvSpPr>
        <p:spPr bwMode="auto">
          <a:xfrm>
            <a:off x="4958080" y="1457673"/>
            <a:ext cx="3338606"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600" b="0" dirty="0">
                <a:latin typeface="Arial" charset="0"/>
              </a:rPr>
              <a:t>SELECT </a:t>
            </a:r>
            <a:r>
              <a:rPr kumimoji="0" lang="en-US" altLang="en-US" sz="1600" b="0" dirty="0" smtClean="0">
                <a:latin typeface="Arial" charset="0"/>
              </a:rPr>
              <a:t>Year, </a:t>
            </a:r>
            <a:r>
              <a:rPr kumimoji="0" lang="en-US" altLang="en-US" sz="1600" b="0" dirty="0">
                <a:latin typeface="Arial" charset="0"/>
              </a:rPr>
              <a:t>Month, SUM(Sales)</a:t>
            </a:r>
          </a:p>
          <a:p>
            <a:r>
              <a:rPr kumimoji="0" lang="en-US" altLang="en-US" sz="1600" b="0" dirty="0">
                <a:latin typeface="Arial" charset="0"/>
              </a:rPr>
              <a:t>GROUP BY </a:t>
            </a:r>
            <a:r>
              <a:rPr kumimoji="0" lang="en-US" altLang="en-US" sz="1600" b="0" dirty="0" smtClean="0">
                <a:latin typeface="Arial" charset="0"/>
              </a:rPr>
              <a:t>Year, </a:t>
            </a:r>
            <a:r>
              <a:rPr kumimoji="0" lang="en-US" altLang="en-US" sz="1600" b="0" dirty="0">
                <a:latin typeface="Arial" charset="0"/>
              </a:rPr>
              <a:t>Month</a:t>
            </a:r>
          </a:p>
        </p:txBody>
      </p:sp>
      <p:graphicFrame>
        <p:nvGraphicFramePr>
          <p:cNvPr id="477288" name="Group 104"/>
          <p:cNvGraphicFramePr>
            <a:graphicFrameLocks noGrp="1"/>
          </p:cNvGraphicFramePr>
          <p:nvPr>
            <p:extLst>
              <p:ext uri="{D42A27DB-BD31-4B8C-83A1-F6EECF244321}">
                <p14:modId xmlns:p14="http://schemas.microsoft.com/office/powerpoint/2010/main" val="2928978150"/>
              </p:ext>
            </p:extLst>
          </p:nvPr>
        </p:nvGraphicFramePr>
        <p:xfrm>
          <a:off x="5079523" y="2040573"/>
          <a:ext cx="3148013" cy="2811735"/>
        </p:xfrm>
        <a:graphic>
          <a:graphicData uri="http://schemas.openxmlformats.org/drawingml/2006/table">
            <a:tbl>
              <a:tblPr firstRow="1">
                <a:tableStyleId>{FABFCF23-3B69-468F-B69F-88F6DE6A72F2}</a:tableStyleId>
              </a:tblPr>
              <a:tblGrid>
                <a:gridCol w="762000"/>
                <a:gridCol w="895350"/>
                <a:gridCol w="1490663"/>
              </a:tblGrid>
              <a:tr h="4344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Year</a:t>
                      </a:r>
                      <a:endParaRPr kumimoji="0" lang="en-US" sz="3200" b="1"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Month</a:t>
                      </a:r>
                      <a:endParaRPr kumimoji="0" lang="en-US" sz="3200" b="1"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SUM(Sales)</a:t>
                      </a:r>
                      <a:endParaRPr kumimoji="0" lang="en-US" sz="3200" b="1"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2012</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Jan</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2012</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Feb</a:t>
                      </a:r>
                      <a:endParaRPr kumimoji="0" lang="en-US" sz="36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75</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2012</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dk1"/>
                          </a:solidFill>
                          <a:effectLst/>
                          <a:latin typeface="+mn-lt"/>
                        </a:rPr>
                        <a:t>Mar</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150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2013</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Jan</a:t>
                      </a:r>
                      <a:endParaRPr kumimoji="0" lang="en-US" sz="36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dk1"/>
                          </a:solidFill>
                          <a:effectLst/>
                          <a:latin typeface="+mn-lt"/>
                        </a:rPr>
                        <a:t>2013</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Feb</a:t>
                      </a:r>
                      <a:endParaRPr kumimoji="0" lang="en-US" sz="36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2013</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Mar</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50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bl>
          </a:graphicData>
        </a:graphic>
      </p:graphicFrame>
      <p:sp>
        <p:nvSpPr>
          <p:cNvPr id="65579" name="Rectangle 84"/>
          <p:cNvSpPr>
            <a:spLocks noChangeArrowheads="1"/>
          </p:cNvSpPr>
          <p:nvPr/>
        </p:nvSpPr>
        <p:spPr bwMode="auto">
          <a:xfrm>
            <a:off x="0" y="471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800" b="0">
              <a:latin typeface="Arial" charset="0"/>
            </a:endParaRPr>
          </a:p>
        </p:txBody>
      </p:sp>
      <p:sp>
        <p:nvSpPr>
          <p:cNvPr id="65580" name="Rectangle 85"/>
          <p:cNvSpPr>
            <a:spLocks noChangeArrowheads="1"/>
          </p:cNvSpPr>
          <p:nvPr/>
        </p:nvSpPr>
        <p:spPr bwMode="auto">
          <a:xfrm>
            <a:off x="409574" y="1416050"/>
            <a:ext cx="4016375"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600" b="0" dirty="0">
                <a:latin typeface="Arial" charset="0"/>
              </a:rPr>
              <a:t>SELECT </a:t>
            </a:r>
            <a:r>
              <a:rPr kumimoji="0" lang="en-US" altLang="en-US" sz="1600" b="0" dirty="0" smtClean="0">
                <a:latin typeface="Arial" charset="0"/>
              </a:rPr>
              <a:t>Year, </a:t>
            </a:r>
            <a:r>
              <a:rPr kumimoji="0" lang="en-US" altLang="en-US" sz="1600" b="0" dirty="0">
                <a:latin typeface="Arial" charset="0"/>
              </a:rPr>
              <a:t>Month, SUM(Sales)</a:t>
            </a:r>
            <a:endParaRPr kumimoji="0" lang="en-US" altLang="en-US" sz="1500" b="0" dirty="0">
              <a:latin typeface="Arial" charset="0"/>
            </a:endParaRPr>
          </a:p>
          <a:p>
            <a:r>
              <a:rPr kumimoji="0" lang="en-US" altLang="en-US" sz="1600" b="0" dirty="0">
                <a:latin typeface="Arial" charset="0"/>
              </a:rPr>
              <a:t>GROUP BY </a:t>
            </a:r>
            <a:r>
              <a:rPr kumimoji="0" lang="en-US" altLang="en-US" sz="1600" b="0" dirty="0" smtClean="0">
                <a:latin typeface="Arial" charset="0"/>
              </a:rPr>
              <a:t>ROLLUP(Year, </a:t>
            </a:r>
            <a:r>
              <a:rPr kumimoji="0" lang="en-US" altLang="en-US" sz="1600" b="0" dirty="0">
                <a:latin typeface="Arial" charset="0"/>
              </a:rPr>
              <a:t>Month)</a:t>
            </a:r>
            <a:endParaRPr kumimoji="0" lang="en-US" altLang="en-US" b="0" dirty="0">
              <a:latin typeface="Arial" charset="0"/>
            </a:endParaRPr>
          </a:p>
        </p:txBody>
      </p:sp>
      <p:graphicFrame>
        <p:nvGraphicFramePr>
          <p:cNvPr id="477286" name="Group 102"/>
          <p:cNvGraphicFramePr>
            <a:graphicFrameLocks noGrp="1"/>
          </p:cNvGraphicFramePr>
          <p:nvPr>
            <p:extLst>
              <p:ext uri="{D42A27DB-BD31-4B8C-83A1-F6EECF244321}">
                <p14:modId xmlns:p14="http://schemas.microsoft.com/office/powerpoint/2010/main" val="77625924"/>
              </p:ext>
            </p:extLst>
          </p:nvPr>
        </p:nvGraphicFramePr>
        <p:xfrm>
          <a:off x="569913" y="2040573"/>
          <a:ext cx="2971800" cy="3391966"/>
        </p:xfrm>
        <a:graphic>
          <a:graphicData uri="http://schemas.openxmlformats.org/drawingml/2006/table">
            <a:tbl>
              <a:tblPr firstRow="1">
                <a:tableStyleId>{FABFCF23-3B69-468F-B69F-88F6DE6A72F2}</a:tableStyleId>
              </a:tblPr>
              <a:tblGrid>
                <a:gridCol w="742950"/>
                <a:gridCol w="873125"/>
                <a:gridCol w="1355725"/>
              </a:tblGrid>
              <a:tr h="374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rPr>
                        <a:t>Year</a:t>
                      </a:r>
                      <a:endParaRPr kumimoji="0" lang="en-US" sz="2800" b="1"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solidFill>
                            <a:schemeClr val="tx1"/>
                          </a:solidFill>
                          <a:effectLst/>
                        </a:rPr>
                        <a:t>Month</a:t>
                      </a:r>
                      <a:endParaRPr kumimoji="0" lang="en-US" sz="2800" b="1"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rPr>
                        <a:t>SUM(Sales)</a:t>
                      </a:r>
                      <a:endParaRPr kumimoji="0" lang="en-US" sz="2800" b="1"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2012</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dk1"/>
                          </a:solidFill>
                          <a:effectLst/>
                          <a:latin typeface="+mn-lt"/>
                        </a:rPr>
                        <a:t>Jan</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100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2012</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Feb</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75</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2012</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Mar</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150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2013</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Jan</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100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2013</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Feb</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2013</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Mar</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50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2012</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325</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2013</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350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dk1"/>
                          </a:solidFill>
                          <a:effectLst/>
                          <a:latin typeface="+mn-lt"/>
                        </a:rPr>
                        <a:t>675</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bl>
          </a:graphicData>
        </a:graphic>
      </p:graphicFrame>
    </p:spTree>
    <p:extLst>
      <p:ext uri="{BB962C8B-B14F-4D97-AF65-F5344CB8AC3E}">
        <p14:creationId xmlns:p14="http://schemas.microsoft.com/office/powerpoint/2010/main" val="42860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72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7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smtClean="0"/>
              <a:t>ROLLUP Example</a:t>
            </a:r>
          </a:p>
        </p:txBody>
      </p:sp>
      <p:sp>
        <p:nvSpPr>
          <p:cNvPr id="66563" name="Rectangle 3"/>
          <p:cNvSpPr>
            <a:spLocks noGrp="1" noChangeArrowheads="1"/>
          </p:cNvSpPr>
          <p:nvPr>
            <p:ph type="body" idx="1"/>
          </p:nvPr>
        </p:nvSpPr>
        <p:spPr>
          <a:xfrm>
            <a:off x="304800" y="1066800"/>
            <a:ext cx="8382000" cy="1078992"/>
          </a:xfrm>
        </p:spPr>
        <p:txBody>
          <a:bodyPr/>
          <a:lstStyle/>
          <a:p>
            <a:pPr>
              <a:lnSpc>
                <a:spcPct val="80000"/>
              </a:lnSpc>
            </a:pPr>
            <a:r>
              <a:rPr lang="en-US" altLang="en-US" sz="2400" dirty="0"/>
              <a:t>Summarize </a:t>
            </a:r>
            <a:r>
              <a:rPr lang="en-US" altLang="en-US" sz="2400" dirty="0" smtClean="0"/>
              <a:t>(SUM, COUNT, and MIN) store </a:t>
            </a:r>
            <a:r>
              <a:rPr lang="en-US" altLang="en-US" sz="2400" dirty="0"/>
              <a:t>sales for USA and Canada </a:t>
            </a:r>
            <a:r>
              <a:rPr lang="en-US" altLang="en-US" sz="2400" dirty="0" smtClean="0"/>
              <a:t>between 2012 and 2013 </a:t>
            </a:r>
            <a:r>
              <a:rPr lang="en-US" altLang="en-US" sz="2400" dirty="0"/>
              <a:t>by </a:t>
            </a:r>
            <a:r>
              <a:rPr lang="en-US" altLang="en-US" sz="2400" dirty="0" smtClean="0"/>
              <a:t>year and month</a:t>
            </a:r>
            <a:endParaRPr lang="en-US" altLang="en-US" sz="2400" dirty="0"/>
          </a:p>
          <a:p>
            <a:pPr>
              <a:lnSpc>
                <a:spcPct val="80000"/>
              </a:lnSpc>
            </a:pPr>
            <a:r>
              <a:rPr lang="en-US" altLang="en-US" sz="2400" dirty="0"/>
              <a:t>Generate </a:t>
            </a:r>
            <a:r>
              <a:rPr lang="en-US" altLang="en-US" sz="2400" dirty="0" smtClean="0"/>
              <a:t>partial subtotals for year and month</a:t>
            </a:r>
            <a:endParaRPr lang="en-US" altLang="en-US" sz="2400" dirty="0" smtClean="0">
              <a:latin typeface="Courier New" panose="02070309020205020404" pitchFamily="49" charset="0"/>
              <a:cs typeface="Courier New" panose="02070309020205020404" pitchFamily="49" charset="0"/>
            </a:endParaRPr>
          </a:p>
        </p:txBody>
      </p:sp>
      <p:sp>
        <p:nvSpPr>
          <p:cNvPr id="2" name="Rectangle 1"/>
          <p:cNvSpPr/>
          <p:nvPr/>
        </p:nvSpPr>
        <p:spPr>
          <a:xfrm>
            <a:off x="603504" y="2706654"/>
            <a:ext cx="8083296" cy="20867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SELECT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SUM(</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SumSales</a:t>
            </a:r>
            <a:r>
              <a:rPr lang="en-US" altLang="en-US" sz="1800" b="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MIN(</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MinSales</a:t>
            </a:r>
            <a:r>
              <a:rPr lang="en-US" altLang="en-US" sz="1800" b="0" dirty="0">
                <a:latin typeface="Courier New" panose="02070309020205020404" pitchFamily="49" charset="0"/>
                <a:cs typeface="Courier New" panose="02070309020205020404" pitchFamily="49" charset="0"/>
              </a:rPr>
              <a:t>, COUNT(*) AS </a:t>
            </a:r>
            <a:r>
              <a:rPr lang="en-US" altLang="en-US" sz="1800" b="0" dirty="0" err="1">
                <a:latin typeface="Courier New" panose="02070309020205020404" pitchFamily="49" charset="0"/>
                <a:cs typeface="Courier New" panose="02070309020205020404" pitchFamily="49" charset="0"/>
              </a:rPr>
              <a:t>RowCount</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smtClean="0">
                <a:latin typeface="Courier New" panose="02070309020205020404" pitchFamily="49" charset="0"/>
                <a:cs typeface="Courier New" panose="02070309020205020404" pitchFamily="49" charset="0"/>
              </a:rPr>
              <a:t> FROM </a:t>
            </a:r>
            <a:r>
              <a:rPr lang="en-US" altLang="en-US" sz="1800" b="0" dirty="0" err="1">
                <a:latin typeface="Courier New" panose="02070309020205020404" pitchFamily="49" charset="0"/>
                <a:cs typeface="Courier New" panose="02070309020205020404" pitchFamily="49" charset="0"/>
              </a:rPr>
              <a:t>SSSales</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SSStore</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SSTimeDim</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WHERE </a:t>
            </a:r>
            <a:r>
              <a:rPr lang="en-US" altLang="en-US" sz="1800" b="0" dirty="0" err="1">
                <a:latin typeface="Courier New" panose="02070309020205020404" pitchFamily="49" charset="0"/>
                <a:cs typeface="Courier New" panose="02070309020205020404" pitchFamily="49" charset="0"/>
              </a:rPr>
              <a:t>SSSales.StoreId</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SSStore.StoreId</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SSSales.TimeNo</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SSTimeDim.TimeNo</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'USA' </a:t>
            </a:r>
            <a:r>
              <a:rPr lang="en-US" altLang="en-US" sz="1800" b="0" dirty="0" smtClean="0">
                <a:latin typeface="Courier New" panose="02070309020205020404" pitchFamily="49" charset="0"/>
                <a:cs typeface="Courier New" panose="02070309020205020404" pitchFamily="49" charset="0"/>
              </a:rPr>
              <a:t>OR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BETWEEN 2012 AND 2013</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GROUP BY ROLLUP(</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ORDER BY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30407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idx="4294967295"/>
          </p:nvPr>
        </p:nvSpPr>
        <p:spPr/>
        <p:txBody>
          <a:bodyPr anchor="b"/>
          <a:lstStyle/>
          <a:p>
            <a:pPr eaLnBrk="1" hangingPunct="1"/>
            <a:r>
              <a:rPr lang="en-US" altLang="en-US" dirty="0" smtClean="0"/>
              <a:t>ROLLUP Calculations</a:t>
            </a:r>
          </a:p>
        </p:txBody>
      </p:sp>
      <p:sp>
        <p:nvSpPr>
          <p:cNvPr id="67587" name="Rectangle 3"/>
          <p:cNvSpPr>
            <a:spLocks noGrp="1" noChangeArrowheads="1"/>
          </p:cNvSpPr>
          <p:nvPr>
            <p:ph type="body" idx="4294967295"/>
          </p:nvPr>
        </p:nvSpPr>
        <p:spPr/>
        <p:txBody>
          <a:bodyPr/>
          <a:lstStyle/>
          <a:p>
            <a:pPr eaLnBrk="1" hangingPunct="1"/>
            <a:r>
              <a:rPr lang="en-US" altLang="en-US" sz="2800" dirty="0" smtClean="0"/>
              <a:t>Two grouping columns</a:t>
            </a:r>
          </a:p>
          <a:p>
            <a:pPr lvl="1" eaLnBrk="1" hangingPunct="1"/>
            <a:r>
              <a:rPr lang="en-US" altLang="en-US" sz="2400" i="1" dirty="0" smtClean="0"/>
              <a:t>N</a:t>
            </a:r>
            <a:r>
              <a:rPr lang="en-US" altLang="en-US" sz="2400" dirty="0" smtClean="0"/>
              <a:t> distinct values in outer most column</a:t>
            </a:r>
          </a:p>
          <a:p>
            <a:pPr lvl="1" eaLnBrk="1" hangingPunct="1"/>
            <a:r>
              <a:rPr lang="en-US" altLang="en-US" sz="2400" dirty="0" smtClean="0"/>
              <a:t>Maximum subtotal rows: </a:t>
            </a:r>
            <a:r>
              <a:rPr lang="en-US" altLang="en-US" sz="2400" i="1" dirty="0" smtClean="0"/>
              <a:t>N</a:t>
            </a:r>
            <a:r>
              <a:rPr lang="en-US" altLang="en-US" sz="2400" dirty="0" smtClean="0"/>
              <a:t> + 1</a:t>
            </a:r>
          </a:p>
          <a:p>
            <a:pPr eaLnBrk="1" hangingPunct="1"/>
            <a:r>
              <a:rPr lang="en-US" altLang="en-US" sz="2800" dirty="0" smtClean="0"/>
              <a:t>Three grouping columns</a:t>
            </a:r>
          </a:p>
          <a:p>
            <a:pPr lvl="1" eaLnBrk="1" hangingPunct="1"/>
            <a:r>
              <a:rPr lang="en-US" altLang="en-US" sz="2400" dirty="0" smtClean="0"/>
              <a:t>ROLLUP (Col1, Col2, Col3) where Col1 has </a:t>
            </a:r>
            <a:r>
              <a:rPr lang="en-US" altLang="en-US" sz="2400" i="1" dirty="0" smtClean="0"/>
              <a:t>N</a:t>
            </a:r>
            <a:r>
              <a:rPr lang="en-US" altLang="en-US" sz="2400" dirty="0" smtClean="0"/>
              <a:t> distinct values, Col2 has </a:t>
            </a:r>
            <a:r>
              <a:rPr lang="en-US" altLang="en-US" sz="2400" i="1" dirty="0" smtClean="0"/>
              <a:t>M</a:t>
            </a:r>
            <a:r>
              <a:rPr lang="en-US" altLang="en-US" sz="2400" dirty="0" smtClean="0"/>
              <a:t> distinct values</a:t>
            </a:r>
          </a:p>
          <a:p>
            <a:pPr lvl="1" eaLnBrk="1" hangingPunct="1"/>
            <a:r>
              <a:rPr lang="en-US" altLang="en-US" sz="2400" dirty="0" smtClean="0"/>
              <a:t>Maximum subtotal rows: </a:t>
            </a:r>
            <a:r>
              <a:rPr lang="en-US" altLang="en-US" sz="2400" i="1" dirty="0" smtClean="0"/>
              <a:t>N</a:t>
            </a:r>
            <a:r>
              <a:rPr lang="en-US" altLang="en-US" sz="2400" dirty="0" smtClean="0"/>
              <a:t> </a:t>
            </a:r>
            <a:r>
              <a:rPr lang="en-US" altLang="en-US" sz="2400" dirty="0" smtClean="0">
                <a:sym typeface="Symbol" panose="05050102010706020507" pitchFamily="18" charset="2"/>
              </a:rPr>
              <a:t></a:t>
            </a:r>
            <a:r>
              <a:rPr lang="en-US" altLang="en-US" sz="2400" dirty="0" smtClean="0"/>
              <a:t> </a:t>
            </a:r>
            <a:r>
              <a:rPr lang="en-US" altLang="en-US" sz="2400" i="1" dirty="0"/>
              <a:t>M</a:t>
            </a:r>
            <a:r>
              <a:rPr lang="en-US" altLang="en-US" sz="2400" dirty="0" smtClean="0"/>
              <a:t> +  </a:t>
            </a:r>
            <a:r>
              <a:rPr lang="en-US" altLang="en-US" sz="2400" i="1" dirty="0" smtClean="0"/>
              <a:t>N</a:t>
            </a:r>
            <a:r>
              <a:rPr lang="en-US" altLang="en-US" sz="2400" dirty="0" smtClean="0"/>
              <a:t> + 1</a:t>
            </a:r>
          </a:p>
          <a:p>
            <a:pPr eaLnBrk="1" hangingPunct="1"/>
            <a:r>
              <a:rPr lang="en-US" altLang="en-US" sz="2800" i="1" dirty="0" smtClean="0"/>
              <a:t>k</a:t>
            </a:r>
            <a:r>
              <a:rPr lang="en-US" altLang="en-US" sz="2800" dirty="0" smtClean="0"/>
              <a:t>+1 subtotal groups for </a:t>
            </a:r>
            <a:r>
              <a:rPr lang="en-US" altLang="en-US" sz="2800" i="1" dirty="0" smtClean="0"/>
              <a:t>k</a:t>
            </a:r>
            <a:r>
              <a:rPr lang="en-US" altLang="en-US" sz="2800" dirty="0" smtClean="0"/>
              <a:t> columns</a:t>
            </a:r>
          </a:p>
          <a:p>
            <a:pPr lvl="1" eaLnBrk="1" hangingPunct="1"/>
            <a:endParaRPr lang="en-US" altLang="en-US" sz="2400" dirty="0" smtClean="0"/>
          </a:p>
        </p:txBody>
      </p:sp>
    </p:spTree>
    <p:extLst>
      <p:ext uri="{BB962C8B-B14F-4D97-AF65-F5344CB8AC3E}">
        <p14:creationId xmlns:p14="http://schemas.microsoft.com/office/powerpoint/2010/main" val="11893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idx="4294967295"/>
          </p:nvPr>
        </p:nvSpPr>
        <p:spPr>
          <a:xfrm>
            <a:off x="457200" y="523875"/>
            <a:ext cx="8001000" cy="679450"/>
          </a:xfrm>
        </p:spPr>
        <p:txBody>
          <a:bodyPr anchor="b"/>
          <a:lstStyle/>
          <a:p>
            <a:pPr eaLnBrk="1" hangingPunct="1"/>
            <a:r>
              <a:rPr lang="en-US" altLang="en-US" sz="3600" dirty="0" smtClean="0"/>
              <a:t>SELECT Statement without ROLLUP</a:t>
            </a:r>
          </a:p>
        </p:txBody>
      </p:sp>
      <p:sp>
        <p:nvSpPr>
          <p:cNvPr id="68611" name="Rectangle 3"/>
          <p:cNvSpPr>
            <a:spLocks noGrp="1" noChangeArrowheads="1"/>
          </p:cNvSpPr>
          <p:nvPr>
            <p:ph type="body" idx="4294967295"/>
          </p:nvPr>
        </p:nvSpPr>
        <p:spPr>
          <a:xfrm>
            <a:off x="408305" y="1347789"/>
            <a:ext cx="8366125" cy="4370260"/>
          </a:xfrm>
        </p:spPr>
        <p:style>
          <a:lnRef idx="2">
            <a:schemeClr val="accent6"/>
          </a:lnRef>
          <a:fillRef idx="1">
            <a:schemeClr val="lt1"/>
          </a:fillRef>
          <a:effectRef idx="0">
            <a:schemeClr val="accent6"/>
          </a:effectRef>
          <a:fontRef idx="minor">
            <a:schemeClr val="dk1"/>
          </a:fontRef>
        </p:style>
        <p:txBody>
          <a:bodyPr/>
          <a:lstStyle/>
          <a:p>
            <a:pPr eaLnBrk="1" hangingPunct="1">
              <a:buFont typeface="Wingdings" pitchFamily="2" charset="2"/>
              <a:buNone/>
            </a:pPr>
            <a:r>
              <a:rPr lang="en-US" altLang="en-US" sz="2200" dirty="0" smtClean="0">
                <a:latin typeface="Courier New" pitchFamily="49" charset="0"/>
              </a:rPr>
              <a:t>SELECT </a:t>
            </a:r>
            <a:r>
              <a:rPr lang="en-US" altLang="en-US" sz="2200" dirty="0" err="1" smtClean="0">
                <a:latin typeface="Courier New" pitchFamily="49" charset="0"/>
              </a:rPr>
              <a:t>TimeYear,TimeMonth</a:t>
            </a:r>
            <a:r>
              <a:rPr lang="en-US" altLang="en-US" sz="2200" dirty="0" smtClean="0">
                <a:latin typeface="Courier New" pitchFamily="49" charset="0"/>
              </a:rPr>
              <a:t>, </a:t>
            </a:r>
            <a:endParaRPr lang="en-US" altLang="en-US" sz="2200" dirty="0">
              <a:latin typeface="Courier New" pitchFamily="49" charset="0"/>
            </a:endParaRPr>
          </a:p>
          <a:p>
            <a:pPr eaLnBrk="1" hangingPunct="1">
              <a:buFont typeface="Wingdings" pitchFamily="2" charset="2"/>
              <a:buNone/>
            </a:pPr>
            <a:r>
              <a:rPr lang="en-US" altLang="en-US" sz="2200" dirty="0" smtClean="0">
                <a:latin typeface="Courier New" pitchFamily="49" charset="0"/>
              </a:rPr>
              <a:t>       SUM(</a:t>
            </a:r>
            <a:r>
              <a:rPr lang="en-US" altLang="en-US" sz="2200" dirty="0" err="1" smtClean="0">
                <a:latin typeface="Courier New" pitchFamily="49" charset="0"/>
              </a:rPr>
              <a:t>SalesDollar</a:t>
            </a:r>
            <a:r>
              <a:rPr lang="en-US" altLang="en-US" sz="2200" dirty="0" smtClean="0">
                <a:latin typeface="Courier New" pitchFamily="49" charset="0"/>
              </a:rPr>
              <a:t>) AS </a:t>
            </a:r>
            <a:r>
              <a:rPr lang="en-US" altLang="en-US" sz="2200" dirty="0" err="1" smtClean="0">
                <a:latin typeface="Courier New" pitchFamily="49" charset="0"/>
              </a:rPr>
              <a:t>SumSales</a:t>
            </a:r>
            <a:endParaRPr lang="en-US" altLang="en-US" sz="2200" dirty="0" smtClean="0">
              <a:latin typeface="Courier New" pitchFamily="49" charset="0"/>
            </a:endParaRPr>
          </a:p>
          <a:p>
            <a:pPr eaLnBrk="1" hangingPunct="1">
              <a:buFont typeface="Wingdings" pitchFamily="2" charset="2"/>
              <a:buNone/>
            </a:pPr>
            <a:r>
              <a:rPr lang="en-US" altLang="en-US" sz="2200" dirty="0" smtClean="0">
                <a:latin typeface="Courier New" pitchFamily="49" charset="0"/>
              </a:rPr>
              <a:t>               …</a:t>
            </a:r>
          </a:p>
          <a:p>
            <a:pPr eaLnBrk="1" hangingPunct="1">
              <a:buFont typeface="Wingdings" pitchFamily="2" charset="2"/>
              <a:buNone/>
            </a:pPr>
            <a:r>
              <a:rPr lang="en-US" altLang="en-US" sz="2200" dirty="0" smtClean="0">
                <a:latin typeface="Courier New" pitchFamily="49" charset="0"/>
              </a:rPr>
              <a:t>GROUP BY </a:t>
            </a:r>
            <a:r>
              <a:rPr lang="en-US" altLang="en-US" sz="2200" dirty="0" err="1" smtClean="0">
                <a:latin typeface="Courier New" pitchFamily="49" charset="0"/>
              </a:rPr>
              <a:t>TimeYear</a:t>
            </a:r>
            <a:r>
              <a:rPr lang="en-US" altLang="en-US" sz="2200" dirty="0" smtClean="0">
                <a:latin typeface="Courier New" pitchFamily="49" charset="0"/>
              </a:rPr>
              <a:t>, </a:t>
            </a:r>
            <a:r>
              <a:rPr lang="en-US" altLang="en-US" sz="2200" dirty="0" err="1" smtClean="0">
                <a:latin typeface="Courier New" pitchFamily="49" charset="0"/>
              </a:rPr>
              <a:t>TimeMonth</a:t>
            </a:r>
            <a:endParaRPr lang="en-US" altLang="en-US" sz="2200" dirty="0" smtClean="0">
              <a:latin typeface="Courier New" pitchFamily="49" charset="0"/>
            </a:endParaRPr>
          </a:p>
          <a:p>
            <a:pPr eaLnBrk="1" hangingPunct="1">
              <a:buFont typeface="Wingdings" pitchFamily="2" charset="2"/>
              <a:buNone/>
            </a:pPr>
            <a:r>
              <a:rPr lang="en-US" altLang="en-US" sz="2200" dirty="0" smtClean="0">
                <a:latin typeface="Courier New" pitchFamily="49" charset="0"/>
              </a:rPr>
              <a:t>UNION</a:t>
            </a:r>
          </a:p>
          <a:p>
            <a:pPr eaLnBrk="1" hangingPunct="1">
              <a:buFont typeface="Wingdings" pitchFamily="2" charset="2"/>
              <a:buNone/>
            </a:pPr>
            <a:r>
              <a:rPr lang="en-US" altLang="en-US" sz="2200" dirty="0" smtClean="0">
                <a:latin typeface="Courier New" pitchFamily="49" charset="0"/>
              </a:rPr>
              <a:t>SELECT </a:t>
            </a:r>
            <a:r>
              <a:rPr lang="en-US" altLang="en-US" sz="2200" dirty="0" err="1" smtClean="0">
                <a:latin typeface="Courier New" pitchFamily="49" charset="0"/>
              </a:rPr>
              <a:t>TimeYear</a:t>
            </a:r>
            <a:r>
              <a:rPr lang="en-US" altLang="en-US" sz="2200" dirty="0" smtClean="0">
                <a:latin typeface="Courier New" pitchFamily="49" charset="0"/>
              </a:rPr>
              <a:t>, NULL, SUM(</a:t>
            </a:r>
            <a:r>
              <a:rPr lang="en-US" altLang="en-US" sz="2200" dirty="0" err="1" smtClean="0">
                <a:latin typeface="Courier New" pitchFamily="49" charset="0"/>
              </a:rPr>
              <a:t>SalesDollar</a:t>
            </a:r>
            <a:r>
              <a:rPr lang="en-US" altLang="en-US" sz="2200" dirty="0" smtClean="0">
                <a:latin typeface="Courier New" pitchFamily="49" charset="0"/>
              </a:rPr>
              <a:t>) AS </a:t>
            </a:r>
            <a:r>
              <a:rPr lang="en-US" altLang="en-US" sz="2200" dirty="0" err="1" smtClean="0">
                <a:latin typeface="Courier New" pitchFamily="49" charset="0"/>
              </a:rPr>
              <a:t>SumSales</a:t>
            </a:r>
            <a:endParaRPr lang="en-US" altLang="en-US" sz="2200" dirty="0" smtClean="0">
              <a:latin typeface="Courier New" pitchFamily="49" charset="0"/>
            </a:endParaRPr>
          </a:p>
          <a:p>
            <a:pPr eaLnBrk="1" hangingPunct="1">
              <a:buFont typeface="Wingdings" pitchFamily="2" charset="2"/>
              <a:buNone/>
            </a:pPr>
            <a:r>
              <a:rPr lang="en-US" altLang="en-US" sz="2200" dirty="0" smtClean="0">
                <a:latin typeface="Courier New" pitchFamily="49" charset="0"/>
              </a:rPr>
              <a:t>               …</a:t>
            </a:r>
          </a:p>
          <a:p>
            <a:pPr eaLnBrk="1" hangingPunct="1">
              <a:buFont typeface="Wingdings" pitchFamily="2" charset="2"/>
              <a:buNone/>
            </a:pPr>
            <a:r>
              <a:rPr lang="en-US" altLang="en-US" sz="2200" dirty="0" smtClean="0">
                <a:latin typeface="Courier New" pitchFamily="49" charset="0"/>
              </a:rPr>
              <a:t>GROUP BY </a:t>
            </a:r>
            <a:r>
              <a:rPr lang="en-US" altLang="en-US" sz="2200" dirty="0" err="1" smtClean="0">
                <a:latin typeface="Courier New" pitchFamily="49" charset="0"/>
              </a:rPr>
              <a:t>TimeYear</a:t>
            </a:r>
            <a:endParaRPr lang="en-US" altLang="en-US" sz="2200" dirty="0" smtClean="0">
              <a:latin typeface="Courier New" pitchFamily="49" charset="0"/>
            </a:endParaRPr>
          </a:p>
          <a:p>
            <a:pPr eaLnBrk="1" hangingPunct="1">
              <a:buFont typeface="Wingdings" pitchFamily="2" charset="2"/>
              <a:buNone/>
            </a:pPr>
            <a:r>
              <a:rPr lang="en-US" altLang="en-US" sz="2200" dirty="0" smtClean="0">
                <a:latin typeface="Courier New" pitchFamily="49" charset="0"/>
              </a:rPr>
              <a:t>UNION</a:t>
            </a:r>
          </a:p>
          <a:p>
            <a:pPr eaLnBrk="1" hangingPunct="1">
              <a:buFont typeface="Wingdings" pitchFamily="2" charset="2"/>
              <a:buNone/>
            </a:pPr>
            <a:r>
              <a:rPr lang="en-US" altLang="en-US" sz="2200" dirty="0" smtClean="0">
                <a:latin typeface="Courier New" pitchFamily="49" charset="0"/>
              </a:rPr>
              <a:t>SELECT NULL, NULL, SUM(</a:t>
            </a:r>
            <a:r>
              <a:rPr lang="en-US" altLang="en-US" sz="2200" dirty="0" err="1" smtClean="0">
                <a:latin typeface="Courier New" pitchFamily="49" charset="0"/>
              </a:rPr>
              <a:t>SalesDollar</a:t>
            </a:r>
            <a:r>
              <a:rPr lang="en-US" altLang="en-US" sz="2200" dirty="0" smtClean="0">
                <a:latin typeface="Courier New" pitchFamily="49" charset="0"/>
              </a:rPr>
              <a:t>) AS </a:t>
            </a:r>
            <a:r>
              <a:rPr lang="en-US" altLang="en-US" sz="2200" dirty="0" err="1" smtClean="0">
                <a:latin typeface="Courier New" pitchFamily="49" charset="0"/>
              </a:rPr>
              <a:t>SumSales</a:t>
            </a:r>
            <a:endParaRPr lang="en-US" altLang="en-US" sz="2200" dirty="0" smtClean="0">
              <a:latin typeface="Courier New" pitchFamily="49" charset="0"/>
            </a:endParaRPr>
          </a:p>
        </p:txBody>
      </p:sp>
    </p:spTree>
    <p:extLst>
      <p:ext uri="{BB962C8B-B14F-4D97-AF65-F5344CB8AC3E}">
        <p14:creationId xmlns:p14="http://schemas.microsoft.com/office/powerpoint/2010/main" val="30236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ROLLUP Problems</a:t>
            </a:r>
            <a:endParaRPr lang="en-US" dirty="0"/>
          </a:p>
        </p:txBody>
      </p:sp>
      <p:sp>
        <p:nvSpPr>
          <p:cNvPr id="3" name="Content Placeholder 2"/>
          <p:cNvSpPr>
            <a:spLocks noGrp="1"/>
          </p:cNvSpPr>
          <p:nvPr>
            <p:ph idx="1"/>
          </p:nvPr>
        </p:nvSpPr>
        <p:spPr/>
        <p:txBody>
          <a:bodyPr/>
          <a:lstStyle/>
          <a:p>
            <a:r>
              <a:rPr lang="en-US" altLang="en-US" dirty="0"/>
              <a:t>SELECT statement with CUBE operator</a:t>
            </a:r>
          </a:p>
          <a:p>
            <a:pPr lvl="1"/>
            <a:r>
              <a:rPr lang="en-US" altLang="en-US" dirty="0"/>
              <a:t>Summarize (sum, min, and count) store sales for USA and Canada in 2012 by store zip code, month, and division identifier</a:t>
            </a:r>
          </a:p>
          <a:p>
            <a:pPr lvl="1"/>
            <a:r>
              <a:rPr lang="en-US" dirty="0"/>
              <a:t>Sort in a convenient </a:t>
            </a:r>
            <a:r>
              <a:rPr lang="en-US" dirty="0" smtClean="0"/>
              <a:t>order</a:t>
            </a:r>
          </a:p>
          <a:p>
            <a:pPr lvl="1"/>
            <a:r>
              <a:rPr lang="en-US" dirty="0" smtClean="0"/>
              <a:t>Partial set of subtotals</a:t>
            </a:r>
            <a:endParaRPr lang="en-US" dirty="0"/>
          </a:p>
          <a:p>
            <a:r>
              <a:rPr lang="en-US" dirty="0" smtClean="0"/>
              <a:t>Equivalent SELECT statement without ROLLUP operator</a:t>
            </a:r>
          </a:p>
          <a:p>
            <a:r>
              <a:rPr lang="en-US" dirty="0"/>
              <a:t>Documents in module 2 for lesson examples and additional practice problems</a:t>
            </a:r>
          </a:p>
        </p:txBody>
      </p:sp>
    </p:spTree>
    <p:extLst>
      <p:ext uri="{BB962C8B-B14F-4D97-AF65-F5344CB8AC3E}">
        <p14:creationId xmlns:p14="http://schemas.microsoft.com/office/powerpoint/2010/main" val="399333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pPr eaLnBrk="1" hangingPunct="1"/>
            <a:r>
              <a:rPr lang="en-US" altLang="en-US" dirty="0" smtClean="0"/>
              <a:t>Support subtotal computations common in pivot tables</a:t>
            </a:r>
          </a:p>
          <a:p>
            <a:pPr eaLnBrk="1" hangingPunct="1"/>
            <a:r>
              <a:rPr lang="en-US" altLang="en-US" dirty="0" smtClean="0"/>
              <a:t>ROLLUP operator for partial subtotals </a:t>
            </a:r>
          </a:p>
          <a:p>
            <a:pPr eaLnBrk="1" hangingPunct="1"/>
            <a:r>
              <a:rPr lang="en-US" altLang="en-US" dirty="0" smtClean="0"/>
              <a:t>Appropriate </a:t>
            </a:r>
            <a:r>
              <a:rPr lang="en-US" altLang="en-US" smtClean="0"/>
              <a:t>for hierarchical </a:t>
            </a:r>
            <a:r>
              <a:rPr lang="en-US" altLang="en-US" dirty="0" smtClean="0"/>
              <a:t>dimensions</a:t>
            </a:r>
          </a:p>
          <a:p>
            <a:pPr eaLnBrk="1" hangingPunct="1"/>
            <a:r>
              <a:rPr lang="en-US" altLang="en-US" dirty="0" smtClean="0"/>
              <a:t>Not primitive operator but strong advantages over UNION operations</a:t>
            </a:r>
          </a:p>
        </p:txBody>
      </p:sp>
    </p:spTree>
    <p:extLst>
      <p:ext uri="{BB962C8B-B14F-4D97-AF65-F5344CB8AC3E}">
        <p14:creationId xmlns:p14="http://schemas.microsoft.com/office/powerpoint/2010/main" val="42646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1645&quot;&gt;&lt;property id=&quot;20148&quot; value=&quot;5&quot;/&gt;&lt;property id=&quot;20300&quot; value=&quot;Slide 1 - &amp;quot;Module 2  SQL Subtotal Operators&amp;quot;&quot;/&gt;&lt;property id=&quot;20307&quot; value=&quot;256&quot;/&gt;&lt;/object&gt;&lt;object type=&quot;3&quot; unique_id=&quot;11652&quot;&gt;&lt;property id=&quot;20148&quot; value=&quot;5&quot;/&gt;&lt;property id=&quot;20300&quot; value=&quot;Slide 4 - &amp;quot;ROLLUP/GROUP BY Comparison&amp;quot;&quot;/&gt;&lt;property id=&quot;20307&quot; value=&quot;263&quot;/&gt;&lt;/object&gt;&lt;object type=&quot;3&quot; unique_id=&quot;11653&quot;&gt;&lt;property id=&quot;20148&quot; value=&quot;5&quot;/&gt;&lt;property id=&quot;20300&quot; value=&quot;Slide 5 - &amp;quot;ROLLUP Example&amp;quot;&quot;/&gt;&lt;property id=&quot;20307&quot; value=&quot;264&quot;/&gt;&lt;/object&gt;&lt;object type=&quot;3&quot; unique_id=&quot;11654&quot;&gt;&lt;property id=&quot;20148&quot; value=&quot;5&quot;/&gt;&lt;property id=&quot;20300&quot; value=&quot;Slide 6 - &amp;quot;ROLLUP Calculations&amp;quot;&quot;/&gt;&lt;property id=&quot;20307&quot; value=&quot;265&quot;/&gt;&lt;/object&gt;&lt;object type=&quot;3&quot; unique_id=&quot;11655&quot;&gt;&lt;property id=&quot;20148&quot; value=&quot;5&quot;/&gt;&lt;property id=&quot;20300&quot; value=&quot;Slide 7 - &amp;quot;SELECT Statement without ROLLUP&amp;quot;&quot;/&gt;&lt;property id=&quot;20307&quot; value=&quot;266&quot;/&gt;&lt;/object&gt;&lt;object type=&quot;3&quot; unique_id=&quot;11656&quot;&gt;&lt;property id=&quot;20148&quot; value=&quot;5&quot;/&gt;&lt;property id=&quot;20300&quot; value=&quot;Slide 9 - &amp;quot;Summary&amp;quot;&quot;/&gt;&lt;property id=&quot;20307&quot; value=&quot;267&quot;/&gt;&lt;/object&gt;&lt;object type=&quot;3&quot; unique_id=&quot;11687&quot;&gt;&lt;property id=&quot;20148&quot; value=&quot;5&quot;/&gt;&lt;property id=&quot;20300&quot; value=&quot;Slide 2 - &amp;quot;Lesson Objectives&amp;quot;&quot;/&gt;&lt;property id=&quot;20307&quot; value=&quot;268&quot;/&gt;&lt;/object&gt;&lt;object type=&quot;3&quot; unique_id=&quot;12741&quot;&gt;&lt;property id=&quot;20148&quot; value=&quot;5&quot;/&gt;&lt;property id=&quot;20300&quot; value=&quot;Slide 8 - &amp;quot;Additional ROLLUP Problems&amp;quot;&quot;/&gt;&lt;property id=&quot;20307&quot; value=&quot;269&quot;/&gt;&lt;/object&gt;&lt;object type=&quot;3&quot; unique_id=&quot;12773&quot;&gt;&lt;property id=&quot;20148&quot; value=&quot;5&quot;/&gt;&lt;property id=&quot;20300&quot; value=&quot;Slide 3 - &amp;quot;ROLLUP Operator Characteristics&amp;quot;&quot;/&gt;&lt;property id=&quot;20307&quot; value=&quot;270&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9629</TotalTime>
  <Words>932</Words>
  <Application>Microsoft Office PowerPoint</Application>
  <PresentationFormat>On-screen Show (4:3)</PresentationFormat>
  <Paragraphs>179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Arial</vt:lpstr>
      <vt:lpstr>Courier New</vt:lpstr>
      <vt:lpstr>Symbol</vt:lpstr>
      <vt:lpstr>Times New Roman</vt:lpstr>
      <vt:lpstr>Wingdings</vt:lpstr>
      <vt:lpstr>Blank Presentation</vt:lpstr>
      <vt:lpstr>Module 2  SQL Subtotal Operators</vt:lpstr>
      <vt:lpstr>Lesson Objectives</vt:lpstr>
      <vt:lpstr>ROLLUP Operator Characteristics</vt:lpstr>
      <vt:lpstr>ROLLUP/GROUP BY Comparison</vt:lpstr>
      <vt:lpstr>ROLLUP Example</vt:lpstr>
      <vt:lpstr>ROLLUP Calculations</vt:lpstr>
      <vt:lpstr>SELECT Statement without ROLLUP</vt:lpstr>
      <vt:lpstr>Additional ROLLUP Problems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Mannino, Michael</cp:lastModifiedBy>
  <cp:revision>2021</cp:revision>
  <cp:lastPrinted>1601-01-01T00:00:00Z</cp:lastPrinted>
  <dcterms:created xsi:type="dcterms:W3CDTF">2000-07-15T18:34:14Z</dcterms:created>
  <dcterms:modified xsi:type="dcterms:W3CDTF">2015-12-07T17:46:51Z</dcterms:modified>
</cp:coreProperties>
</file>