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8" r:id="rId4"/>
    <p:sldId id="275" r:id="rId5"/>
    <p:sldId id="265" r:id="rId6"/>
    <p:sldId id="266" r:id="rId7"/>
    <p:sldId id="276" r:id="rId8"/>
    <p:sldId id="272" r:id="rId9"/>
    <p:sldId id="269" r:id="rId10"/>
    <p:sldId id="277" r:id="rId11"/>
    <p:sldId id="279" r:id="rId12"/>
    <p:sldId id="271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43" autoAdjust="0"/>
  </p:normalViewPr>
  <p:slideViewPr>
    <p:cSldViewPr snapToGrid="0">
      <p:cViewPr varScale="1">
        <p:scale>
          <a:sx n="79" d="100"/>
          <a:sy n="79" d="100"/>
        </p:scale>
        <p:origin x="10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21B68-2BBF-4118-A36A-68F4D7B1A759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3E1B1E-FDE9-4264-855B-D411D26EED66}">
      <dgm:prSet phldrT="[Text]"/>
      <dgm:spPr/>
      <dgm:t>
        <a:bodyPr/>
        <a:lstStyle/>
        <a:p>
          <a:r>
            <a:rPr lang="en-US" dirty="0" smtClean="0"/>
            <a:t>Ratio_To_Report</a:t>
          </a:r>
          <a:endParaRPr lang="en-US" dirty="0"/>
        </a:p>
      </dgm:t>
    </dgm:pt>
    <dgm:pt modelId="{90414EEB-E4ED-45CC-8ECC-3A10D9C99E36}" type="parTrans" cxnId="{84126D0B-2FAC-41B1-B01E-E8585AFA7553}">
      <dgm:prSet/>
      <dgm:spPr/>
      <dgm:t>
        <a:bodyPr/>
        <a:lstStyle/>
        <a:p>
          <a:endParaRPr lang="en-US"/>
        </a:p>
      </dgm:t>
    </dgm:pt>
    <dgm:pt modelId="{19C5696E-5E40-4CAE-BC24-0D5A36A50616}" type="sibTrans" cxnId="{84126D0B-2FAC-41B1-B01E-E8585AFA7553}">
      <dgm:prSet/>
      <dgm:spPr/>
      <dgm:t>
        <a:bodyPr/>
        <a:lstStyle/>
        <a:p>
          <a:endParaRPr lang="en-US"/>
        </a:p>
      </dgm:t>
    </dgm:pt>
    <dgm:pt modelId="{B1677D62-DBC9-46B3-A7A6-19264C42B774}">
      <dgm:prSet phldrT="[Text]"/>
      <dgm:spPr/>
      <dgm:t>
        <a:bodyPr/>
        <a:lstStyle/>
        <a:p>
          <a:r>
            <a:rPr lang="en-US" dirty="0" smtClean="0"/>
            <a:t>Contribution ratios for additive columns</a:t>
          </a:r>
          <a:endParaRPr lang="en-US" dirty="0"/>
        </a:p>
      </dgm:t>
    </dgm:pt>
    <dgm:pt modelId="{1BAACBF1-C5D7-4F3E-B7AC-7A52B4C4176C}" type="parTrans" cxnId="{7185D3D8-A5DE-41B4-A1B7-162D1EBEF377}">
      <dgm:prSet/>
      <dgm:spPr/>
      <dgm:t>
        <a:bodyPr/>
        <a:lstStyle/>
        <a:p>
          <a:endParaRPr lang="en-US"/>
        </a:p>
      </dgm:t>
    </dgm:pt>
    <dgm:pt modelId="{E161E950-8CC6-4E97-8FF5-645A7B9F251D}" type="sibTrans" cxnId="{7185D3D8-A5DE-41B4-A1B7-162D1EBEF377}">
      <dgm:prSet/>
      <dgm:spPr/>
      <dgm:t>
        <a:bodyPr/>
        <a:lstStyle/>
        <a:p>
          <a:endParaRPr lang="en-US"/>
        </a:p>
      </dgm:t>
    </dgm:pt>
    <dgm:pt modelId="{40CA497E-6819-4B26-9008-191050606C56}">
      <dgm:prSet phldrT="[Text]"/>
      <dgm:spPr/>
      <dgm:t>
        <a:bodyPr/>
        <a:lstStyle/>
        <a:p>
          <a:r>
            <a:rPr lang="en-US" dirty="0" smtClean="0"/>
            <a:t>Ratios sum to 1</a:t>
          </a:r>
          <a:endParaRPr lang="en-US" dirty="0"/>
        </a:p>
      </dgm:t>
    </dgm:pt>
    <dgm:pt modelId="{14C7DA6D-0110-4490-988A-6AEE3B9454F8}" type="parTrans" cxnId="{8E8CB548-D792-48D6-ABE2-0C063588E15E}">
      <dgm:prSet/>
      <dgm:spPr/>
      <dgm:t>
        <a:bodyPr/>
        <a:lstStyle/>
        <a:p>
          <a:endParaRPr lang="en-US"/>
        </a:p>
      </dgm:t>
    </dgm:pt>
    <dgm:pt modelId="{24AF3398-8D09-49C3-A155-E6CF743A6A32}" type="sibTrans" cxnId="{8E8CB548-D792-48D6-ABE2-0C063588E15E}">
      <dgm:prSet/>
      <dgm:spPr/>
      <dgm:t>
        <a:bodyPr/>
        <a:lstStyle/>
        <a:p>
          <a:endParaRPr lang="en-US"/>
        </a:p>
      </dgm:t>
    </dgm:pt>
    <dgm:pt modelId="{DA7404B6-D6B2-4B47-BAA0-26B5284A9AA2}">
      <dgm:prSet phldrT="[Text]"/>
      <dgm:spPr/>
      <dgm:t>
        <a:bodyPr/>
        <a:lstStyle/>
        <a:p>
          <a:r>
            <a:rPr lang="en-US" dirty="0" smtClean="0"/>
            <a:t>Cume_Dist and Percent_Rank</a:t>
          </a:r>
          <a:endParaRPr lang="en-US" dirty="0"/>
        </a:p>
      </dgm:t>
    </dgm:pt>
    <dgm:pt modelId="{468F6450-94BC-4DBB-B72F-FF26E01F1685}" type="parTrans" cxnId="{FF23B613-B656-477B-B2E5-2A8DC4F6B092}">
      <dgm:prSet/>
      <dgm:spPr/>
      <dgm:t>
        <a:bodyPr/>
        <a:lstStyle/>
        <a:p>
          <a:endParaRPr lang="en-US"/>
        </a:p>
      </dgm:t>
    </dgm:pt>
    <dgm:pt modelId="{8F8A9794-9B0A-40DB-97E9-C3245BD46E58}" type="sibTrans" cxnId="{FF23B613-B656-477B-B2E5-2A8DC4F6B092}">
      <dgm:prSet/>
      <dgm:spPr/>
      <dgm:t>
        <a:bodyPr/>
        <a:lstStyle/>
        <a:p>
          <a:endParaRPr lang="en-US"/>
        </a:p>
      </dgm:t>
    </dgm:pt>
    <dgm:pt modelId="{6393EB7D-87E1-4330-A5CC-292B1072605B}">
      <dgm:prSet phldrT="[Text]"/>
      <dgm:spPr/>
      <dgm:t>
        <a:bodyPr/>
        <a:lstStyle/>
        <a:p>
          <a:r>
            <a:rPr lang="en-US" dirty="0" smtClean="0"/>
            <a:t>Distribution ratios for ordered columns</a:t>
          </a:r>
          <a:endParaRPr lang="en-US" dirty="0"/>
        </a:p>
      </dgm:t>
    </dgm:pt>
    <dgm:pt modelId="{FB504FA7-D192-425F-8374-FBD173A79073}" type="parTrans" cxnId="{883D3ED1-E90F-4C08-A5E1-BEB3FC726B24}">
      <dgm:prSet/>
      <dgm:spPr/>
      <dgm:t>
        <a:bodyPr/>
        <a:lstStyle/>
        <a:p>
          <a:endParaRPr lang="en-US"/>
        </a:p>
      </dgm:t>
    </dgm:pt>
    <dgm:pt modelId="{E22E20FD-9D2F-4087-982C-F11AC62DF77B}" type="sibTrans" cxnId="{883D3ED1-E90F-4C08-A5E1-BEB3FC726B24}">
      <dgm:prSet/>
      <dgm:spPr/>
      <dgm:t>
        <a:bodyPr/>
        <a:lstStyle/>
        <a:p>
          <a:endParaRPr lang="en-US"/>
        </a:p>
      </dgm:t>
    </dgm:pt>
    <dgm:pt modelId="{7EE55213-70C8-4D5D-9765-FE794E25A4CB}">
      <dgm:prSet phldrT="[Text]"/>
      <dgm:spPr/>
      <dgm:t>
        <a:bodyPr/>
        <a:lstStyle/>
        <a:p>
          <a:r>
            <a:rPr lang="en-US" dirty="0" smtClean="0"/>
            <a:t>Differ slightly on range</a:t>
          </a:r>
          <a:endParaRPr lang="en-US" dirty="0"/>
        </a:p>
      </dgm:t>
    </dgm:pt>
    <dgm:pt modelId="{19908B23-884F-4E92-AAFF-042133A14802}" type="parTrans" cxnId="{95203768-253B-495D-ADD2-56AF20530776}">
      <dgm:prSet/>
      <dgm:spPr/>
      <dgm:t>
        <a:bodyPr/>
        <a:lstStyle/>
        <a:p>
          <a:endParaRPr lang="en-US"/>
        </a:p>
      </dgm:t>
    </dgm:pt>
    <dgm:pt modelId="{C3047EDD-E38C-4912-84E4-3B95DADB7FF6}" type="sibTrans" cxnId="{95203768-253B-495D-ADD2-56AF20530776}">
      <dgm:prSet/>
      <dgm:spPr/>
      <dgm:t>
        <a:bodyPr/>
        <a:lstStyle/>
        <a:p>
          <a:endParaRPr lang="en-US"/>
        </a:p>
      </dgm:t>
    </dgm:pt>
    <dgm:pt modelId="{C9612EF9-88D6-4304-BB0D-684062CB5B60}">
      <dgm:prSet phldrT="[Text]"/>
      <dgm:spPr/>
      <dgm:t>
        <a:bodyPr/>
        <a:lstStyle/>
        <a:p>
          <a:r>
            <a:rPr lang="en-US" dirty="0" smtClean="0"/>
            <a:t>Maximum value of 1</a:t>
          </a:r>
          <a:endParaRPr lang="en-US" dirty="0"/>
        </a:p>
      </dgm:t>
    </dgm:pt>
    <dgm:pt modelId="{23C40522-2F56-4CCC-8CFC-D17726C77FF4}" type="parTrans" cxnId="{EFB79FAD-ECAE-40D6-BDC9-658CA7A3EC64}">
      <dgm:prSet/>
      <dgm:spPr/>
      <dgm:t>
        <a:bodyPr/>
        <a:lstStyle/>
        <a:p>
          <a:endParaRPr lang="en-US"/>
        </a:p>
      </dgm:t>
    </dgm:pt>
    <dgm:pt modelId="{35DF754D-01D1-42EE-A6D9-D82878572C08}" type="sibTrans" cxnId="{EFB79FAD-ECAE-40D6-BDC9-658CA7A3EC64}">
      <dgm:prSet/>
      <dgm:spPr/>
      <dgm:t>
        <a:bodyPr/>
        <a:lstStyle/>
        <a:p>
          <a:endParaRPr lang="en-US"/>
        </a:p>
      </dgm:t>
    </dgm:pt>
    <dgm:pt modelId="{0426927F-3B7A-4571-A987-1E15FC74907C}" type="pres">
      <dgm:prSet presAssocID="{D3E21B68-2BBF-4118-A36A-68F4D7B1A7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D81A8A-6A35-4D7E-983A-53C6C048AE72}" type="pres">
      <dgm:prSet presAssocID="{AF3E1B1E-FDE9-4264-855B-D411D26EED66}" presName="parentLin" presStyleCnt="0"/>
      <dgm:spPr/>
      <dgm:t>
        <a:bodyPr/>
        <a:lstStyle/>
        <a:p>
          <a:endParaRPr lang="en-US"/>
        </a:p>
      </dgm:t>
    </dgm:pt>
    <dgm:pt modelId="{4B869DB5-B39A-42DF-8A5B-1B7B085AF812}" type="pres">
      <dgm:prSet presAssocID="{AF3E1B1E-FDE9-4264-855B-D411D26EED6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2AC78E9-E600-4489-AD07-3F682816AF66}" type="pres">
      <dgm:prSet presAssocID="{AF3E1B1E-FDE9-4264-855B-D411D26EED6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77370-BDF6-44C8-BEBE-48DEBAD98B36}" type="pres">
      <dgm:prSet presAssocID="{AF3E1B1E-FDE9-4264-855B-D411D26EED66}" presName="negativeSpace" presStyleCnt="0"/>
      <dgm:spPr/>
      <dgm:t>
        <a:bodyPr/>
        <a:lstStyle/>
        <a:p>
          <a:endParaRPr lang="en-US"/>
        </a:p>
      </dgm:t>
    </dgm:pt>
    <dgm:pt modelId="{3117895C-3EA9-481E-A2E2-0B6C4B5094C9}" type="pres">
      <dgm:prSet presAssocID="{AF3E1B1E-FDE9-4264-855B-D411D26EED6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6A28A-730F-4B86-8F7A-267567ACCA42}" type="pres">
      <dgm:prSet presAssocID="{19C5696E-5E40-4CAE-BC24-0D5A36A50616}" presName="spaceBetweenRectangles" presStyleCnt="0"/>
      <dgm:spPr/>
      <dgm:t>
        <a:bodyPr/>
        <a:lstStyle/>
        <a:p>
          <a:endParaRPr lang="en-US"/>
        </a:p>
      </dgm:t>
    </dgm:pt>
    <dgm:pt modelId="{FA69277D-6E0E-4E9E-89FD-B80F99BE5C74}" type="pres">
      <dgm:prSet presAssocID="{DA7404B6-D6B2-4B47-BAA0-26B5284A9AA2}" presName="parentLin" presStyleCnt="0"/>
      <dgm:spPr/>
      <dgm:t>
        <a:bodyPr/>
        <a:lstStyle/>
        <a:p>
          <a:endParaRPr lang="en-US"/>
        </a:p>
      </dgm:t>
    </dgm:pt>
    <dgm:pt modelId="{98F8BBFF-ECB2-44CA-92C0-1ECF15045E2C}" type="pres">
      <dgm:prSet presAssocID="{DA7404B6-D6B2-4B47-BAA0-26B5284A9AA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2F786F5-2135-4E1C-9173-293F58F4E181}" type="pres">
      <dgm:prSet presAssocID="{DA7404B6-D6B2-4B47-BAA0-26B5284A9AA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54085-F03D-4FAE-A1FA-41F0FA2BC555}" type="pres">
      <dgm:prSet presAssocID="{DA7404B6-D6B2-4B47-BAA0-26B5284A9AA2}" presName="negativeSpace" presStyleCnt="0"/>
      <dgm:spPr/>
      <dgm:t>
        <a:bodyPr/>
        <a:lstStyle/>
        <a:p>
          <a:endParaRPr lang="en-US"/>
        </a:p>
      </dgm:t>
    </dgm:pt>
    <dgm:pt modelId="{296645EE-33FC-4AA4-9E78-F8EBDCC014B9}" type="pres">
      <dgm:prSet presAssocID="{DA7404B6-D6B2-4B47-BAA0-26B5284A9AA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3D3ED1-E90F-4C08-A5E1-BEB3FC726B24}" srcId="{DA7404B6-D6B2-4B47-BAA0-26B5284A9AA2}" destId="{6393EB7D-87E1-4330-A5CC-292B1072605B}" srcOrd="0" destOrd="0" parTransId="{FB504FA7-D192-425F-8374-FBD173A79073}" sibTransId="{E22E20FD-9D2F-4087-982C-F11AC62DF77B}"/>
    <dgm:cxn modelId="{3D663FCF-ECC0-4F64-BC5A-823AE39A3F13}" type="presOf" srcId="{B1677D62-DBC9-46B3-A7A6-19264C42B774}" destId="{3117895C-3EA9-481E-A2E2-0B6C4B5094C9}" srcOrd="0" destOrd="0" presId="urn:microsoft.com/office/officeart/2005/8/layout/list1"/>
    <dgm:cxn modelId="{95203768-253B-495D-ADD2-56AF20530776}" srcId="{DA7404B6-D6B2-4B47-BAA0-26B5284A9AA2}" destId="{7EE55213-70C8-4D5D-9765-FE794E25A4CB}" srcOrd="2" destOrd="0" parTransId="{19908B23-884F-4E92-AAFF-042133A14802}" sibTransId="{C3047EDD-E38C-4912-84E4-3B95DADB7FF6}"/>
    <dgm:cxn modelId="{7185D3D8-A5DE-41B4-A1B7-162D1EBEF377}" srcId="{AF3E1B1E-FDE9-4264-855B-D411D26EED66}" destId="{B1677D62-DBC9-46B3-A7A6-19264C42B774}" srcOrd="0" destOrd="0" parTransId="{1BAACBF1-C5D7-4F3E-B7AC-7A52B4C4176C}" sibTransId="{E161E950-8CC6-4E97-8FF5-645A7B9F251D}"/>
    <dgm:cxn modelId="{C1195BA6-5659-4B29-B753-0425D7A118A3}" type="presOf" srcId="{D3E21B68-2BBF-4118-A36A-68F4D7B1A759}" destId="{0426927F-3B7A-4571-A987-1E15FC74907C}" srcOrd="0" destOrd="0" presId="urn:microsoft.com/office/officeart/2005/8/layout/list1"/>
    <dgm:cxn modelId="{8E8CB548-D792-48D6-ABE2-0C063588E15E}" srcId="{AF3E1B1E-FDE9-4264-855B-D411D26EED66}" destId="{40CA497E-6819-4B26-9008-191050606C56}" srcOrd="1" destOrd="0" parTransId="{14C7DA6D-0110-4490-988A-6AEE3B9454F8}" sibTransId="{24AF3398-8D09-49C3-A155-E6CF743A6A32}"/>
    <dgm:cxn modelId="{FF23B613-B656-477B-B2E5-2A8DC4F6B092}" srcId="{D3E21B68-2BBF-4118-A36A-68F4D7B1A759}" destId="{DA7404B6-D6B2-4B47-BAA0-26B5284A9AA2}" srcOrd="1" destOrd="0" parTransId="{468F6450-94BC-4DBB-B72F-FF26E01F1685}" sibTransId="{8F8A9794-9B0A-40DB-97E9-C3245BD46E58}"/>
    <dgm:cxn modelId="{2231ED86-1186-4669-80A9-1382FC51D35D}" type="presOf" srcId="{C9612EF9-88D6-4304-BB0D-684062CB5B60}" destId="{296645EE-33FC-4AA4-9E78-F8EBDCC014B9}" srcOrd="0" destOrd="1" presId="urn:microsoft.com/office/officeart/2005/8/layout/list1"/>
    <dgm:cxn modelId="{EFB79FAD-ECAE-40D6-BDC9-658CA7A3EC64}" srcId="{DA7404B6-D6B2-4B47-BAA0-26B5284A9AA2}" destId="{C9612EF9-88D6-4304-BB0D-684062CB5B60}" srcOrd="1" destOrd="0" parTransId="{23C40522-2F56-4CCC-8CFC-D17726C77FF4}" sibTransId="{35DF754D-01D1-42EE-A6D9-D82878572C08}"/>
    <dgm:cxn modelId="{84126D0B-2FAC-41B1-B01E-E8585AFA7553}" srcId="{D3E21B68-2BBF-4118-A36A-68F4D7B1A759}" destId="{AF3E1B1E-FDE9-4264-855B-D411D26EED66}" srcOrd="0" destOrd="0" parTransId="{90414EEB-E4ED-45CC-8ECC-3A10D9C99E36}" sibTransId="{19C5696E-5E40-4CAE-BC24-0D5A36A50616}"/>
    <dgm:cxn modelId="{AA950A66-D9AF-4CF7-858B-5749DF29057A}" type="presOf" srcId="{7EE55213-70C8-4D5D-9765-FE794E25A4CB}" destId="{296645EE-33FC-4AA4-9E78-F8EBDCC014B9}" srcOrd="0" destOrd="2" presId="urn:microsoft.com/office/officeart/2005/8/layout/list1"/>
    <dgm:cxn modelId="{441CDF6D-C808-4D29-99DC-5942A14FF7D1}" type="presOf" srcId="{AF3E1B1E-FDE9-4264-855B-D411D26EED66}" destId="{02AC78E9-E600-4489-AD07-3F682816AF66}" srcOrd="1" destOrd="0" presId="urn:microsoft.com/office/officeart/2005/8/layout/list1"/>
    <dgm:cxn modelId="{2833BE40-E98A-4370-9119-FEC71EC6C1E0}" type="presOf" srcId="{6393EB7D-87E1-4330-A5CC-292B1072605B}" destId="{296645EE-33FC-4AA4-9E78-F8EBDCC014B9}" srcOrd="0" destOrd="0" presId="urn:microsoft.com/office/officeart/2005/8/layout/list1"/>
    <dgm:cxn modelId="{B647E33A-2801-46EE-9E10-F6948D17DA51}" type="presOf" srcId="{40CA497E-6819-4B26-9008-191050606C56}" destId="{3117895C-3EA9-481E-A2E2-0B6C4B5094C9}" srcOrd="0" destOrd="1" presId="urn:microsoft.com/office/officeart/2005/8/layout/list1"/>
    <dgm:cxn modelId="{900E38F2-4992-4DE7-8442-F8254C213A7E}" type="presOf" srcId="{DA7404B6-D6B2-4B47-BAA0-26B5284A9AA2}" destId="{22F786F5-2135-4E1C-9173-293F58F4E181}" srcOrd="1" destOrd="0" presId="urn:microsoft.com/office/officeart/2005/8/layout/list1"/>
    <dgm:cxn modelId="{57F9FBF5-DFC7-4ABB-8902-AC63C8C10D20}" type="presOf" srcId="{DA7404B6-D6B2-4B47-BAA0-26B5284A9AA2}" destId="{98F8BBFF-ECB2-44CA-92C0-1ECF15045E2C}" srcOrd="0" destOrd="0" presId="urn:microsoft.com/office/officeart/2005/8/layout/list1"/>
    <dgm:cxn modelId="{DD68EF48-3230-420E-BD3C-253AB18FCAB5}" type="presOf" srcId="{AF3E1B1E-FDE9-4264-855B-D411D26EED66}" destId="{4B869DB5-B39A-42DF-8A5B-1B7B085AF812}" srcOrd="0" destOrd="0" presId="urn:microsoft.com/office/officeart/2005/8/layout/list1"/>
    <dgm:cxn modelId="{4523FD23-58BF-4AC1-940A-7EB31CA55AD0}" type="presParOf" srcId="{0426927F-3B7A-4571-A987-1E15FC74907C}" destId="{A0D81A8A-6A35-4D7E-983A-53C6C048AE72}" srcOrd="0" destOrd="0" presId="urn:microsoft.com/office/officeart/2005/8/layout/list1"/>
    <dgm:cxn modelId="{DB7F7F2C-790D-42F0-B28A-25AAAE23E138}" type="presParOf" srcId="{A0D81A8A-6A35-4D7E-983A-53C6C048AE72}" destId="{4B869DB5-B39A-42DF-8A5B-1B7B085AF812}" srcOrd="0" destOrd="0" presId="urn:microsoft.com/office/officeart/2005/8/layout/list1"/>
    <dgm:cxn modelId="{EC4EE6BC-B624-4036-9A39-0D7F78B0FE03}" type="presParOf" srcId="{A0D81A8A-6A35-4D7E-983A-53C6C048AE72}" destId="{02AC78E9-E600-4489-AD07-3F682816AF66}" srcOrd="1" destOrd="0" presId="urn:microsoft.com/office/officeart/2005/8/layout/list1"/>
    <dgm:cxn modelId="{029F4C84-277B-4259-87C1-37F374B77783}" type="presParOf" srcId="{0426927F-3B7A-4571-A987-1E15FC74907C}" destId="{67C77370-BDF6-44C8-BEBE-48DEBAD98B36}" srcOrd="1" destOrd="0" presId="urn:microsoft.com/office/officeart/2005/8/layout/list1"/>
    <dgm:cxn modelId="{E87CC3D1-68FD-45CB-A8EB-C300B6869D8A}" type="presParOf" srcId="{0426927F-3B7A-4571-A987-1E15FC74907C}" destId="{3117895C-3EA9-481E-A2E2-0B6C4B5094C9}" srcOrd="2" destOrd="0" presId="urn:microsoft.com/office/officeart/2005/8/layout/list1"/>
    <dgm:cxn modelId="{9486BE6B-4DA9-42CA-BDD8-E620FC5A8EB8}" type="presParOf" srcId="{0426927F-3B7A-4571-A987-1E15FC74907C}" destId="{4E56A28A-730F-4B86-8F7A-267567ACCA42}" srcOrd="3" destOrd="0" presId="urn:microsoft.com/office/officeart/2005/8/layout/list1"/>
    <dgm:cxn modelId="{A5B8E1AA-9C33-481C-9A61-0079D88A0BD2}" type="presParOf" srcId="{0426927F-3B7A-4571-A987-1E15FC74907C}" destId="{FA69277D-6E0E-4E9E-89FD-B80F99BE5C74}" srcOrd="4" destOrd="0" presId="urn:microsoft.com/office/officeart/2005/8/layout/list1"/>
    <dgm:cxn modelId="{86167315-8C60-4614-94A9-CDC789592B20}" type="presParOf" srcId="{FA69277D-6E0E-4E9E-89FD-B80F99BE5C74}" destId="{98F8BBFF-ECB2-44CA-92C0-1ECF15045E2C}" srcOrd="0" destOrd="0" presId="urn:microsoft.com/office/officeart/2005/8/layout/list1"/>
    <dgm:cxn modelId="{708F4EF5-700B-45DD-852D-388A3C96D4D9}" type="presParOf" srcId="{FA69277D-6E0E-4E9E-89FD-B80F99BE5C74}" destId="{22F786F5-2135-4E1C-9173-293F58F4E181}" srcOrd="1" destOrd="0" presId="urn:microsoft.com/office/officeart/2005/8/layout/list1"/>
    <dgm:cxn modelId="{FF1DED64-8594-4958-9A69-CBC5CF4F2B60}" type="presParOf" srcId="{0426927F-3B7A-4571-A987-1E15FC74907C}" destId="{D1654085-F03D-4FAE-A1FA-41F0FA2BC555}" srcOrd="5" destOrd="0" presId="urn:microsoft.com/office/officeart/2005/8/layout/list1"/>
    <dgm:cxn modelId="{BD57CF30-3761-47DF-AEA5-9C378BC1A63E}" type="presParOf" srcId="{0426927F-3B7A-4571-A987-1E15FC74907C}" destId="{296645EE-33FC-4AA4-9E78-F8EBDCC014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7895C-3EA9-481E-A2E2-0B6C4B5094C9}">
      <dsp:nvSpPr>
        <dsp:cNvPr id="0" name=""/>
        <dsp:cNvSpPr/>
      </dsp:nvSpPr>
      <dsp:spPr>
        <a:xfrm>
          <a:off x="0" y="431475"/>
          <a:ext cx="83820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562356" rIns="65053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Contribution ratios for additive columns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Ratios sum to 1</a:t>
          </a:r>
          <a:endParaRPr lang="en-US" sz="2700" kern="1200" dirty="0"/>
        </a:p>
      </dsp:txBody>
      <dsp:txXfrm>
        <a:off x="0" y="431475"/>
        <a:ext cx="8382000" cy="1530900"/>
      </dsp:txXfrm>
    </dsp:sp>
    <dsp:sp modelId="{02AC78E9-E600-4489-AD07-3F682816AF66}">
      <dsp:nvSpPr>
        <dsp:cNvPr id="0" name=""/>
        <dsp:cNvSpPr/>
      </dsp:nvSpPr>
      <dsp:spPr>
        <a:xfrm>
          <a:off x="419100" y="32954"/>
          <a:ext cx="5867400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Ratio_To_Report</a:t>
          </a:r>
          <a:endParaRPr lang="en-US" sz="2700" kern="1200" dirty="0"/>
        </a:p>
      </dsp:txBody>
      <dsp:txXfrm>
        <a:off x="458008" y="71862"/>
        <a:ext cx="5789584" cy="719224"/>
      </dsp:txXfrm>
    </dsp:sp>
    <dsp:sp modelId="{296645EE-33FC-4AA4-9E78-F8EBDCC014B9}">
      <dsp:nvSpPr>
        <dsp:cNvPr id="0" name=""/>
        <dsp:cNvSpPr/>
      </dsp:nvSpPr>
      <dsp:spPr>
        <a:xfrm>
          <a:off x="0" y="2506695"/>
          <a:ext cx="83820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562356" rIns="65053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Distribution ratios for ordered columns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Maximum value of 1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Differ slightly on range</a:t>
          </a:r>
          <a:endParaRPr lang="en-US" sz="2700" kern="1200" dirty="0"/>
        </a:p>
      </dsp:txBody>
      <dsp:txXfrm>
        <a:off x="0" y="2506695"/>
        <a:ext cx="8382000" cy="1956150"/>
      </dsp:txXfrm>
    </dsp:sp>
    <dsp:sp modelId="{22F786F5-2135-4E1C-9173-293F58F4E181}">
      <dsp:nvSpPr>
        <dsp:cNvPr id="0" name=""/>
        <dsp:cNvSpPr/>
      </dsp:nvSpPr>
      <dsp:spPr>
        <a:xfrm>
          <a:off x="419100" y="2108174"/>
          <a:ext cx="5867400" cy="797040"/>
        </a:xfrm>
        <a:prstGeom prst="round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Cume_Dist and Percent_Rank</a:t>
          </a:r>
          <a:endParaRPr lang="en-US" sz="2700" kern="1200" dirty="0"/>
        </a:p>
      </dsp:txBody>
      <dsp:txXfrm>
        <a:off x="458008" y="2147082"/>
        <a:ext cx="57895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3</a:t>
            </a:r>
            <a:r>
              <a:rPr lang="en-US" baseline="0" dirty="0" smtClean="0"/>
              <a:t>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Oracle SQL analytic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Are analytic functions used more directly (by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business analysts) or indirectly by business intelligence tools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DISTINCT keyword in example 5 to eliminate duplicates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Example 6: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Need nested query in the FROM clause for top performers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First write statement to determine complete distribution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Solutions in a module 3 document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Example 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Solutions in a module 3 document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12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baseline="0" dirty="0" smtClean="0"/>
              <a:t>Common business analysis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More precise than relative rankings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Contributions of each division to total sales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Products within top 5% of unit sales</a:t>
            </a:r>
            <a:endParaRPr lang="en-US" altLang="en-US" baseline="0" dirty="0" smtClean="0"/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Quantitative rankings using ratios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RATIO_TO_REPORT for comparing contribution of additive measure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PERCENT_RANK and CUME_DIST for comparing</a:t>
            </a:r>
            <a:r>
              <a:rPr lang="en-US" altLang="en-US" baseline="0" dirty="0" smtClean="0"/>
              <a:t> the number of rows for a threshold value in ordered columns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Without analytic functions in SQL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Complex combinations of SQL statements and procedural coding: advanced SQL knowledge necessary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Poor performance as compiler will not optimize</a:t>
            </a: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 3 extends</a:t>
            </a:r>
            <a:r>
              <a:rPr lang="en-US" baseline="0" dirty="0" smtClean="0"/>
              <a:t> part 2 with</a:t>
            </a:r>
            <a:r>
              <a:rPr lang="en-US" dirty="0" smtClean="0"/>
              <a:t> </a:t>
            </a:r>
            <a:r>
              <a:rPr lang="en-US" baseline="0" dirty="0" smtClean="0"/>
              <a:t>additional Oracle analytic functions for quantitative ranking.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</a:t>
            </a:r>
            <a:r>
              <a:rPr lang="en-US" baseline="0" dirty="0" smtClean="0"/>
              <a:t> usage of reporting ratio functions for additive measures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differences in cumulative distribution and percentage ranking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examples for quantitative ranking (cumulative distribution, percentage distribution, and ratio to report)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aseline="0" dirty="0" smtClean="0"/>
              <a:t>Ratio comparisons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More precise than qualitative (relative) rankings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Appropriate for additive measures and ordered columns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Contribution ratios for showing each row’s contribution to partition for additive measures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Distribution ratios showing cumulative number of rows as a ratio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Ordered columns such as salary and product rating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Use row count or rank in denominator</a:t>
            </a:r>
          </a:p>
          <a:p>
            <a:pPr marL="171450" indent="-171450" eaLnBrk="1" hangingPunct="1">
              <a:buFontTx/>
              <a:buChar char="-"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r>
              <a:rPr lang="en-US" baseline="0" dirty="0" smtClean="0"/>
              <a:t> ratios for additive measures such as sales (store sales as part of total sales)</a:t>
            </a:r>
          </a:p>
          <a:p>
            <a:endParaRPr lang="en-US" dirty="0" smtClean="0"/>
          </a:p>
          <a:p>
            <a:r>
              <a:rPr lang="en-US" dirty="0" smtClean="0"/>
              <a:t>Ranking</a:t>
            </a:r>
            <a:r>
              <a:rPr lang="en-US" baseline="0" dirty="0" smtClean="0"/>
              <a:t> functions for ordered columns (at least partial ordering)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Distribution ratios for questions involving top or bottom percentages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80/20 situation such as top 20% produce 80% of earnings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Typically used for dimension tables alone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RATIO_TO_REPORT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Identity</a:t>
            </a:r>
            <a:r>
              <a:rPr lang="en-US" baseline="0" dirty="0" smtClean="0"/>
              <a:t> sales contribution of each by year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Quantitative ranking to provide more precise ranking than rank function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for additive</a:t>
            </a:r>
            <a:r>
              <a:rPr lang="en-US" baseline="0" dirty="0" smtClean="0"/>
              <a:t> measures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Results in </a:t>
            </a:r>
            <a:r>
              <a:rPr lang="en-US" baseline="0" dirty="0" smtClean="0"/>
              <a:t>2010 partition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2010 partition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Ratios for sum of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Order by year and sum of sales (descending)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Littleton has more than 50% of total sales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Englewood has least ratio of sales (about 4%)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distribution: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kumimoji="1" lang="en-US" sz="1200" b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function that gives the probability that a random variable is less than or equal to the independent variable of the function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probability that a random variable</a:t>
            </a:r>
            <a:r>
              <a:rPr lang="en-US" baseline="0" dirty="0" smtClean="0"/>
              <a:t> </a:t>
            </a:r>
            <a:r>
              <a:rPr lang="en-US" dirty="0" smtClean="0"/>
              <a:t>X takes on a value less than or equal to a number x. 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Highest average salaries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Values that starting</a:t>
            </a:r>
            <a:r>
              <a:rPr lang="en-US" baseline="0" dirty="0" smtClean="0"/>
              <a:t> pensions are defined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Half</a:t>
            </a:r>
            <a:r>
              <a:rPr lang="en-US" baseline="0" dirty="0" smtClean="0"/>
              <a:t> of HAS is less than $54,711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Two versions of CDF in Oracle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PERCENT_RANK: rank – 1 / total number of rows – 1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CUME_DIST:  number of rows preceding including the value / total number of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PERCENT_RANK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Indicates cumulative distribution of ordering column values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ItemPrice</a:t>
            </a:r>
            <a:r>
              <a:rPr lang="en-US" baseline="0" dirty="0" smtClean="0"/>
              <a:t> of 38 represents 33% of all rows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 function name parameter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Uses rank in numerator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First row is always 0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Last row is always 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Second row: 1/9 (rank-1) / (N-1) where N is the total number of rows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(rank in its partition - 1) / (total number of rows in the partition - 1)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Third row 2/9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Identical percentage value for ties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CUME_DIST function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Indicates cumulative distribution of ordering column values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 function name parameter</a:t>
            </a:r>
            <a:endParaRPr 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Number of values in result coming before and including current</a:t>
            </a:r>
            <a:r>
              <a:rPr lang="en-US" baseline="0" dirty="0" smtClean="0"/>
              <a:t> row</a:t>
            </a:r>
            <a:r>
              <a:rPr lang="en-US" dirty="0" smtClean="0"/>
              <a:t> in the specified order / 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&lt;=</a:t>
            </a:r>
            <a:r>
              <a:rPr lang="en-US" baseline="0" dirty="0" smtClean="0"/>
              <a:t> for ascending order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&gt;= for descending order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First row: 1/10 (1 row</a:t>
            </a:r>
            <a:r>
              <a:rPr lang="en-US" baseline="0" dirty="0" smtClean="0"/>
              <a:t> with unit price &lt;= 12) / N where N is the total number of rows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Second row: 2/10 (2 rows with unit price &lt;= 14.99) / 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Identical distribution values for ties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calculations for rows with the same values</a:t>
            </a:r>
          </a:p>
          <a:p>
            <a:endParaRPr lang="en-US" dirty="0" smtClean="0"/>
          </a:p>
          <a:p>
            <a:r>
              <a:rPr lang="en-US" dirty="0" smtClean="0"/>
              <a:t>Rows 3 and 4 have the same value for </a:t>
            </a:r>
            <a:r>
              <a:rPr lang="en-US" dirty="0" err="1" smtClean="0"/>
              <a:t>SumSalesUnits</a:t>
            </a:r>
            <a:r>
              <a:rPr lang="en-US" dirty="0" smtClean="0"/>
              <a:t> (636)</a:t>
            </a:r>
          </a:p>
          <a:p>
            <a:endParaRPr lang="en-US" dirty="0" smtClean="0"/>
          </a:p>
          <a:p>
            <a:r>
              <a:rPr lang="en-US" dirty="0" smtClean="0"/>
              <a:t>Percent_Rank:</a:t>
            </a:r>
            <a:r>
              <a:rPr lang="en-US" baseline="0" dirty="0" smtClean="0"/>
              <a:t> 2 / 8 (rank – 1) / (N – 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Cume_Dist: 4/9 (number of rows with </a:t>
            </a:r>
            <a:r>
              <a:rPr lang="en-US" baseline="0" dirty="0" err="1" smtClean="0"/>
              <a:t>SumSalesUnits</a:t>
            </a:r>
            <a:r>
              <a:rPr lang="en-US" baseline="0" dirty="0" smtClean="0"/>
              <a:t> &lt;= 636) /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Smallest </a:t>
            </a:r>
            <a:r>
              <a:rPr lang="en-US" baseline="0" dirty="0" smtClean="0"/>
              <a:t>unit prices: 30% threshold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Nested query in FROM clause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Needed for the condition on the analytic function result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Analytic functions do not have a HAVING clause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Nested query generates analytic function (CUM_DIST) so that a WHERE condition can reference in the computed column in the outer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5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93125" y="3564954"/>
            <a:ext cx="6629400" cy="115030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5: Functions for Ratio Comparisons</a:t>
            </a:r>
          </a:p>
        </p:txBody>
      </p:sp>
    </p:spTree>
    <p:extLst>
      <p:ext uri="{BB962C8B-B14F-4D97-AF65-F5344CB8AC3E}">
        <p14:creationId xmlns:p14="http://schemas.microsoft.com/office/powerpoint/2010/main" val="3253703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602736"/>
          </a:xfrm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5</a:t>
            </a:r>
          </a:p>
          <a:p>
            <a:pPr lvl="1"/>
            <a:r>
              <a:rPr lang="en-US" sz="2000" dirty="0" smtClean="0"/>
              <a:t>Cumulative distribution (</a:t>
            </a:r>
            <a:r>
              <a:rPr lang="en-US" sz="2000" dirty="0" err="1" smtClean="0"/>
              <a:t>Cume_Dist</a:t>
            </a:r>
            <a:r>
              <a:rPr lang="en-US" sz="2000" dirty="0" smtClean="0"/>
              <a:t>) of dollar sales in Colorado (CO)</a:t>
            </a:r>
          </a:p>
          <a:p>
            <a:pPr lvl="1"/>
            <a:r>
              <a:rPr lang="en-US" sz="2000" dirty="0" smtClean="0"/>
              <a:t>Remove duplicates</a:t>
            </a:r>
          </a:p>
          <a:p>
            <a:pPr lvl="1"/>
            <a:r>
              <a:rPr lang="en-US" sz="2000" dirty="0" smtClean="0"/>
              <a:t>Display dollar sales and cumulative distribution</a:t>
            </a:r>
          </a:p>
          <a:p>
            <a:r>
              <a:rPr lang="en-US" sz="2400" dirty="0" smtClean="0"/>
              <a:t>Example 6</a:t>
            </a:r>
          </a:p>
          <a:p>
            <a:pPr lvl="1"/>
            <a:r>
              <a:rPr lang="en-US" sz="2000" dirty="0" smtClean="0"/>
              <a:t>Top performing (30%) customer zip codes by year on sum of dollar sales </a:t>
            </a:r>
          </a:p>
          <a:p>
            <a:pPr lvl="1"/>
            <a:r>
              <a:rPr lang="en-US" sz="2000" dirty="0" smtClean="0"/>
              <a:t>Use either cumulative distribution function</a:t>
            </a:r>
          </a:p>
          <a:p>
            <a:pPr lvl="1"/>
            <a:r>
              <a:rPr lang="en-US" sz="2000" dirty="0" smtClean="0"/>
              <a:t>Partition by year</a:t>
            </a:r>
          </a:p>
          <a:p>
            <a:pPr lvl="1"/>
            <a:r>
              <a:rPr lang="en-US" sz="2000" dirty="0" smtClean="0"/>
              <a:t>Display year, store zip code, sum of dollar sales, and cumulative distribution</a:t>
            </a:r>
          </a:p>
          <a:p>
            <a:pPr lvl="1"/>
            <a:r>
              <a:rPr lang="en-US" sz="2000" dirty="0" smtClean="0"/>
              <a:t>Order by year and cumulative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077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602736"/>
          </a:xfrm>
        </p:spPr>
        <p:txBody>
          <a:bodyPr/>
          <a:lstStyle/>
          <a:p>
            <a:r>
              <a:rPr lang="en-US" sz="2400" dirty="0" smtClean="0"/>
              <a:t>Example 7</a:t>
            </a:r>
          </a:p>
          <a:p>
            <a:pPr lvl="1"/>
            <a:r>
              <a:rPr lang="en-US" dirty="0" smtClean="0"/>
              <a:t>Contribution </a:t>
            </a:r>
            <a:r>
              <a:rPr lang="en-US" dirty="0"/>
              <a:t>ratio on sum of </a:t>
            </a:r>
            <a:r>
              <a:rPr lang="en-US" dirty="0" smtClean="0"/>
              <a:t>2011 unit sales by month and item brand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/>
              <a:t>on </a:t>
            </a:r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Display month, item brand, sum of unit sales, and contribution ratio</a:t>
            </a:r>
          </a:p>
          <a:p>
            <a:pPr lvl="1"/>
            <a:r>
              <a:rPr lang="en-US" dirty="0" smtClean="0"/>
              <a:t>Order result by month and descending sum of unit sales</a:t>
            </a:r>
          </a:p>
        </p:txBody>
      </p:sp>
    </p:spTree>
    <p:extLst>
      <p:ext uri="{BB962C8B-B14F-4D97-AF65-F5344CB8AC3E}">
        <p14:creationId xmlns:p14="http://schemas.microsoft.com/office/powerpoint/2010/main" val="256976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Support common ratio comparisons in business intelligence</a:t>
            </a:r>
          </a:p>
          <a:p>
            <a:pPr eaLnBrk="1" hangingPunct="1"/>
            <a:r>
              <a:rPr lang="en-US" altLang="en-US" dirty="0" smtClean="0"/>
              <a:t>RATIO_TO_REPORT for contributions of additive columns to total </a:t>
            </a:r>
          </a:p>
          <a:p>
            <a:pPr eaLnBrk="1" hangingPunct="1"/>
            <a:r>
              <a:rPr lang="en-US" altLang="en-US" dirty="0" smtClean="0"/>
              <a:t>CUME_DIST and PERCENT_RANK for distribution ratios</a:t>
            </a:r>
          </a:p>
        </p:txBody>
      </p:sp>
    </p:spTree>
    <p:extLst>
      <p:ext uri="{BB962C8B-B14F-4D97-AF65-F5344CB8AC3E}">
        <p14:creationId xmlns:p14="http://schemas.microsoft.com/office/powerpoint/2010/main" val="3231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US" dirty="0" smtClean="0"/>
              <a:t>concepts about cumulative </a:t>
            </a:r>
            <a:r>
              <a:rPr lang="en-US" dirty="0"/>
              <a:t>distribution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Write SELECT statements using functions for ratio comparisons</a:t>
            </a:r>
          </a:p>
          <a:p>
            <a:r>
              <a:rPr lang="en-US" dirty="0" smtClean="0"/>
              <a:t>Reflect about the importance of ratio comparisons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Ratio comparisons common in business intelligence</a:t>
            </a:r>
          </a:p>
          <a:p>
            <a:r>
              <a:rPr lang="en-US" dirty="0" smtClean="0"/>
              <a:t>More precise than rankings</a:t>
            </a:r>
          </a:p>
          <a:p>
            <a:r>
              <a:rPr lang="en-US" dirty="0" smtClean="0"/>
              <a:t>Contribution ratios</a:t>
            </a:r>
          </a:p>
          <a:p>
            <a:pPr lvl="1"/>
            <a:r>
              <a:rPr lang="en-US" dirty="0" smtClean="0"/>
              <a:t>Part of a whole</a:t>
            </a:r>
          </a:p>
          <a:p>
            <a:pPr lvl="1"/>
            <a:r>
              <a:rPr lang="en-US" dirty="0" smtClean="0"/>
              <a:t>Share of total sales for each division</a:t>
            </a:r>
          </a:p>
          <a:p>
            <a:r>
              <a:rPr lang="en-US" dirty="0" smtClean="0"/>
              <a:t>Distribution ratios</a:t>
            </a:r>
          </a:p>
          <a:p>
            <a:pPr lvl="1"/>
            <a:r>
              <a:rPr lang="en-US" dirty="0" smtClean="0"/>
              <a:t>Size of subsets compared to a population</a:t>
            </a:r>
          </a:p>
          <a:p>
            <a:pPr lvl="1"/>
            <a:r>
              <a:rPr lang="en-US" dirty="0" smtClean="0"/>
              <a:t>Threshold for top 5% of unit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Comparison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75591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96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Ratio_To_Report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68752"/>
            <a:ext cx="8382000" cy="29199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RATIO_TO_REPORT(SUM(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OVER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(PARTITION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SumSalesRatio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CustCity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DESC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94846"/>
            <a:ext cx="74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Contribution ratio on sum of dollar sales by year and customer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Partition on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Order result by year and descending sum of sales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7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4768690"/>
            <a:ext cx="4544367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latin typeface="+mn-lt"/>
              </a:rPr>
              <a:t>Percent_Rank</a:t>
            </a:r>
            <a:r>
              <a:rPr lang="en-US" sz="1600" b="0" dirty="0" smtClean="0"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+mn-lt"/>
              </a:rPr>
              <a:t>(rank-1) / (</a:t>
            </a:r>
            <a:r>
              <a:rPr lang="en-US" sz="1600" b="0" i="1" dirty="0" smtClean="0">
                <a:latin typeface="+mn-lt"/>
              </a:rPr>
              <a:t>N</a:t>
            </a:r>
            <a:r>
              <a:rPr lang="en-US" sz="1600" b="0" dirty="0" smtClean="0">
                <a:latin typeface="+mn-lt"/>
              </a:rPr>
              <a:t>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ym typeface="Symbol" panose="05050102010706020507" pitchFamily="18" charset="2"/>
              </a:rPr>
              <a:t>Value range: </a:t>
            </a:r>
            <a:r>
              <a:rPr lang="en-US" sz="1600" b="0" dirty="0"/>
              <a:t> 0 to </a:t>
            </a:r>
            <a:r>
              <a:rPr lang="en-US" sz="1600" b="0" dirty="0" smtClean="0"/>
              <a:t>1</a:t>
            </a:r>
            <a:endParaRPr lang="en-US" sz="1600" b="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 smtClean="0">
                <a:latin typeface="+mn-lt"/>
              </a:rPr>
              <a:t>Percent_Rank</a:t>
            </a:r>
            <a:r>
              <a:rPr lang="en-US" sz="1600" b="0" dirty="0" smtClean="0">
                <a:latin typeface="+mn-lt"/>
              </a:rPr>
              <a:t>(54,950</a:t>
            </a:r>
            <a:r>
              <a:rPr lang="en-US" sz="1600" b="0" dirty="0">
                <a:latin typeface="+mn-lt"/>
              </a:rPr>
              <a:t>) = </a:t>
            </a:r>
            <a:r>
              <a:rPr lang="en-US" sz="1600" b="0" dirty="0" smtClean="0">
                <a:latin typeface="+mn-lt"/>
              </a:rPr>
              <a:t>0.50955 </a:t>
            </a:r>
            <a:r>
              <a:rPr lang="en-US" sz="1600" b="0" dirty="0">
                <a:latin typeface="+mn-lt"/>
              </a:rPr>
              <a:t>(</a:t>
            </a:r>
            <a:r>
              <a:rPr lang="en-US" sz="1600" b="0" dirty="0" smtClean="0">
                <a:latin typeface="+mn-lt"/>
              </a:rPr>
              <a:t>800/1570)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" y="4770308"/>
            <a:ext cx="4376928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latin typeface="+mn-lt"/>
              </a:rPr>
              <a:t>Cume_Dist</a:t>
            </a:r>
            <a:endParaRPr lang="en-US" sz="1800" b="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+mn-lt"/>
              </a:rPr>
              <a:t>(rows preceding inclusive) / </a:t>
            </a:r>
            <a:r>
              <a:rPr lang="en-US" sz="1600" b="0" i="1" dirty="0" smtClean="0">
                <a:latin typeface="+mn-lt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Value range: &gt; 0 to </a:t>
            </a:r>
            <a:r>
              <a:rPr lang="en-US" sz="1600" b="0" dirty="0" smtClean="0"/>
              <a:t>1</a:t>
            </a:r>
            <a:endParaRPr lang="en-US" sz="1600" b="0" i="1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 smtClean="0">
                <a:latin typeface="+mn-lt"/>
              </a:rPr>
              <a:t>Cume_Dist</a:t>
            </a:r>
            <a:r>
              <a:rPr lang="en-US" sz="1600" b="0" dirty="0" smtClean="0">
                <a:latin typeface="+mn-lt"/>
              </a:rPr>
              <a:t>(54,950) = 0.50987 (801/1571)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51" y="1239679"/>
            <a:ext cx="6852498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00528"/>
            <a:ext cx="8680704" cy="30175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RankUnitPrice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PERCENT_RANK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OVER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PercentRankUnitPrice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ROW_NUMBER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OVER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RowNumUnitPrice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CUME_DIST()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OVER (ORDER BY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94846"/>
            <a:ext cx="742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Cumulative distribution functions on item unit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Display item name, rank, percent rank, row number, and cumulative distribution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31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Equal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09492"/>
            <a:ext cx="8382000" cy="29841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AS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RankSalesUnits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PERCENT_RANK()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PerRankSalesUnits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ROW_NUMBER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CUME_DIST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OVER (ORDER BY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AS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CumDistSalesUnits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05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Cumulative distribution functions on sum of sales units by customer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Display customer name, rank, percent rank, row number, and cumulative distribution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9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Performers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66288"/>
            <a:ext cx="8382000" cy="252984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CUME_DIST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OVER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(ORDER BY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CumDistUnitPrice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94846"/>
            <a:ext cx="805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Cumulative distribution function on item unit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Only display top 30% of items with largest unit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Display item name, item brand, item unit price, and cumulative distribution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8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844&quot;&gt;&lt;property id=&quot;20148&quot; value=&quot;5&quot;/&gt;&lt;property id=&quot;20300&quot; value=&quot;Slide 1 - &amp;quot;Module 5  Oracle SQL Analytic Functions&amp;quot;&quot;/&gt;&lt;property id=&quot;20307&quot; value=&quot;256&quot;/&gt;&lt;/object&gt;&lt;object type=&quot;3&quot; unique_id=&quot;18853&quot;&gt;&lt;property id=&quot;20148&quot; value=&quot;5&quot;/&gt;&lt;property id=&quot;20300&quot; value=&quot;Slide 5 - &amp;quot;Ratio_To_Report Example&amp;quot;&quot;/&gt;&lt;property id=&quot;20307&quot; value=&quot;265&quot;/&gt;&lt;/object&gt;&lt;object type=&quot;3&quot; unique_id=&quot;18854&quot;&gt;&lt;property id=&quot;20148&quot; value=&quot;5&quot;/&gt;&lt;property id=&quot;20300&quot; value=&quot;Slide 6 - &amp;quot;Cumulative Distribution&amp;quot;&quot;/&gt;&lt;property id=&quot;20307&quot; value=&quot;266&quot;/&gt;&lt;/object&gt;&lt;object type=&quot;3&quot; unique_id=&quot;18857&quot;&gt;&lt;property id=&quot;20148&quot; value=&quot;5&quot;/&gt;&lt;property id=&quot;20300&quot; value=&quot;Slide 9 - &amp;quot;Top Performers Example&amp;quot;&quot;/&gt;&lt;property id=&quot;20307&quot; value=&quot;269&quot;/&gt;&lt;/object&gt;&lt;object type=&quot;3&quot; unique_id=&quot;18859&quot;&gt;&lt;property id=&quot;20148&quot; value=&quot;5&quot;/&gt;&lt;property id=&quot;20300&quot; value=&quot;Slide 12 - &amp;quot;Summary&amp;quot;&quot;/&gt;&lt;property id=&quot;20307&quot; value=&quot;271&quot;/&gt;&lt;/object&gt;&lt;object type=&quot;3&quot; unique_id=&quot;21202&quot;&gt;&lt;property id=&quot;20148&quot; value=&quot;5&quot;/&gt;&lt;property id=&quot;20300&quot; value=&quot;Slide 8 - &amp;quot;Example with Equal Values&amp;quot;&quot;/&gt;&lt;property id=&quot;20307&quot; value=&quot;272&quot;/&gt;&lt;/object&gt;&lt;object type=&quot;3&quot; unique_id=&quot;21203&quot;&gt;&lt;property id=&quot;20148&quot; value=&quot;5&quot;/&gt;&lt;property id=&quot;20300&quot; value=&quot;Slide 2 - &amp;quot;Lesson Objectives&amp;quot;&quot;/&gt;&lt;property id=&quot;20307&quot; value=&quot;273&quot;/&gt;&lt;/object&gt;&lt;object type=&quot;3&quot; unique_id=&quot;21204&quot;&gt;&lt;property id=&quot;20148&quot; value=&quot;5&quot;/&gt;&lt;property id=&quot;20300&quot; value=&quot;Slide 3 - &amp;quot;Motivation&amp;quot;&quot;/&gt;&lt;property id=&quot;20307&quot; value=&quot;278&quot;/&gt;&lt;/object&gt;&lt;object type=&quot;3&quot; unique_id=&quot;21205&quot;&gt;&lt;property id=&quot;20148&quot; value=&quot;5&quot;/&gt;&lt;property id=&quot;20300&quot; value=&quot;Slide 4 - &amp;quot;Ratio Comparison Functions&amp;quot;&quot;/&gt;&lt;property id=&quot;20307&quot; value=&quot;275&quot;/&gt;&lt;/object&gt;&lt;object type=&quot;3&quot; unique_id=&quot;21206&quot;&gt;&lt;property id=&quot;20148&quot; value=&quot;5&quot;/&gt;&lt;property id=&quot;20300&quot; value=&quot;Slide 7 - &amp;quot;Cumulative Distribution Example&amp;quot;&quot;/&gt;&lt;property id=&quot;20307&quot; value=&quot;276&quot;/&gt;&lt;/object&gt;&lt;object type=&quot;3&quot; unique_id=&quot;21207&quot;&gt;&lt;property id=&quot;20148&quot; value=&quot;5&quot;/&gt;&lt;property id=&quot;20300&quot; value=&quot;Slide 10 - &amp;quot;Additional Problems I&amp;quot;&quot;/&gt;&lt;property id=&quot;20307&quot; value=&quot;277&quot;/&gt;&lt;/object&gt;&lt;object type=&quot;3&quot; unique_id=&quot;21208&quot;&gt;&lt;property id=&quot;20148&quot; value=&quot;5&quot;/&gt;&lt;property id=&quot;20300&quot; value=&quot;Slide 11 - &amp;quot;Additional Problems II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12214</TotalTime>
  <Words>1378</Words>
  <Application>Microsoft Office PowerPoint</Application>
  <PresentationFormat>On-screen Show (4:3)</PresentationFormat>
  <Paragraphs>221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Courier New</vt:lpstr>
      <vt:lpstr>Symbol</vt:lpstr>
      <vt:lpstr>Times New Roman</vt:lpstr>
      <vt:lpstr>Blank Presentation</vt:lpstr>
      <vt:lpstr>Module 5  Oracle SQL Analytic Functions</vt:lpstr>
      <vt:lpstr>Lesson Objectives</vt:lpstr>
      <vt:lpstr>Motivation</vt:lpstr>
      <vt:lpstr>Ratio Comparison Functions</vt:lpstr>
      <vt:lpstr>Ratio_To_Report Example</vt:lpstr>
      <vt:lpstr>Cumulative Distribution</vt:lpstr>
      <vt:lpstr>Cumulative Distribution Example</vt:lpstr>
      <vt:lpstr>Example with Equal Values</vt:lpstr>
      <vt:lpstr>Top Performers Example</vt:lpstr>
      <vt:lpstr>Additional Problems I</vt:lpstr>
      <vt:lpstr>Additional Problems II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Mannino, Michael</cp:lastModifiedBy>
  <cp:revision>2384</cp:revision>
  <cp:lastPrinted>1601-01-01T00:00:00Z</cp:lastPrinted>
  <dcterms:created xsi:type="dcterms:W3CDTF">2000-07-15T18:34:14Z</dcterms:created>
  <dcterms:modified xsi:type="dcterms:W3CDTF">2015-11-25T22:44:09Z</dcterms:modified>
</cp:coreProperties>
</file>