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0" r:id="rId4"/>
    <p:sldId id="265" r:id="rId5"/>
    <p:sldId id="259" r:id="rId6"/>
    <p:sldId id="260" r:id="rId7"/>
    <p:sldId id="264" r:id="rId8"/>
    <p:sldId id="261" r:id="rId9"/>
    <p:sldId id="263" r:id="rId10"/>
    <p:sldId id="340" r:id="rId11"/>
    <p:sldId id="280" r:id="rId12"/>
    <p:sldId id="281" r:id="rId13"/>
    <p:sldId id="285" r:id="rId14"/>
    <p:sldId id="282" r:id="rId15"/>
    <p:sldId id="284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283" r:id="rId26"/>
    <p:sldId id="338" r:id="rId27"/>
    <p:sldId id="339" r:id="rId28"/>
    <p:sldId id="34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98371C-402D-4637-A947-EA1CCD1C86D4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C2118C-1EEB-4D68-B2BD-B4E4DD26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5B78EA-85DD-4217-888E-DFD51BEADC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9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10304-CAE2-48CF-91AF-38F71A7D4DD9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0196-30AD-47C5-85A3-847EA94B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D8F8-9A0F-45BB-AEA7-45EFECA38870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2A34-DC98-4A5D-8B74-18E84D20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CA4B8-D8D4-4F9A-85A0-154412A7F6D2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DDC9-469F-4484-B6EE-1449530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2D126-F93E-4125-AA8E-05700ACB7C0E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2561-2F75-4038-B409-602A983B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2A32-C29F-4179-AA4B-4562329FE4C4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B04-7EFB-43C5-9AA4-457AE648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8442-751B-45FB-BCA5-E2BA7FEF0A98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45F9-9910-4CB5-A8E4-2FD36F89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BB88-CEB5-4DCE-906E-932B0079E3CC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5D4F-4EFA-4DC2-9B30-2F0DB4864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71DE-374A-4CB9-AA18-C5F0B029BF15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26AC-E4CE-44C5-9EC4-8FCB389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CA0E-9135-4453-94F6-D31DF1DACF57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A3D2-442D-4779-801D-1A81E5B7D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36D37-317F-49DF-9D1D-5DAC411736D1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0C12-B50C-4D28-ACC3-4404D01E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26F3-7976-449E-9E94-DD4EB2B099C4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2235-E249-4568-97E5-06339F5F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0E7DD9-FCA5-4DFC-A0E0-E3CFA1874AE0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FD378-A61C-4E64-902E-6C675E71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png"/><Relationship Id="rId5" Type="http://schemas.openxmlformats.org/officeDocument/2006/relationships/image" Target="../media/image19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0.wmf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png"/><Relationship Id="rId5" Type="http://schemas.openxmlformats.org/officeDocument/2006/relationships/image" Target="../media/image19.wmf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1.wmf"/><Relationship Id="rId1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ĐẠI SỐ QUAN HỆ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30196-30AD-47C5-85A3-847EA94B13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CHIẾU VÀ TÍCH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chiếu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Projection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tích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Đề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Các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Cartesian Product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048000" y="27432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0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022600" y="22606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1" name="Equation" r:id="rId6" imgW="850680" imgH="203040" progId="Equation.DSMT4">
                  <p:embed/>
                </p:oleObj>
              </mc:Choice>
              <mc:Fallback>
                <p:oleObj name="Equation" r:id="rId6" imgW="8506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2606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048000" y="3276600"/>
          <a:ext cx="2667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2" name="Equation" r:id="rId8" imgW="1333440" imgH="279360" progId="Equation.DSMT4">
                  <p:embed/>
                </p:oleObj>
              </mc:Choice>
              <mc:Fallback>
                <p:oleObj name="Equation" r:id="rId8" imgW="133344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667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022600" y="4876800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3" name="Equation" r:id="rId10" imgW="1384200" imgH="253800" progId="Equation.DSMT4">
                  <p:embed/>
                </p:oleObj>
              </mc:Choice>
              <mc:Fallback>
                <p:oleObj name="Equation" r:id="rId10" imgW="13842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876800"/>
                        <a:ext cx="276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997558" y="4495800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4" name="Equation" r:id="rId12" imgW="304560" imgH="139680" progId="Equation.DSMT4">
                  <p:embed/>
                </p:oleObj>
              </mc:Choice>
              <mc:Fallback>
                <p:oleObj name="Equation" r:id="rId12" imgW="30456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558" y="4495800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ĐỔI TÊN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đổi tên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Rename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smtClean="0"/>
              <a:t>Đổi tên quan hệ và thuộc tính</a:t>
            </a:r>
          </a:p>
          <a:p>
            <a:pPr lvl="1"/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Đổi tên quan hệ</a:t>
            </a:r>
          </a:p>
          <a:p>
            <a:pPr lvl="1"/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Đổi tên thuộc tính</a:t>
            </a:r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971800" y="3200400"/>
          <a:ext cx="207745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207745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895600" y="2209800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1587240" imgH="228600" progId="Equation.DSMT4">
                  <p:embed/>
                </p:oleObj>
              </mc:Choice>
              <mc:Fallback>
                <p:oleObj name="Equation" r:id="rId6" imgW="1587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317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546475" y="4205288"/>
          <a:ext cx="927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205288"/>
                        <a:ext cx="927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041650" y="5334000"/>
          <a:ext cx="1936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0" imgW="876240" imgH="241200" progId="Equation.DSMT4">
                  <p:embed/>
                </p:oleObj>
              </mc:Choice>
              <mc:Fallback>
                <p:oleObj name="Equation" r:id="rId10" imgW="87624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334000"/>
                        <a:ext cx="1936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KẾT TỰ NHIÊN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tự </a:t>
            </a:r>
            <a:r>
              <a:rPr lang="en-US" b="1" i="1" dirty="0" err="1" smtClean="0">
                <a:solidFill>
                  <a:srgbClr val="FF0000"/>
                </a:solidFill>
              </a:rPr>
              <a:t>nhiên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Natural Join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3200" y="2845158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431640" imgH="152280" progId="Equation.DSMT4">
                  <p:embed/>
                </p:oleObj>
              </mc:Choice>
              <mc:Fallback>
                <p:oleObj name="Equation" r:id="rId4" imgW="43164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45158"/>
                        <a:ext cx="86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0" y="3226158"/>
          <a:ext cx="474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2374560" imgH="279360" progId="Equation.DSMT4">
                  <p:embed/>
                </p:oleObj>
              </mc:Choice>
              <mc:Fallback>
                <p:oleObj name="Equation" r:id="rId6" imgW="23745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26158"/>
                        <a:ext cx="4749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3962400"/>
          <a:ext cx="668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3340080" imgH="279360" progId="Equation.DSMT4">
                  <p:embed/>
                </p:oleObj>
              </mc:Choice>
              <mc:Fallback>
                <p:oleObj name="Equation" r:id="rId8" imgW="33400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6680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895600" y="22606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0" imgW="711000" imgH="203040" progId="Equation.DSMT4">
                  <p:embed/>
                </p:oleObj>
              </mc:Choice>
              <mc:Fallback>
                <p:oleObj name="Equation" r:id="rId10" imgW="711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606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600200" y="4572000"/>
          <a:ext cx="441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2" imgW="2209680" imgH="304560" progId="Equation.DSMT4">
                  <p:embed/>
                </p:oleObj>
              </mc:Choice>
              <mc:Fallback>
                <p:oleObj name="Equation" r:id="rId12" imgW="220968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441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KẾT TỰ NHIÊN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Rectangle 242"/>
          <p:cNvSpPr>
            <a:spLocks noChangeArrowheads="1"/>
          </p:cNvSpPr>
          <p:nvPr/>
        </p:nvSpPr>
        <p:spPr bwMode="auto">
          <a:xfrm>
            <a:off x="3657600" y="2819400"/>
            <a:ext cx="457200" cy="13716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Rectangle 241"/>
          <p:cNvSpPr>
            <a:spLocks noChangeArrowheads="1"/>
          </p:cNvSpPr>
          <p:nvPr/>
        </p:nvSpPr>
        <p:spPr bwMode="auto">
          <a:xfrm>
            <a:off x="2209800" y="2743200"/>
            <a:ext cx="457200" cy="18288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4" name="Group 153"/>
          <p:cNvGrpSpPr>
            <a:grpSpLocks/>
          </p:cNvGrpSpPr>
          <p:nvPr/>
        </p:nvGrpSpPr>
        <p:grpSpPr bwMode="auto">
          <a:xfrm>
            <a:off x="3124200" y="3017838"/>
            <a:ext cx="1447800" cy="990600"/>
            <a:chOff x="528" y="1248"/>
            <a:chExt cx="912" cy="624"/>
          </a:xfrm>
        </p:grpSpPr>
        <p:sp>
          <p:nvSpPr>
            <p:cNvPr id="15" name="Line 154"/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Text Box 155"/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17" name="Text Box 156"/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D</a:t>
              </a:r>
            </a:p>
          </p:txBody>
        </p:sp>
        <p:sp>
          <p:nvSpPr>
            <p:cNvPr id="18" name="Text Box 157"/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19" name="Line 158"/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159"/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Text Box 160"/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s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22" name="Line 161"/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Text Box 162"/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grpSp>
          <p:nvGrpSpPr>
            <p:cNvPr id="24" name="Group 163"/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27" name="Line 164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165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16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5" name="Text Box 167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26" name="Text Box 168"/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30" name="Group 169"/>
          <p:cNvGrpSpPr>
            <a:grpSpLocks/>
          </p:cNvGrpSpPr>
          <p:nvPr/>
        </p:nvGrpSpPr>
        <p:grpSpPr bwMode="auto">
          <a:xfrm>
            <a:off x="762000" y="3017838"/>
            <a:ext cx="1905000" cy="1295400"/>
            <a:chOff x="384" y="1344"/>
            <a:chExt cx="1200" cy="816"/>
          </a:xfrm>
        </p:grpSpPr>
        <p:sp>
          <p:nvSpPr>
            <p:cNvPr id="31" name="Line 170"/>
            <p:cNvSpPr>
              <a:spLocks noChangeShapeType="1"/>
            </p:cNvSpPr>
            <p:nvPr/>
          </p:nvSpPr>
          <p:spPr bwMode="auto">
            <a:xfrm>
              <a:off x="384" y="153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Text Box 171"/>
            <p:cNvSpPr txBox="1">
              <a:spLocks noChangeArrowheads="1"/>
            </p:cNvSpPr>
            <p:nvPr/>
          </p:nvSpPr>
          <p:spPr bwMode="auto">
            <a:xfrm>
              <a:off x="720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33" name="Text Box 172"/>
            <p:cNvSpPr txBox="1">
              <a:spLocks noChangeArrowheads="1"/>
            </p:cNvSpPr>
            <p:nvPr/>
          </p:nvSpPr>
          <p:spPr bwMode="auto">
            <a:xfrm>
              <a:off x="1008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sp>
          <p:nvSpPr>
            <p:cNvPr id="34" name="Text Box 173"/>
            <p:cNvSpPr txBox="1">
              <a:spLocks noChangeArrowheads="1"/>
            </p:cNvSpPr>
            <p:nvPr/>
          </p:nvSpPr>
          <p:spPr bwMode="auto">
            <a:xfrm>
              <a:off x="720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35" name="Line 174"/>
            <p:cNvSpPr>
              <a:spLocks noChangeShapeType="1"/>
            </p:cNvSpPr>
            <p:nvPr/>
          </p:nvSpPr>
          <p:spPr bwMode="auto">
            <a:xfrm>
              <a:off x="384" y="134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720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384" y="1344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r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384" y="1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720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40" name="Text Box 179"/>
            <p:cNvSpPr txBox="1">
              <a:spLocks noChangeArrowheads="1"/>
            </p:cNvSpPr>
            <p:nvPr/>
          </p:nvSpPr>
          <p:spPr bwMode="auto">
            <a:xfrm>
              <a:off x="1008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41" name="Text Box 180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42" name="Text Box 181"/>
            <p:cNvSpPr txBox="1">
              <a:spLocks noChangeArrowheads="1"/>
            </p:cNvSpPr>
            <p:nvPr/>
          </p:nvSpPr>
          <p:spPr bwMode="auto">
            <a:xfrm>
              <a:off x="1296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43" name="Text Box 182"/>
            <p:cNvSpPr txBox="1">
              <a:spLocks noChangeArrowheads="1"/>
            </p:cNvSpPr>
            <p:nvPr/>
          </p:nvSpPr>
          <p:spPr bwMode="auto">
            <a:xfrm>
              <a:off x="1296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44" name="Text Box 183"/>
            <p:cNvSpPr txBox="1">
              <a:spLocks noChangeArrowheads="1"/>
            </p:cNvSpPr>
            <p:nvPr/>
          </p:nvSpPr>
          <p:spPr bwMode="auto">
            <a:xfrm>
              <a:off x="1296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grpSp>
          <p:nvGrpSpPr>
            <p:cNvPr id="45" name="Group 184"/>
            <p:cNvGrpSpPr>
              <a:grpSpLocks/>
            </p:cNvGrpSpPr>
            <p:nvPr/>
          </p:nvGrpSpPr>
          <p:grpSpPr bwMode="auto">
            <a:xfrm>
              <a:off x="720" y="1344"/>
              <a:ext cx="864" cy="816"/>
              <a:chOff x="1968" y="1248"/>
              <a:chExt cx="864" cy="672"/>
            </a:xfrm>
          </p:grpSpPr>
          <p:sp>
            <p:nvSpPr>
              <p:cNvPr id="49" name="Line 185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Line 186"/>
              <p:cNvSpPr>
                <a:spLocks noChangeShapeType="1"/>
              </p:cNvSpPr>
              <p:nvPr/>
            </p:nvSpPr>
            <p:spPr bwMode="auto">
              <a:xfrm>
                <a:off x="1968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187"/>
              <p:cNvSpPr>
                <a:spLocks noChangeShapeType="1"/>
              </p:cNvSpPr>
              <p:nvPr/>
            </p:nvSpPr>
            <p:spPr bwMode="auto">
              <a:xfrm>
                <a:off x="2544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188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46" name="Text Box 189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7</a:t>
              </a:r>
            </a:p>
          </p:txBody>
        </p:sp>
        <p:sp>
          <p:nvSpPr>
            <p:cNvPr id="47" name="Text Box 190"/>
            <p:cNvSpPr txBox="1">
              <a:spLocks noChangeArrowheads="1"/>
            </p:cNvSpPr>
            <p:nvPr/>
          </p:nvSpPr>
          <p:spPr bwMode="auto">
            <a:xfrm>
              <a:off x="1008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8</a:t>
              </a:r>
            </a:p>
          </p:txBody>
        </p:sp>
        <p:sp>
          <p:nvSpPr>
            <p:cNvPr id="48" name="Text Box 191"/>
            <p:cNvSpPr txBox="1">
              <a:spLocks noChangeArrowheads="1"/>
            </p:cNvSpPr>
            <p:nvPr/>
          </p:nvSpPr>
          <p:spPr bwMode="auto">
            <a:xfrm>
              <a:off x="1296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9</a:t>
              </a:r>
            </a:p>
          </p:txBody>
        </p:sp>
      </p:grpSp>
      <p:grpSp>
        <p:nvGrpSpPr>
          <p:cNvPr id="53" name="Group 195"/>
          <p:cNvGrpSpPr>
            <a:grpSpLocks/>
          </p:cNvGrpSpPr>
          <p:nvPr/>
        </p:nvGrpSpPr>
        <p:grpSpPr bwMode="auto">
          <a:xfrm>
            <a:off x="5943600" y="3017838"/>
            <a:ext cx="2286000" cy="990600"/>
            <a:chOff x="3744" y="1728"/>
            <a:chExt cx="1440" cy="624"/>
          </a:xfrm>
        </p:grpSpPr>
        <p:sp>
          <p:nvSpPr>
            <p:cNvPr id="54" name="Text Box 196"/>
            <p:cNvSpPr txBox="1">
              <a:spLocks noChangeArrowheads="1"/>
            </p:cNvSpPr>
            <p:nvPr/>
          </p:nvSpPr>
          <p:spPr bwMode="auto">
            <a:xfrm>
              <a:off x="3744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55" name="Text Box 197"/>
            <p:cNvSpPr txBox="1">
              <a:spLocks noChangeArrowheads="1"/>
            </p:cNvSpPr>
            <p:nvPr/>
          </p:nvSpPr>
          <p:spPr bwMode="auto">
            <a:xfrm>
              <a:off x="4032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sp>
          <p:nvSpPr>
            <p:cNvPr id="56" name="Text Box 198"/>
            <p:cNvSpPr txBox="1">
              <a:spLocks noChangeArrowheads="1"/>
            </p:cNvSpPr>
            <p:nvPr/>
          </p:nvSpPr>
          <p:spPr bwMode="auto">
            <a:xfrm>
              <a:off x="3744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grpSp>
          <p:nvGrpSpPr>
            <p:cNvPr id="57" name="Group 199"/>
            <p:cNvGrpSpPr>
              <a:grpSpLocks/>
            </p:cNvGrpSpPr>
            <p:nvPr/>
          </p:nvGrpSpPr>
          <p:grpSpPr bwMode="auto">
            <a:xfrm>
              <a:off x="3744" y="1728"/>
              <a:ext cx="1440" cy="192"/>
              <a:chOff x="3120" y="1872"/>
              <a:chExt cx="1200" cy="192"/>
            </a:xfrm>
          </p:grpSpPr>
          <p:sp>
            <p:nvSpPr>
              <p:cNvPr id="79" name="Line 200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Line 201"/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8" name="Line 202"/>
            <p:cNvSpPr>
              <a:spLocks noChangeShapeType="1"/>
            </p:cNvSpPr>
            <p:nvPr/>
          </p:nvSpPr>
          <p:spPr bwMode="auto">
            <a:xfrm>
              <a:off x="3744" y="235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Text Box 203"/>
            <p:cNvSpPr txBox="1">
              <a:spLocks noChangeArrowheads="1"/>
            </p:cNvSpPr>
            <p:nvPr/>
          </p:nvSpPr>
          <p:spPr bwMode="auto">
            <a:xfrm>
              <a:off x="4032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60" name="Text Box 204"/>
            <p:cNvSpPr txBox="1">
              <a:spLocks noChangeArrowheads="1"/>
            </p:cNvSpPr>
            <p:nvPr/>
          </p:nvSpPr>
          <p:spPr bwMode="auto">
            <a:xfrm>
              <a:off x="4320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61" name="Text Box 205"/>
            <p:cNvSpPr txBox="1">
              <a:spLocks noChangeArrowheads="1"/>
            </p:cNvSpPr>
            <p:nvPr/>
          </p:nvSpPr>
          <p:spPr bwMode="auto">
            <a:xfrm>
              <a:off x="4320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62" name="Text Box 206"/>
            <p:cNvSpPr txBox="1">
              <a:spLocks noChangeArrowheads="1"/>
            </p:cNvSpPr>
            <p:nvPr/>
          </p:nvSpPr>
          <p:spPr bwMode="auto">
            <a:xfrm>
              <a:off x="3744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63" name="Text Box 207"/>
            <p:cNvSpPr txBox="1">
              <a:spLocks noChangeArrowheads="1"/>
            </p:cNvSpPr>
            <p:nvPr/>
          </p:nvSpPr>
          <p:spPr bwMode="auto">
            <a:xfrm>
              <a:off x="4032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64" name="Text Box 208"/>
            <p:cNvSpPr txBox="1">
              <a:spLocks noChangeArrowheads="1"/>
            </p:cNvSpPr>
            <p:nvPr/>
          </p:nvSpPr>
          <p:spPr bwMode="auto">
            <a:xfrm>
              <a:off x="4320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65" name="Text Box 209"/>
            <p:cNvSpPr txBox="1">
              <a:spLocks noChangeArrowheads="1"/>
            </p:cNvSpPr>
            <p:nvPr/>
          </p:nvSpPr>
          <p:spPr bwMode="auto">
            <a:xfrm>
              <a:off x="4608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S.C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4608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96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D</a:t>
              </a:r>
            </a:p>
          </p:txBody>
        </p:sp>
        <p:sp>
          <p:nvSpPr>
            <p:cNvPr id="68" name="Text Box 212"/>
            <p:cNvSpPr txBox="1">
              <a:spLocks noChangeArrowheads="1"/>
            </p:cNvSpPr>
            <p:nvPr/>
          </p:nvSpPr>
          <p:spPr bwMode="auto">
            <a:xfrm>
              <a:off x="4896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69" name="Text Box 213"/>
            <p:cNvSpPr txBox="1">
              <a:spLocks noChangeArrowheads="1"/>
            </p:cNvSpPr>
            <p:nvPr/>
          </p:nvSpPr>
          <p:spPr bwMode="auto">
            <a:xfrm>
              <a:off x="4608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70" name="Text Box 214"/>
            <p:cNvSpPr txBox="1">
              <a:spLocks noChangeArrowheads="1"/>
            </p:cNvSpPr>
            <p:nvPr/>
          </p:nvSpPr>
          <p:spPr bwMode="auto">
            <a:xfrm>
              <a:off x="4896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grpSp>
          <p:nvGrpSpPr>
            <p:cNvPr id="71" name="Group 215"/>
            <p:cNvGrpSpPr>
              <a:grpSpLocks/>
            </p:cNvGrpSpPr>
            <p:nvPr/>
          </p:nvGrpSpPr>
          <p:grpSpPr bwMode="auto">
            <a:xfrm>
              <a:off x="3744" y="1728"/>
              <a:ext cx="1440" cy="624"/>
              <a:chOff x="3456" y="1872"/>
              <a:chExt cx="1440" cy="816"/>
            </a:xfrm>
          </p:grpSpPr>
          <p:grpSp>
            <p:nvGrpSpPr>
              <p:cNvPr id="72" name="Group 216"/>
              <p:cNvGrpSpPr>
                <a:grpSpLocks/>
              </p:cNvGrpSpPr>
              <p:nvPr/>
            </p:nvGrpSpPr>
            <p:grpSpPr bwMode="auto">
              <a:xfrm>
                <a:off x="3456" y="1872"/>
                <a:ext cx="864" cy="816"/>
                <a:chOff x="1968" y="1248"/>
                <a:chExt cx="864" cy="672"/>
              </a:xfrm>
            </p:grpSpPr>
            <p:sp>
              <p:nvSpPr>
                <p:cNvPr id="75" name="Line 217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6" name="Line 218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7" name="Line 219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8" name="Line 220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3" name="Line 221"/>
              <p:cNvSpPr>
                <a:spLocks noChangeShapeType="1"/>
              </p:cNvSpPr>
              <p:nvPr/>
            </p:nvSpPr>
            <p:spPr bwMode="auto">
              <a:xfrm>
                <a:off x="4896" y="1872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Line 222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81" name="Group 243"/>
          <p:cNvGrpSpPr>
            <a:grpSpLocks/>
          </p:cNvGrpSpPr>
          <p:nvPr/>
        </p:nvGrpSpPr>
        <p:grpSpPr bwMode="auto">
          <a:xfrm>
            <a:off x="7391400" y="2667000"/>
            <a:ext cx="304800" cy="1600200"/>
            <a:chOff x="1753" y="2000"/>
            <a:chExt cx="1359" cy="938"/>
          </a:xfrm>
        </p:grpSpPr>
        <p:sp>
          <p:nvSpPr>
            <p:cNvPr id="82" name="Freeform 244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/>
              <a:ahLst/>
              <a:cxnLst>
                <a:cxn ang="0">
                  <a:pos x="0" y="851"/>
                </a:cxn>
                <a:cxn ang="0">
                  <a:pos x="421" y="509"/>
                </a:cxn>
                <a:cxn ang="0">
                  <a:pos x="574" y="444"/>
                </a:cxn>
                <a:cxn ang="0">
                  <a:pos x="916" y="262"/>
                </a:cxn>
                <a:cxn ang="0">
                  <a:pos x="1221" y="80"/>
                </a:cxn>
                <a:cxn ang="0">
                  <a:pos x="1308" y="29"/>
                </a:cxn>
                <a:cxn ang="0">
                  <a:pos x="1359" y="0"/>
                </a:cxn>
              </a:cxnLst>
              <a:rect l="0" t="0" r="r" b="b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45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87"/>
                </a:cxn>
                <a:cxn ang="0">
                  <a:pos x="312" y="174"/>
                </a:cxn>
                <a:cxn ang="0">
                  <a:pos x="363" y="218"/>
                </a:cxn>
                <a:cxn ang="0">
                  <a:pos x="654" y="458"/>
                </a:cxn>
                <a:cxn ang="0">
                  <a:pos x="749" y="552"/>
                </a:cxn>
                <a:cxn ang="0">
                  <a:pos x="858" y="632"/>
                </a:cxn>
                <a:cxn ang="0">
                  <a:pos x="909" y="691"/>
                </a:cxn>
                <a:cxn ang="0">
                  <a:pos x="960" y="727"/>
                </a:cxn>
                <a:cxn ang="0">
                  <a:pos x="1018" y="792"/>
                </a:cxn>
              </a:cxnLst>
              <a:rect l="0" t="0" r="r" b="b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74"/>
          <p:cNvGrpSpPr>
            <a:grpSpLocks/>
          </p:cNvGrpSpPr>
          <p:nvPr/>
        </p:nvGrpSpPr>
        <p:grpSpPr bwMode="auto">
          <a:xfrm>
            <a:off x="6096000" y="2971800"/>
            <a:ext cx="1828800" cy="990600"/>
            <a:chOff x="3696" y="2640"/>
            <a:chExt cx="1152" cy="624"/>
          </a:xfrm>
        </p:grpSpPr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3696" y="264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86" name="Text Box 248"/>
            <p:cNvSpPr txBox="1">
              <a:spLocks noChangeArrowheads="1"/>
            </p:cNvSpPr>
            <p:nvPr/>
          </p:nvSpPr>
          <p:spPr bwMode="auto">
            <a:xfrm>
              <a:off x="3984" y="264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sp>
          <p:nvSpPr>
            <p:cNvPr id="87" name="Text Box 249"/>
            <p:cNvSpPr txBox="1">
              <a:spLocks noChangeArrowheads="1"/>
            </p:cNvSpPr>
            <p:nvPr/>
          </p:nvSpPr>
          <p:spPr bwMode="auto">
            <a:xfrm>
              <a:off x="3696" y="28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grpSp>
          <p:nvGrpSpPr>
            <p:cNvPr id="88" name="Group 250"/>
            <p:cNvGrpSpPr>
              <a:grpSpLocks/>
            </p:cNvGrpSpPr>
            <p:nvPr/>
          </p:nvGrpSpPr>
          <p:grpSpPr bwMode="auto">
            <a:xfrm>
              <a:off x="3696" y="2640"/>
              <a:ext cx="1152" cy="192"/>
              <a:chOff x="3120" y="1872"/>
              <a:chExt cx="1200" cy="192"/>
            </a:xfrm>
          </p:grpSpPr>
          <p:sp>
            <p:nvSpPr>
              <p:cNvPr id="105" name="Line 251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Line 252"/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89" name="Line 253"/>
            <p:cNvSpPr>
              <a:spLocks noChangeShapeType="1"/>
            </p:cNvSpPr>
            <p:nvPr/>
          </p:nvSpPr>
          <p:spPr bwMode="auto">
            <a:xfrm>
              <a:off x="3696" y="326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Text Box 254"/>
            <p:cNvSpPr txBox="1">
              <a:spLocks noChangeArrowheads="1"/>
            </p:cNvSpPr>
            <p:nvPr/>
          </p:nvSpPr>
          <p:spPr bwMode="auto">
            <a:xfrm>
              <a:off x="3984" y="28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91" name="Text Box 255"/>
            <p:cNvSpPr txBox="1">
              <a:spLocks noChangeArrowheads="1"/>
            </p:cNvSpPr>
            <p:nvPr/>
          </p:nvSpPr>
          <p:spPr bwMode="auto">
            <a:xfrm>
              <a:off x="4272" y="264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92" name="Text Box 256"/>
            <p:cNvSpPr txBox="1">
              <a:spLocks noChangeArrowheads="1"/>
            </p:cNvSpPr>
            <p:nvPr/>
          </p:nvSpPr>
          <p:spPr bwMode="auto">
            <a:xfrm>
              <a:off x="4272" y="28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93" name="Text Box 257"/>
            <p:cNvSpPr txBox="1">
              <a:spLocks noChangeArrowheads="1"/>
            </p:cNvSpPr>
            <p:nvPr/>
          </p:nvSpPr>
          <p:spPr bwMode="auto">
            <a:xfrm>
              <a:off x="3696" y="307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94" name="Text Box 258"/>
            <p:cNvSpPr txBox="1">
              <a:spLocks noChangeArrowheads="1"/>
            </p:cNvSpPr>
            <p:nvPr/>
          </p:nvSpPr>
          <p:spPr bwMode="auto">
            <a:xfrm>
              <a:off x="3984" y="307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95" name="Text Box 259"/>
            <p:cNvSpPr txBox="1">
              <a:spLocks noChangeArrowheads="1"/>
            </p:cNvSpPr>
            <p:nvPr/>
          </p:nvSpPr>
          <p:spPr bwMode="auto">
            <a:xfrm>
              <a:off x="4272" y="307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96" name="Text Box 262"/>
            <p:cNvSpPr txBox="1">
              <a:spLocks noChangeArrowheads="1"/>
            </p:cNvSpPr>
            <p:nvPr/>
          </p:nvSpPr>
          <p:spPr bwMode="auto">
            <a:xfrm>
              <a:off x="4560" y="264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D</a:t>
              </a:r>
            </a:p>
          </p:txBody>
        </p:sp>
        <p:sp>
          <p:nvSpPr>
            <p:cNvPr id="97" name="Text Box 263"/>
            <p:cNvSpPr txBox="1">
              <a:spLocks noChangeArrowheads="1"/>
            </p:cNvSpPr>
            <p:nvPr/>
          </p:nvSpPr>
          <p:spPr bwMode="auto">
            <a:xfrm>
              <a:off x="4560" y="28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98" name="Text Box 265"/>
            <p:cNvSpPr txBox="1"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grpSp>
          <p:nvGrpSpPr>
            <p:cNvPr id="99" name="Group 267"/>
            <p:cNvGrpSpPr>
              <a:grpSpLocks/>
            </p:cNvGrpSpPr>
            <p:nvPr/>
          </p:nvGrpSpPr>
          <p:grpSpPr bwMode="auto">
            <a:xfrm>
              <a:off x="3696" y="2640"/>
              <a:ext cx="864" cy="624"/>
              <a:chOff x="1968" y="1248"/>
              <a:chExt cx="864" cy="672"/>
            </a:xfrm>
          </p:grpSpPr>
          <p:sp>
            <p:nvSpPr>
              <p:cNvPr id="101" name="Line 268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269"/>
              <p:cNvSpPr>
                <a:spLocks noChangeShapeType="1"/>
              </p:cNvSpPr>
              <p:nvPr/>
            </p:nvSpPr>
            <p:spPr bwMode="auto">
              <a:xfrm>
                <a:off x="1968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Line 270"/>
              <p:cNvSpPr>
                <a:spLocks noChangeShapeType="1"/>
              </p:cNvSpPr>
              <p:nvPr/>
            </p:nvSpPr>
            <p:spPr bwMode="auto">
              <a:xfrm>
                <a:off x="2544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Line 271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00" name="Line 272"/>
            <p:cNvSpPr>
              <a:spLocks noChangeShapeType="1"/>
            </p:cNvSpPr>
            <p:nvPr/>
          </p:nvSpPr>
          <p:spPr bwMode="auto">
            <a:xfrm>
              <a:off x="4848" y="264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553200" y="243840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431640" imgH="152280" progId="Equation.DSMT4">
                  <p:embed/>
                </p:oleObj>
              </mc:Choice>
              <mc:Fallback>
                <p:oleObj name="Equation" r:id="rId4" imgW="431640" imgH="152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38400"/>
                        <a:ext cx="86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KẾT THETA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nối</a:t>
            </a:r>
            <a:r>
              <a:rPr lang="en-US" b="1" i="1" dirty="0" smtClean="0">
                <a:solidFill>
                  <a:srgbClr val="FF0000"/>
                </a:solidFill>
              </a:rPr>
              <a:t> theta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Theta Join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nối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Equi</a:t>
            </a:r>
            <a:r>
              <a:rPr lang="en-US" b="1" i="1" dirty="0" smtClean="0">
                <a:solidFill>
                  <a:srgbClr val="FF0000"/>
                </a:solidFill>
              </a:rPr>
              <a:t>-Join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theta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tổ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hợp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của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điều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kiện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bằng</a:t>
            </a:r>
            <a:r>
              <a:rPr lang="en-US" dirty="0" smtClean="0">
                <a:sym typeface="Symbol"/>
              </a:rPr>
              <a:t>.</a:t>
            </a:r>
            <a:endParaRPr lang="en-US" i="1" dirty="0" smtClean="0"/>
          </a:p>
          <a:p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48000" y="276860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68600"/>
                        <a:ext cx="101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0" y="3276600"/>
          <a:ext cx="243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43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073400" y="22606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8" imgW="711000" imgH="203040" progId="Equation.DSMT4">
                  <p:embed/>
                </p:oleObj>
              </mc:Choice>
              <mc:Fallback>
                <p:oleObj name="Equation" r:id="rId8" imgW="711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2606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KẾT TỰ THETA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1752600" y="1981200"/>
            <a:ext cx="457200" cy="16002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Rectangle 98"/>
          <p:cNvSpPr>
            <a:spLocks noChangeArrowheads="1"/>
          </p:cNvSpPr>
          <p:nvPr/>
        </p:nvSpPr>
        <p:spPr bwMode="auto">
          <a:xfrm>
            <a:off x="3657600" y="1981200"/>
            <a:ext cx="457200" cy="12954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3124200" y="2133600"/>
            <a:ext cx="1447800" cy="990600"/>
            <a:chOff x="528" y="1248"/>
            <a:chExt cx="912" cy="624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D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E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s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762000" y="2133600"/>
            <a:ext cx="1905000" cy="1295400"/>
            <a:chOff x="384" y="1344"/>
            <a:chExt cx="1200" cy="816"/>
          </a:xfrm>
        </p:grpSpPr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4" y="153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20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008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720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84" y="134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720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384" y="1344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r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84" y="1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720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008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296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1296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1296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>
              <a:off x="720" y="1344"/>
              <a:ext cx="864" cy="816"/>
              <a:chOff x="1968" y="1248"/>
              <a:chExt cx="864" cy="672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1968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2544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7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1008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8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1296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9</a:t>
              </a:r>
            </a:p>
          </p:txBody>
        </p:sp>
      </p:grpSp>
      <p:grpSp>
        <p:nvGrpSpPr>
          <p:cNvPr id="54" name="Group 105"/>
          <p:cNvGrpSpPr>
            <a:grpSpLocks/>
          </p:cNvGrpSpPr>
          <p:nvPr/>
        </p:nvGrpSpPr>
        <p:grpSpPr bwMode="auto">
          <a:xfrm>
            <a:off x="5943600" y="2514600"/>
            <a:ext cx="2286000" cy="304800"/>
            <a:chOff x="3744" y="1968"/>
            <a:chExt cx="1440" cy="192"/>
          </a:xfrm>
        </p:grpSpPr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744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4032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4320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58" name="Text Box 77"/>
            <p:cNvSpPr txBox="1">
              <a:spLocks noChangeArrowheads="1"/>
            </p:cNvSpPr>
            <p:nvPr/>
          </p:nvSpPr>
          <p:spPr bwMode="auto">
            <a:xfrm>
              <a:off x="4608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59" name="Text Box 80"/>
            <p:cNvSpPr txBox="1">
              <a:spLocks noChangeArrowheads="1"/>
            </p:cNvSpPr>
            <p:nvPr/>
          </p:nvSpPr>
          <p:spPr bwMode="auto">
            <a:xfrm>
              <a:off x="4896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60" name="Group 118"/>
          <p:cNvGrpSpPr>
            <a:grpSpLocks/>
          </p:cNvGrpSpPr>
          <p:nvPr/>
        </p:nvGrpSpPr>
        <p:grpSpPr bwMode="auto">
          <a:xfrm>
            <a:off x="5943600" y="2819400"/>
            <a:ext cx="2286000" cy="304800"/>
            <a:chOff x="3744" y="2160"/>
            <a:chExt cx="1440" cy="192"/>
          </a:xfrm>
        </p:grpSpPr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3744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4032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4320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>
              <a:off x="4608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4896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66" name="Group 124"/>
          <p:cNvGrpSpPr>
            <a:grpSpLocks/>
          </p:cNvGrpSpPr>
          <p:nvPr/>
        </p:nvGrpSpPr>
        <p:grpSpPr bwMode="auto">
          <a:xfrm>
            <a:off x="5943600" y="3124200"/>
            <a:ext cx="2286000" cy="304800"/>
            <a:chOff x="3744" y="2352"/>
            <a:chExt cx="1440" cy="192"/>
          </a:xfrm>
        </p:grpSpPr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3744" y="235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4032" y="235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4320" y="235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70" name="Text Box 82"/>
            <p:cNvSpPr txBox="1">
              <a:spLocks noChangeArrowheads="1"/>
            </p:cNvSpPr>
            <p:nvPr/>
          </p:nvSpPr>
          <p:spPr bwMode="auto">
            <a:xfrm>
              <a:off x="4608" y="235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71" name="Text Box 83"/>
            <p:cNvSpPr txBox="1">
              <a:spLocks noChangeArrowheads="1"/>
            </p:cNvSpPr>
            <p:nvPr/>
          </p:nvSpPr>
          <p:spPr bwMode="auto">
            <a:xfrm>
              <a:off x="4896" y="235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72" name="Group 101"/>
          <p:cNvGrpSpPr>
            <a:grpSpLocks/>
          </p:cNvGrpSpPr>
          <p:nvPr/>
        </p:nvGrpSpPr>
        <p:grpSpPr bwMode="auto">
          <a:xfrm>
            <a:off x="5943600" y="2133600"/>
            <a:ext cx="2286000" cy="1295400"/>
            <a:chOff x="3744" y="1728"/>
            <a:chExt cx="1440" cy="816"/>
          </a:xfrm>
        </p:grpSpPr>
        <p:grpSp>
          <p:nvGrpSpPr>
            <p:cNvPr id="73" name="Group 75"/>
            <p:cNvGrpSpPr>
              <a:grpSpLocks/>
            </p:cNvGrpSpPr>
            <p:nvPr/>
          </p:nvGrpSpPr>
          <p:grpSpPr bwMode="auto">
            <a:xfrm>
              <a:off x="3744" y="1728"/>
              <a:ext cx="1440" cy="192"/>
              <a:chOff x="3120" y="1872"/>
              <a:chExt cx="1200" cy="192"/>
            </a:xfrm>
          </p:grpSpPr>
          <p:sp>
            <p:nvSpPr>
              <p:cNvPr id="89" name="Line 53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57"/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4" name="Line 58"/>
            <p:cNvSpPr>
              <a:spLocks noChangeShapeType="1"/>
            </p:cNvSpPr>
            <p:nvPr/>
          </p:nvSpPr>
          <p:spPr bwMode="auto">
            <a:xfrm>
              <a:off x="3744" y="254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75" name="Group 100"/>
            <p:cNvGrpSpPr>
              <a:grpSpLocks/>
            </p:cNvGrpSpPr>
            <p:nvPr/>
          </p:nvGrpSpPr>
          <p:grpSpPr bwMode="auto">
            <a:xfrm>
              <a:off x="3744" y="1728"/>
              <a:ext cx="1440" cy="816"/>
              <a:chOff x="3744" y="1728"/>
              <a:chExt cx="1440" cy="816"/>
            </a:xfrm>
          </p:grpSpPr>
          <p:sp>
            <p:nvSpPr>
              <p:cNvPr id="76" name="Text Box 54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28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+mj-lt"/>
                  </a:rPr>
                  <a:t>A</a:t>
                </a:r>
              </a:p>
            </p:txBody>
          </p:sp>
          <p:sp>
            <p:nvSpPr>
              <p:cNvPr id="77" name="Text Box 55"/>
              <p:cNvSpPr txBox="1">
                <a:spLocks noChangeArrowheads="1"/>
              </p:cNvSpPr>
              <p:nvPr/>
            </p:nvSpPr>
            <p:spPr bwMode="auto">
              <a:xfrm>
                <a:off x="4032" y="1728"/>
                <a:ext cx="28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+mj-lt"/>
                  </a:rPr>
                  <a:t>B</a:t>
                </a:r>
              </a:p>
            </p:txBody>
          </p:sp>
          <p:sp>
            <p:nvSpPr>
              <p:cNvPr id="78" name="Text Box 64"/>
              <p:cNvSpPr txBox="1">
                <a:spLocks noChangeArrowheads="1"/>
              </p:cNvSpPr>
              <p:nvPr/>
            </p:nvSpPr>
            <p:spPr bwMode="auto">
              <a:xfrm>
                <a:off x="4320" y="1728"/>
                <a:ext cx="28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+mj-lt"/>
                  </a:rPr>
                  <a:t>C</a:t>
                </a:r>
              </a:p>
            </p:txBody>
          </p:sp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4608" y="1728"/>
                <a:ext cx="28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" name="Text Box 79"/>
              <p:cNvSpPr txBox="1">
                <a:spLocks noChangeArrowheads="1"/>
              </p:cNvSpPr>
              <p:nvPr/>
            </p:nvSpPr>
            <p:spPr bwMode="auto">
              <a:xfrm>
                <a:off x="4896" y="1728"/>
                <a:ext cx="28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+mj-lt"/>
                  </a:rPr>
                  <a:t>E</a:t>
                </a:r>
              </a:p>
            </p:txBody>
          </p:sp>
          <p:grpSp>
            <p:nvGrpSpPr>
              <p:cNvPr id="81" name="Group 89"/>
              <p:cNvGrpSpPr>
                <a:grpSpLocks/>
              </p:cNvGrpSpPr>
              <p:nvPr/>
            </p:nvGrpSpPr>
            <p:grpSpPr bwMode="auto">
              <a:xfrm>
                <a:off x="3744" y="1728"/>
                <a:ext cx="1440" cy="816"/>
                <a:chOff x="3456" y="1872"/>
                <a:chExt cx="1440" cy="816"/>
              </a:xfrm>
            </p:grpSpPr>
            <p:grpSp>
              <p:nvGrpSpPr>
                <p:cNvPr id="82" name="Group 67"/>
                <p:cNvGrpSpPr>
                  <a:grpSpLocks/>
                </p:cNvGrpSpPr>
                <p:nvPr/>
              </p:nvGrpSpPr>
              <p:grpSpPr bwMode="auto">
                <a:xfrm>
                  <a:off x="3456" y="1872"/>
                  <a:ext cx="864" cy="816"/>
                  <a:chOff x="1968" y="1248"/>
                  <a:chExt cx="864" cy="672"/>
                </a:xfrm>
              </p:grpSpPr>
              <p:sp>
                <p:nvSpPr>
                  <p:cNvPr id="8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1248"/>
                    <a:ext cx="0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48"/>
                    <a:ext cx="0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248"/>
                    <a:ext cx="0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248"/>
                    <a:ext cx="0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83" name="Line 85"/>
                <p:cNvSpPr>
                  <a:spLocks noChangeShapeType="1"/>
                </p:cNvSpPr>
                <p:nvPr/>
              </p:nvSpPr>
              <p:spPr bwMode="auto">
                <a:xfrm>
                  <a:off x="4896" y="1872"/>
                  <a:ext cx="0" cy="8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84" name="Line 86"/>
                <p:cNvSpPr>
                  <a:spLocks noChangeShapeType="1"/>
                </p:cNvSpPr>
                <p:nvPr/>
              </p:nvSpPr>
              <p:spPr bwMode="auto">
                <a:xfrm>
                  <a:off x="4608" y="1872"/>
                  <a:ext cx="0" cy="8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96" name="Group 106"/>
          <p:cNvGrpSpPr>
            <a:grpSpLocks/>
          </p:cNvGrpSpPr>
          <p:nvPr/>
        </p:nvGrpSpPr>
        <p:grpSpPr bwMode="auto">
          <a:xfrm>
            <a:off x="1828800" y="2406653"/>
            <a:ext cx="2165350" cy="519113"/>
            <a:chOff x="1152" y="1900"/>
            <a:chExt cx="1364" cy="327"/>
          </a:xfrm>
        </p:grpSpPr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1152" y="1900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2352" y="1900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Line 104"/>
            <p:cNvSpPr>
              <a:spLocks noChangeShapeType="1"/>
            </p:cNvSpPr>
            <p:nvPr/>
          </p:nvSpPr>
          <p:spPr bwMode="auto">
            <a:xfrm>
              <a:off x="1344" y="2064"/>
              <a:ext cx="1008" cy="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00" name="Group 111"/>
          <p:cNvGrpSpPr>
            <a:grpSpLocks/>
          </p:cNvGrpSpPr>
          <p:nvPr/>
        </p:nvGrpSpPr>
        <p:grpSpPr bwMode="auto">
          <a:xfrm>
            <a:off x="1828800" y="2406652"/>
            <a:ext cx="2165350" cy="823913"/>
            <a:chOff x="1152" y="1900"/>
            <a:chExt cx="1364" cy="519"/>
          </a:xfrm>
        </p:grpSpPr>
        <p:sp>
          <p:nvSpPr>
            <p:cNvPr id="101" name="Oval 108"/>
            <p:cNvSpPr>
              <a:spLocks noChangeArrowheads="1"/>
            </p:cNvSpPr>
            <p:nvPr/>
          </p:nvSpPr>
          <p:spPr bwMode="auto">
            <a:xfrm>
              <a:off x="1152" y="1900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Oval 109"/>
            <p:cNvSpPr>
              <a:spLocks noChangeArrowheads="1"/>
            </p:cNvSpPr>
            <p:nvPr/>
          </p:nvSpPr>
          <p:spPr bwMode="auto">
            <a:xfrm>
              <a:off x="2352" y="2092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>
              <a:off x="1344" y="2064"/>
              <a:ext cx="1008" cy="192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04" name="Group 117"/>
          <p:cNvGrpSpPr>
            <a:grpSpLocks/>
          </p:cNvGrpSpPr>
          <p:nvPr/>
        </p:nvGrpSpPr>
        <p:grpSpPr bwMode="auto">
          <a:xfrm>
            <a:off x="1828800" y="2406652"/>
            <a:ext cx="2165350" cy="823913"/>
            <a:chOff x="1152" y="1900"/>
            <a:chExt cx="1364" cy="519"/>
          </a:xfrm>
        </p:grpSpPr>
        <p:sp>
          <p:nvSpPr>
            <p:cNvPr id="105" name="Oval 113"/>
            <p:cNvSpPr>
              <a:spLocks noChangeArrowheads="1"/>
            </p:cNvSpPr>
            <p:nvPr/>
          </p:nvSpPr>
          <p:spPr bwMode="auto">
            <a:xfrm>
              <a:off x="1152" y="2092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Oval 114"/>
            <p:cNvSpPr>
              <a:spLocks noChangeArrowheads="1"/>
            </p:cNvSpPr>
            <p:nvPr/>
          </p:nvSpPr>
          <p:spPr bwMode="auto">
            <a:xfrm>
              <a:off x="2352" y="1900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Line 115"/>
            <p:cNvSpPr>
              <a:spLocks noChangeShapeType="1"/>
            </p:cNvSpPr>
            <p:nvPr/>
          </p:nvSpPr>
          <p:spPr bwMode="auto">
            <a:xfrm flipV="1">
              <a:off x="1344" y="2064"/>
              <a:ext cx="1008" cy="192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08" name="Group 123"/>
          <p:cNvGrpSpPr>
            <a:grpSpLocks/>
          </p:cNvGrpSpPr>
          <p:nvPr/>
        </p:nvGrpSpPr>
        <p:grpSpPr bwMode="auto">
          <a:xfrm>
            <a:off x="1828800" y="2711453"/>
            <a:ext cx="2165350" cy="519113"/>
            <a:chOff x="1152" y="2092"/>
            <a:chExt cx="1364" cy="327"/>
          </a:xfrm>
        </p:grpSpPr>
        <p:sp>
          <p:nvSpPr>
            <p:cNvPr id="109" name="Oval 120"/>
            <p:cNvSpPr>
              <a:spLocks noChangeArrowheads="1"/>
            </p:cNvSpPr>
            <p:nvPr/>
          </p:nvSpPr>
          <p:spPr bwMode="auto">
            <a:xfrm>
              <a:off x="1152" y="2092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0" name="Oval 121"/>
            <p:cNvSpPr>
              <a:spLocks noChangeArrowheads="1"/>
            </p:cNvSpPr>
            <p:nvPr/>
          </p:nvSpPr>
          <p:spPr bwMode="auto">
            <a:xfrm>
              <a:off x="2352" y="2092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1344" y="2256"/>
              <a:ext cx="1008" cy="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12" name="Group 132"/>
          <p:cNvGrpSpPr>
            <a:grpSpLocks/>
          </p:cNvGrpSpPr>
          <p:nvPr/>
        </p:nvGrpSpPr>
        <p:grpSpPr bwMode="auto">
          <a:xfrm>
            <a:off x="1828800" y="2406652"/>
            <a:ext cx="2165350" cy="1128713"/>
            <a:chOff x="1152" y="1900"/>
            <a:chExt cx="1364" cy="711"/>
          </a:xfrm>
        </p:grpSpPr>
        <p:sp>
          <p:nvSpPr>
            <p:cNvPr id="113" name="Oval 126"/>
            <p:cNvSpPr>
              <a:spLocks noChangeArrowheads="1"/>
            </p:cNvSpPr>
            <p:nvPr/>
          </p:nvSpPr>
          <p:spPr bwMode="auto">
            <a:xfrm>
              <a:off x="1152" y="2284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Oval 127"/>
            <p:cNvSpPr>
              <a:spLocks noChangeArrowheads="1"/>
            </p:cNvSpPr>
            <p:nvPr/>
          </p:nvSpPr>
          <p:spPr bwMode="auto">
            <a:xfrm>
              <a:off x="2352" y="1900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5" name="Line 128"/>
            <p:cNvSpPr>
              <a:spLocks noChangeShapeType="1"/>
            </p:cNvSpPr>
            <p:nvPr/>
          </p:nvSpPr>
          <p:spPr bwMode="auto">
            <a:xfrm flipV="1">
              <a:off x="1344" y="2064"/>
              <a:ext cx="1008" cy="384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16" name="Group 133"/>
          <p:cNvGrpSpPr>
            <a:grpSpLocks/>
          </p:cNvGrpSpPr>
          <p:nvPr/>
        </p:nvGrpSpPr>
        <p:grpSpPr bwMode="auto">
          <a:xfrm>
            <a:off x="1828800" y="2711452"/>
            <a:ext cx="2165350" cy="823913"/>
            <a:chOff x="1152" y="2092"/>
            <a:chExt cx="1364" cy="519"/>
          </a:xfrm>
        </p:grpSpPr>
        <p:sp>
          <p:nvSpPr>
            <p:cNvPr id="117" name="Oval 129"/>
            <p:cNvSpPr>
              <a:spLocks noChangeArrowheads="1"/>
            </p:cNvSpPr>
            <p:nvPr/>
          </p:nvSpPr>
          <p:spPr bwMode="auto">
            <a:xfrm>
              <a:off x="1152" y="2284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Oval 130"/>
            <p:cNvSpPr>
              <a:spLocks noChangeArrowheads="1"/>
            </p:cNvSpPr>
            <p:nvPr/>
          </p:nvSpPr>
          <p:spPr bwMode="auto">
            <a:xfrm>
              <a:off x="2352" y="2092"/>
              <a:ext cx="164" cy="327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9" name="Line 131"/>
            <p:cNvSpPr>
              <a:spLocks noChangeShapeType="1"/>
            </p:cNvSpPr>
            <p:nvPr/>
          </p:nvSpPr>
          <p:spPr bwMode="auto">
            <a:xfrm flipV="1">
              <a:off x="1344" y="2256"/>
              <a:ext cx="1008" cy="192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324600" y="16002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647640" imgH="228600" progId="Equation.DSMT4">
                  <p:embed/>
                </p:oleObj>
              </mc:Choice>
              <mc:Fallback>
                <p:oleObj name="Equation" r:id="rId4" imgW="6476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174"/>
          <p:cNvSpPr>
            <a:spLocks noChangeArrowheads="1"/>
          </p:cNvSpPr>
          <p:nvPr/>
        </p:nvSpPr>
        <p:spPr bwMode="auto">
          <a:xfrm>
            <a:off x="3657600" y="4495800"/>
            <a:ext cx="457200" cy="12954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Rectangle 175"/>
          <p:cNvSpPr>
            <a:spLocks noChangeArrowheads="1"/>
          </p:cNvSpPr>
          <p:nvPr/>
        </p:nvSpPr>
        <p:spPr bwMode="auto">
          <a:xfrm>
            <a:off x="2209800" y="4495800"/>
            <a:ext cx="457200" cy="16002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3" name="Group 4"/>
          <p:cNvGrpSpPr>
            <a:grpSpLocks/>
          </p:cNvGrpSpPr>
          <p:nvPr/>
        </p:nvGrpSpPr>
        <p:grpSpPr bwMode="auto">
          <a:xfrm>
            <a:off x="3124200" y="4648200"/>
            <a:ext cx="1447800" cy="990600"/>
            <a:chOff x="528" y="1248"/>
            <a:chExt cx="912" cy="624"/>
          </a:xfrm>
        </p:grpSpPr>
        <p:sp>
          <p:nvSpPr>
            <p:cNvPr id="124" name="Line 5"/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D</a:t>
              </a:r>
            </a:p>
          </p:txBody>
        </p:sp>
        <p:sp>
          <p:nvSpPr>
            <p:cNvPr id="126" name="Text Box 7"/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E</a:t>
              </a:r>
            </a:p>
          </p:txBody>
        </p:sp>
        <p:sp>
          <p:nvSpPr>
            <p:cNvPr id="127" name="Text Box 8"/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128" name="Line 9"/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Line 10"/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Text Box 11"/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s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Text Box 13"/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grpSp>
          <p:nvGrpSpPr>
            <p:cNvPr id="133" name="Group 14"/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34" name="Text Box 18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135" name="Text Box 19"/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139" name="Group 20"/>
          <p:cNvGrpSpPr>
            <a:grpSpLocks/>
          </p:cNvGrpSpPr>
          <p:nvPr/>
        </p:nvGrpSpPr>
        <p:grpSpPr bwMode="auto">
          <a:xfrm>
            <a:off x="762000" y="4648200"/>
            <a:ext cx="1905000" cy="1295400"/>
            <a:chOff x="384" y="1344"/>
            <a:chExt cx="1200" cy="816"/>
          </a:xfrm>
        </p:grpSpPr>
        <p:sp>
          <p:nvSpPr>
            <p:cNvPr id="140" name="Line 21"/>
            <p:cNvSpPr>
              <a:spLocks noChangeShapeType="1"/>
            </p:cNvSpPr>
            <p:nvPr/>
          </p:nvSpPr>
          <p:spPr bwMode="auto">
            <a:xfrm>
              <a:off x="384" y="153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Text Box 22"/>
            <p:cNvSpPr txBox="1">
              <a:spLocks noChangeArrowheads="1"/>
            </p:cNvSpPr>
            <p:nvPr/>
          </p:nvSpPr>
          <p:spPr bwMode="auto">
            <a:xfrm>
              <a:off x="720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142" name="Text Box 23"/>
            <p:cNvSpPr txBox="1">
              <a:spLocks noChangeArrowheads="1"/>
            </p:cNvSpPr>
            <p:nvPr/>
          </p:nvSpPr>
          <p:spPr bwMode="auto">
            <a:xfrm>
              <a:off x="1008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sp>
          <p:nvSpPr>
            <p:cNvPr id="143" name="Text Box 24"/>
            <p:cNvSpPr txBox="1">
              <a:spLocks noChangeArrowheads="1"/>
            </p:cNvSpPr>
            <p:nvPr/>
          </p:nvSpPr>
          <p:spPr bwMode="auto">
            <a:xfrm>
              <a:off x="720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144" name="Line 25"/>
            <p:cNvSpPr>
              <a:spLocks noChangeShapeType="1"/>
            </p:cNvSpPr>
            <p:nvPr/>
          </p:nvSpPr>
          <p:spPr bwMode="auto">
            <a:xfrm>
              <a:off x="384" y="134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5" name="Line 26"/>
            <p:cNvSpPr>
              <a:spLocks noChangeShapeType="1"/>
            </p:cNvSpPr>
            <p:nvPr/>
          </p:nvSpPr>
          <p:spPr bwMode="auto">
            <a:xfrm>
              <a:off x="720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6" name="Text Box 27"/>
            <p:cNvSpPr txBox="1">
              <a:spLocks noChangeArrowheads="1"/>
            </p:cNvSpPr>
            <p:nvPr/>
          </p:nvSpPr>
          <p:spPr bwMode="auto">
            <a:xfrm>
              <a:off x="384" y="1344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r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47" name="Line 28"/>
            <p:cNvSpPr>
              <a:spLocks noChangeShapeType="1"/>
            </p:cNvSpPr>
            <p:nvPr/>
          </p:nvSpPr>
          <p:spPr bwMode="auto">
            <a:xfrm>
              <a:off x="384" y="1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8" name="Text Box 29"/>
            <p:cNvSpPr txBox="1">
              <a:spLocks noChangeArrowheads="1"/>
            </p:cNvSpPr>
            <p:nvPr/>
          </p:nvSpPr>
          <p:spPr bwMode="auto">
            <a:xfrm>
              <a:off x="720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149" name="Text Box 30"/>
            <p:cNvSpPr txBox="1">
              <a:spLocks noChangeArrowheads="1"/>
            </p:cNvSpPr>
            <p:nvPr/>
          </p:nvSpPr>
          <p:spPr bwMode="auto">
            <a:xfrm>
              <a:off x="1008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151" name="Text Box 32"/>
            <p:cNvSpPr txBox="1">
              <a:spLocks noChangeArrowheads="1"/>
            </p:cNvSpPr>
            <p:nvPr/>
          </p:nvSpPr>
          <p:spPr bwMode="auto">
            <a:xfrm>
              <a:off x="1296" y="134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152" name="Text Box 33"/>
            <p:cNvSpPr txBox="1">
              <a:spLocks noChangeArrowheads="1"/>
            </p:cNvSpPr>
            <p:nvPr/>
          </p:nvSpPr>
          <p:spPr bwMode="auto">
            <a:xfrm>
              <a:off x="1296" y="15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153" name="Text Box 34"/>
            <p:cNvSpPr txBox="1">
              <a:spLocks noChangeArrowheads="1"/>
            </p:cNvSpPr>
            <p:nvPr/>
          </p:nvSpPr>
          <p:spPr bwMode="auto">
            <a:xfrm>
              <a:off x="1296" y="17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grpSp>
          <p:nvGrpSpPr>
            <p:cNvPr id="154" name="Group 35"/>
            <p:cNvGrpSpPr>
              <a:grpSpLocks/>
            </p:cNvGrpSpPr>
            <p:nvPr/>
          </p:nvGrpSpPr>
          <p:grpSpPr bwMode="auto">
            <a:xfrm>
              <a:off x="720" y="1344"/>
              <a:ext cx="864" cy="816"/>
              <a:chOff x="1968" y="1248"/>
              <a:chExt cx="864" cy="672"/>
            </a:xfrm>
          </p:grpSpPr>
          <p:sp>
            <p:nvSpPr>
              <p:cNvPr id="158" name="Line 36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Line 37"/>
              <p:cNvSpPr>
                <a:spLocks noChangeShapeType="1"/>
              </p:cNvSpPr>
              <p:nvPr/>
            </p:nvSpPr>
            <p:spPr bwMode="auto">
              <a:xfrm>
                <a:off x="1968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Line 38"/>
              <p:cNvSpPr>
                <a:spLocks noChangeShapeType="1"/>
              </p:cNvSpPr>
              <p:nvPr/>
            </p:nvSpPr>
            <p:spPr bwMode="auto">
              <a:xfrm>
                <a:off x="2544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Line 39"/>
              <p:cNvSpPr>
                <a:spLocks noChangeShapeType="1"/>
              </p:cNvSpPr>
              <p:nvPr/>
            </p:nvSpPr>
            <p:spPr bwMode="auto">
              <a:xfrm>
                <a:off x="2832" y="124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55" name="Text Box 4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7</a:t>
              </a:r>
            </a:p>
          </p:txBody>
        </p:sp>
        <p:sp>
          <p:nvSpPr>
            <p:cNvPr id="156" name="Text Box 41"/>
            <p:cNvSpPr txBox="1">
              <a:spLocks noChangeArrowheads="1"/>
            </p:cNvSpPr>
            <p:nvPr/>
          </p:nvSpPr>
          <p:spPr bwMode="auto">
            <a:xfrm>
              <a:off x="1008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8</a:t>
              </a:r>
            </a:p>
          </p:txBody>
        </p:sp>
        <p:sp>
          <p:nvSpPr>
            <p:cNvPr id="157" name="Text Box 42"/>
            <p:cNvSpPr txBox="1">
              <a:spLocks noChangeArrowheads="1"/>
            </p:cNvSpPr>
            <p:nvPr/>
          </p:nvSpPr>
          <p:spPr bwMode="auto">
            <a:xfrm>
              <a:off x="1296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9</a:t>
              </a:r>
            </a:p>
          </p:txBody>
        </p:sp>
      </p:grpSp>
      <p:grpSp>
        <p:nvGrpSpPr>
          <p:cNvPr id="162" name="Group 84"/>
          <p:cNvGrpSpPr>
            <a:grpSpLocks/>
          </p:cNvGrpSpPr>
          <p:nvPr/>
        </p:nvGrpSpPr>
        <p:grpSpPr bwMode="auto">
          <a:xfrm>
            <a:off x="5943600" y="4648200"/>
            <a:ext cx="2286000" cy="990600"/>
            <a:chOff x="3744" y="1728"/>
            <a:chExt cx="1440" cy="624"/>
          </a:xfrm>
        </p:grpSpPr>
        <p:sp>
          <p:nvSpPr>
            <p:cNvPr id="163" name="Text Box 47"/>
            <p:cNvSpPr txBox="1">
              <a:spLocks noChangeArrowheads="1"/>
            </p:cNvSpPr>
            <p:nvPr/>
          </p:nvSpPr>
          <p:spPr bwMode="auto">
            <a:xfrm>
              <a:off x="3744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164" name="Text Box 48"/>
            <p:cNvSpPr txBox="1">
              <a:spLocks noChangeArrowheads="1"/>
            </p:cNvSpPr>
            <p:nvPr/>
          </p:nvSpPr>
          <p:spPr bwMode="auto">
            <a:xfrm>
              <a:off x="4032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sp>
          <p:nvSpPr>
            <p:cNvPr id="165" name="Text Box 49"/>
            <p:cNvSpPr txBox="1">
              <a:spLocks noChangeArrowheads="1"/>
            </p:cNvSpPr>
            <p:nvPr/>
          </p:nvSpPr>
          <p:spPr bwMode="auto">
            <a:xfrm>
              <a:off x="3744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grpSp>
          <p:nvGrpSpPr>
            <p:cNvPr id="166" name="Group 50"/>
            <p:cNvGrpSpPr>
              <a:grpSpLocks/>
            </p:cNvGrpSpPr>
            <p:nvPr/>
          </p:nvGrpSpPr>
          <p:grpSpPr bwMode="auto">
            <a:xfrm>
              <a:off x="3744" y="1728"/>
              <a:ext cx="1440" cy="192"/>
              <a:chOff x="3120" y="1872"/>
              <a:chExt cx="1200" cy="192"/>
            </a:xfrm>
          </p:grpSpPr>
          <p:sp>
            <p:nvSpPr>
              <p:cNvPr id="188" name="Line 51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Line 52"/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3744" y="235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4032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  <a:sym typeface="Symbol" pitchFamily="18" charset="2"/>
                </a:rPr>
                <a:t>2</a:t>
              </a:r>
            </a:p>
          </p:txBody>
        </p:sp>
        <p:sp>
          <p:nvSpPr>
            <p:cNvPr id="169" name="Text Box 57"/>
            <p:cNvSpPr txBox="1">
              <a:spLocks noChangeArrowheads="1"/>
            </p:cNvSpPr>
            <p:nvPr/>
          </p:nvSpPr>
          <p:spPr bwMode="auto">
            <a:xfrm>
              <a:off x="4320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  <p:sp>
          <p:nvSpPr>
            <p:cNvPr id="170" name="Text Box 58"/>
            <p:cNvSpPr txBox="1">
              <a:spLocks noChangeArrowheads="1"/>
            </p:cNvSpPr>
            <p:nvPr/>
          </p:nvSpPr>
          <p:spPr bwMode="auto">
            <a:xfrm>
              <a:off x="4320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171" name="Text Box 60"/>
            <p:cNvSpPr txBox="1">
              <a:spLocks noChangeArrowheads="1"/>
            </p:cNvSpPr>
            <p:nvPr/>
          </p:nvSpPr>
          <p:spPr bwMode="auto">
            <a:xfrm>
              <a:off x="3744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4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4032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5</a:t>
              </a:r>
            </a:p>
          </p:txBody>
        </p:sp>
        <p:sp>
          <p:nvSpPr>
            <p:cNvPr id="173" name="Text Box 62"/>
            <p:cNvSpPr txBox="1">
              <a:spLocks noChangeArrowheads="1"/>
            </p:cNvSpPr>
            <p:nvPr/>
          </p:nvSpPr>
          <p:spPr bwMode="auto">
            <a:xfrm>
              <a:off x="4320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174" name="Text Box 63"/>
            <p:cNvSpPr txBox="1">
              <a:spLocks noChangeArrowheads="1"/>
            </p:cNvSpPr>
            <p:nvPr/>
          </p:nvSpPr>
          <p:spPr bwMode="auto">
            <a:xfrm>
              <a:off x="4608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D</a:t>
              </a:r>
            </a:p>
          </p:txBody>
        </p:sp>
        <p:sp>
          <p:nvSpPr>
            <p:cNvPr id="175" name="Text Box 64"/>
            <p:cNvSpPr txBox="1">
              <a:spLocks noChangeArrowheads="1"/>
            </p:cNvSpPr>
            <p:nvPr/>
          </p:nvSpPr>
          <p:spPr bwMode="auto">
            <a:xfrm>
              <a:off x="4608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3</a:t>
              </a:r>
            </a:p>
          </p:txBody>
        </p:sp>
        <p:sp>
          <p:nvSpPr>
            <p:cNvPr id="176" name="Text Box 66"/>
            <p:cNvSpPr txBox="1">
              <a:spLocks noChangeArrowheads="1"/>
            </p:cNvSpPr>
            <p:nvPr/>
          </p:nvSpPr>
          <p:spPr bwMode="auto">
            <a:xfrm>
              <a:off x="4896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E</a:t>
              </a:r>
            </a:p>
          </p:txBody>
        </p:sp>
        <p:sp>
          <p:nvSpPr>
            <p:cNvPr id="177" name="Text Box 67"/>
            <p:cNvSpPr txBox="1">
              <a:spLocks noChangeArrowheads="1"/>
            </p:cNvSpPr>
            <p:nvPr/>
          </p:nvSpPr>
          <p:spPr bwMode="auto">
            <a:xfrm>
              <a:off x="4896" y="196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1</a:t>
              </a:r>
            </a:p>
          </p:txBody>
        </p:sp>
        <p:sp>
          <p:nvSpPr>
            <p:cNvPr id="178" name="Text Box 69"/>
            <p:cNvSpPr txBox="1">
              <a:spLocks noChangeArrowheads="1"/>
            </p:cNvSpPr>
            <p:nvPr/>
          </p:nvSpPr>
          <p:spPr bwMode="auto">
            <a:xfrm>
              <a:off x="4608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6</a:t>
              </a:r>
            </a:p>
          </p:txBody>
        </p:sp>
        <p:sp>
          <p:nvSpPr>
            <p:cNvPr id="179" name="Text Box 70"/>
            <p:cNvSpPr txBox="1">
              <a:spLocks noChangeArrowheads="1"/>
            </p:cNvSpPr>
            <p:nvPr/>
          </p:nvSpPr>
          <p:spPr bwMode="auto">
            <a:xfrm>
              <a:off x="4896" y="216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2</a:t>
              </a:r>
            </a:p>
          </p:txBody>
        </p:sp>
        <p:grpSp>
          <p:nvGrpSpPr>
            <p:cNvPr id="180" name="Group 71"/>
            <p:cNvGrpSpPr>
              <a:grpSpLocks/>
            </p:cNvGrpSpPr>
            <p:nvPr/>
          </p:nvGrpSpPr>
          <p:grpSpPr bwMode="auto">
            <a:xfrm>
              <a:off x="3744" y="1728"/>
              <a:ext cx="1440" cy="624"/>
              <a:chOff x="3456" y="1872"/>
              <a:chExt cx="1440" cy="816"/>
            </a:xfrm>
          </p:grpSpPr>
          <p:grpSp>
            <p:nvGrpSpPr>
              <p:cNvPr id="181" name="Group 72"/>
              <p:cNvGrpSpPr>
                <a:grpSpLocks/>
              </p:cNvGrpSpPr>
              <p:nvPr/>
            </p:nvGrpSpPr>
            <p:grpSpPr bwMode="auto">
              <a:xfrm>
                <a:off x="3456" y="1872"/>
                <a:ext cx="864" cy="816"/>
                <a:chOff x="1968" y="1248"/>
                <a:chExt cx="864" cy="672"/>
              </a:xfrm>
            </p:grpSpPr>
            <p:sp>
              <p:nvSpPr>
                <p:cNvPr id="184" name="Line 73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" name="Line 74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" name="Line 75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7" name="Line 76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82" name="Line 77"/>
              <p:cNvSpPr>
                <a:spLocks noChangeShapeType="1"/>
              </p:cNvSpPr>
              <p:nvPr/>
            </p:nvSpPr>
            <p:spPr bwMode="auto">
              <a:xfrm>
                <a:off x="4896" y="1872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Line 78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477000" y="39624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6" imgW="647640" imgH="228600" progId="Equation.DSMT4">
                  <p:embed/>
                </p:oleObj>
              </mc:Choice>
              <mc:Fallback>
                <p:oleObj name="Equation" r:id="rId6" imgW="6476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PHÉP KẾT NỬA </a:t>
            </a:r>
            <a:r>
              <a:rPr lang="en-US" sz="4000" b="1" dirty="0" smtClean="0"/>
              <a:t>– </a:t>
            </a:r>
            <a:r>
              <a:rPr lang="en-US" sz="4000" b="1" smtClean="0"/>
              <a:t>PHÉP KẾT ĐẢO</a:t>
            </a:r>
            <a:endParaRPr lang="en-US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nửa </a:t>
            </a:r>
            <a:r>
              <a:rPr lang="en-US" b="1" i="1" dirty="0" smtClean="0">
                <a:solidFill>
                  <a:srgbClr val="FF0000"/>
                </a:solidFill>
              </a:rPr>
              <a:t>(Semi-Join)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     </a:t>
            </a:r>
            <a:r>
              <a:rPr lang="en-US" i="1" dirty="0" smtClean="0"/>
              <a:t>r  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đảo </a:t>
            </a:r>
            <a:r>
              <a:rPr lang="en-US" b="1" i="1" dirty="0" smtClean="0">
                <a:solidFill>
                  <a:srgbClr val="FF0000"/>
                </a:solidFill>
              </a:rPr>
              <a:t>(Anti-Join)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endParaRPr lang="en-US" i="1" dirty="0" smtClean="0"/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   </a:t>
            </a:r>
            <a:r>
              <a:rPr lang="en-US" i="1" dirty="0" smtClean="0"/>
              <a:t>r</a:t>
            </a:r>
            <a:r>
              <a:rPr lang="en-US" dirty="0" smtClean="0"/>
              <a:t> – (</a:t>
            </a:r>
            <a:r>
              <a:rPr lang="en-US" i="1" dirty="0" smtClean="0"/>
              <a:t>r     s</a:t>
            </a:r>
            <a:r>
              <a:rPr lang="en-US" dirty="0" smtClean="0"/>
              <a:t>)</a:t>
            </a:r>
          </a:p>
          <a:p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073400" y="22606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2606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187700" y="32385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9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2385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225800" y="43942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0" name="Equation" r:id="rId8" imgW="711000" imgH="203040" progId="Equation.DSMT4">
                  <p:embed/>
                </p:oleObj>
              </mc:Choice>
              <mc:Fallback>
                <p:oleObj name="Equation" r:id="rId8" imgW="7110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3942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305175" y="4953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Equation" r:id="rId9" imgW="342720" imgH="152280" progId="Equation.DSMT4">
                  <p:embed/>
                </p:oleObj>
              </mc:Choice>
              <mc:Fallback>
                <p:oleObj name="Equation" r:id="rId9" imgW="34272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4953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6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80936" y="2862262"/>
            <a:ext cx="381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0392" y="5486400"/>
            <a:ext cx="381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KẾT NỬA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nửa </a:t>
            </a:r>
            <a:r>
              <a:rPr lang="en-US" b="1" i="1" dirty="0" smtClean="0">
                <a:solidFill>
                  <a:srgbClr val="FF0000"/>
                </a:solidFill>
              </a:rPr>
              <a:t>(Semi-Join)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     </a:t>
            </a:r>
            <a:r>
              <a:rPr lang="en-US" i="1" dirty="0" smtClean="0"/>
              <a:t>r  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073400" y="22606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2606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187700" y="32385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2385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80936" y="2862262"/>
            <a:ext cx="381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>
          <a:xfrm>
            <a:off x="838200" y="3886200"/>
            <a:ext cx="7772400" cy="2286000"/>
            <a:chOff x="976532" y="2209800"/>
            <a:chExt cx="7315200" cy="1828800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76532" y="2209800"/>
              <a:ext cx="73152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66258" y="2264947"/>
              <a:ext cx="301770" cy="20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KẾT ĐẢO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đảo </a:t>
            </a:r>
            <a:r>
              <a:rPr lang="en-US" b="1" i="1" dirty="0" smtClean="0">
                <a:solidFill>
                  <a:srgbClr val="FF0000"/>
                </a:solidFill>
              </a:rPr>
              <a:t>(Anti-Join)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endParaRPr lang="en-US" i="1" dirty="0" smtClean="0"/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   </a:t>
            </a:r>
            <a:r>
              <a:rPr lang="en-US" i="1" dirty="0" smtClean="0"/>
              <a:t>r</a:t>
            </a:r>
            <a:r>
              <a:rPr lang="en-US" dirty="0" smtClean="0"/>
              <a:t> – (</a:t>
            </a:r>
            <a:r>
              <a:rPr lang="en-US" i="1" dirty="0" smtClean="0"/>
              <a:t>r     s</a:t>
            </a:r>
            <a:r>
              <a:rPr lang="en-US" dirty="0" smtClean="0"/>
              <a:t>)</a:t>
            </a:r>
          </a:p>
          <a:p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124200" y="2286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8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352800" y="28194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9" name="Equation" r:id="rId6" imgW="342720" imgH="152280" progId="Equation.DSMT4">
                  <p:embed/>
                </p:oleObj>
              </mc:Choice>
              <mc:Fallback>
                <p:oleObj name="Equation" r:id="rId6" imgW="34272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3366868"/>
            <a:ext cx="381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9736" y="3810000"/>
            <a:ext cx="86780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90268"/>
            <a:ext cx="8229600" cy="1143000"/>
          </a:xfrm>
        </p:spPr>
        <p:txBody>
          <a:bodyPr/>
          <a:lstStyle/>
          <a:p>
            <a:r>
              <a:rPr lang="en-US" sz="4000" b="1" smtClean="0"/>
              <a:t>PHÉP KẾT NỬA </a:t>
            </a:r>
            <a:r>
              <a:rPr lang="en-US" sz="4000" b="1" dirty="0" smtClean="0"/>
              <a:t>– </a:t>
            </a:r>
            <a:r>
              <a:rPr lang="en-US" sz="4000" b="1" smtClean="0"/>
              <a:t>PHÉP KẾT ĐẢO</a:t>
            </a:r>
            <a:endParaRPr lang="en-US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nửa </a:t>
            </a:r>
            <a:r>
              <a:rPr lang="en-US" b="1" i="1" dirty="0" smtClean="0">
                <a:solidFill>
                  <a:srgbClr val="FF0000"/>
                </a:solidFill>
              </a:rPr>
              <a:t>(Semi Join)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đảo </a:t>
            </a:r>
            <a:r>
              <a:rPr lang="en-US" b="1" i="1" dirty="0" smtClean="0">
                <a:solidFill>
                  <a:srgbClr val="FF0000"/>
                </a:solidFill>
              </a:rPr>
              <a:t>(Anti Join)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24419"/>
            <a:ext cx="7611264" cy="200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/>
          <p:nvPr/>
        </p:nvGrpSpPr>
        <p:grpSpPr>
          <a:xfrm>
            <a:off x="914400" y="1828800"/>
            <a:ext cx="7315200" cy="1981200"/>
            <a:chOff x="976532" y="2209800"/>
            <a:chExt cx="7315200" cy="1828800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6532" y="2209800"/>
              <a:ext cx="73152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66258" y="2264947"/>
              <a:ext cx="301770" cy="20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hội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endParaRPr lang="en-US" dirty="0" smtClean="0"/>
          </a:p>
          <a:p>
            <a:pPr lvl="1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theta</a:t>
            </a:r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endParaRPr lang="en-US" dirty="0" smtClean="0"/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: </a:t>
            </a:r>
            <a:r>
              <a:rPr lang="en-US" dirty="0" err="1" smtClean="0"/>
              <a:t>trái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pPr lvl="1"/>
            <a:r>
              <a:rPr lang="en-US" dirty="0" err="1" smtClean="0"/>
              <a:t>Phép</a:t>
            </a:r>
            <a:r>
              <a:rPr lang="en-US" dirty="0" smtClean="0"/>
              <a:t> chia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PHÉP KẾT NGOẠI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ngoại </a:t>
            </a:r>
            <a:r>
              <a:rPr lang="en-US" b="1" i="1" dirty="0" err="1" smtClean="0">
                <a:solidFill>
                  <a:srgbClr val="FF0000"/>
                </a:solidFill>
              </a:rPr>
              <a:t>trái</a:t>
            </a:r>
            <a:r>
              <a:rPr lang="en-US" b="1" i="1" dirty="0" smtClean="0">
                <a:solidFill>
                  <a:srgbClr val="FF0000"/>
                </a:solidFill>
              </a:rPr>
              <a:t> (Left Outer 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r>
              <a:rPr lang="en-US" i="1" dirty="0" smtClean="0"/>
              <a:t>r 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ngoại </a:t>
            </a:r>
            <a:r>
              <a:rPr lang="en-US" b="1" i="1" dirty="0" err="1" smtClean="0">
                <a:solidFill>
                  <a:srgbClr val="FF0000"/>
                </a:solidFill>
              </a:rPr>
              <a:t>phải</a:t>
            </a:r>
            <a:r>
              <a:rPr lang="en-US" b="1" i="1" dirty="0" smtClean="0">
                <a:solidFill>
                  <a:srgbClr val="FF0000"/>
                </a:solidFill>
              </a:rPr>
              <a:t> (Right Outer 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r>
              <a:rPr lang="en-US" i="1" dirty="0" smtClean="0"/>
              <a:t>r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971800" y="1933136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8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33136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498600" y="6070600"/>
          <a:ext cx="673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9" name="Equation" r:id="rId6" imgW="3365280" imgH="279360" progId="Equation.DSMT4">
                  <p:embed/>
                </p:oleObj>
              </mc:Choice>
              <mc:Fallback>
                <p:oleObj name="Equation" r:id="rId6" imgW="33652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6070600"/>
                        <a:ext cx="673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498600" y="3505200"/>
          <a:ext cx="673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0" name="Equation" r:id="rId8" imgW="3365280" imgH="279360" progId="Equation.DSMT4">
                  <p:embed/>
                </p:oleObj>
              </mc:Choice>
              <mc:Fallback>
                <p:oleObj name="Equation" r:id="rId8" imgW="33652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505200"/>
                        <a:ext cx="673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2971800" y="46482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1" name="Equation" r:id="rId10" imgW="711000" imgH="203040" progId="Equation.DSMT4">
                  <p:embed/>
                </p:oleObj>
              </mc:Choice>
              <mc:Fallback>
                <p:oleObj name="Equation" r:id="rId10" imgW="711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7588" y="2556804"/>
            <a:ext cx="252412" cy="28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29452" y="5237872"/>
            <a:ext cx="252412" cy="28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3403600" y="2921000"/>
          <a:ext cx="434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Equation" r:id="rId13" imgW="2171520" imgH="253800" progId="Equation.DSMT4">
                  <p:embed/>
                </p:oleObj>
              </mc:Choice>
              <mc:Fallback>
                <p:oleObj name="Equation" r:id="rId13" imgW="21715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921000"/>
                        <a:ext cx="434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3200400" y="5621996"/>
          <a:ext cx="434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3" name="Equation" r:id="rId15" imgW="2171520" imgH="253800" progId="Equation.DSMT4">
                  <p:embed/>
                </p:oleObj>
              </mc:Choice>
              <mc:Fallback>
                <p:oleObj name="Equation" r:id="rId15" imgW="217152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21996"/>
                        <a:ext cx="434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PHÉP KẾT NGOẠI </a:t>
            </a:r>
            <a:r>
              <a:rPr lang="en-US" b="1" dirty="0" smtClean="0"/>
              <a:t>TRÁI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ngoại </a:t>
            </a:r>
            <a:r>
              <a:rPr lang="en-US" b="1" i="1" dirty="0" err="1" smtClean="0">
                <a:solidFill>
                  <a:srgbClr val="FF0000"/>
                </a:solidFill>
              </a:rPr>
              <a:t>trái</a:t>
            </a:r>
            <a:r>
              <a:rPr lang="en-US" b="1" i="1" dirty="0" smtClean="0">
                <a:solidFill>
                  <a:srgbClr val="FF0000"/>
                </a:solidFill>
              </a:rPr>
              <a:t> (Left Outer 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r>
              <a:rPr lang="en-US" i="1" dirty="0" smtClean="0"/>
              <a:t>r 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971800" y="1933136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0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33136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498600" y="3505200"/>
          <a:ext cx="673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1" name="Equation" r:id="rId6" imgW="3365280" imgH="279360" progId="Equation.DSMT4">
                  <p:embed/>
                </p:oleObj>
              </mc:Choice>
              <mc:Fallback>
                <p:oleObj name="Equation" r:id="rId6" imgW="33652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505200"/>
                        <a:ext cx="673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57588" y="2556804"/>
            <a:ext cx="252412" cy="28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>
          <a:xfrm>
            <a:off x="612354" y="4191000"/>
            <a:ext cx="8303046" cy="2133600"/>
            <a:chOff x="612354" y="2057400"/>
            <a:chExt cx="8303046" cy="2133600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2354" y="2057400"/>
              <a:ext cx="8303046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49660" y="2065098"/>
              <a:ext cx="194604" cy="220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3403600" y="2921000"/>
          <a:ext cx="434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2" name="Equation" r:id="rId10" imgW="2171520" imgH="253800" progId="Equation.DSMT4">
                  <p:embed/>
                </p:oleObj>
              </mc:Choice>
              <mc:Fallback>
                <p:oleObj name="Equation" r:id="rId10" imgW="217152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921000"/>
                        <a:ext cx="434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PHÉP KẾT NGOẠI </a:t>
            </a:r>
            <a:r>
              <a:rPr lang="en-US" b="1" dirty="0" smtClean="0"/>
              <a:t>PHẢI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Phép kết ngoại phải (Right Outer Join)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r>
              <a:rPr lang="en-US" i="1" dirty="0" smtClean="0"/>
              <a:t>r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600200" y="3429000"/>
          <a:ext cx="673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name="Equation" r:id="rId4" imgW="3365280" imgH="279360" progId="Equation.DSMT4">
                  <p:embed/>
                </p:oleObj>
              </mc:Choice>
              <mc:Fallback>
                <p:oleObj name="Equation" r:id="rId4" imgW="33652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73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3200400" y="19812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5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2514600"/>
            <a:ext cx="252412" cy="28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>
          <a:xfrm>
            <a:off x="838200" y="4114800"/>
            <a:ext cx="8077200" cy="2209800"/>
            <a:chOff x="762000" y="4572000"/>
            <a:chExt cx="7837712" cy="2057400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2000" y="4572000"/>
              <a:ext cx="7837712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29855" y="4600136"/>
              <a:ext cx="151813" cy="17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276600" y="2923736"/>
          <a:ext cx="434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6" name="Equation" r:id="rId10" imgW="2171520" imgH="253800" progId="Equation.DSMT4">
                  <p:embed/>
                </p:oleObj>
              </mc:Choice>
              <mc:Fallback>
                <p:oleObj name="Equation" r:id="rId10" imgW="217152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3736"/>
                        <a:ext cx="434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b="1" smtClean="0"/>
              <a:t>PHÉP KẾT NGOẠI </a:t>
            </a:r>
            <a:r>
              <a:rPr lang="en-US" sz="4000" b="1" dirty="0" smtClean="0"/>
              <a:t>TRÁI – PHẢI</a:t>
            </a:r>
            <a:endParaRPr lang="en-US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ngoại </a:t>
            </a:r>
            <a:r>
              <a:rPr lang="en-US" b="1" i="1" dirty="0" err="1" smtClean="0">
                <a:solidFill>
                  <a:srgbClr val="FF0000"/>
                </a:solidFill>
              </a:rPr>
              <a:t>trái</a:t>
            </a:r>
            <a:r>
              <a:rPr lang="en-US" b="1" i="1" dirty="0" smtClean="0">
                <a:solidFill>
                  <a:srgbClr val="FF0000"/>
                </a:solidFill>
              </a:rPr>
              <a:t> (Left Outer Join)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ngoại </a:t>
            </a:r>
            <a:r>
              <a:rPr lang="en-US" b="1" i="1" dirty="0" err="1" smtClean="0">
                <a:solidFill>
                  <a:srgbClr val="FF0000"/>
                </a:solidFill>
              </a:rPr>
              <a:t>phải</a:t>
            </a:r>
            <a:r>
              <a:rPr lang="en-US" b="1" i="1" dirty="0" smtClean="0">
                <a:solidFill>
                  <a:srgbClr val="FF0000"/>
                </a:solidFill>
              </a:rPr>
              <a:t> (Right Outer Join)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3"/>
          <p:cNvGrpSpPr/>
          <p:nvPr/>
        </p:nvGrpSpPr>
        <p:grpSpPr>
          <a:xfrm>
            <a:off x="612354" y="1752600"/>
            <a:ext cx="8303046" cy="2133600"/>
            <a:chOff x="612354" y="2057400"/>
            <a:chExt cx="8303046" cy="2133600"/>
          </a:xfrm>
        </p:grpSpPr>
        <p:pic>
          <p:nvPicPr>
            <p:cNvPr id="9728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354" y="2057400"/>
              <a:ext cx="8303046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9660" y="2065098"/>
              <a:ext cx="194604" cy="220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7"/>
          <p:cNvGrpSpPr/>
          <p:nvPr/>
        </p:nvGrpSpPr>
        <p:grpSpPr>
          <a:xfrm>
            <a:off x="762000" y="4572000"/>
            <a:ext cx="7837712" cy="2057400"/>
            <a:chOff x="762000" y="4572000"/>
            <a:chExt cx="7837712" cy="2057400"/>
          </a:xfrm>
        </p:grpSpPr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4572000"/>
              <a:ext cx="7837712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29855" y="4600136"/>
              <a:ext cx="151813" cy="17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PHÉP KẾT NGOẠI </a:t>
            </a:r>
            <a:r>
              <a:rPr lang="en-US" b="1" dirty="0" smtClean="0"/>
              <a:t>ĐỦ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i="1" err="1" smtClean="0">
                <a:solidFill>
                  <a:srgbClr val="FF0000"/>
                </a:solidFill>
              </a:rPr>
              <a:t>Phép</a:t>
            </a:r>
            <a:r>
              <a:rPr lang="en-US" b="1" i="1" smtClean="0">
                <a:solidFill>
                  <a:srgbClr val="FF0000"/>
                </a:solidFill>
              </a:rPr>
              <a:t> kết ngoại </a:t>
            </a:r>
            <a:r>
              <a:rPr lang="en-US" b="1" i="1" dirty="0" err="1" smtClean="0">
                <a:solidFill>
                  <a:srgbClr val="FF0000"/>
                </a:solidFill>
              </a:rPr>
              <a:t>đủ</a:t>
            </a:r>
            <a:r>
              <a:rPr lang="en-US" b="1" i="1" dirty="0" smtClean="0">
                <a:solidFill>
                  <a:srgbClr val="FF0000"/>
                </a:solidFill>
              </a:rPr>
              <a:t> (Full Outer Join)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	</a:t>
            </a:r>
            <a:r>
              <a:rPr lang="en-US" i="1" dirty="0" smtClean="0"/>
              <a:t>r     s</a:t>
            </a: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   (</a:t>
            </a:r>
            <a:r>
              <a:rPr lang="en-US" i="1" dirty="0" smtClean="0"/>
              <a:t>r    s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 (</a:t>
            </a:r>
            <a:r>
              <a:rPr lang="en-US" i="1" dirty="0" smtClean="0"/>
              <a:t>r     s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971800" y="2256214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0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56214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7588" y="3371078"/>
            <a:ext cx="252412" cy="28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4936" y="3371078"/>
            <a:ext cx="252412" cy="28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62996" y="2847536"/>
            <a:ext cx="381000" cy="31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>
          <a:xfrm>
            <a:off x="533400" y="3810000"/>
            <a:ext cx="8425207" cy="2514600"/>
            <a:chOff x="533400" y="3810000"/>
            <a:chExt cx="8425207" cy="2514600"/>
          </a:xfrm>
        </p:grpSpPr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3400" y="3810000"/>
              <a:ext cx="8425207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09804" y="3866272"/>
              <a:ext cx="228600" cy="188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CHIA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chia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Division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</a:p>
          <a:p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48000" y="28575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317160" imgH="139680" progId="Equation.DSMT4">
                  <p:embed/>
                </p:oleObj>
              </mc:Choice>
              <mc:Fallback>
                <p:oleObj name="Equation" r:id="rId4" imgW="31716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57500"/>
                        <a:ext cx="635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0" y="3251200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1981080" imgH="279360" progId="Equation.DSMT4">
                  <p:embed/>
                </p:oleObj>
              </mc:Choice>
              <mc:Fallback>
                <p:oleObj name="Equation" r:id="rId6" imgW="19810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51200"/>
                        <a:ext cx="3962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048000" y="22606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8" imgW="1168200" imgH="203040" progId="Equation.DSMT4">
                  <p:embed/>
                </p:oleObj>
              </mc:Choice>
              <mc:Fallback>
                <p:oleObj name="Equation" r:id="rId8" imgW="11682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60600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76"/>
          <p:cNvSpPr>
            <a:spLocks noChangeArrowheads="1"/>
          </p:cNvSpPr>
          <p:nvPr/>
        </p:nvSpPr>
        <p:spPr bwMode="auto">
          <a:xfrm>
            <a:off x="1981200" y="5867400"/>
            <a:ext cx="1371600" cy="5334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77"/>
          <p:cNvSpPr>
            <a:spLocks noChangeArrowheads="1"/>
          </p:cNvSpPr>
          <p:nvPr/>
        </p:nvSpPr>
        <p:spPr bwMode="auto">
          <a:xfrm>
            <a:off x="3352800" y="5867400"/>
            <a:ext cx="914400" cy="533400"/>
          </a:xfrm>
          <a:prstGeom prst="rect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Rectangle 175"/>
          <p:cNvSpPr>
            <a:spLocks noChangeArrowheads="1"/>
          </p:cNvSpPr>
          <p:nvPr/>
        </p:nvSpPr>
        <p:spPr bwMode="auto">
          <a:xfrm>
            <a:off x="1981200" y="5181600"/>
            <a:ext cx="1371600" cy="3048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Rectangle 178"/>
          <p:cNvSpPr>
            <a:spLocks noChangeArrowheads="1"/>
          </p:cNvSpPr>
          <p:nvPr/>
        </p:nvSpPr>
        <p:spPr bwMode="auto">
          <a:xfrm>
            <a:off x="3352800" y="5181600"/>
            <a:ext cx="914400" cy="304800"/>
          </a:xfrm>
          <a:prstGeom prst="rect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Rectangle 173"/>
          <p:cNvSpPr>
            <a:spLocks noChangeArrowheads="1"/>
          </p:cNvSpPr>
          <p:nvPr/>
        </p:nvSpPr>
        <p:spPr bwMode="auto">
          <a:xfrm>
            <a:off x="3352800" y="4572000"/>
            <a:ext cx="914400" cy="609600"/>
          </a:xfrm>
          <a:prstGeom prst="rect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172"/>
          <p:cNvSpPr>
            <a:spLocks noChangeArrowheads="1"/>
          </p:cNvSpPr>
          <p:nvPr/>
        </p:nvSpPr>
        <p:spPr bwMode="auto">
          <a:xfrm>
            <a:off x="1981200" y="4572000"/>
            <a:ext cx="1371600" cy="6096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Rectangle 169"/>
          <p:cNvSpPr>
            <a:spLocks noChangeArrowheads="1"/>
          </p:cNvSpPr>
          <p:nvPr/>
        </p:nvSpPr>
        <p:spPr bwMode="auto">
          <a:xfrm>
            <a:off x="3352800" y="4267200"/>
            <a:ext cx="914400" cy="304800"/>
          </a:xfrm>
          <a:prstGeom prst="rect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Rectangle 167"/>
          <p:cNvSpPr>
            <a:spLocks noChangeArrowheads="1"/>
          </p:cNvSpPr>
          <p:nvPr/>
        </p:nvSpPr>
        <p:spPr bwMode="auto">
          <a:xfrm>
            <a:off x="5410200" y="4191000"/>
            <a:ext cx="914400" cy="685800"/>
          </a:xfrm>
          <a:prstGeom prst="rect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auto">
          <a:xfrm>
            <a:off x="1981200" y="4267200"/>
            <a:ext cx="1371600" cy="3048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1524000" y="3886200"/>
            <a:ext cx="2743200" cy="2819400"/>
            <a:chOff x="240" y="1392"/>
            <a:chExt cx="1728" cy="1776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528" y="13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A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816" y="13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B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28" y="163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grpSp>
          <p:nvGrpSpPr>
            <p:cNvPr id="22" name="Group 81"/>
            <p:cNvGrpSpPr>
              <a:grpSpLocks/>
            </p:cNvGrpSpPr>
            <p:nvPr/>
          </p:nvGrpSpPr>
          <p:grpSpPr bwMode="auto">
            <a:xfrm>
              <a:off x="240" y="1392"/>
              <a:ext cx="1728" cy="192"/>
              <a:chOff x="528" y="1392"/>
              <a:chExt cx="1440" cy="192"/>
            </a:xfrm>
          </p:grpSpPr>
          <p:sp>
            <p:nvSpPr>
              <p:cNvPr id="75" name="Line 26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30"/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528" y="3168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528" y="240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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816" y="240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grpSp>
          <p:nvGrpSpPr>
            <p:cNvPr id="27" name="Group 35"/>
            <p:cNvGrpSpPr>
              <a:grpSpLocks/>
            </p:cNvGrpSpPr>
            <p:nvPr/>
          </p:nvGrpSpPr>
          <p:grpSpPr bwMode="auto">
            <a:xfrm>
              <a:off x="528" y="1392"/>
              <a:ext cx="1440" cy="1776"/>
              <a:chOff x="3120" y="1968"/>
              <a:chExt cx="1440" cy="624"/>
            </a:xfrm>
          </p:grpSpPr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3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3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41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528" y="25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816" y="25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528" y="182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816" y="182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a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528" y="201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816" y="201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528" y="220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</a:t>
              </a: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816" y="220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528" y="27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816" y="27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528" y="29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1104" y="13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C</a:t>
              </a: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1392" y="13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D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1104" y="163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</a:t>
              </a:r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1104" y="240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1392" y="163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a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1104" y="25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1392" y="25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1392" y="182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1104" y="201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</a:t>
              </a:r>
            </a:p>
          </p:txBody>
        </p: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392" y="201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1104" y="220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</a:t>
              </a:r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1392" y="220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a</a:t>
              </a:r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1104" y="27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</a:t>
              </a:r>
            </a:p>
          </p:txBody>
        </p:sp>
        <p:sp>
          <p:nvSpPr>
            <p:cNvPr id="55" name="Text Box 69"/>
            <p:cNvSpPr txBox="1">
              <a:spLocks noChangeArrowheads="1"/>
            </p:cNvSpPr>
            <p:nvPr/>
          </p:nvSpPr>
          <p:spPr bwMode="auto">
            <a:xfrm>
              <a:off x="1392" y="27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56" name="Text Box 70"/>
            <p:cNvSpPr txBox="1">
              <a:spLocks noChangeArrowheads="1"/>
            </p:cNvSpPr>
            <p:nvPr/>
          </p:nvSpPr>
          <p:spPr bwMode="auto">
            <a:xfrm>
              <a:off x="1104" y="29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</a:t>
              </a:r>
            </a:p>
          </p:txBody>
        </p:sp>
        <p:sp>
          <p:nvSpPr>
            <p:cNvPr id="57" name="Text Box 71"/>
            <p:cNvSpPr txBox="1">
              <a:spLocks noChangeArrowheads="1"/>
            </p:cNvSpPr>
            <p:nvPr/>
          </p:nvSpPr>
          <p:spPr bwMode="auto">
            <a:xfrm>
              <a:off x="1392" y="29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b</a:t>
              </a:r>
            </a:p>
          </p:txBody>
        </p:sp>
        <p:sp>
          <p:nvSpPr>
            <p:cNvPr id="58" name="Text Box 72"/>
            <p:cNvSpPr txBox="1">
              <a:spLocks noChangeArrowheads="1"/>
            </p:cNvSpPr>
            <p:nvPr/>
          </p:nvSpPr>
          <p:spPr bwMode="auto">
            <a:xfrm>
              <a:off x="1680" y="13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E</a:t>
              </a: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1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1680" y="240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3</a:t>
              </a: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>
              <a:off x="1680" y="25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62" name="Text Box 76"/>
            <p:cNvSpPr txBox="1">
              <a:spLocks noChangeArrowheads="1"/>
            </p:cNvSpPr>
            <p:nvPr/>
          </p:nvSpPr>
          <p:spPr bwMode="auto">
            <a:xfrm>
              <a:off x="1680" y="182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1680" y="201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>
              <a:off x="1680" y="220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65" name="Text Box 79"/>
            <p:cNvSpPr txBox="1">
              <a:spLocks noChangeArrowheads="1"/>
            </p:cNvSpPr>
            <p:nvPr/>
          </p:nvSpPr>
          <p:spPr bwMode="auto">
            <a:xfrm>
              <a:off x="1680" y="2784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66" name="Text Box 80"/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ym typeface="Symbol" pitchFamily="18" charset="2"/>
                </a:rPr>
                <a:t>1</a:t>
              </a:r>
            </a:p>
          </p:txBody>
        </p:sp>
        <p:sp>
          <p:nvSpPr>
            <p:cNvPr id="67" name="Text Box 82"/>
            <p:cNvSpPr txBox="1">
              <a:spLocks noChangeArrowheads="1"/>
            </p:cNvSpPr>
            <p:nvPr/>
          </p:nvSpPr>
          <p:spPr bwMode="auto">
            <a:xfrm>
              <a:off x="240" y="1392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r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240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876800" y="3886200"/>
            <a:ext cx="1447800" cy="990600"/>
            <a:chOff x="528" y="1248"/>
            <a:chExt cx="912" cy="624"/>
          </a:xfrm>
        </p:grpSpPr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D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latin typeface="+mj-lt"/>
                </a:rPr>
                <a:t>E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a</a:t>
              </a:r>
            </a:p>
          </p:txBody>
        </p:sp>
        <p:sp>
          <p:nvSpPr>
            <p:cNvPr id="82" name="Line 90"/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91"/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s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85" name="Line 93"/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b</a:t>
              </a:r>
            </a:p>
          </p:txBody>
        </p:sp>
        <p:grpSp>
          <p:nvGrpSpPr>
            <p:cNvPr id="87" name="Group 95"/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" name="Text Box 99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1</a:t>
              </a:r>
            </a:p>
          </p:txBody>
        </p:sp>
        <p:sp>
          <p:nvSpPr>
            <p:cNvPr id="89" name="Text Box 100"/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93" name="Group 166"/>
          <p:cNvGrpSpPr>
            <a:grpSpLocks/>
          </p:cNvGrpSpPr>
          <p:nvPr/>
        </p:nvGrpSpPr>
        <p:grpSpPr bwMode="auto">
          <a:xfrm>
            <a:off x="7315200" y="3886200"/>
            <a:ext cx="1371600" cy="1066800"/>
            <a:chOff x="3984" y="1488"/>
            <a:chExt cx="864" cy="672"/>
          </a:xfrm>
        </p:grpSpPr>
        <p:sp>
          <p:nvSpPr>
            <p:cNvPr id="94" name="Text Box 105"/>
            <p:cNvSpPr txBox="1">
              <a:spLocks noChangeArrowheads="1"/>
            </p:cNvSpPr>
            <p:nvPr/>
          </p:nvSpPr>
          <p:spPr bwMode="auto">
            <a:xfrm>
              <a:off x="3984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A</a:t>
              </a: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4272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B</a:t>
              </a:r>
            </a:p>
          </p:txBody>
        </p:sp>
        <p:grpSp>
          <p:nvGrpSpPr>
            <p:cNvPr id="96" name="Group 108"/>
            <p:cNvGrpSpPr>
              <a:grpSpLocks/>
            </p:cNvGrpSpPr>
            <p:nvPr/>
          </p:nvGrpSpPr>
          <p:grpSpPr bwMode="auto">
            <a:xfrm>
              <a:off x="3984" y="1488"/>
              <a:ext cx="864" cy="192"/>
              <a:chOff x="528" y="1392"/>
              <a:chExt cx="1440" cy="192"/>
            </a:xfrm>
          </p:grpSpPr>
          <p:sp>
            <p:nvSpPr>
              <p:cNvPr id="104" name="Line 109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Line 110"/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97" name="Line 111"/>
            <p:cNvSpPr>
              <a:spLocks noChangeShapeType="1"/>
            </p:cNvSpPr>
            <p:nvPr/>
          </p:nvSpPr>
          <p:spPr bwMode="auto">
            <a:xfrm>
              <a:off x="3984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98" name="Group 163"/>
            <p:cNvGrpSpPr>
              <a:grpSpLocks/>
            </p:cNvGrpSpPr>
            <p:nvPr/>
          </p:nvGrpSpPr>
          <p:grpSpPr bwMode="auto">
            <a:xfrm>
              <a:off x="3984" y="1488"/>
              <a:ext cx="864" cy="672"/>
              <a:chOff x="3984" y="1488"/>
              <a:chExt cx="864" cy="1776"/>
            </a:xfrm>
          </p:grpSpPr>
          <p:sp>
            <p:nvSpPr>
              <p:cNvPr id="100" name="Line 116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Line 117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118"/>
              <p:cNvSpPr>
                <a:spLocks noChangeShapeType="1"/>
              </p:cNvSpPr>
              <p:nvPr/>
            </p:nvSpPr>
            <p:spPr bwMode="auto">
              <a:xfrm>
                <a:off x="4560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Line 119"/>
              <p:cNvSpPr>
                <a:spLocks noChangeShapeType="1"/>
              </p:cNvSpPr>
              <p:nvPr/>
            </p:nvSpPr>
            <p:spPr bwMode="auto">
              <a:xfrm>
                <a:off x="4848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99" name="Text Box 134"/>
            <p:cNvSpPr txBox="1">
              <a:spLocks noChangeArrowheads="1"/>
            </p:cNvSpPr>
            <p:nvPr/>
          </p:nvSpPr>
          <p:spPr bwMode="auto">
            <a:xfrm>
              <a:off x="4560" y="148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</a:rPr>
                <a:t>C</a:t>
              </a:r>
            </a:p>
          </p:txBody>
        </p:sp>
      </p:grpSp>
      <p:grpSp>
        <p:nvGrpSpPr>
          <p:cNvPr id="106" name="Group 170"/>
          <p:cNvGrpSpPr>
            <a:grpSpLocks/>
          </p:cNvGrpSpPr>
          <p:nvPr/>
        </p:nvGrpSpPr>
        <p:grpSpPr bwMode="auto">
          <a:xfrm>
            <a:off x="7315200" y="4267200"/>
            <a:ext cx="1371600" cy="304800"/>
            <a:chOff x="3984" y="1728"/>
            <a:chExt cx="864" cy="192"/>
          </a:xfrm>
        </p:grpSpPr>
        <p:sp>
          <p:nvSpPr>
            <p:cNvPr id="107" name="Text Box 124"/>
            <p:cNvSpPr txBox="1">
              <a:spLocks noChangeArrowheads="1"/>
            </p:cNvSpPr>
            <p:nvPr/>
          </p:nvSpPr>
          <p:spPr bwMode="auto">
            <a:xfrm>
              <a:off x="3984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</a:t>
              </a:r>
            </a:p>
          </p:txBody>
        </p:sp>
        <p:sp>
          <p:nvSpPr>
            <p:cNvPr id="108" name="Text Box 125"/>
            <p:cNvSpPr txBox="1">
              <a:spLocks noChangeArrowheads="1"/>
            </p:cNvSpPr>
            <p:nvPr/>
          </p:nvSpPr>
          <p:spPr bwMode="auto">
            <a:xfrm>
              <a:off x="4272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a</a:t>
              </a:r>
            </a:p>
          </p:txBody>
        </p:sp>
        <p:sp>
          <p:nvSpPr>
            <p:cNvPr id="109" name="Text Box 142"/>
            <p:cNvSpPr txBox="1">
              <a:spLocks noChangeArrowheads="1"/>
            </p:cNvSpPr>
            <p:nvPr/>
          </p:nvSpPr>
          <p:spPr bwMode="auto">
            <a:xfrm>
              <a:off x="4560" y="1728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</a:t>
              </a:r>
            </a:p>
          </p:txBody>
        </p:sp>
      </p:grpSp>
      <p:grpSp>
        <p:nvGrpSpPr>
          <p:cNvPr id="110" name="Group 171"/>
          <p:cNvGrpSpPr>
            <a:grpSpLocks/>
          </p:cNvGrpSpPr>
          <p:nvPr/>
        </p:nvGrpSpPr>
        <p:grpSpPr bwMode="auto">
          <a:xfrm>
            <a:off x="7315200" y="4572000"/>
            <a:ext cx="1371600" cy="304800"/>
            <a:chOff x="3984" y="1920"/>
            <a:chExt cx="864" cy="192"/>
          </a:xfrm>
        </p:grpSpPr>
        <p:sp>
          <p:nvSpPr>
            <p:cNvPr id="111" name="Text Box 130"/>
            <p:cNvSpPr txBox="1">
              <a:spLocks noChangeArrowheads="1"/>
            </p:cNvSpPr>
            <p:nvPr/>
          </p:nvSpPr>
          <p:spPr bwMode="auto">
            <a:xfrm>
              <a:off x="3984" y="192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</a:t>
              </a:r>
            </a:p>
          </p:txBody>
        </p:sp>
        <p:sp>
          <p:nvSpPr>
            <p:cNvPr id="112" name="Text Box 131"/>
            <p:cNvSpPr txBox="1">
              <a:spLocks noChangeArrowheads="1"/>
            </p:cNvSpPr>
            <p:nvPr/>
          </p:nvSpPr>
          <p:spPr bwMode="auto">
            <a:xfrm>
              <a:off x="4272" y="192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a</a:t>
              </a:r>
            </a:p>
          </p:txBody>
        </p:sp>
        <p:sp>
          <p:nvSpPr>
            <p:cNvPr id="113" name="Text Box 148"/>
            <p:cNvSpPr txBox="1">
              <a:spLocks noChangeArrowheads="1"/>
            </p:cNvSpPr>
            <p:nvPr/>
          </p:nvSpPr>
          <p:spPr bwMode="auto">
            <a:xfrm>
              <a:off x="4560" y="1920"/>
              <a:ext cx="288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+mj-lt"/>
                  <a:sym typeface="Symbol" pitchFamily="18" charset="2"/>
                </a:rPr>
                <a:t></a:t>
              </a:r>
            </a:p>
          </p:txBody>
        </p:sp>
      </p:grpSp>
      <p:sp>
        <p:nvSpPr>
          <p:cNvPr id="114" name="Text Box 102"/>
          <p:cNvSpPr txBox="1">
            <a:spLocks noChangeArrowheads="1"/>
          </p:cNvSpPr>
          <p:nvPr/>
        </p:nvSpPr>
        <p:spPr bwMode="auto">
          <a:xfrm>
            <a:off x="7696200" y="3505200"/>
            <a:ext cx="1066800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 smtClean="0">
                <a:latin typeface="+mj-lt"/>
                <a:sym typeface="Symbol" pitchFamily="18" charset="2"/>
              </a:rPr>
              <a:t>r </a:t>
            </a:r>
            <a:r>
              <a:rPr lang="en-US" sz="1600" b="1" dirty="0">
                <a:latin typeface="+mj-lt"/>
                <a:sym typeface="Symbol" pitchFamily="18" charset="2"/>
              </a:rPr>
              <a:t> </a:t>
            </a:r>
            <a:r>
              <a:rPr lang="en-US" sz="1600" b="1" dirty="0" smtClean="0">
                <a:latin typeface="+mj-lt"/>
                <a:sym typeface="Symbol" pitchFamily="18" charset="2"/>
              </a:rPr>
              <a:t>s</a:t>
            </a:r>
            <a:endParaRPr lang="en-US" sz="1600" b="1" dirty="0">
              <a:latin typeface="+mj-lt"/>
              <a:sym typeface="Symbol" pitchFamily="18" charset="2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57800" y="5181600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0" imgW="1346040" imgH="698400" progId="Equation.DSMT4">
                  <p:embed/>
                </p:oleObj>
              </mc:Choice>
              <mc:Fallback>
                <p:oleObj name="Equation" r:id="rId10" imgW="134604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81600"/>
                        <a:ext cx="2692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PHÉP TOÁN TỔNG HỢP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Các hàm tổng hợp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Aggregate Function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smtClean="0"/>
              <a:t>Là các hàm nhận input là một tập các giá trị và ouput là một giá trị</a:t>
            </a:r>
            <a:endParaRPr lang="en-US" dirty="0" smtClean="0"/>
          </a:p>
          <a:p>
            <a:pPr lvl="1"/>
            <a:r>
              <a:rPr lang="en-US" smtClean="0"/>
              <a:t>Các hàm tập hợp trong đại số quan hệ: </a:t>
            </a:r>
            <a:endParaRPr lang="en-US" dirty="0" smtClean="0">
              <a:sym typeface="Symbol"/>
            </a:endParaRPr>
          </a:p>
          <a:p>
            <a:pPr lvl="2"/>
            <a:r>
              <a:rPr lang="en-US" b="1" i="1" smtClean="0"/>
              <a:t>Min, max, avg, count, sum</a:t>
            </a:r>
          </a:p>
          <a:p>
            <a:r>
              <a:rPr lang="en-US" b="1" i="1" smtClean="0">
                <a:solidFill>
                  <a:srgbClr val="FF0000"/>
                </a:solidFill>
              </a:rPr>
              <a:t>Phép toán tổng hợp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Aggregate Operation</a:t>
            </a:r>
            <a:r>
              <a:rPr lang="en-US" smtClean="0"/>
              <a:t>)</a:t>
            </a:r>
          </a:p>
          <a:p>
            <a:pPr lvl="1"/>
            <a:r>
              <a:rPr lang="en-US" smtClean="0">
                <a:sym typeface="Symbol"/>
              </a:rPr>
              <a:t>Cú pháp</a:t>
            </a:r>
          </a:p>
          <a:p>
            <a:pPr lvl="2"/>
            <a:r>
              <a:rPr lang="en-US" i="1" smtClean="0">
                <a:sym typeface="Symbol"/>
              </a:rPr>
              <a:t>G</a:t>
            </a:r>
            <a:r>
              <a:rPr lang="en-US" i="1" baseline="-25000" smtClean="0">
                <a:sym typeface="Symbol"/>
              </a:rPr>
              <a:t>i</a:t>
            </a:r>
            <a:r>
              <a:rPr lang="en-US" smtClean="0">
                <a:sym typeface="Symbol"/>
              </a:rPr>
              <a:t>: các thuộc tính được nhóm</a:t>
            </a:r>
          </a:p>
          <a:p>
            <a:pPr lvl="2"/>
            <a:r>
              <a:rPr lang="en-US" i="1" smtClean="0">
                <a:sym typeface="Symbol"/>
              </a:rPr>
              <a:t>f</a:t>
            </a:r>
            <a:r>
              <a:rPr lang="en-US" i="1" baseline="-25000" smtClean="0">
                <a:sym typeface="Symbol"/>
              </a:rPr>
              <a:t>i</a:t>
            </a:r>
            <a:r>
              <a:rPr lang="en-US" smtClean="0">
                <a:sym typeface="Symbol"/>
              </a:rPr>
              <a:t>: các hàm tập hợp</a:t>
            </a:r>
          </a:p>
          <a:p>
            <a:pPr lvl="2"/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i</a:t>
            </a:r>
            <a:r>
              <a:rPr lang="en-US" smtClean="0">
                <a:sym typeface="Symbol"/>
              </a:rPr>
              <a:t>: các thuộc tính</a:t>
            </a:r>
            <a:endParaRPr lang="en-US" dirty="0" smtClean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895600" y="4495800"/>
          <a:ext cx="4419600" cy="71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6" name="Equation" r:id="rId4" imgW="1803240" imgH="291960" progId="Equation.DSMT4">
                  <p:embed/>
                </p:oleObj>
              </mc:Choice>
              <mc:Fallback>
                <p:oleObj name="Equation" r:id="rId4" imgW="180324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419600" cy="715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PHÉP TOÁN TỔNG HỢP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Phép toán tổng hợp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Aggregate Operation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Ví dụ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5181600" y="3352800"/>
          <a:ext cx="3429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SumOfE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CountOfE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1828800" y="3276600"/>
          <a:ext cx="25908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effectLst/>
                          <a:sym typeface="Symbol" pitchFamily="18" charset="2"/>
                        </a:rPr>
                        <a:t>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effectLst/>
                          <a:sym typeface="Symbol" pitchFamily="18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  <a:sym typeface="Symbol" pitchFamily="18" charset="2"/>
                        </a:rPr>
                        <a:t>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  <a:sym typeface="Symbol" pitchFamily="18" charset="2"/>
                        </a:rPr>
                        <a:t>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  <a:sym typeface="Symbol" pitchFamily="18" charset="2"/>
                        </a:rPr>
                        <a:t>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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ym typeface="Symbol" pitchFamily="18" charset="2"/>
                        </a:rPr>
                        <a:t>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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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Symbol" pitchFamily="18" charset="2"/>
                        </a:rPr>
                        <a:t>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5386388" y="2438400"/>
          <a:ext cx="30718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4" name="Equation" r:id="rId4" imgW="1168200" imgH="266400" progId="Equation.DSMT4">
                  <p:embed/>
                </p:oleObj>
              </mc:Choice>
              <mc:Fallback>
                <p:oleObj name="Equation" r:id="rId4" imgW="11682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2438400"/>
                        <a:ext cx="30718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2951163" y="2724150"/>
          <a:ext cx="4016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5" name="Equation" r:id="rId6" imgW="152280" imgH="152280" progId="Equation.DSMT4">
                  <p:embed/>
                </p:oleObj>
              </mc:Choice>
              <mc:Fallback>
                <p:oleObj name="Equation" r:id="rId6" imgW="152280" imgH="152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724150"/>
                        <a:ext cx="4016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TỔNG KẾT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đại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err="1" smtClean="0"/>
              <a:t>quan</a:t>
            </a:r>
            <a:r>
              <a:rPr lang="en-US" smtClean="0"/>
              <a:t> hệ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smtClean="0"/>
              <a:t>Phép chọn, chiếu, đổi tên</a:t>
            </a:r>
          </a:p>
          <a:p>
            <a:pPr lvl="1"/>
            <a:r>
              <a:rPr lang="en-US" smtClean="0"/>
              <a:t>Phép tích Đề các, hiệu, hội, giao</a:t>
            </a:r>
          </a:p>
          <a:p>
            <a:pPr lvl="1"/>
            <a:r>
              <a:rPr lang="en-US" smtClean="0"/>
              <a:t>Phép kết</a:t>
            </a:r>
          </a:p>
          <a:p>
            <a:pPr lvl="2"/>
            <a:r>
              <a:rPr lang="en-US" smtClean="0"/>
              <a:t>Kết tự nhiên, kết theta</a:t>
            </a:r>
          </a:p>
          <a:p>
            <a:pPr lvl="2"/>
            <a:r>
              <a:rPr lang="en-US" smtClean="0"/>
              <a:t>Kết nửa , kết đảo</a:t>
            </a:r>
          </a:p>
          <a:p>
            <a:pPr lvl="2"/>
            <a:r>
              <a:rPr lang="en-US" smtClean="0"/>
              <a:t>Kết ngoại: trái, phải, đầy đủ</a:t>
            </a:r>
          </a:p>
          <a:p>
            <a:pPr lvl="1"/>
            <a:r>
              <a:rPr lang="en-US" smtClean="0"/>
              <a:t>Phép chia</a:t>
            </a:r>
          </a:p>
          <a:p>
            <a:pPr lvl="1"/>
            <a:r>
              <a:rPr lang="en-US" smtClean="0"/>
              <a:t>Các hàm và phép toán tổng hợp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SQL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err="1" smtClean="0">
                <a:solidFill>
                  <a:srgbClr val="FF0000"/>
                </a:solidFill>
              </a:rPr>
              <a:t>hệ</a:t>
            </a:r>
            <a:r>
              <a:rPr lang="en-US" smtClean="0"/>
              <a:t> và </a:t>
            </a:r>
            <a:r>
              <a:rPr lang="en-US" b="1" i="1" smtClean="0">
                <a:solidFill>
                  <a:srgbClr val="FF0000"/>
                </a:solidFill>
              </a:rPr>
              <a:t>SQL </a:t>
            </a:r>
            <a:r>
              <a:rPr lang="en-US" smtClean="0"/>
              <a:t>đều là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Relational Algebra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quản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trị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cơ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sở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dữ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liệu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DBMS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thủ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tục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functional</a:t>
            </a:r>
            <a:r>
              <a:rPr lang="en-US" dirty="0" smtClean="0"/>
              <a:t>)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i="1" dirty="0" smtClean="0"/>
              <a:t>tructured </a:t>
            </a:r>
            <a:r>
              <a:rPr lang="en-US" b="1" i="1" dirty="0" smtClean="0">
                <a:solidFill>
                  <a:srgbClr val="FF0000"/>
                </a:solidFill>
              </a:rPr>
              <a:t>Q</a:t>
            </a:r>
            <a:r>
              <a:rPr lang="en-US" i="1" dirty="0" smtClean="0"/>
              <a:t>uery 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i="1" dirty="0" smtClean="0"/>
              <a:t>anguage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khai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báo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declarative</a:t>
            </a:r>
            <a:r>
              <a:rPr lang="en-US" dirty="0" smtClean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1282700"/>
            <a:ext cx="6376987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30"/>
          <p:cNvSpPr>
            <a:spLocks/>
          </p:cNvSpPr>
          <p:nvPr/>
        </p:nvSpPr>
        <p:spPr bwMode="auto">
          <a:xfrm>
            <a:off x="606425" y="2513013"/>
            <a:ext cx="4694238" cy="2997200"/>
          </a:xfrm>
          <a:custGeom>
            <a:avLst/>
            <a:gdLst>
              <a:gd name="T0" fmla="*/ 3297238 w 2957"/>
              <a:gd name="T1" fmla="*/ 42863 h 1888"/>
              <a:gd name="T2" fmla="*/ 2354263 w 2957"/>
              <a:gd name="T3" fmla="*/ 130175 h 1888"/>
              <a:gd name="T4" fmla="*/ 700088 w 2957"/>
              <a:gd name="T5" fmla="*/ 231775 h 1888"/>
              <a:gd name="T6" fmla="*/ 539750 w 2957"/>
              <a:gd name="T7" fmla="*/ 290513 h 1888"/>
              <a:gd name="T8" fmla="*/ 423863 w 2957"/>
              <a:gd name="T9" fmla="*/ 392112 h 1888"/>
              <a:gd name="T10" fmla="*/ 234950 w 2957"/>
              <a:gd name="T11" fmla="*/ 609600 h 1888"/>
              <a:gd name="T12" fmla="*/ 133350 w 2957"/>
              <a:gd name="T13" fmla="*/ 812800 h 1888"/>
              <a:gd name="T14" fmla="*/ 46038 w 2957"/>
              <a:gd name="T15" fmla="*/ 1146175 h 1888"/>
              <a:gd name="T16" fmla="*/ 76200 w 2957"/>
              <a:gd name="T17" fmla="*/ 1814513 h 1888"/>
              <a:gd name="T18" fmla="*/ 119063 w 2957"/>
              <a:gd name="T19" fmla="*/ 1916113 h 1888"/>
              <a:gd name="T20" fmla="*/ 220663 w 2957"/>
              <a:gd name="T21" fmla="*/ 2074863 h 1888"/>
              <a:gd name="T22" fmla="*/ 265113 w 2957"/>
              <a:gd name="T23" fmla="*/ 2147888 h 1888"/>
              <a:gd name="T24" fmla="*/ 409575 w 2957"/>
              <a:gd name="T25" fmla="*/ 2322513 h 1888"/>
              <a:gd name="T26" fmla="*/ 801688 w 2957"/>
              <a:gd name="T27" fmla="*/ 2627313 h 1888"/>
              <a:gd name="T28" fmla="*/ 1585913 w 2957"/>
              <a:gd name="T29" fmla="*/ 2887663 h 1888"/>
              <a:gd name="T30" fmla="*/ 1628775 w 2957"/>
              <a:gd name="T31" fmla="*/ 2901950 h 1888"/>
              <a:gd name="T32" fmla="*/ 2252663 w 2957"/>
              <a:gd name="T33" fmla="*/ 2960688 h 1888"/>
              <a:gd name="T34" fmla="*/ 3602038 w 2957"/>
              <a:gd name="T35" fmla="*/ 2887663 h 1888"/>
              <a:gd name="T36" fmla="*/ 3821113 w 2957"/>
              <a:gd name="T37" fmla="*/ 2830513 h 1888"/>
              <a:gd name="T38" fmla="*/ 4211638 w 2957"/>
              <a:gd name="T39" fmla="*/ 2728913 h 1888"/>
              <a:gd name="T40" fmla="*/ 4211638 w 2957"/>
              <a:gd name="T41" fmla="*/ 2743200 h 1888"/>
              <a:gd name="T42" fmla="*/ 4371976 w 2957"/>
              <a:gd name="T43" fmla="*/ 2670175 h 1888"/>
              <a:gd name="T44" fmla="*/ 4516438 w 2957"/>
              <a:gd name="T45" fmla="*/ 2582863 h 1888"/>
              <a:gd name="T46" fmla="*/ 4676776 w 2957"/>
              <a:gd name="T47" fmla="*/ 2322513 h 1888"/>
              <a:gd name="T48" fmla="*/ 4662488 w 2957"/>
              <a:gd name="T49" fmla="*/ 2176463 h 1888"/>
              <a:gd name="T50" fmla="*/ 4589463 w 2957"/>
              <a:gd name="T51" fmla="*/ 2060575 h 1888"/>
              <a:gd name="T52" fmla="*/ 4414838 w 2957"/>
              <a:gd name="T53" fmla="*/ 1422400 h 1888"/>
              <a:gd name="T54" fmla="*/ 4256088 w 2957"/>
              <a:gd name="T55" fmla="*/ 260350 h 1888"/>
              <a:gd name="T56" fmla="*/ 3965576 w 2957"/>
              <a:gd name="T57" fmla="*/ 115888 h 1888"/>
              <a:gd name="T58" fmla="*/ 3675063 w 2957"/>
              <a:gd name="T59" fmla="*/ 101600 h 1888"/>
              <a:gd name="T60" fmla="*/ 3573463 w 2957"/>
              <a:gd name="T61" fmla="*/ 73025 h 1888"/>
              <a:gd name="T62" fmla="*/ 3297238 w 2957"/>
              <a:gd name="T63" fmla="*/ 42863 h 188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57"/>
              <a:gd name="T97" fmla="*/ 0 h 1888"/>
              <a:gd name="T98" fmla="*/ 2957 w 2957"/>
              <a:gd name="T99" fmla="*/ 1888 h 188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ĐẠI SỐ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algebra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tập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/>
              <a:t> A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err="1" smtClean="0">
                <a:solidFill>
                  <a:srgbClr val="FF0000"/>
                </a:solidFill>
              </a:rPr>
              <a:t>toán</a:t>
            </a:r>
            <a:r>
              <a:rPr lang="en-US" smtClean="0"/>
              <a:t> • trên </a:t>
            </a:r>
            <a:r>
              <a:rPr lang="en-US" dirty="0" smtClean="0"/>
              <a:t>A </a:t>
            </a:r>
            <a:r>
              <a:rPr lang="en-US" err="1" smtClean="0"/>
              <a:t>thỏa</a:t>
            </a:r>
            <a:r>
              <a:rPr lang="en-US" smtClean="0"/>
              <a:t> tính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Tính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đóng</a:t>
            </a:r>
            <a:r>
              <a:rPr lang="en-US" dirty="0" smtClean="0"/>
              <a:t>:</a:t>
            </a:r>
          </a:p>
          <a:p>
            <a:r>
              <a:rPr lang="en-US" b="1" i="1" smtClean="0"/>
              <a:t>Ví </a:t>
            </a:r>
            <a:r>
              <a:rPr lang="en-US" b="1" i="1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Miền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xác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định</a:t>
            </a:r>
            <a:r>
              <a:rPr lang="en-US" dirty="0" smtClean="0"/>
              <a:t>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(N)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Các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phép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cộng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(+, *).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Ký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hiệu</a:t>
            </a:r>
            <a:r>
              <a:rPr lang="en-US" dirty="0" smtClean="0"/>
              <a:t>: (N, +, *).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48000" y="2743200"/>
          <a:ext cx="279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1396800" imgH="203040" progId="Equation.DSMT4">
                  <p:embed/>
                </p:oleObj>
              </mc:Choice>
              <mc:Fallback>
                <p:oleObj name="Equation" r:id="rId4" imgW="13968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79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ĐẠI SỐ QUAN HỆ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Relational Algebra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Miền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xác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định</a:t>
            </a:r>
            <a:r>
              <a:rPr lang="en-US" dirty="0" smtClean="0"/>
              <a:t>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Các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phép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), </a:t>
            </a:r>
            <a:r>
              <a:rPr lang="en-US" dirty="0" err="1" smtClean="0"/>
              <a:t>chiếu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project</a:t>
            </a:r>
            <a:r>
              <a:rPr lang="en-US" dirty="0" smtClean="0"/>
              <a:t>), </a:t>
            </a:r>
            <a:r>
              <a:rPr lang="en-US" dirty="0" err="1" smtClean="0"/>
              <a:t>hội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union</a:t>
            </a:r>
            <a:r>
              <a:rPr lang="en-US" dirty="0" smtClean="0"/>
              <a:t>), </a:t>
            </a:r>
            <a:r>
              <a:rPr lang="en-US" dirty="0" err="1" smtClean="0"/>
              <a:t>hiệu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set different</a:t>
            </a:r>
            <a:r>
              <a:rPr lang="en-US" dirty="0" smtClean="0"/>
              <a:t>), </a:t>
            </a:r>
            <a:r>
              <a:rPr lang="en-US" dirty="0" err="1" smtClean="0"/>
              <a:t>tích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Cartesian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product</a:t>
            </a:r>
            <a:r>
              <a:rPr lang="en-US" dirty="0" smtClean="0"/>
              <a:t>).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Các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phép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toán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bổ</a:t>
            </a:r>
            <a:r>
              <a:rPr lang="en-US" b="1" i="1" dirty="0" smtClean="0">
                <a:solidFill>
                  <a:srgbClr val="0000FF"/>
                </a:solidFill>
              </a:rPr>
              <a:t> sung</a:t>
            </a:r>
            <a:r>
              <a:rPr lang="en-US" dirty="0" smtClean="0"/>
              <a:t>: </a:t>
            </a:r>
            <a:r>
              <a:rPr lang="en-US" dirty="0" err="1" smtClean="0"/>
              <a:t>giao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set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intersection</a:t>
            </a:r>
            <a:r>
              <a:rPr lang="en-US" dirty="0" smtClean="0"/>
              <a:t>), </a:t>
            </a:r>
            <a:r>
              <a:rPr lang="en-US" dirty="0" err="1" smtClean="0"/>
              <a:t>chia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division</a:t>
            </a:r>
            <a:r>
              <a:rPr lang="en-US" smtClean="0"/>
              <a:t>), kết (</a:t>
            </a:r>
            <a:r>
              <a:rPr lang="en-US" b="1" i="1" smtClean="0">
                <a:solidFill>
                  <a:srgbClr val="0000FF"/>
                </a:solidFill>
              </a:rPr>
              <a:t>join</a:t>
            </a:r>
            <a:r>
              <a:rPr lang="en-US" dirty="0" smtClean="0"/>
              <a:t>).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Biểu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thức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quan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dirty="0" smtClean="0"/>
              <a:t>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truy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vấn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query</a:t>
            </a:r>
            <a:r>
              <a:rPr lang="en-US" dirty="0" smtClean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2052" descr="D:\June\book3\Instructors Guide\PP Slides\DS3-Figure 04-01a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589" y="1219200"/>
            <a:ext cx="5978411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052" descr="D:\June\book3\Instructors Guide\PP Slides\DS3-Figure 04-01b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1371600"/>
            <a:ext cx="658661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PHÉP CHỌN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Phép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Selection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&lt;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conditions</a:t>
            </a:r>
            <a:r>
              <a:rPr lang="en-US" dirty="0" smtClean="0">
                <a:sym typeface="Symbol"/>
              </a:rPr>
              <a:t>&gt;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logic (</a:t>
            </a:r>
            <a:r>
              <a:rPr lang="en-US" dirty="0" err="1" smtClean="0">
                <a:sym typeface="Symbol"/>
              </a:rPr>
              <a:t>gồm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phép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toán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, , </a:t>
            </a:r>
            <a:r>
              <a:rPr lang="en-US" dirty="0" smtClean="0">
                <a:sym typeface="Symbol"/>
              </a:rPr>
              <a:t>) </a:t>
            </a:r>
            <a:r>
              <a:rPr lang="en-US" dirty="0" err="1" smtClean="0">
                <a:sym typeface="Symbol"/>
              </a:rPr>
              <a:t>trên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term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term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&lt;</a:t>
            </a:r>
            <a:r>
              <a:rPr lang="en-US" b="1" i="1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&gt; </a:t>
            </a:r>
            <a:r>
              <a:rPr lang="en-US" b="1" i="1" dirty="0" smtClean="0">
                <a:solidFill>
                  <a:srgbClr val="0000FF"/>
                </a:solidFill>
              </a:rPr>
              <a:t>op</a:t>
            </a:r>
            <a:r>
              <a:rPr lang="en-US" dirty="0" smtClean="0"/>
              <a:t> &lt;</a:t>
            </a:r>
            <a:r>
              <a:rPr lang="en-US" b="1" i="1" dirty="0" smtClean="0">
                <a:solidFill>
                  <a:srgbClr val="FF0000"/>
                </a:solidFill>
              </a:rPr>
              <a:t> attribute 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b="1" i="1" dirty="0" smtClean="0">
                <a:solidFill>
                  <a:srgbClr val="FF0000"/>
                </a:solidFill>
              </a:rPr>
              <a:t> attribute </a:t>
            </a:r>
            <a:r>
              <a:rPr lang="en-US" dirty="0" smtClean="0"/>
              <a:t>&gt; </a:t>
            </a:r>
            <a:r>
              <a:rPr lang="en-US" b="1" i="1" dirty="0" smtClean="0">
                <a:solidFill>
                  <a:srgbClr val="0000FF"/>
                </a:solidFill>
              </a:rPr>
              <a:t>op</a:t>
            </a:r>
            <a:r>
              <a:rPr lang="en-US" dirty="0" smtClean="0"/>
              <a:t> &lt;</a:t>
            </a:r>
            <a:r>
              <a:rPr lang="en-US" b="1" i="1" dirty="0" smtClean="0">
                <a:solidFill>
                  <a:srgbClr val="FF0000"/>
                </a:solidFill>
              </a:rPr>
              <a:t>constant</a:t>
            </a:r>
            <a:r>
              <a:rPr lang="en-US" b="1" i="1" dirty="0" smtClean="0"/>
              <a:t> </a:t>
            </a:r>
            <a:r>
              <a:rPr lang="en-US" dirty="0" smtClean="0"/>
              <a:t>&gt;</a:t>
            </a:r>
          </a:p>
          <a:p>
            <a:pPr lvl="2"/>
            <a:r>
              <a:rPr lang="en-US" b="1" i="1" dirty="0" smtClean="0">
                <a:solidFill>
                  <a:srgbClr val="0000FF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=, &lt;,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, &gt;, , 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048000" y="22098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048000" y="2743200"/>
          <a:ext cx="523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2616120" imgH="253800" progId="Equation.DSMT4">
                  <p:embed/>
                </p:oleObj>
              </mc:Choice>
              <mc:Fallback>
                <p:oleObj name="Equation" r:id="rId6" imgW="261612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523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1163</TotalTime>
  <Words>1214</Words>
  <Application>Microsoft Office PowerPoint</Application>
  <PresentationFormat>On-screen Show (4:3)</PresentationFormat>
  <Paragraphs>478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宋体</vt:lpstr>
      <vt:lpstr>Arial</vt:lpstr>
      <vt:lpstr>Calibri</vt:lpstr>
      <vt:lpstr>Symbol</vt:lpstr>
      <vt:lpstr>Times New Roman</vt:lpstr>
      <vt:lpstr>Wingdings</vt:lpstr>
      <vt:lpstr>blank</vt:lpstr>
      <vt:lpstr>Equation</vt:lpstr>
      <vt:lpstr>ĐẠI SỐ QUAN HỆ</vt:lpstr>
      <vt:lpstr>NỘI DUNG</vt:lpstr>
      <vt:lpstr>ĐẠI SỐ QUAN HỆ VÀ SQL</vt:lpstr>
      <vt:lpstr>ĐẠI SỐ QUAN HỆ VÀ SQL</vt:lpstr>
      <vt:lpstr>ĐẠI SỐ</vt:lpstr>
      <vt:lpstr>ĐẠI SỐ QUAN HỆ</vt:lpstr>
      <vt:lpstr>CÁC PHÉP TOÁN</vt:lpstr>
      <vt:lpstr>CÁC PHÉP TOÁN</vt:lpstr>
      <vt:lpstr>PHÉP CHỌN</vt:lpstr>
      <vt:lpstr>PHÉP CHIẾU VÀ TÍCH</vt:lpstr>
      <vt:lpstr>PHÉP ĐỔI TÊN</vt:lpstr>
      <vt:lpstr>PHÉP KẾT TỰ NHIÊN</vt:lpstr>
      <vt:lpstr>PHÉP KẾT TỰ NHIÊN</vt:lpstr>
      <vt:lpstr>PHÉP KẾT THETA</vt:lpstr>
      <vt:lpstr>PHÉP KẾT TỰ THETA</vt:lpstr>
      <vt:lpstr>PHÉP KẾT NỬA – PHÉP KẾT ĐẢO</vt:lpstr>
      <vt:lpstr>PHÉP KẾT NỬA</vt:lpstr>
      <vt:lpstr>PHÉP KẾT ĐẢO</vt:lpstr>
      <vt:lpstr>PHÉP KẾT NỬA – PHÉP KẾT ĐẢO</vt:lpstr>
      <vt:lpstr>PHÉP KẾT NGOẠI</vt:lpstr>
      <vt:lpstr>PHÉP KẾT NGOẠI TRÁI</vt:lpstr>
      <vt:lpstr>PHÉP KẾT NGOẠI PHẢI</vt:lpstr>
      <vt:lpstr>PHÉP KẾT NGOẠI TRÁI – PHẢI</vt:lpstr>
      <vt:lpstr>PHÉP KẾT NGOẠI ĐỦ</vt:lpstr>
      <vt:lpstr>PHÉP CHIA</vt:lpstr>
      <vt:lpstr>CÁC PHÉP TOÁN TỔNG HỢP</vt:lpstr>
      <vt:lpstr>CÁC PHÉP TOÁN TỔNG HỢP</vt:lpstr>
      <vt:lpstr>TỔNG KẾT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hoangqd</dc:creator>
  <cp:lastModifiedBy>hoangqd@hcmute.edu.vn</cp:lastModifiedBy>
  <cp:revision>430</cp:revision>
  <dcterms:created xsi:type="dcterms:W3CDTF">2011-04-26T03:31:44Z</dcterms:created>
  <dcterms:modified xsi:type="dcterms:W3CDTF">2019-08-29T01:50:44Z</dcterms:modified>
</cp:coreProperties>
</file>