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7" r:id="rId4"/>
    <p:sldId id="323" r:id="rId5"/>
    <p:sldId id="324" r:id="rId6"/>
    <p:sldId id="287" r:id="rId7"/>
    <p:sldId id="288" r:id="rId8"/>
    <p:sldId id="268" r:id="rId9"/>
    <p:sldId id="289" r:id="rId10"/>
    <p:sldId id="269" r:id="rId11"/>
    <p:sldId id="291" r:id="rId12"/>
    <p:sldId id="293" r:id="rId13"/>
    <p:sldId id="350" r:id="rId14"/>
    <p:sldId id="295" r:id="rId15"/>
    <p:sldId id="296" r:id="rId16"/>
    <p:sldId id="297" r:id="rId17"/>
    <p:sldId id="270" r:id="rId18"/>
    <p:sldId id="271" r:id="rId19"/>
    <p:sldId id="338" r:id="rId20"/>
    <p:sldId id="272" r:id="rId21"/>
    <p:sldId id="273" r:id="rId22"/>
    <p:sldId id="298" r:id="rId23"/>
    <p:sldId id="339" r:id="rId24"/>
    <p:sldId id="325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1" r:id="rId33"/>
    <p:sldId id="352" r:id="rId34"/>
    <p:sldId id="354" r:id="rId35"/>
    <p:sldId id="355" r:id="rId36"/>
    <p:sldId id="356" r:id="rId37"/>
    <p:sldId id="277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20" r:id="rId47"/>
    <p:sldId id="321" r:id="rId48"/>
    <p:sldId id="349" r:id="rId49"/>
    <p:sldId id="319" r:id="rId50"/>
    <p:sldId id="316" r:id="rId51"/>
    <p:sldId id="313" r:id="rId52"/>
    <p:sldId id="317" r:id="rId53"/>
    <p:sldId id="318" r:id="rId54"/>
    <p:sldId id="357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178BB-A3B0-4C20-8E60-B885CA8B6AC7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76C10-DAC8-4439-A337-E077EA3DB808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B116A-1AF9-4863-A89B-D73115915FCC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0051A-B142-4FCE-8E13-EFA750C60976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FABCF-1656-4FAD-8C15-1DEDD6BE3561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4394A-6FDB-4105-A89F-84A38B131A93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D0099-DB4E-4115-B918-C77C469148EB}" type="datetime1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D417-9C6B-4089-86DF-6F5D967DE9A6}" type="datetime1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7C138-F59E-45D8-94DA-EF43C46BC521}" type="datetime1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261E4-E5A3-44FA-B5CE-3BA0C01FD914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EE35C-FEA8-4334-9233-E96953FD6B6F}" type="datetime1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683C7B0-39E3-43CF-BD55-409EF6B7BB30}" type="datetime1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STRUCTURED QUERY LANGUAGE – SQL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CREATE TABLE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CREATE TABLE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&lt; </a:t>
            </a:r>
            <a:r>
              <a:rPr lang="en-US" sz="2800" dirty="0" err="1" smtClean="0">
                <a:solidFill>
                  <a:srgbClr val="0000FF"/>
                </a:solidFill>
              </a:rPr>
              <a:t>Table_Name</a:t>
            </a:r>
            <a:r>
              <a:rPr lang="en-US" sz="2800" dirty="0" smtClean="0"/>
              <a:t> &gt; </a:t>
            </a:r>
            <a:r>
              <a:rPr lang="en-US" sz="2800" b="1" dirty="0" smtClean="0"/>
              <a:t>(</a:t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0000FF"/>
                </a:solidFill>
              </a:rPr>
              <a:t>Table_Column</a:t>
            </a:r>
            <a:r>
              <a:rPr lang="en-US" sz="2800" dirty="0" smtClean="0"/>
              <a:t>&gt; &lt;</a:t>
            </a:r>
            <a:r>
              <a:rPr lang="en-US" sz="2800" dirty="0" err="1" smtClean="0">
                <a:solidFill>
                  <a:srgbClr val="0000FF"/>
                </a:solidFill>
              </a:rPr>
              <a:t>Data_Type</a:t>
            </a:r>
            <a:r>
              <a:rPr lang="en-US" sz="2800" dirty="0" smtClean="0"/>
              <a:t>&gt; [&lt;</a:t>
            </a:r>
            <a:r>
              <a:rPr lang="en-US" sz="2800" dirty="0" smtClean="0">
                <a:solidFill>
                  <a:srgbClr val="0000FF"/>
                </a:solidFill>
              </a:rPr>
              <a:t>Constraints</a:t>
            </a:r>
            <a:r>
              <a:rPr lang="en-US" sz="2800" dirty="0" smtClean="0"/>
              <a:t>&gt;],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	</a:t>
            </a:r>
            <a:r>
              <a:rPr lang="en-US" sz="2800" dirty="0" smtClean="0"/>
              <a:t>&lt;</a:t>
            </a:r>
            <a:r>
              <a:rPr lang="en-US" sz="2800" dirty="0" err="1" smtClean="0">
                <a:solidFill>
                  <a:srgbClr val="0000FF"/>
                </a:solidFill>
              </a:rPr>
              <a:t>Table_Column</a:t>
            </a:r>
            <a:r>
              <a:rPr lang="en-US" sz="2800" dirty="0" smtClean="0"/>
              <a:t>&gt; &lt;</a:t>
            </a:r>
            <a:r>
              <a:rPr lang="en-US" sz="2800" dirty="0" err="1" smtClean="0">
                <a:solidFill>
                  <a:srgbClr val="0000FF"/>
                </a:solidFill>
              </a:rPr>
              <a:t>Data_Type</a:t>
            </a:r>
            <a:r>
              <a:rPr lang="en-US" sz="2800" dirty="0" smtClean="0"/>
              <a:t>&gt; [&lt;</a:t>
            </a:r>
            <a:r>
              <a:rPr lang="en-US" sz="2800" dirty="0" smtClean="0">
                <a:solidFill>
                  <a:srgbClr val="0000FF"/>
                </a:solidFill>
              </a:rPr>
              <a:t>Constraints</a:t>
            </a:r>
            <a:r>
              <a:rPr lang="en-US" sz="2800" dirty="0" smtClean="0"/>
              <a:t>&gt;], </a:t>
            </a:r>
          </a:p>
          <a:p>
            <a:pPr>
              <a:buNone/>
            </a:pPr>
            <a:r>
              <a:rPr lang="en-US" sz="2800" dirty="0" smtClean="0"/>
              <a:t>		…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dirty="0" smtClean="0"/>
              <a:t>	[&lt;</a:t>
            </a:r>
            <a:r>
              <a:rPr lang="en-US" sz="2800" dirty="0" smtClean="0">
                <a:solidFill>
                  <a:srgbClr val="0000FF"/>
                </a:solidFill>
              </a:rPr>
              <a:t>Constraints</a:t>
            </a:r>
            <a:r>
              <a:rPr lang="en-US" sz="2800" dirty="0" smtClean="0"/>
              <a:t>&gt;]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)</a:t>
            </a:r>
          </a:p>
          <a:p>
            <a:pPr>
              <a:buNone/>
            </a:pPr>
            <a:r>
              <a:rPr lang="en-US" sz="2800" b="1" dirty="0" smtClean="0"/>
              <a:t>	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&lt;</a:t>
            </a:r>
            <a:r>
              <a:rPr lang="en-US" sz="2800" dirty="0" smtClean="0">
                <a:solidFill>
                  <a:srgbClr val="0000FF"/>
                </a:solidFill>
              </a:rPr>
              <a:t>Constraints</a:t>
            </a:r>
            <a:r>
              <a:rPr lang="en-US" sz="2800" dirty="0" smtClean="0"/>
              <a:t>&gt;: </a:t>
            </a:r>
            <a:r>
              <a:rPr lang="en-US" sz="2800" i="1" dirty="0" smtClean="0"/>
              <a:t>Integrity Constraints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Integrity Constraints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Required data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Domain constraints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Entity integrity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Referential integrity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Required data</a:t>
            </a:r>
          </a:p>
          <a:p>
            <a:pPr lvl="1"/>
            <a:r>
              <a:rPr lang="en-US" dirty="0" err="1" smtClean="0"/>
              <a:t>SNAME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varchar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16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00FF"/>
                </a:solidFill>
              </a:rPr>
              <a:t>NOT NULL</a:t>
            </a:r>
            <a:endParaRPr lang="en-US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Domain constraints</a:t>
            </a:r>
          </a:p>
          <a:p>
            <a:pPr lvl="1"/>
            <a:r>
              <a:rPr lang="en-US" sz="2400" dirty="0" smtClean="0"/>
              <a:t>SEX </a:t>
            </a:r>
            <a:r>
              <a:rPr lang="en-US" sz="2400" b="1" dirty="0" smtClean="0">
                <a:solidFill>
                  <a:srgbClr val="0000FF"/>
                </a:solidFill>
              </a:rPr>
              <a:t>char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NOT NULL CHECK</a:t>
            </a:r>
            <a:r>
              <a:rPr lang="en-US" sz="2400" dirty="0" smtClean="0"/>
              <a:t> (SEX </a:t>
            </a:r>
            <a:r>
              <a:rPr lang="en-US" sz="2400" b="1" dirty="0" smtClean="0">
                <a:solidFill>
                  <a:srgbClr val="0000FF"/>
                </a:solidFill>
              </a:rPr>
              <a:t>IN</a:t>
            </a:r>
            <a:r>
              <a:rPr lang="en-US" sz="2400" dirty="0" smtClean="0"/>
              <a:t> (‘</a:t>
            </a:r>
            <a:r>
              <a:rPr lang="en-US" sz="2400" dirty="0" smtClean="0">
                <a:solidFill>
                  <a:srgbClr val="C00000"/>
                </a:solidFill>
              </a:rPr>
              <a:t>M</a:t>
            </a:r>
            <a:r>
              <a:rPr lang="en-US" sz="2400" dirty="0" smtClean="0"/>
              <a:t>’, ‘</a:t>
            </a:r>
            <a:r>
              <a:rPr lang="en-US" sz="2400" dirty="0" smtClean="0">
                <a:solidFill>
                  <a:srgbClr val="C00000"/>
                </a:solidFill>
              </a:rPr>
              <a:t>F</a:t>
            </a:r>
            <a:r>
              <a:rPr lang="en-US" sz="2400" dirty="0" smtClean="0"/>
              <a:t>’))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Entity integrity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UNIQUE</a:t>
            </a:r>
            <a:r>
              <a:rPr lang="en-US" dirty="0" smtClean="0"/>
              <a:t> (</a:t>
            </a:r>
            <a:r>
              <a:rPr lang="en-US" dirty="0" err="1" smtClean="0"/>
              <a:t>PNAME</a:t>
            </a:r>
            <a:r>
              <a:rPr lang="en-US" dirty="0" smtClean="0"/>
              <a:t>, COLOR, CITY)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PRIMARY KEY </a:t>
            </a:r>
            <a:r>
              <a:rPr lang="en-US" b="1" dirty="0" smtClean="0"/>
              <a:t>(</a:t>
            </a:r>
            <a:r>
              <a:rPr lang="en-US" dirty="0" err="1" smtClean="0"/>
              <a:t>SCODE</a:t>
            </a:r>
            <a:r>
              <a:rPr lang="en-US" dirty="0" smtClean="0"/>
              <a:t>, </a:t>
            </a:r>
            <a:r>
              <a:rPr lang="en-US" dirty="0" err="1" smtClean="0"/>
              <a:t>PCODE</a:t>
            </a:r>
            <a:r>
              <a:rPr lang="en-US" dirty="0" smtClean="0"/>
              <a:t>, </a:t>
            </a:r>
            <a:r>
              <a:rPr lang="en-US" dirty="0" err="1" smtClean="0"/>
              <a:t>JCODE</a:t>
            </a:r>
            <a:r>
              <a:rPr lang="en-US" b="1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Referential integrity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FOREIGN KEY </a:t>
            </a:r>
            <a:r>
              <a:rPr lang="en-US" sz="2400" dirty="0" smtClean="0"/>
              <a:t>(</a:t>
            </a:r>
            <a:r>
              <a:rPr lang="en-US" sz="2400" dirty="0" err="1" smtClean="0"/>
              <a:t>SCODE</a:t>
            </a:r>
            <a:r>
              <a:rPr lang="en-US" sz="2400" dirty="0" smtClean="0"/>
              <a:t>) </a:t>
            </a:r>
            <a:r>
              <a:rPr lang="en-US" sz="2400" b="1" dirty="0" smtClean="0">
                <a:solidFill>
                  <a:srgbClr val="0000FF"/>
                </a:solidFill>
              </a:rPr>
              <a:t>REFERENCES</a:t>
            </a:r>
            <a:r>
              <a:rPr lang="en-US" sz="2400" b="1" dirty="0" smtClean="0"/>
              <a:t> </a:t>
            </a:r>
            <a:r>
              <a:rPr lang="en-US" sz="2400" dirty="0" smtClean="0"/>
              <a:t>SUPPLIER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UPDATE/DELETE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ở </a:t>
            </a:r>
            <a:r>
              <a:rPr lang="en-US" dirty="0" err="1" smtClean="0"/>
              <a:t>bảng</a:t>
            </a:r>
            <a:r>
              <a:rPr lang="en-US" dirty="0" smtClean="0"/>
              <a:t> cha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CASCADE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SET NULL/DEFAULT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NO 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00FF"/>
                </a:solidFill>
              </a:rPr>
              <a:t>CASCADE</a:t>
            </a:r>
            <a:r>
              <a:rPr lang="en-US" dirty="0" smtClean="0"/>
              <a:t>: DELETE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DELETE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con.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SET NULL/DEFAULT</a:t>
            </a:r>
            <a:r>
              <a:rPr lang="en-US" dirty="0" smtClean="0"/>
              <a:t>: DELETE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NULL/DEFAULT.</a:t>
            </a:r>
          </a:p>
          <a:p>
            <a:r>
              <a:rPr lang="en-US" b="1" i="1" dirty="0" smtClean="0">
                <a:solidFill>
                  <a:srgbClr val="0000FF"/>
                </a:solidFill>
              </a:rPr>
              <a:t>NO ACTION</a:t>
            </a:r>
            <a:r>
              <a:rPr lang="en-US" dirty="0" smtClean="0"/>
              <a:t>: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DELETE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cha.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Referential integrity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SCODE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00FF"/>
                </a:solidFill>
              </a:rPr>
              <a:t>REFERENCES</a:t>
            </a:r>
            <a:r>
              <a:rPr lang="en-US" b="1" dirty="0" smtClean="0"/>
              <a:t> </a:t>
            </a:r>
            <a:r>
              <a:rPr lang="en-US" dirty="0" smtClean="0"/>
              <a:t>SUPPLIER </a:t>
            </a:r>
            <a:r>
              <a:rPr lang="en-US" b="1" dirty="0" smtClean="0">
                <a:solidFill>
                  <a:srgbClr val="0000FF"/>
                </a:solidFill>
              </a:rPr>
              <a:t>ON DELETE SET NULL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SCODE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00FF"/>
                </a:solidFill>
              </a:rPr>
              <a:t>REFERENCES</a:t>
            </a:r>
            <a:r>
              <a:rPr lang="en-US" b="1" dirty="0" smtClean="0"/>
              <a:t> </a:t>
            </a:r>
            <a:r>
              <a:rPr lang="en-US" dirty="0" smtClean="0"/>
              <a:t>SUPPLIER </a:t>
            </a:r>
            <a:r>
              <a:rPr lang="en-US" b="1" dirty="0" smtClean="0">
                <a:solidFill>
                  <a:srgbClr val="0000FF"/>
                </a:solidFill>
              </a:rPr>
              <a:t>ON UPDATE CASCADE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191" y="1447800"/>
            <a:ext cx="7044209" cy="44196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371600"/>
            <a:ext cx="434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SUPPLIER (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STATUS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CITY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NULL,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UNIQUE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SNAME</a:t>
            </a:r>
            <a:r>
              <a:rPr lang="en-US" sz="1600" dirty="0" smtClean="0"/>
              <a:t>),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+mn-lt"/>
              </a:rPr>
              <a:t>	PRIMARY KEY</a:t>
            </a:r>
            <a:r>
              <a:rPr lang="en-US" sz="1600" dirty="0" smtClean="0">
                <a:latin typeface="+mn-lt"/>
              </a:rPr>
              <a:t>(</a:t>
            </a:r>
            <a:r>
              <a:rPr lang="en-US" sz="1600" dirty="0" err="1" smtClean="0">
                <a:latin typeface="+mn-lt"/>
              </a:rPr>
              <a:t>SCODE</a:t>
            </a:r>
            <a:r>
              <a:rPr lang="en-US" sz="1600" dirty="0" smtClean="0">
                <a:latin typeface="+mn-lt"/>
              </a:rPr>
              <a:t>)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TABLE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 (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COLOR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WEIGHT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decimal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CITY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varchar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NULL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dirty="0" smtClean="0">
                <a:latin typeface="+mn-lt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PRIMARY KEY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PCODE</a:t>
            </a:r>
            <a:r>
              <a:rPr lang="en-US" sz="1600" dirty="0" smtClean="0">
                <a:latin typeface="+mj-lt"/>
              </a:rPr>
              <a:t>),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COLOR, CITY)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343400" y="1112837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CREATE TABLE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PROJECT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char(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PNAME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varchar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CITY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varchar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PRIMARY KEY (</a:t>
            </a:r>
            <a:r>
              <a:rPr lang="en-US" sz="1600" dirty="0" err="1" smtClean="0">
                <a:latin typeface="+mj-lt"/>
              </a:rPr>
              <a:t>JCODE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CREATE TABLE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SUPPLY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(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char(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char(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char(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QTY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NOT NULL,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PRIMARY KEY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PCODE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JCODE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600" b="1" dirty="0" smtClean="0">
                <a:latin typeface="+mj-lt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FOREIGN KEY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SCODE</a:t>
            </a:r>
            <a:r>
              <a:rPr lang="en-US" sz="1600" dirty="0" smtClean="0">
                <a:latin typeface="+mj-lt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REFERENCES </a:t>
            </a:r>
            <a:r>
              <a:rPr lang="en-US" sz="1600" dirty="0" smtClean="0">
                <a:latin typeface="+mj-lt"/>
              </a:rPr>
              <a:t>SUPPLIER(</a:t>
            </a:r>
            <a:r>
              <a:rPr lang="en-US" sz="1600" dirty="0" err="1" smtClean="0">
                <a:latin typeface="+mj-lt"/>
              </a:rPr>
              <a:t>SCODE</a:t>
            </a:r>
            <a:r>
              <a:rPr lang="en-US" sz="1600" dirty="0" smtClean="0">
                <a:latin typeface="+mj-lt"/>
              </a:rPr>
              <a:t>),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FOREIGN KEY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PCODE</a:t>
            </a:r>
            <a:r>
              <a:rPr lang="en-US" sz="1600" dirty="0" smtClean="0">
                <a:latin typeface="+mj-lt"/>
              </a:rPr>
              <a:t>) 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REFERENCES </a:t>
            </a:r>
            <a:r>
              <a:rPr lang="en-US" sz="1600" dirty="0" smtClean="0">
                <a:latin typeface="+mj-lt"/>
              </a:rPr>
              <a:t>PRODUCT(</a:t>
            </a:r>
            <a:r>
              <a:rPr lang="en-US" sz="1600" dirty="0" err="1" smtClean="0">
                <a:latin typeface="+mj-lt"/>
              </a:rPr>
              <a:t>PCODE</a:t>
            </a:r>
            <a:r>
              <a:rPr lang="en-US" sz="1600" dirty="0" smtClean="0">
                <a:latin typeface="+mj-lt"/>
              </a:rPr>
              <a:t>),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	FOREIGN KEY </a:t>
            </a: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JCODE</a:t>
            </a:r>
            <a:r>
              <a:rPr lang="en-US" sz="1600" dirty="0" smtClean="0">
                <a:latin typeface="+mj-lt"/>
              </a:rPr>
              <a:t>)</a:t>
            </a:r>
            <a:r>
              <a:rPr lang="en-US" sz="1600" b="1" dirty="0" smtClean="0">
                <a:solidFill>
                  <a:srgbClr val="0000FF"/>
                </a:solidFill>
                <a:latin typeface="+mj-lt"/>
              </a:rPr>
              <a:t> REFERENCES</a:t>
            </a:r>
            <a:r>
              <a:rPr lang="en-US" sz="1600" dirty="0" smtClean="0">
                <a:latin typeface="+mj-lt"/>
              </a:rPr>
              <a:t> PROJECT(</a:t>
            </a:r>
            <a:r>
              <a:rPr lang="en-US" sz="1600" dirty="0" err="1" smtClean="0">
                <a:latin typeface="+mj-lt"/>
              </a:rPr>
              <a:t>JCODE</a:t>
            </a:r>
            <a:r>
              <a:rPr lang="en-US" sz="1600" dirty="0" smtClean="0">
                <a:latin typeface="+mj-lt"/>
              </a:rPr>
              <a:t>),</a:t>
            </a:r>
            <a:endParaRPr kumimoji="0" lang="en-US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THAO TÁC VỚI DỮ 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FF0000"/>
                </a:solidFill>
              </a:rPr>
              <a:t>DML</a:t>
            </a:r>
            <a:r>
              <a:rPr lang="en-US" smtClean="0"/>
              <a:t> (</a:t>
            </a:r>
            <a:r>
              <a:rPr lang="en-US" b="1" i="1" smtClean="0">
                <a:solidFill>
                  <a:srgbClr val="FF0000"/>
                </a:solidFill>
              </a:rPr>
              <a:t>Data Manipulation Language</a:t>
            </a:r>
            <a:r>
              <a:rPr lang="en-US" smtClean="0"/>
              <a:t>) là ngôn ngữ dùng để </a:t>
            </a:r>
            <a:r>
              <a:rPr lang="en-US" b="1" i="1" smtClean="0">
                <a:solidFill>
                  <a:srgbClr val="FF0000"/>
                </a:solidFill>
              </a:rPr>
              <a:t>thao tác</a:t>
            </a:r>
            <a:r>
              <a:rPr lang="en-US" smtClean="0"/>
              <a:t> với cơ sở dữ liệu. Bao gồm,</a:t>
            </a:r>
          </a:p>
          <a:p>
            <a:pPr lvl="1"/>
            <a:r>
              <a:rPr lang="en-US" smtClean="0"/>
              <a:t>Truy vấn: </a:t>
            </a:r>
            <a:r>
              <a:rPr lang="en-US" b="1" i="1" smtClean="0">
                <a:solidFill>
                  <a:srgbClr val="0000FF"/>
                </a:solidFill>
              </a:rPr>
              <a:t>SELECT</a:t>
            </a:r>
          </a:p>
          <a:p>
            <a:pPr lvl="1"/>
            <a:r>
              <a:rPr lang="en-US" smtClean="0"/>
              <a:t>Cập nhật: </a:t>
            </a:r>
            <a:r>
              <a:rPr lang="en-US" b="1" i="1" smtClean="0">
                <a:solidFill>
                  <a:srgbClr val="0000FF"/>
                </a:solidFill>
              </a:rPr>
              <a:t>INSERT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0000FF"/>
                </a:solidFill>
              </a:rPr>
              <a:t>UPDATE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0000FF"/>
                </a:solidFill>
              </a:rPr>
              <a:t>DELETE</a:t>
            </a:r>
            <a:endParaRPr lang="en-US" b="1" i="1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CẬP NHẬT DỮ 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mtClean="0"/>
              <a:t>Thêm</a:t>
            </a:r>
            <a:r>
              <a:rPr lang="en-US" sz="2800" smtClean="0"/>
              <a:t>: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b="1" smtClean="0">
                <a:solidFill>
                  <a:srgbClr val="FF0000"/>
                </a:solidFill>
              </a:rPr>
              <a:t>INSERT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</a:t>
            </a:r>
            <a:r>
              <a:rPr lang="en-US" sz="2400" b="1" smtClean="0">
                <a:solidFill>
                  <a:srgbClr val="0000FF"/>
                </a:solidFill>
              </a:rPr>
              <a:t>INSERT INTO </a:t>
            </a:r>
            <a:r>
              <a:rPr lang="en-US" sz="2400" smtClean="0"/>
              <a:t>Table_Name [(Col</a:t>
            </a:r>
            <a:r>
              <a:rPr lang="en-US" sz="2400" baseline="-25000" smtClean="0"/>
              <a:t>1</a:t>
            </a:r>
            <a:r>
              <a:rPr lang="en-US" sz="2400" smtClean="0"/>
              <a:t>, Col</a:t>
            </a:r>
            <a:r>
              <a:rPr lang="en-US" sz="2400" baseline="-25000" smtClean="0"/>
              <a:t>2</a:t>
            </a:r>
            <a:r>
              <a:rPr lang="en-US" sz="2400" smtClean="0"/>
              <a:t>, ..., Col</a:t>
            </a:r>
            <a:r>
              <a:rPr lang="en-US" sz="2400" baseline="-25000" smtClean="0"/>
              <a:t>N</a:t>
            </a:r>
            <a:r>
              <a:rPr lang="en-US" sz="2400" smtClean="0"/>
              <a:t>)]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</a:t>
            </a:r>
            <a:r>
              <a:rPr lang="en-US" sz="2400" b="1" smtClean="0">
                <a:solidFill>
                  <a:srgbClr val="0000FF"/>
                </a:solidFill>
              </a:rPr>
              <a:t>VALUES</a:t>
            </a:r>
            <a:r>
              <a:rPr lang="en-US" sz="2400" smtClean="0"/>
              <a:t> (Val</a:t>
            </a:r>
            <a:r>
              <a:rPr lang="en-US" sz="2400" baseline="-25000" smtClean="0"/>
              <a:t>1</a:t>
            </a:r>
            <a:r>
              <a:rPr lang="en-US" sz="2400" smtClean="0"/>
              <a:t>, Val</a:t>
            </a:r>
            <a:r>
              <a:rPr lang="en-US" sz="2400" baseline="-25000" smtClean="0"/>
              <a:t>2</a:t>
            </a:r>
            <a:r>
              <a:rPr lang="en-US" sz="2400" smtClean="0"/>
              <a:t>, ..., Val</a:t>
            </a:r>
            <a:r>
              <a:rPr lang="en-US" sz="2400" baseline="-25000" smtClean="0"/>
              <a:t>N</a:t>
            </a:r>
            <a:r>
              <a:rPr lang="en-US" sz="2400" smtClean="0"/>
              <a:t>);</a:t>
            </a:r>
          </a:p>
          <a:p>
            <a:r>
              <a:rPr lang="en-US" sz="2800" b="1" smtClean="0"/>
              <a:t>Xóa</a:t>
            </a:r>
            <a:r>
              <a:rPr lang="en-US" sz="2800" smtClean="0"/>
              <a:t>: </a:t>
            </a:r>
            <a:r>
              <a:rPr lang="en-US" sz="2800" b="1" smtClean="0">
                <a:solidFill>
                  <a:srgbClr val="FF0000"/>
                </a:solidFill>
              </a:rPr>
              <a:t>DELETE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DELETE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b="1" i="1" smtClean="0">
                <a:solidFill>
                  <a:srgbClr val="0000FF"/>
                </a:solidFill>
              </a:rPr>
              <a:t>FROM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/>
              <a:t>Table_Name 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WHERE</a:t>
            </a:r>
            <a:r>
              <a:rPr lang="en-US" sz="2400" smtClean="0"/>
              <a:t> [Condition];</a:t>
            </a:r>
            <a:endParaRPr lang="en-US" sz="2800" b="1" i="1" smtClean="0">
              <a:solidFill>
                <a:srgbClr val="FF0000"/>
              </a:solidFill>
            </a:endParaRPr>
          </a:p>
          <a:p>
            <a:r>
              <a:rPr lang="en-US" sz="2800" b="1" smtClean="0"/>
              <a:t>Sửa</a:t>
            </a:r>
            <a:r>
              <a:rPr lang="en-US" sz="2800" smtClean="0"/>
              <a:t>: </a:t>
            </a:r>
            <a:r>
              <a:rPr lang="en-US" sz="2800" b="1" smtClean="0">
                <a:solidFill>
                  <a:srgbClr val="FF0000"/>
                </a:solidFill>
              </a:rPr>
              <a:t>UPDATE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UPDATE</a:t>
            </a:r>
            <a:r>
              <a:rPr lang="en-US" sz="2400" smtClean="0"/>
              <a:t> Table_Name 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SET</a:t>
            </a:r>
            <a:r>
              <a:rPr lang="en-US" sz="2400" smtClean="0"/>
              <a:t> Col</a:t>
            </a:r>
            <a:r>
              <a:rPr lang="en-US" sz="2400" baseline="-25000" smtClean="0"/>
              <a:t>1</a:t>
            </a:r>
            <a:r>
              <a:rPr lang="en-US" sz="2400" smtClean="0"/>
              <a:t> = Val</a:t>
            </a:r>
            <a:r>
              <a:rPr lang="en-US" sz="2400" baseline="-25000" smtClean="0"/>
              <a:t>1</a:t>
            </a:r>
            <a:r>
              <a:rPr lang="en-US" sz="2400" smtClean="0"/>
              <a:t>, Col</a:t>
            </a:r>
            <a:r>
              <a:rPr lang="en-US" sz="2400" baseline="-25000" smtClean="0"/>
              <a:t>2</a:t>
            </a:r>
            <a:r>
              <a:rPr lang="en-US" sz="2400" smtClean="0"/>
              <a:t> = Val</a:t>
            </a:r>
            <a:r>
              <a:rPr lang="en-US" sz="2400" baseline="-25000" smtClean="0"/>
              <a:t>2</a:t>
            </a:r>
            <a:r>
              <a:rPr lang="en-US" sz="2400" smtClean="0"/>
              <a:t>, ..., Col</a:t>
            </a:r>
            <a:r>
              <a:rPr lang="en-US" sz="2400" baseline="-25000" smtClean="0"/>
              <a:t>N</a:t>
            </a:r>
            <a:r>
              <a:rPr lang="en-US" sz="2400" smtClean="0"/>
              <a:t> = Val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lvl="1">
              <a:buNone/>
            </a:pPr>
            <a:r>
              <a:rPr lang="en-US" sz="2400" b="1" i="1" smtClean="0">
                <a:solidFill>
                  <a:srgbClr val="0000FF"/>
                </a:solidFill>
              </a:rPr>
              <a:t>	WHERE</a:t>
            </a:r>
            <a:r>
              <a:rPr lang="en-US" sz="2400" smtClean="0"/>
              <a:t> [Condition];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ngôn ngữ SQL</a:t>
            </a:r>
          </a:p>
          <a:p>
            <a:r>
              <a:rPr lang="en-US" smtClean="0"/>
              <a:t>Ngôn ngữ truy vấn có cấu trúc – SQL</a:t>
            </a:r>
            <a:endParaRPr lang="en-US" dirty="0" smtClean="0"/>
          </a:p>
          <a:p>
            <a:pPr lvl="1"/>
            <a:r>
              <a:rPr lang="en-US" smtClean="0"/>
              <a:t>Ngôn ngữ định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</a:p>
          <a:p>
            <a:pPr lvl="1"/>
            <a:r>
              <a:rPr lang="en-US" smtClean="0"/>
              <a:t>Ngôn ngữ thao tác với dữ liệu</a:t>
            </a:r>
          </a:p>
          <a:p>
            <a:pPr lvl="2"/>
            <a:r>
              <a:rPr lang="en-US" smtClean="0"/>
              <a:t>Cập nhật dữ liệu</a:t>
            </a:r>
            <a:endParaRPr lang="en-US" dirty="0" smtClean="0"/>
          </a:p>
          <a:p>
            <a:pPr lvl="2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SELECT</a:t>
            </a:r>
          </a:p>
          <a:p>
            <a:pPr>
              <a:buNone/>
            </a:pPr>
            <a:r>
              <a:rPr lang="en-US" b="1" smtClean="0"/>
              <a:t>	</a:t>
            </a:r>
            <a:r>
              <a:rPr lang="en-US" b="1" smtClean="0">
                <a:solidFill>
                  <a:srgbClr val="0000FF"/>
                </a:solidFill>
              </a:rPr>
              <a:t>SELECT</a:t>
            </a:r>
            <a:endParaRPr lang="en-US" b="1" dirty="0" smtClean="0"/>
          </a:p>
          <a:p>
            <a:pPr lvl="1" algn="just">
              <a:buFontTx/>
              <a:buNone/>
            </a:pPr>
            <a:r>
              <a:rPr lang="en-US" b="1" dirty="0" smtClean="0"/>
              <a:t>	{* | [</a:t>
            </a:r>
            <a:r>
              <a:rPr lang="en-US" dirty="0" err="1" smtClean="0"/>
              <a:t>columnExpression</a:t>
            </a:r>
            <a:r>
              <a:rPr lang="en-US" b="1" dirty="0" smtClean="0"/>
              <a:t> [</a:t>
            </a:r>
            <a:r>
              <a:rPr lang="en-US" b="1" dirty="0" smtClean="0">
                <a:solidFill>
                  <a:srgbClr val="0000FF"/>
                </a:solidFill>
              </a:rPr>
              <a:t>AS</a:t>
            </a:r>
            <a:r>
              <a:rPr lang="en-US" b="1" dirty="0" smtClean="0"/>
              <a:t> </a:t>
            </a:r>
            <a:r>
              <a:rPr lang="en-US" b="1" i="1" dirty="0" err="1" smtClean="0"/>
              <a:t>newName</a:t>
            </a:r>
            <a:r>
              <a:rPr lang="en-US" b="1" dirty="0" smtClean="0"/>
              <a:t>]] [,...] }</a:t>
            </a:r>
          </a:p>
          <a:p>
            <a:pPr lvl="1" algn="just"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FROM</a:t>
            </a:r>
            <a:r>
              <a:rPr lang="en-US" b="1" dirty="0" smtClean="0"/>
              <a:t>		</a:t>
            </a:r>
            <a:r>
              <a:rPr lang="en-US" b="1" i="1" dirty="0" err="1" smtClean="0"/>
              <a:t>TableName</a:t>
            </a:r>
            <a:r>
              <a:rPr lang="en-US" b="1" dirty="0" smtClean="0"/>
              <a:t> [</a:t>
            </a:r>
            <a:r>
              <a:rPr lang="en-US" b="1" i="1" dirty="0" smtClean="0"/>
              <a:t>alias</a:t>
            </a:r>
            <a:r>
              <a:rPr lang="en-US" b="1" dirty="0" smtClean="0"/>
              <a:t>] [, ...]</a:t>
            </a:r>
          </a:p>
          <a:p>
            <a:pPr lvl="1" algn="just">
              <a:buFontTx/>
              <a:buNone/>
            </a:pP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00FF"/>
                </a:solidFill>
              </a:rPr>
              <a:t>WHERE</a:t>
            </a:r>
            <a:r>
              <a:rPr lang="en-US" b="1" dirty="0" smtClean="0"/>
              <a:t>	</a:t>
            </a:r>
            <a:r>
              <a:rPr lang="en-US" b="1" i="1" dirty="0" smtClean="0"/>
              <a:t>condition</a:t>
            </a:r>
            <a:r>
              <a:rPr lang="en-US" b="1" dirty="0" smtClean="0"/>
              <a:t>]</a:t>
            </a:r>
          </a:p>
          <a:p>
            <a:pPr lvl="1" algn="just">
              <a:buFontTx/>
              <a:buNone/>
            </a:pP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00FF"/>
                </a:solidFill>
              </a:rPr>
              <a:t>GROUP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BY</a:t>
            </a:r>
            <a:r>
              <a:rPr lang="en-US" b="1" dirty="0" smtClean="0"/>
              <a:t>	</a:t>
            </a:r>
            <a:r>
              <a:rPr lang="en-US" b="1" i="1" dirty="0" err="1" smtClean="0"/>
              <a:t>columnList</a:t>
            </a:r>
            <a:r>
              <a:rPr lang="en-US" b="1" dirty="0" smtClean="0"/>
              <a:t>  [</a:t>
            </a:r>
            <a:r>
              <a:rPr lang="en-US" b="1" dirty="0" smtClean="0">
                <a:solidFill>
                  <a:srgbClr val="0000FF"/>
                </a:solidFill>
              </a:rPr>
              <a:t>HAVING</a:t>
            </a:r>
            <a:r>
              <a:rPr lang="en-US" b="1" dirty="0" smtClean="0"/>
              <a:t>	</a:t>
            </a:r>
            <a:r>
              <a:rPr lang="en-US" b="1" i="1" dirty="0" smtClean="0"/>
              <a:t>condition</a:t>
            </a:r>
            <a:r>
              <a:rPr lang="en-US" b="1" dirty="0" smtClean="0"/>
              <a:t>]]</a:t>
            </a:r>
          </a:p>
          <a:p>
            <a:pPr lvl="1" algn="just">
              <a:buFontTx/>
              <a:buNone/>
            </a:pPr>
            <a:r>
              <a:rPr lang="en-US" b="1" dirty="0" smtClean="0"/>
              <a:t>[</a:t>
            </a:r>
            <a:r>
              <a:rPr lang="en-US" b="1" dirty="0" smtClean="0">
                <a:solidFill>
                  <a:srgbClr val="0000FF"/>
                </a:solidFill>
              </a:rPr>
              <a:t>ORDER BY</a:t>
            </a:r>
            <a:r>
              <a:rPr lang="en-US" b="1" dirty="0" smtClean="0"/>
              <a:t>	</a:t>
            </a:r>
            <a:r>
              <a:rPr lang="en-US" b="1" i="1" dirty="0" err="1" smtClean="0"/>
              <a:t>columnList</a:t>
            </a:r>
            <a:r>
              <a:rPr lang="en-US" b="1" dirty="0" smtClean="0"/>
              <a:t>]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FROM</a:t>
            </a:r>
            <a:r>
              <a:rPr lang="en-US" b="1" dirty="0" smtClean="0"/>
              <a:t>		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WHERE</a:t>
            </a:r>
            <a:r>
              <a:rPr lang="en-US" b="1" dirty="0" smtClean="0"/>
              <a:t>	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GROUP BY</a:t>
            </a:r>
            <a:r>
              <a:rPr lang="en-US" b="1" dirty="0" smtClean="0"/>
              <a:t>	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			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HAVING</a:t>
            </a:r>
            <a:r>
              <a:rPr lang="en-US" b="1" dirty="0" smtClean="0"/>
              <a:t>	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SELECT</a:t>
            </a:r>
            <a:r>
              <a:rPr lang="en-US" b="1" dirty="0" smtClean="0"/>
              <a:t>	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ORDER BY </a:t>
            </a:r>
            <a:r>
              <a:rPr lang="en-US" b="1" dirty="0" smtClean="0"/>
              <a:t>	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"/>
            <a:ext cx="449979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FF"/>
                </a:solidFill>
              </a:rPr>
              <a:t>AS</a:t>
            </a:r>
          </a:p>
          <a:p>
            <a:pPr lvl="1"/>
            <a:r>
              <a:rPr lang="en-US" smtClean="0"/>
              <a:t>Điều kiện: </a:t>
            </a:r>
            <a:r>
              <a:rPr lang="en-US" b="1" smtClean="0">
                <a:solidFill>
                  <a:srgbClr val="0000FF"/>
                </a:solidFill>
              </a:rPr>
              <a:t>AND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OR</a:t>
            </a:r>
            <a:r>
              <a:rPr lang="en-US" smtClean="0"/>
              <a:t>,</a:t>
            </a:r>
            <a:r>
              <a:rPr lang="en-US" b="1" smtClean="0">
                <a:solidFill>
                  <a:srgbClr val="0000FF"/>
                </a:solidFill>
              </a:rPr>
              <a:t> IS (NOT) NULL</a:t>
            </a:r>
          </a:p>
          <a:p>
            <a:pPr lvl="1"/>
            <a:r>
              <a:rPr lang="en-US" smtClean="0"/>
              <a:t>So </a:t>
            </a:r>
            <a:r>
              <a:rPr lang="en-US" err="1" smtClean="0"/>
              <a:t>sánh</a:t>
            </a:r>
            <a:r>
              <a:rPr lang="en-US" smtClean="0"/>
              <a:t>: </a:t>
            </a:r>
            <a:r>
              <a:rPr lang="en-US" b="1" smtClean="0">
                <a:solidFill>
                  <a:srgbClr val="0000FF"/>
                </a:solidFill>
              </a:rPr>
              <a:t>LIKE (</a:t>
            </a:r>
            <a:r>
              <a:rPr lang="en-US" b="1" i="1" smtClean="0">
                <a:solidFill>
                  <a:srgbClr val="0000FF"/>
                </a:solidFill>
              </a:rPr>
              <a:t>%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0000FF"/>
                </a:solidFill>
              </a:rPr>
              <a:t>_</a:t>
            </a:r>
            <a:r>
              <a:rPr lang="en-US" b="1" smtClean="0">
                <a:solidFill>
                  <a:srgbClr val="0000FF"/>
                </a:solidFill>
              </a:rPr>
              <a:t>)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BETWEEN … AND…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(NOT) IN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(NOT) EXISTS</a:t>
            </a:r>
            <a:r>
              <a:rPr lang="en-US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ANY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ALL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FF"/>
                </a:solidFill>
              </a:rPr>
              <a:t>DISTINCT</a:t>
            </a:r>
          </a:p>
          <a:p>
            <a:pPr lvl="1"/>
            <a:r>
              <a:rPr lang="en-US" smtClean="0"/>
              <a:t>Hàm: </a:t>
            </a:r>
            <a:r>
              <a:rPr lang="en-US" b="1" dirty="0" smtClean="0">
                <a:solidFill>
                  <a:srgbClr val="0000FF"/>
                </a:solidFill>
              </a:rPr>
              <a:t>COUNT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MIN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SUM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AVG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rgbClr val="0000FF"/>
                </a:solidFill>
              </a:rPr>
              <a:t>UNION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INTERSECT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EXCEPT</a:t>
            </a:r>
          </a:p>
          <a:p>
            <a:pPr lvl="1"/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smtClean="0"/>
              <a:t>: </a:t>
            </a:r>
            <a:r>
              <a:rPr lang="en-US" b="1" smtClean="0">
                <a:solidFill>
                  <a:srgbClr val="0000FF"/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LEFT/RIGHT/FULL</a:t>
            </a:r>
            <a:r>
              <a:rPr lang="en-US" smtClean="0"/>
              <a:t> </a:t>
            </a:r>
            <a:r>
              <a:rPr lang="en-US" b="1" smtClean="0">
                <a:solidFill>
                  <a:srgbClr val="0000FF"/>
                </a:solidFill>
              </a:rPr>
              <a:t>JOIN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Sắp xếp: </a:t>
            </a:r>
            <a:r>
              <a:rPr lang="en-US" b="1" smtClean="0">
                <a:solidFill>
                  <a:srgbClr val="0000FF"/>
                </a:solidFill>
              </a:rPr>
              <a:t>ASC</a:t>
            </a:r>
            <a:r>
              <a:rPr lang="en-US" smtClean="0"/>
              <a:t>, </a:t>
            </a:r>
            <a:r>
              <a:rPr lang="en-US" b="1" smtClean="0">
                <a:solidFill>
                  <a:srgbClr val="0000FF"/>
                </a:solidFill>
              </a:rPr>
              <a:t>DESC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</a:t>
            </a:r>
            <a:r>
              <a:rPr lang="en-US" b="1" i="1" dirty="0" err="1" smtClean="0">
                <a:solidFill>
                  <a:srgbClr val="FF0000"/>
                </a:solidFill>
              </a:rPr>
              <a:t>subselect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nested select</a:t>
            </a:r>
            <a:r>
              <a:rPr lang="en-US" b="1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subquery</a:t>
            </a:r>
            <a:r>
              <a:rPr lang="en-US" b="1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nested query</a:t>
            </a:r>
            <a:r>
              <a:rPr lang="en-US" dirty="0" smtClean="0"/>
              <a:t>).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Subselect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SELECT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FORM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HAVING</a:t>
            </a:r>
            <a:r>
              <a:rPr lang="en-US" dirty="0" smtClean="0"/>
              <a:t>.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Subselect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,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err="1" smtClean="0"/>
              <a:t>khóa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0000FF"/>
                </a:solidFill>
              </a:rPr>
              <a:t>EXISTS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subselect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ở </a:t>
            </a:r>
            <a:r>
              <a:rPr lang="en-US" dirty="0" err="1" smtClean="0"/>
              <a:t>vế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dự án 'Console’</a:t>
            </a:r>
            <a:r>
              <a:rPr lang="en-US" smtClean="0"/>
              <a:t>.</a:t>
            </a:r>
            <a:endParaRPr 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76600"/>
            <a:ext cx="5465335" cy="3429000"/>
          </a:xfrm>
          <a:prstGeom prst="rect">
            <a:avLst/>
          </a:prstGeom>
          <a:noFill/>
          <a:ln w="9525">
            <a:solidFill>
              <a:srgbClr val="FF0000">
                <a:alpha val="0"/>
              </a:srgbClr>
            </a:solidFill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25146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Nhìn vào lược đồ, xác định bảng cần sử dụng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4114800"/>
            <a:ext cx="1371600" cy="1295400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1200" y="3276600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5181600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5465335" cy="3429000"/>
          </a:xfrm>
          <a:prstGeom prst="rect">
            <a:avLst/>
          </a:prstGeom>
          <a:noFill/>
          <a:ln w="9525">
            <a:solidFill>
              <a:srgbClr val="FF0000">
                <a:alpha val="0"/>
              </a:srgbClr>
            </a:solidFill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76400" y="25146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Tìm các thuộc tính cần sử dụng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19400" y="3962400"/>
            <a:ext cx="1371600" cy="1295400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3248464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5077264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48400" y="3733800"/>
            <a:ext cx="762000" cy="228600"/>
          </a:xfrm>
          <a:prstGeom prst="roundRect">
            <a:avLst/>
          </a:pr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24600" y="5734928"/>
            <a:ext cx="762000" cy="228600"/>
          </a:xfrm>
          <a:prstGeom prst="roundRect">
            <a:avLst/>
          </a:pr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124200"/>
            <a:ext cx="5465335" cy="3429000"/>
          </a:xfrm>
          <a:prstGeom prst="rect">
            <a:avLst/>
          </a:prstGeom>
          <a:noFill/>
          <a:ln w="9525">
            <a:solidFill>
              <a:srgbClr val="FF0000">
                <a:alpha val="0"/>
              </a:srgbClr>
            </a:solidFill>
            <a:prstDash val="solid"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09800" y="24384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Lần theo các kết nối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28800" y="3962400"/>
            <a:ext cx="1371600" cy="1295400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15000" y="3200400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5029200"/>
            <a:ext cx="1447800" cy="144780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0" y="3685736"/>
            <a:ext cx="762000" cy="228600"/>
          </a:xfrm>
          <a:prstGeom prst="roundRect">
            <a:avLst/>
          </a:pr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172200" y="5686864"/>
            <a:ext cx="762000" cy="228600"/>
          </a:xfrm>
          <a:prstGeom prst="roundRect">
            <a:avLst/>
          </a:prstGeom>
          <a:solidFill>
            <a:srgbClr val="0000FF">
              <a:alpha val="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648200" y="3581400"/>
            <a:ext cx="1447800" cy="685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4724400"/>
            <a:ext cx="1447800" cy="838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3048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4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Kết các bảng lại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219200" y="3810000"/>
            <a:ext cx="716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PRODUCT P, SUPLY S, PROJECT J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sz="2800" smtClean="0">
                <a:latin typeface="+mn-lt"/>
              </a:rPr>
              <a:t> P.PCODE = S.PCODE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>
                <a:latin typeface="+mj-lt"/>
              </a:rPr>
              <a:t>S.JCODE = J.JCODE</a:t>
            </a:r>
            <a:endParaRPr kumimoji="0" lang="vi-VN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2895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5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Thêm điều kiện chọn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90600" y="3581400"/>
            <a:ext cx="739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PRODUCT P, SUPLY S, PROJECT J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sz="2800" smtClean="0">
                <a:latin typeface="+mn-lt"/>
              </a:rPr>
              <a:t> P.PCODE = S.PCODE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>
                <a:latin typeface="+mj-lt"/>
              </a:rPr>
              <a:t>S.JCODE = J.JCODE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J.JNAME = ‘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Console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’</a:t>
            </a:r>
            <a:endParaRPr kumimoji="0" lang="vi-VN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định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nghĩa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thao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tác</a:t>
            </a:r>
            <a:r>
              <a:rPr lang="en-US" dirty="0" smtClean="0"/>
              <a:t>, </a:t>
            </a:r>
            <a:r>
              <a:rPr lang="en-US" b="1" i="1" dirty="0" err="1" smtClean="0">
                <a:solidFill>
                  <a:srgbClr val="FF0000"/>
                </a:solidFill>
              </a:rPr>
              <a:t>điều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khiển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dữ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liệu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điều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khiển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giao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tác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Data Definition Language</a:t>
            </a:r>
            <a:r>
              <a:rPr lang="en-US" dirty="0" smtClean="0"/>
              <a:t> (</a:t>
            </a:r>
            <a:r>
              <a:rPr lang="en-US" b="1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Data Manipulation Language</a:t>
            </a:r>
            <a:r>
              <a:rPr lang="en-US" dirty="0" smtClean="0"/>
              <a:t> (</a:t>
            </a:r>
            <a:r>
              <a:rPr lang="en-US" b="1" i="1" dirty="0" err="1" smtClean="0">
                <a:solidFill>
                  <a:srgbClr val="FF0000"/>
                </a:solidFill>
              </a:rPr>
              <a:t>DML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Data Control Language</a:t>
            </a:r>
            <a:r>
              <a:rPr lang="en-US" dirty="0" smtClean="0"/>
              <a:t> (</a:t>
            </a:r>
            <a:r>
              <a:rPr lang="en-US" b="1" i="1" dirty="0" err="1" smtClean="0">
                <a:solidFill>
                  <a:srgbClr val="FF0000"/>
                </a:solidFill>
              </a:rPr>
              <a:t>DCL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Transaction Control</a:t>
            </a:r>
            <a:r>
              <a:rPr lang="en-US" i="1" dirty="0" smtClean="0">
                <a:solidFill>
                  <a:srgbClr val="0000FF"/>
                </a:solidFill>
              </a:rPr>
              <a:t> </a:t>
            </a:r>
            <a:r>
              <a:rPr lang="en-US" b="1" i="1" dirty="0" smtClean="0">
                <a:solidFill>
                  <a:srgbClr val="0000FF"/>
                </a:solidFill>
              </a:rPr>
              <a:t> Language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TCL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282958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6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Chỉ chọn những thuộc tính cần cho kết quả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66800" y="3657600"/>
            <a:ext cx="731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P.PNAME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PRODUCT P, SUPLY S, PROJECT J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sz="2800" smtClean="0">
                <a:latin typeface="+mn-lt"/>
              </a:rPr>
              <a:t> P.PCODE = S.PCODE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>
                <a:latin typeface="+mj-lt"/>
              </a:rPr>
              <a:t>S.JCODE = J.JCODE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JNAME = ‘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Console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’</a:t>
            </a:r>
            <a:endParaRPr kumimoji="0" lang="vi-VN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1</a:t>
            </a:r>
            <a:r>
              <a:rPr lang="en-US" smtClean="0"/>
              <a:t>: </a:t>
            </a:r>
            <a:r>
              <a:rPr lang="vi-VN" smtClean="0"/>
              <a:t>Tìm </a:t>
            </a:r>
            <a:r>
              <a:rPr lang="en-US" smtClean="0"/>
              <a:t>tên </a:t>
            </a:r>
            <a:r>
              <a:rPr lang="vi-VN" smtClean="0"/>
              <a:t>của những </a:t>
            </a:r>
            <a:r>
              <a:rPr lang="en-US" smtClean="0"/>
              <a:t>sản phẩm </a:t>
            </a:r>
            <a:r>
              <a:rPr lang="vi-VN" smtClean="0"/>
              <a:t>đã</a:t>
            </a:r>
            <a:r>
              <a:rPr lang="en-US" smtClean="0"/>
              <a:t> được</a:t>
            </a:r>
            <a:r>
              <a:rPr lang="vi-VN" smtClean="0"/>
              <a:t> cho </a:t>
            </a:r>
            <a:r>
              <a:rPr lang="vi-VN" dirty="0" smtClean="0"/>
              <a:t>dự </a:t>
            </a:r>
            <a:r>
              <a:rPr lang="vi-VN" smtClean="0"/>
              <a:t>án 'Console’</a:t>
            </a:r>
            <a:r>
              <a:rPr lang="en-US" smtClean="0"/>
              <a:t>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8295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7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Khử những giá trị trùng nhau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14400" y="35052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DISTINCT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PNAME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PRODUCT P, SUPLY S, PROJECT J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WHERE</a:t>
            </a:r>
            <a:r>
              <a:rPr lang="en-US" sz="2800" smtClean="0">
                <a:latin typeface="+mn-lt"/>
              </a:rPr>
              <a:t> P.PCODE = S.PCODE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800" smtClean="0">
                <a:latin typeface="+mj-lt"/>
              </a:rPr>
              <a:t>S.JCODE = J.JCODE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JNAME = ‘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Console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’</a:t>
            </a:r>
            <a:endParaRPr kumimoji="0" lang="vi-VN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2</a:t>
            </a:r>
            <a:r>
              <a:rPr lang="en-US" smtClean="0"/>
              <a:t>: Cho biết trung bình mỗi sản phẩm được cung cấp cho bao nhiêu dự án.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2958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Tạo một quan hệ cho biết mỗi sản phẩm </a:t>
            </a:r>
            <a:r>
              <a:rPr lang="en-US" sz="2800" smtClean="0">
                <a:latin typeface="+mj-lt"/>
              </a:rPr>
              <a:t>được cung cấp cho bao nhiêu dự án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14400" y="4038600"/>
            <a:ext cx="7391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PCODE,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80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SUPLY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GROUP BY </a:t>
            </a:r>
            <a:r>
              <a:rPr lang="en-US" sz="2800" smtClean="0">
                <a:latin typeface="+mn-lt"/>
              </a:rPr>
              <a:t>PCODE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43600" y="3581400"/>
            <a:ext cx="2895600" cy="1828800"/>
          </a:xfrm>
          <a:prstGeom prst="wedgeRectCallout">
            <a:avLst>
              <a:gd name="adj1" fmla="val -79782"/>
              <a:gd name="adj2" fmla="val 10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FF0000"/>
                </a:solidFill>
              </a:rPr>
              <a:t>Chưa chính xác, có thể có nhiều nhà cung cấp cùng cung cấp  một sản phẩm cho một dự án nào đó</a:t>
            </a: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2</a:t>
            </a:r>
            <a:r>
              <a:rPr lang="en-US" smtClean="0"/>
              <a:t>: Cho biết trung bình mỗi sản phẩm được cung cấp cho bao nhiêu dự án.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2958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1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Tạo một quan hệ cho biết mỗi sản phẩm </a:t>
            </a:r>
            <a:r>
              <a:rPr lang="en-US" sz="2800" smtClean="0">
                <a:latin typeface="+mj-lt"/>
              </a:rPr>
              <a:t>được cung cấp cho bao nhiêu dự án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533400" y="40386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800" b="1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PCODE,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smtClean="0">
                <a:latin typeface="+mn-lt"/>
              </a:rPr>
              <a:t>		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DISTINCT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PCODE</a:t>
            </a:r>
            <a:r>
              <a:rPr kumimoji="0" lang="en-US" sz="280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AS </a:t>
            </a:r>
            <a:r>
              <a:rPr kumimoji="0" lang="en-US" sz="2800" b="1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</a:t>
            </a:r>
            <a:endParaRPr kumimoji="0" lang="en-US" sz="2800" b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800" smtClean="0">
                <a:latin typeface="+mn-lt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SUPLY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b="1" smtClean="0">
                <a:solidFill>
                  <a:srgbClr val="0000FF"/>
                </a:solidFill>
                <a:latin typeface="+mn-lt"/>
              </a:rPr>
              <a:t>GROUP BY</a:t>
            </a:r>
            <a:r>
              <a:rPr lang="en-US" sz="2800" b="1" smtClean="0">
                <a:latin typeface="+mn-lt"/>
              </a:rPr>
              <a:t> </a:t>
            </a:r>
            <a:r>
              <a:rPr lang="en-US" sz="2800" smtClean="0">
                <a:latin typeface="+mn-lt"/>
              </a:rPr>
              <a:t>S.PCODE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b="1" smtClean="0"/>
              <a:t>Ví dụ 2</a:t>
            </a:r>
            <a:r>
              <a:rPr lang="en-US" smtClean="0"/>
              <a:t>: Cho biết trung bình mỗi sản phẩm được cung cấp cho bao nhiêu dự án.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2958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Tính trung bình từ quan hệ tạo được ở bước 1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62000" y="40386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smtClean="0">
                <a:latin typeface="+mn-lt"/>
              </a:rPr>
              <a:t>Xem quan hệ tạo được ở bước 1 như là một </a:t>
            </a:r>
            <a:r>
              <a:rPr lang="en-US" sz="2800" b="1" smtClean="0">
                <a:latin typeface="+mn-lt"/>
              </a:rPr>
              <a:t>subquery</a:t>
            </a:r>
            <a:r>
              <a:rPr lang="en-US" sz="2800" smtClean="0">
                <a:latin typeface="+mn-lt"/>
              </a:rPr>
              <a:t> và đưa vào mệnh đề </a:t>
            </a:r>
            <a:r>
              <a:rPr lang="en-US" sz="2800" b="1" smtClean="0">
                <a:latin typeface="+mn-lt"/>
              </a:rPr>
              <a:t>FROM</a:t>
            </a:r>
            <a:r>
              <a:rPr lang="en-US" sz="2800" smtClean="0">
                <a:latin typeface="+mn-lt"/>
              </a:rPr>
              <a:t> của query chính.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smtClean="0"/>
              <a:t>Cho biết trung bình mỗi sản phẩm được cung cấp cho bao nhiêu dự án.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2958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2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Tính trung bình từ quan hệ tạo được ở bước 1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38200" y="48006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800" smtClean="0"/>
              <a:t>	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COUNT</a:t>
            </a:r>
            <a:r>
              <a:rPr lang="en-US" sz="2000" smtClean="0">
                <a:latin typeface="+mj-lt"/>
              </a:rPr>
              <a:t>(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*</a:t>
            </a:r>
            <a:r>
              <a:rPr lang="en-US" sz="2000" smtClean="0">
                <a:latin typeface="+mj-lt"/>
              </a:rPr>
              <a:t>)</a:t>
            </a:r>
            <a:r>
              <a:rPr lang="en-US" sz="200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000" smtClean="0">
                <a:latin typeface="+mj-lt"/>
              </a:rPr>
              <a:t> PRODUCT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38200" y="3810000"/>
            <a:ext cx="7696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smtClean="0">
                <a:latin typeface="+mn-lt"/>
              </a:rPr>
              <a:t>Cần một subquery nữa để tính số tổng loại sản phẩm đã có.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smtClean="0"/>
              <a:t>Cho biết trung bình mỗi sản phẩm được cung cấp cho bao nhiêu dự án.</a:t>
            </a:r>
            <a:endParaRPr lang="vi-VN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82958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Bước 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: Kết hợp 2 subquery để tính trung bình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762000" y="3733800"/>
            <a:ext cx="7696200" cy="2895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2000" smtClean="0">
                <a:latin typeface="+mj-lt"/>
              </a:rPr>
              <a:t>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smtClean="0">
                <a:latin typeface="+mj-lt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2000" smtClean="0">
                <a:latin typeface="+mj-lt"/>
              </a:rPr>
              <a:t> 	(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SUM</a:t>
            </a:r>
            <a:r>
              <a:rPr lang="en-US" sz="2000" smtClean="0">
                <a:latin typeface="+mj-lt"/>
              </a:rPr>
              <a:t>(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R.NUM</a:t>
            </a:r>
            <a:r>
              <a:rPr lang="en-US" sz="2000" smtClean="0">
                <a:latin typeface="+mj-lt"/>
              </a:rPr>
              <a:t>)  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+ 0.0</a:t>
            </a:r>
            <a:r>
              <a:rPr lang="en-US" sz="2000" smtClean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000" smtClean="0">
                <a:latin typeface="+mj-lt"/>
              </a:rPr>
              <a:t>/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smtClean="0">
                <a:latin typeface="+mj-lt"/>
              </a:rPr>
              <a:t>			(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COUNT</a:t>
            </a:r>
            <a:r>
              <a:rPr lang="en-US" sz="2000" smtClean="0">
                <a:latin typeface="+mj-lt"/>
              </a:rPr>
              <a:t>(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*</a:t>
            </a:r>
            <a:r>
              <a:rPr lang="en-US" sz="2000" smtClean="0">
                <a:latin typeface="+mj-lt"/>
              </a:rPr>
              <a:t>) 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000" smtClean="0">
                <a:latin typeface="+mj-lt"/>
              </a:rPr>
              <a:t> PDODUCT)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smtClean="0">
                <a:latin typeface="+mj-lt"/>
              </a:rPr>
              <a:t>	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000" smtClean="0">
                <a:latin typeface="+mj-lt"/>
              </a:rPr>
              <a:t>	(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2000" smtClean="0">
                <a:latin typeface="+mj-lt"/>
              </a:rPr>
              <a:t> PCODE,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smtClean="0">
                <a:solidFill>
                  <a:srgbClr val="0000FF"/>
                </a:solidFill>
                <a:latin typeface="+mj-lt"/>
              </a:rPr>
              <a:t>				COUNT</a:t>
            </a:r>
            <a:r>
              <a:rPr lang="en-US" sz="2000" smtClean="0">
                <a:latin typeface="+mj-lt"/>
              </a:rPr>
              <a:t>(</a:t>
            </a:r>
            <a:r>
              <a:rPr lang="en-US" sz="2000" b="1" smtClean="0">
                <a:solidFill>
                  <a:srgbClr val="0000FF"/>
                </a:solidFill>
              </a:rPr>
              <a:t>DISTINCT 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PCODE</a:t>
            </a:r>
            <a:r>
              <a:rPr lang="en-US" sz="2000" smtClean="0">
                <a:latin typeface="+mj-lt"/>
              </a:rPr>
              <a:t>) AS 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NUM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smtClean="0">
                <a:latin typeface="+mj-lt"/>
              </a:rPr>
              <a:t>			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000" smtClean="0">
                <a:latin typeface="+mj-lt"/>
              </a:rPr>
              <a:t> SUPLY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smtClean="0">
                <a:solidFill>
                  <a:srgbClr val="0000FF"/>
                </a:solidFill>
                <a:latin typeface="+mj-lt"/>
              </a:rPr>
              <a:t>			GROUP BY</a:t>
            </a:r>
            <a:r>
              <a:rPr lang="en-US" sz="2000" b="1" smtClean="0">
                <a:latin typeface="+mj-lt"/>
              </a:rPr>
              <a:t> </a:t>
            </a:r>
            <a:r>
              <a:rPr lang="en-US" sz="2000" smtClean="0">
                <a:latin typeface="+mj-lt"/>
              </a:rPr>
              <a:t>S.PCODE) </a:t>
            </a:r>
            <a:r>
              <a:rPr lang="en-US" sz="2000" b="1" smtClean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2000" smtClean="0">
                <a:latin typeface="+mj-lt"/>
              </a:rPr>
              <a:t> </a:t>
            </a:r>
            <a:r>
              <a:rPr lang="en-US" sz="2000" b="1" smtClean="0">
                <a:solidFill>
                  <a:srgbClr val="FF0000"/>
                </a:solidFill>
                <a:latin typeface="+mj-lt"/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3324664"/>
            <a:ext cx="2209800" cy="1143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Một kỹ thuật để ép kết quả sang kiểu số thực</a:t>
            </a:r>
            <a:endParaRPr lang="en-US" sz="240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5334000" y="3896164"/>
            <a:ext cx="990600" cy="342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</a:t>
            </a:r>
            <a:r>
              <a:rPr lang="en-US" dirty="0" smtClean="0"/>
              <a:t>: Cho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SELECT</a:t>
            </a:r>
            <a:r>
              <a:rPr lang="en-US" sz="2800" dirty="0" smtClean="0"/>
              <a:t> *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FROM</a:t>
            </a:r>
            <a:r>
              <a:rPr lang="en-US" sz="2800" dirty="0" smtClean="0"/>
              <a:t> SUPPLIER;</a:t>
            </a:r>
          </a:p>
          <a:p>
            <a:r>
              <a:rPr lang="en-US" b="1" i="1" smtClean="0"/>
              <a:t>Q2</a:t>
            </a:r>
            <a:r>
              <a:rPr lang="en-US" dirty="0" smtClean="0"/>
              <a:t>: </a:t>
            </a:r>
            <a:r>
              <a:rPr lang="vi-VN" dirty="0" smtClean="0"/>
              <a:t>Liệt kê mã số của tất cả các sản phẩm đã được cung cấp.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SELECT DISTINCT </a:t>
            </a:r>
            <a:r>
              <a:rPr lang="en-US" sz="2800" dirty="0" err="1" smtClean="0"/>
              <a:t>PCODE</a:t>
            </a:r>
            <a:r>
              <a:rPr lang="en-US" sz="2800" dirty="0" smtClean="0"/>
              <a:t>  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FROM</a:t>
            </a:r>
            <a:r>
              <a:rPr lang="en-US" sz="2800" dirty="0" smtClean="0"/>
              <a:t> SUPPLY;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Q3</a:t>
            </a:r>
            <a:r>
              <a:rPr lang="en-US" dirty="0" smtClean="0"/>
              <a:t>: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ở 'Paris'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status &gt; 20.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err="1" smtClean="0"/>
              <a:t>SCODE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FROM</a:t>
            </a:r>
            <a:r>
              <a:rPr lang="en-US" sz="2800" dirty="0" smtClean="0"/>
              <a:t> SUPPLIER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WHERE</a:t>
            </a:r>
            <a:r>
              <a:rPr lang="en-US" sz="2800" dirty="0" smtClean="0"/>
              <a:t> CITY = '</a:t>
            </a:r>
            <a:r>
              <a:rPr lang="en-US" sz="2800" dirty="0" smtClean="0">
                <a:solidFill>
                  <a:srgbClr val="C00000"/>
                </a:solidFill>
              </a:rPr>
              <a:t>Paris</a:t>
            </a:r>
            <a:r>
              <a:rPr lang="en-US" sz="2800" dirty="0" smtClean="0"/>
              <a:t>' 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b="1" dirty="0" smtClean="0">
                <a:solidFill>
                  <a:srgbClr val="0000FF"/>
                </a:solidFill>
              </a:rPr>
              <a:t>AND</a:t>
            </a:r>
            <a:r>
              <a:rPr lang="en-US" sz="2800" dirty="0" smtClean="0"/>
              <a:t> STATUS &gt; 20;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Q4</a:t>
            </a:r>
            <a:r>
              <a:rPr lang="en-US" dirty="0" smtClean="0"/>
              <a:t>: </a:t>
            </a:r>
            <a:r>
              <a:rPr lang="vi-VN" dirty="0" smtClean="0"/>
              <a:t>Với mỗi sản phẩm, liệt kê mã số, trọng lượng theo gram (1 pound = 454 gram)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PCODE,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	</a:t>
            </a:r>
            <a:r>
              <a:rPr lang="vi-VN" sz="2800" dirty="0" smtClean="0"/>
              <a:t>WEIGHT</a:t>
            </a:r>
            <a:r>
              <a:rPr lang="en-US" sz="2800" dirty="0" smtClean="0"/>
              <a:t> </a:t>
            </a:r>
            <a:r>
              <a:rPr lang="vi-VN" sz="2800" dirty="0" smtClean="0"/>
              <a:t>*</a:t>
            </a:r>
            <a:r>
              <a:rPr lang="en-US" sz="2800" dirty="0" smtClean="0"/>
              <a:t> </a:t>
            </a:r>
            <a:r>
              <a:rPr lang="vi-VN" sz="2800" dirty="0" smtClean="0">
                <a:solidFill>
                  <a:srgbClr val="C00000"/>
                </a:solidFill>
              </a:rPr>
              <a:t>454</a:t>
            </a:r>
            <a:r>
              <a:rPr lang="vi-VN" sz="2800" dirty="0" smtClean="0"/>
              <a:t> </a:t>
            </a:r>
            <a:r>
              <a:rPr lang="vi-VN" sz="2800" b="1" dirty="0" smtClean="0">
                <a:solidFill>
                  <a:srgbClr val="0000FF"/>
                </a:solidFill>
              </a:rPr>
              <a:t>AS</a:t>
            </a:r>
            <a:r>
              <a:rPr lang="vi-VN" sz="2800" dirty="0" smtClean="0"/>
              <a:t> '</a:t>
            </a:r>
            <a:r>
              <a:rPr lang="vi-VN" sz="2800" dirty="0" smtClean="0">
                <a:solidFill>
                  <a:srgbClr val="C00000"/>
                </a:solidFill>
              </a:rPr>
              <a:t>Weight </a:t>
            </a:r>
            <a:r>
              <a:rPr lang="en-US" sz="2800" dirty="0" smtClean="0">
                <a:solidFill>
                  <a:srgbClr val="C00000"/>
                </a:solidFill>
              </a:rPr>
              <a:t>(</a:t>
            </a:r>
            <a:r>
              <a:rPr lang="vi-VN" sz="2800" dirty="0" smtClean="0">
                <a:solidFill>
                  <a:srgbClr val="C00000"/>
                </a:solidFill>
              </a:rPr>
              <a:t>grams</a:t>
            </a:r>
            <a:r>
              <a:rPr lang="en-US" sz="2800" dirty="0" smtClean="0">
                <a:solidFill>
                  <a:srgbClr val="C00000"/>
                </a:solidFill>
              </a:rPr>
              <a:t>)</a:t>
            </a:r>
            <a:r>
              <a:rPr lang="vi-VN" sz="2800" dirty="0" smtClean="0"/>
              <a:t>'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PRODUCT;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SQL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SQL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b="1" i="1" dirty="0" err="1" smtClean="0">
                <a:solidFill>
                  <a:srgbClr val="FF0000"/>
                </a:solidFill>
              </a:rPr>
              <a:t>Đại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số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quan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hệ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Relational Algebra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hệ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quản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trị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cơ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sở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dữ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liệu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0000FF"/>
                </a:solidFill>
              </a:rPr>
              <a:t>DBMS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thủ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tục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functional</a:t>
            </a:r>
            <a:r>
              <a:rPr lang="en-US" dirty="0" smtClean="0"/>
              <a:t>)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i="1" dirty="0" smtClean="0"/>
              <a:t>tructured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i="1" dirty="0" smtClean="0"/>
              <a:t>uery </a:t>
            </a:r>
            <a:r>
              <a:rPr lang="en-US" b="1" i="1" dirty="0" smtClean="0">
                <a:solidFill>
                  <a:srgbClr val="FF0000"/>
                </a:solidFill>
              </a:rPr>
              <a:t>L</a:t>
            </a:r>
            <a:r>
              <a:rPr lang="en-US" i="1" dirty="0" smtClean="0"/>
              <a:t>anguage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khai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báo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declarative</a:t>
            </a:r>
            <a:r>
              <a:rPr lang="en-US" dirty="0" smtClean="0"/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Q5</a:t>
            </a:r>
            <a:r>
              <a:rPr lang="en-US" dirty="0" smtClean="0"/>
              <a:t>: </a:t>
            </a:r>
            <a:r>
              <a:rPr lang="vi-VN" dirty="0" smtClean="0"/>
              <a:t>Cho biết mã số và status của những nhà cung cấp ở 'Paris' </a:t>
            </a:r>
            <a:r>
              <a:rPr lang="en-US" dirty="0" smtClean="0"/>
              <a:t> </a:t>
            </a:r>
            <a:r>
              <a:rPr lang="vi-VN" dirty="0" smtClean="0"/>
              <a:t>theo thứ tự giảm dần của status.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SELECT</a:t>
            </a:r>
            <a:r>
              <a:rPr lang="en-US" sz="2800" dirty="0" smtClean="0"/>
              <a:t> 	</a:t>
            </a:r>
            <a:r>
              <a:rPr lang="en-US" sz="2800" dirty="0" err="1" smtClean="0"/>
              <a:t>SCODE</a:t>
            </a:r>
            <a:r>
              <a:rPr lang="en-US" sz="2800" dirty="0" smtClean="0"/>
              <a:t>, STATUS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FROM</a:t>
            </a:r>
            <a:r>
              <a:rPr lang="en-US" sz="2800" dirty="0" smtClean="0"/>
              <a:t> 	SUPPLIER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WHERE</a:t>
            </a:r>
            <a:r>
              <a:rPr lang="en-US" sz="2800" dirty="0" smtClean="0"/>
              <a:t> 	CITY = '</a:t>
            </a:r>
            <a:r>
              <a:rPr lang="en-US" sz="2800" dirty="0" smtClean="0">
                <a:solidFill>
                  <a:srgbClr val="C00000"/>
                </a:solidFill>
              </a:rPr>
              <a:t>Paris</a:t>
            </a:r>
            <a:r>
              <a:rPr lang="en-US" sz="2800" dirty="0" smtClean="0"/>
              <a:t>'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b="1" dirty="0" smtClean="0">
                <a:solidFill>
                  <a:srgbClr val="0000FF"/>
                </a:solidFill>
              </a:rPr>
              <a:t>ORDER BY </a:t>
            </a:r>
            <a:r>
              <a:rPr lang="en-US" sz="2800" dirty="0" smtClean="0"/>
              <a:t>STATUS </a:t>
            </a:r>
            <a:r>
              <a:rPr lang="en-US" sz="2800" b="1" dirty="0" err="1" smtClean="0">
                <a:solidFill>
                  <a:srgbClr val="0000FF"/>
                </a:solidFill>
              </a:rPr>
              <a:t>DESC</a:t>
            </a:r>
            <a:r>
              <a:rPr lang="en-US" sz="2800" dirty="0" smtClean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Q6</a:t>
            </a:r>
            <a:r>
              <a:rPr lang="en-US" dirty="0" smtClean="0"/>
              <a:t>: </a:t>
            </a:r>
            <a:r>
              <a:rPr lang="vi-VN" dirty="0" smtClean="0"/>
              <a:t>Cho biết tất cả các sản phẩm có tên bắt đầu là ký tự C.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b="1" dirty="0" smtClean="0"/>
              <a:t>*</a:t>
            </a:r>
            <a:r>
              <a:rPr lang="vi-VN" sz="2800" dirty="0" smtClean="0">
                <a:solidFill>
                  <a:srgbClr val="0000FF"/>
                </a:solidFill>
              </a:rPr>
              <a:t> 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PRODUCT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WHERE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PNAME </a:t>
            </a:r>
            <a:r>
              <a:rPr lang="vi-VN" sz="2800" b="1" dirty="0" smtClean="0">
                <a:solidFill>
                  <a:srgbClr val="0000FF"/>
                </a:solidFill>
              </a:rPr>
              <a:t>LIKE</a:t>
            </a:r>
            <a:r>
              <a:rPr lang="vi-VN" sz="2800" dirty="0" smtClean="0"/>
              <a:t> </a:t>
            </a:r>
            <a:r>
              <a:rPr lang="vi-VN" sz="2800" dirty="0" smtClean="0">
                <a:solidFill>
                  <a:srgbClr val="C00000"/>
                </a:solidFill>
              </a:rPr>
              <a:t>'C%</a:t>
            </a:r>
            <a:r>
              <a:rPr lang="vi-VN" sz="2800" dirty="0" smtClean="0"/>
              <a:t>';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Q7</a:t>
            </a:r>
            <a:r>
              <a:rPr lang="en-US" dirty="0" smtClean="0"/>
              <a:t>: </a:t>
            </a:r>
            <a:r>
              <a:rPr lang="vi-VN" dirty="0" smtClean="0"/>
              <a:t>Cho biết mã nhà cung cấp và mã sản phẩm tương ứng với điều kiện chúng đều ở cùng thành phố.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S.SCODE, P.PCODE 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SUPPLIER S, PRODUCT P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WHERE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S.CITY = P.CITY;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Q8</a:t>
            </a:r>
            <a:r>
              <a:rPr lang="en-US" dirty="0" smtClean="0"/>
              <a:t>: </a:t>
            </a:r>
            <a:r>
              <a:rPr lang="vi-VN" dirty="0" smtClean="0"/>
              <a:t>Với mỗi sản phẩm đã được cung cấp, cho biết mã số sản phẩm và tổng số lượng đã giao dịch của sản phẩm đó.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PCODE, </a:t>
            </a:r>
            <a:r>
              <a:rPr lang="vi-VN" sz="2800" b="1" dirty="0" smtClean="0">
                <a:solidFill>
                  <a:srgbClr val="0000FF"/>
                </a:solidFill>
              </a:rPr>
              <a:t>SUM</a:t>
            </a:r>
            <a:r>
              <a:rPr lang="vi-VN" sz="2800" dirty="0" smtClean="0"/>
              <a:t>(QTY) </a:t>
            </a: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SUPPLY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GROUP BY </a:t>
            </a:r>
            <a:r>
              <a:rPr lang="vi-VN" sz="2800" dirty="0" smtClean="0"/>
              <a:t>PCODE;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Q9</a:t>
            </a:r>
            <a:r>
              <a:rPr lang="en-US" dirty="0" smtClean="0"/>
              <a:t>: </a:t>
            </a:r>
            <a:r>
              <a:rPr lang="vi-VN" dirty="0" smtClean="0"/>
              <a:t>Cho biết những mã số sản phẩm được cung cấp bởi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vi-VN" dirty="0" smtClean="0"/>
              <a:t>1 nhà cung cấp.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b="1" dirty="0" smtClean="0">
                <a:solidFill>
                  <a:srgbClr val="0000FF"/>
                </a:solidFill>
              </a:rPr>
              <a:t>SELECT</a:t>
            </a:r>
            <a:r>
              <a:rPr lang="vi-VN" dirty="0" smtClean="0"/>
              <a:t> </a:t>
            </a:r>
            <a:r>
              <a:rPr lang="en-US" dirty="0" smtClean="0"/>
              <a:t>	</a:t>
            </a:r>
            <a:r>
              <a:rPr lang="vi-VN" dirty="0" smtClean="0"/>
              <a:t>PCODE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b="1" dirty="0" smtClean="0">
                <a:solidFill>
                  <a:srgbClr val="0000FF"/>
                </a:solidFill>
              </a:rPr>
              <a:t>FROM</a:t>
            </a:r>
            <a:r>
              <a:rPr lang="vi-VN" dirty="0" smtClean="0"/>
              <a:t> </a:t>
            </a:r>
            <a:r>
              <a:rPr lang="en-US" dirty="0" smtClean="0"/>
              <a:t>	</a:t>
            </a:r>
            <a:r>
              <a:rPr lang="vi-VN" dirty="0" smtClean="0"/>
              <a:t>SUPPLY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vi-VN" b="1" dirty="0" smtClean="0">
                <a:solidFill>
                  <a:srgbClr val="0000FF"/>
                </a:solidFill>
              </a:rPr>
              <a:t>GROUP BY </a:t>
            </a:r>
            <a:r>
              <a:rPr lang="vi-VN" dirty="0" smtClean="0"/>
              <a:t>PCODE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b="1" dirty="0" smtClean="0">
                <a:solidFill>
                  <a:srgbClr val="0000FF"/>
                </a:solidFill>
              </a:rPr>
              <a:t>HAVING</a:t>
            </a:r>
            <a:r>
              <a:rPr lang="vi-VN" dirty="0" smtClean="0"/>
              <a:t> </a:t>
            </a:r>
            <a:r>
              <a:rPr lang="en-US" dirty="0" smtClean="0"/>
              <a:t>	</a:t>
            </a:r>
            <a:r>
              <a:rPr lang="vi-VN" b="1" dirty="0" smtClean="0">
                <a:solidFill>
                  <a:srgbClr val="0000FF"/>
                </a:solidFill>
              </a:rPr>
              <a:t>COUNT</a:t>
            </a:r>
            <a:r>
              <a:rPr lang="vi-VN" dirty="0" smtClean="0"/>
              <a:t>(*) &gt; </a:t>
            </a:r>
            <a:r>
              <a:rPr lang="vi-VN" dirty="0" smtClean="0">
                <a:solidFill>
                  <a:srgbClr val="C00000"/>
                </a:solidFill>
              </a:rPr>
              <a:t>1</a:t>
            </a:r>
            <a:r>
              <a:rPr lang="vi-VN" dirty="0" smtClean="0"/>
              <a:t>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Q10</a:t>
            </a:r>
            <a:r>
              <a:rPr lang="en-US" smtClean="0"/>
              <a:t>: </a:t>
            </a:r>
            <a:r>
              <a:rPr lang="vi-VN" dirty="0" smtClean="0"/>
              <a:t>Cho biết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những sản phẩm có trọng lượng nhỏ nhất.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P</a:t>
            </a:r>
            <a:r>
              <a:rPr lang="vi-VN" sz="2800" dirty="0" smtClean="0"/>
              <a:t>CODE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PRODUCT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WHERE</a:t>
            </a:r>
            <a:r>
              <a:rPr lang="vi-VN" sz="2800" dirty="0" smtClean="0"/>
              <a:t> </a:t>
            </a:r>
            <a:r>
              <a:rPr lang="en-US" sz="2800" dirty="0" smtClean="0"/>
              <a:t>	WEIGHT = 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vi-VN" sz="2800" dirty="0" smtClean="0"/>
              <a:t> </a:t>
            </a:r>
            <a:r>
              <a:rPr lang="en-US" sz="2800" dirty="0" smtClean="0"/>
              <a:t>(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en-US" sz="2800" b="1" dirty="0" smtClean="0">
                <a:solidFill>
                  <a:srgbClr val="0000FF"/>
                </a:solidFill>
              </a:rPr>
              <a:t>MIN</a:t>
            </a:r>
            <a:r>
              <a:rPr lang="en-US" sz="2800" dirty="0" smtClean="0"/>
              <a:t>(WEIGHT)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PRODUCT);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Q11</a:t>
            </a:r>
            <a:r>
              <a:rPr lang="en-US" smtClean="0"/>
              <a:t>: </a:t>
            </a:r>
            <a:r>
              <a:rPr lang="vi-VN" dirty="0" smtClean="0"/>
              <a:t>Tìm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của những nhà cung cấp đã cung cấp sản phẩm cho dự án 'Console' và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của những sản phẩm họ đã cung cấp.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400" b="1" dirty="0" smtClean="0">
                <a:solidFill>
                  <a:srgbClr val="0000FF"/>
                </a:solidFill>
              </a:rPr>
              <a:t>SELECT</a:t>
            </a:r>
            <a:r>
              <a:rPr lang="vi-VN" sz="2400" dirty="0" smtClean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S.S</a:t>
            </a:r>
            <a:r>
              <a:rPr lang="vi-VN" sz="2400" dirty="0" smtClean="0"/>
              <a:t>CODE</a:t>
            </a:r>
            <a:r>
              <a:rPr lang="en-US" sz="2400" dirty="0" smtClean="0"/>
              <a:t>, </a:t>
            </a:r>
            <a:r>
              <a:rPr lang="en-US" sz="2400" dirty="0" err="1" smtClean="0"/>
              <a:t>P.PCODE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vi-VN" sz="2400" b="1" dirty="0" smtClean="0">
                <a:solidFill>
                  <a:srgbClr val="0000FF"/>
                </a:solidFill>
              </a:rPr>
              <a:t>FROM</a:t>
            </a:r>
            <a:r>
              <a:rPr lang="vi-VN" sz="2400" dirty="0" smtClean="0"/>
              <a:t> </a:t>
            </a:r>
            <a:r>
              <a:rPr lang="en-US" sz="2400" dirty="0" smtClean="0"/>
              <a:t>	SUPPLIER S, SUPPLY </a:t>
            </a:r>
            <a:r>
              <a:rPr lang="en-US" sz="2400" dirty="0" err="1" smtClean="0"/>
              <a:t>SPJ</a:t>
            </a:r>
            <a:r>
              <a:rPr lang="en-US" sz="2400" dirty="0" smtClean="0"/>
              <a:t>, 			</a:t>
            </a:r>
            <a:r>
              <a:rPr lang="en-US" sz="2400" smtClean="0"/>
              <a:t>		PRODUCT </a:t>
            </a:r>
            <a:r>
              <a:rPr lang="en-US" sz="2400" dirty="0" smtClean="0"/>
              <a:t>P, PROJECT J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vi-VN" sz="2400" b="1" dirty="0" smtClean="0">
                <a:solidFill>
                  <a:srgbClr val="0000FF"/>
                </a:solidFill>
              </a:rPr>
              <a:t>WHERE</a:t>
            </a:r>
            <a:r>
              <a:rPr lang="vi-VN" sz="2400" dirty="0" smtClean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S.SCODE</a:t>
            </a:r>
            <a:r>
              <a:rPr lang="en-US" sz="2400" dirty="0" smtClean="0"/>
              <a:t> = </a:t>
            </a:r>
            <a:r>
              <a:rPr lang="en-US" sz="2400" dirty="0" err="1" smtClean="0"/>
              <a:t>SPJ.SCODE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vi-VN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	</a:t>
            </a:r>
            <a:r>
              <a:rPr lang="en-US" sz="2400" dirty="0" err="1" smtClean="0"/>
              <a:t>P.PCODE</a:t>
            </a:r>
            <a:r>
              <a:rPr lang="en-US" sz="2400" dirty="0" smtClean="0"/>
              <a:t> = </a:t>
            </a:r>
            <a:r>
              <a:rPr lang="en-US" sz="2400" dirty="0" err="1" smtClean="0"/>
              <a:t>SPJ.PCODE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vi-VN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	</a:t>
            </a:r>
            <a:r>
              <a:rPr lang="en-US" sz="2400" dirty="0" err="1" smtClean="0"/>
              <a:t>J.JCODE</a:t>
            </a:r>
            <a:r>
              <a:rPr lang="en-US" sz="2400" dirty="0" smtClean="0"/>
              <a:t> = </a:t>
            </a:r>
            <a:r>
              <a:rPr lang="en-US" sz="2400" dirty="0" err="1" smtClean="0"/>
              <a:t>SPJ.JCODE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vi-VN" sz="2400" dirty="0" smtClean="0"/>
              <a:t> </a:t>
            </a:r>
            <a:r>
              <a:rPr lang="en-US" sz="2400" b="1" dirty="0" smtClean="0">
                <a:solidFill>
                  <a:srgbClr val="0000FF"/>
                </a:solidFill>
              </a:rPr>
              <a:t>AND</a:t>
            </a:r>
            <a:r>
              <a:rPr lang="en-US" sz="2400" dirty="0" smtClean="0"/>
              <a:t>	</a:t>
            </a:r>
            <a:r>
              <a:rPr lang="en-US" sz="2400" dirty="0" err="1" smtClean="0"/>
              <a:t>J.JNAME</a:t>
            </a:r>
            <a:r>
              <a:rPr lang="en-US" sz="2400" dirty="0" smtClean="0"/>
              <a:t> = ‘Console’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b="1" i="1" smtClean="0"/>
              <a:t>Q11</a:t>
            </a:r>
            <a:r>
              <a:rPr lang="en-US" smtClean="0"/>
              <a:t>: </a:t>
            </a:r>
            <a:r>
              <a:rPr lang="vi-VN" dirty="0" smtClean="0"/>
              <a:t>Tìm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của những nhà cung cấp đã cung cấp sản phẩm cho dự án 'Console' và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của những sản phẩm họ đã cung cấp.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vi-VN" sz="2000" b="1" dirty="0" smtClean="0">
                <a:solidFill>
                  <a:srgbClr val="0000FF"/>
                </a:solidFill>
              </a:rPr>
              <a:t>SELECT</a:t>
            </a:r>
            <a:r>
              <a:rPr lang="vi-VN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S.S</a:t>
            </a:r>
            <a:r>
              <a:rPr lang="vi-VN" sz="2000" dirty="0" smtClean="0"/>
              <a:t>CODE</a:t>
            </a:r>
            <a:r>
              <a:rPr lang="en-US" sz="2000" dirty="0" smtClean="0"/>
              <a:t>, </a:t>
            </a:r>
            <a:r>
              <a:rPr lang="en-US" sz="2000" dirty="0" err="1" smtClean="0"/>
              <a:t>P.PCODE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vi-VN" sz="2000" b="1" dirty="0" smtClean="0">
                <a:solidFill>
                  <a:srgbClr val="0000FF"/>
                </a:solidFill>
              </a:rPr>
              <a:t>FROM</a:t>
            </a:r>
            <a:r>
              <a:rPr lang="vi-VN" sz="2000" dirty="0" smtClean="0"/>
              <a:t> </a:t>
            </a:r>
            <a:r>
              <a:rPr lang="en-US" sz="2000" dirty="0" smtClean="0"/>
              <a:t>	((SUPPLIER S </a:t>
            </a:r>
            <a:r>
              <a:rPr lang="en-US" sz="2000" b="1" dirty="0" smtClean="0">
                <a:solidFill>
                  <a:srgbClr val="0000FF"/>
                </a:solidFill>
              </a:rPr>
              <a:t>JOIN</a:t>
            </a:r>
            <a:r>
              <a:rPr lang="en-US" sz="2000" dirty="0" smtClean="0"/>
              <a:t> SUPPLY </a:t>
            </a:r>
            <a:r>
              <a:rPr lang="en-US" sz="2000" dirty="0" err="1" smtClean="0"/>
              <a:t>SPJ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ON</a:t>
            </a:r>
            <a:r>
              <a:rPr lang="en-US" sz="2000" dirty="0" smtClean="0"/>
              <a:t> </a:t>
            </a:r>
            <a:r>
              <a:rPr lang="en-US" sz="2000" dirty="0" err="1" smtClean="0"/>
              <a:t>S.SCODE</a:t>
            </a:r>
            <a:r>
              <a:rPr lang="en-US" sz="2000" dirty="0" smtClean="0"/>
              <a:t> = </a:t>
            </a:r>
            <a:r>
              <a:rPr lang="en-US" sz="2000" dirty="0" err="1" smtClean="0"/>
              <a:t>SPJ.SCODE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b="1" dirty="0" smtClean="0">
                <a:solidFill>
                  <a:srgbClr val="0000FF"/>
                </a:solidFill>
              </a:rPr>
              <a:t>JOIN</a:t>
            </a:r>
            <a:r>
              <a:rPr lang="en-US" sz="2000" dirty="0" smtClean="0"/>
              <a:t> PRODUCT P  </a:t>
            </a:r>
            <a:r>
              <a:rPr lang="en-US" sz="2000" b="1" dirty="0" smtClean="0">
                <a:solidFill>
                  <a:srgbClr val="0000FF"/>
                </a:solidFill>
              </a:rPr>
              <a:t>ON</a:t>
            </a:r>
            <a:r>
              <a:rPr lang="en-US" sz="2000" dirty="0" smtClean="0"/>
              <a:t> </a:t>
            </a:r>
            <a:r>
              <a:rPr lang="en-US" sz="2000" dirty="0" err="1" smtClean="0"/>
              <a:t>P.PCODE</a:t>
            </a:r>
            <a:r>
              <a:rPr lang="en-US" sz="2000" dirty="0" smtClean="0"/>
              <a:t> = </a:t>
            </a:r>
            <a:r>
              <a:rPr lang="en-US" sz="2000" dirty="0" err="1" smtClean="0"/>
              <a:t>SPJ.PCODE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b="1" dirty="0" smtClean="0">
                <a:solidFill>
                  <a:srgbClr val="0000FF"/>
                </a:solidFill>
              </a:rPr>
              <a:t>JOIN</a:t>
            </a:r>
            <a:r>
              <a:rPr lang="en-US" sz="2000" dirty="0" smtClean="0"/>
              <a:t> PROJECT J </a:t>
            </a:r>
            <a:r>
              <a:rPr lang="en-US" sz="2000" b="1" dirty="0" smtClean="0">
                <a:solidFill>
                  <a:srgbClr val="0000FF"/>
                </a:solidFill>
              </a:rPr>
              <a:t>ON</a:t>
            </a:r>
            <a:r>
              <a:rPr lang="en-US" sz="2000" dirty="0" smtClean="0"/>
              <a:t> </a:t>
            </a:r>
            <a:r>
              <a:rPr lang="en-US" sz="2000" dirty="0" err="1" smtClean="0"/>
              <a:t>J.JCODE</a:t>
            </a:r>
            <a:r>
              <a:rPr lang="en-US" sz="2000" dirty="0" smtClean="0"/>
              <a:t> = </a:t>
            </a:r>
            <a:r>
              <a:rPr lang="en-US" sz="2000" dirty="0" err="1" smtClean="0"/>
              <a:t>SPJ.JCODE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vi-VN" sz="2000" b="1" dirty="0" smtClean="0">
                <a:solidFill>
                  <a:srgbClr val="0000FF"/>
                </a:solidFill>
              </a:rPr>
              <a:t>WHERE</a:t>
            </a:r>
            <a:r>
              <a:rPr lang="vi-VN" sz="2000" dirty="0" smtClean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J.JNAME</a:t>
            </a:r>
            <a:r>
              <a:rPr lang="en-US" sz="2000" dirty="0" smtClean="0"/>
              <a:t> = ‘Console’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Q12</a:t>
            </a:r>
            <a:r>
              <a:rPr lang="en-US" smtClean="0"/>
              <a:t>: </a:t>
            </a:r>
            <a:r>
              <a:rPr lang="vi-VN" dirty="0" smtClean="0"/>
              <a:t>Cho biết cặp mã nhà cung cấp tương ứng với điều kiện chúng đều ở cùng thành phố.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SELECT</a:t>
            </a:r>
            <a:r>
              <a:rPr lang="vi-VN" sz="2800" dirty="0" smtClean="0"/>
              <a:t> </a:t>
            </a:r>
            <a:r>
              <a:rPr lang="en-US" sz="2800" dirty="0" smtClean="0"/>
              <a:t>	S1</a:t>
            </a:r>
            <a:r>
              <a:rPr lang="vi-VN" sz="2800" dirty="0" smtClean="0"/>
              <a:t>.SCODE, </a:t>
            </a:r>
            <a:r>
              <a:rPr lang="en-US" sz="2800" dirty="0" smtClean="0"/>
              <a:t>S2</a:t>
            </a:r>
            <a:r>
              <a:rPr lang="vi-VN" sz="2800" dirty="0" smtClean="0"/>
              <a:t>.SCODE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FROM</a:t>
            </a:r>
            <a:r>
              <a:rPr lang="vi-VN" sz="2800" dirty="0" smtClean="0"/>
              <a:t> </a:t>
            </a:r>
            <a:r>
              <a:rPr lang="en-US" sz="2800" dirty="0" smtClean="0"/>
              <a:t>	</a:t>
            </a:r>
            <a:r>
              <a:rPr lang="vi-VN" sz="2800" dirty="0" smtClean="0"/>
              <a:t>SUPPLIER </a:t>
            </a:r>
            <a:r>
              <a:rPr lang="en-US" sz="2800" dirty="0" smtClean="0"/>
              <a:t>S1</a:t>
            </a:r>
            <a:r>
              <a:rPr lang="vi-VN" sz="2800" dirty="0" smtClean="0"/>
              <a:t>, SUPPLIER </a:t>
            </a:r>
            <a:r>
              <a:rPr lang="en-US" sz="2800" dirty="0" smtClean="0"/>
              <a:t>S2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vi-VN" sz="2800" b="1" dirty="0" smtClean="0">
                <a:solidFill>
                  <a:srgbClr val="0000FF"/>
                </a:solidFill>
              </a:rPr>
              <a:t>WHERE</a:t>
            </a:r>
            <a:r>
              <a:rPr lang="vi-VN" sz="2800" dirty="0" smtClean="0"/>
              <a:t> </a:t>
            </a:r>
            <a:r>
              <a:rPr lang="en-US" sz="2800" dirty="0" smtClean="0"/>
              <a:t>	S1</a:t>
            </a:r>
            <a:r>
              <a:rPr lang="vi-VN" sz="2800" dirty="0" smtClean="0"/>
              <a:t>.CITY = </a:t>
            </a:r>
            <a:r>
              <a:rPr lang="en-US" sz="2800" dirty="0" smtClean="0"/>
              <a:t>S2</a:t>
            </a:r>
            <a:r>
              <a:rPr lang="vi-VN" sz="2800" dirty="0" smtClean="0"/>
              <a:t>.CITY 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vi-VN" sz="2800" b="1" dirty="0" smtClean="0">
                <a:solidFill>
                  <a:srgbClr val="0000FF"/>
                </a:solidFill>
              </a:rPr>
              <a:t>AND</a:t>
            </a:r>
            <a:r>
              <a:rPr lang="vi-VN" sz="2800" dirty="0" smtClean="0"/>
              <a:t> </a:t>
            </a:r>
            <a:r>
              <a:rPr lang="en-US" sz="2800" dirty="0" smtClean="0"/>
              <a:t>	S1</a:t>
            </a:r>
            <a:r>
              <a:rPr lang="vi-VN" sz="2800" dirty="0" smtClean="0"/>
              <a:t>.SCODE &lt; </a:t>
            </a:r>
            <a:r>
              <a:rPr lang="en-US" sz="2800" dirty="0" smtClean="0"/>
              <a:t>S2</a:t>
            </a:r>
            <a:r>
              <a:rPr lang="vi-VN" sz="2800" dirty="0" smtClean="0"/>
              <a:t>.SCODE;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Q13</a:t>
            </a:r>
            <a:r>
              <a:rPr lang="en-US" dirty="0" smtClean="0"/>
              <a:t>: </a:t>
            </a:r>
            <a:r>
              <a:rPr lang="vi-VN" dirty="0" smtClean="0"/>
              <a:t>Liệt kê tên của những sản phẩm chưa từng được cung cấp cho một dự án nào đó.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2713" y="1282700"/>
            <a:ext cx="6376987" cy="549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30"/>
          <p:cNvSpPr>
            <a:spLocks/>
          </p:cNvSpPr>
          <p:nvPr/>
        </p:nvSpPr>
        <p:spPr bwMode="auto">
          <a:xfrm>
            <a:off x="606425" y="2513013"/>
            <a:ext cx="4694238" cy="2997200"/>
          </a:xfrm>
          <a:custGeom>
            <a:avLst/>
            <a:gdLst>
              <a:gd name="T0" fmla="*/ 3297238 w 2957"/>
              <a:gd name="T1" fmla="*/ 42863 h 1888"/>
              <a:gd name="T2" fmla="*/ 2354263 w 2957"/>
              <a:gd name="T3" fmla="*/ 130175 h 1888"/>
              <a:gd name="T4" fmla="*/ 700088 w 2957"/>
              <a:gd name="T5" fmla="*/ 231775 h 1888"/>
              <a:gd name="T6" fmla="*/ 539750 w 2957"/>
              <a:gd name="T7" fmla="*/ 290513 h 1888"/>
              <a:gd name="T8" fmla="*/ 423863 w 2957"/>
              <a:gd name="T9" fmla="*/ 392112 h 1888"/>
              <a:gd name="T10" fmla="*/ 234950 w 2957"/>
              <a:gd name="T11" fmla="*/ 609600 h 1888"/>
              <a:gd name="T12" fmla="*/ 133350 w 2957"/>
              <a:gd name="T13" fmla="*/ 812800 h 1888"/>
              <a:gd name="T14" fmla="*/ 46038 w 2957"/>
              <a:gd name="T15" fmla="*/ 1146175 h 1888"/>
              <a:gd name="T16" fmla="*/ 76200 w 2957"/>
              <a:gd name="T17" fmla="*/ 1814513 h 1888"/>
              <a:gd name="T18" fmla="*/ 119063 w 2957"/>
              <a:gd name="T19" fmla="*/ 1916113 h 1888"/>
              <a:gd name="T20" fmla="*/ 220663 w 2957"/>
              <a:gd name="T21" fmla="*/ 2074863 h 1888"/>
              <a:gd name="T22" fmla="*/ 265113 w 2957"/>
              <a:gd name="T23" fmla="*/ 2147888 h 1888"/>
              <a:gd name="T24" fmla="*/ 409575 w 2957"/>
              <a:gd name="T25" fmla="*/ 2322513 h 1888"/>
              <a:gd name="T26" fmla="*/ 801688 w 2957"/>
              <a:gd name="T27" fmla="*/ 2627313 h 1888"/>
              <a:gd name="T28" fmla="*/ 1585913 w 2957"/>
              <a:gd name="T29" fmla="*/ 2887663 h 1888"/>
              <a:gd name="T30" fmla="*/ 1628775 w 2957"/>
              <a:gd name="T31" fmla="*/ 2901950 h 1888"/>
              <a:gd name="T32" fmla="*/ 2252663 w 2957"/>
              <a:gd name="T33" fmla="*/ 2960688 h 1888"/>
              <a:gd name="T34" fmla="*/ 3602038 w 2957"/>
              <a:gd name="T35" fmla="*/ 2887663 h 1888"/>
              <a:gd name="T36" fmla="*/ 3821113 w 2957"/>
              <a:gd name="T37" fmla="*/ 2830513 h 1888"/>
              <a:gd name="T38" fmla="*/ 4211638 w 2957"/>
              <a:gd name="T39" fmla="*/ 2728913 h 1888"/>
              <a:gd name="T40" fmla="*/ 4211638 w 2957"/>
              <a:gd name="T41" fmla="*/ 2743200 h 1888"/>
              <a:gd name="T42" fmla="*/ 4371976 w 2957"/>
              <a:gd name="T43" fmla="*/ 2670175 h 1888"/>
              <a:gd name="T44" fmla="*/ 4516438 w 2957"/>
              <a:gd name="T45" fmla="*/ 2582863 h 1888"/>
              <a:gd name="T46" fmla="*/ 4676776 w 2957"/>
              <a:gd name="T47" fmla="*/ 2322513 h 1888"/>
              <a:gd name="T48" fmla="*/ 4662488 w 2957"/>
              <a:gd name="T49" fmla="*/ 2176463 h 1888"/>
              <a:gd name="T50" fmla="*/ 4589463 w 2957"/>
              <a:gd name="T51" fmla="*/ 2060575 h 1888"/>
              <a:gd name="T52" fmla="*/ 4414838 w 2957"/>
              <a:gd name="T53" fmla="*/ 1422400 h 1888"/>
              <a:gd name="T54" fmla="*/ 4256088 w 2957"/>
              <a:gd name="T55" fmla="*/ 260350 h 1888"/>
              <a:gd name="T56" fmla="*/ 3965576 w 2957"/>
              <a:gd name="T57" fmla="*/ 115888 h 1888"/>
              <a:gd name="T58" fmla="*/ 3675063 w 2957"/>
              <a:gd name="T59" fmla="*/ 101600 h 1888"/>
              <a:gd name="T60" fmla="*/ 3573463 w 2957"/>
              <a:gd name="T61" fmla="*/ 73025 h 1888"/>
              <a:gd name="T62" fmla="*/ 3297238 w 2957"/>
              <a:gd name="T63" fmla="*/ 42863 h 18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57"/>
              <a:gd name="T97" fmla="*/ 0 h 1888"/>
              <a:gd name="T98" fmla="*/ 2957 w 2957"/>
              <a:gd name="T99" fmla="*/ 1888 h 188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Q14</a:t>
            </a:r>
            <a:r>
              <a:rPr lang="en-US" dirty="0" smtClean="0"/>
              <a:t>: </a:t>
            </a:r>
            <a:r>
              <a:rPr lang="vi-VN" dirty="0" smtClean="0"/>
              <a:t>Liệt kê tên của những sản phẩm chưa từng được cung cấp cho một dự án tại 'London'.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Q15</a:t>
            </a:r>
            <a:r>
              <a:rPr lang="en-US" dirty="0" smtClean="0"/>
              <a:t>: </a:t>
            </a:r>
            <a:r>
              <a:rPr lang="vi-VN" dirty="0" smtClean="0"/>
              <a:t>Tìm tên của mỗi nhà cung cấp và tên của mỗi sản phẩm mà nhà cung cấp đó đã cung cấp cho cả hai dự án 'J2' và 'J4'.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Q16</a:t>
            </a:r>
            <a:r>
              <a:rPr lang="en-US" dirty="0" smtClean="0"/>
              <a:t>: </a:t>
            </a:r>
            <a:r>
              <a:rPr lang="vi-VN" dirty="0" smtClean="0"/>
              <a:t>Liệt kê mã của nhà cung cấp đã cung cấp số lượng nhiều nhất cho mỗi loại sản phẩm tất (tính trên tất cả các dự án).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smtClean="0"/>
              <a:t>Q17</a:t>
            </a:r>
            <a:r>
              <a:rPr lang="en-US" dirty="0" smtClean="0"/>
              <a:t>: </a:t>
            </a:r>
            <a:r>
              <a:rPr lang="vi-VN" dirty="0" smtClean="0"/>
              <a:t>Liệt kê những nhà cung cấp đã cung cấp tất cả những sản phẩm có tên 'Screw'.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TỔNG KẾT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Giới thiệu ngôn ngữ SQL</a:t>
            </a:r>
          </a:p>
          <a:p>
            <a:r>
              <a:rPr lang="en-US" smtClean="0"/>
              <a:t>Ngôn ngữ truy vấn có cấu trúc – SQL</a:t>
            </a:r>
            <a:endParaRPr lang="en-US" dirty="0" smtClean="0"/>
          </a:p>
          <a:p>
            <a:pPr lvl="1"/>
            <a:r>
              <a:rPr lang="en-US" smtClean="0"/>
              <a:t>Ngôn ngữ định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err="1" smtClean="0"/>
              <a:t>dữ</a:t>
            </a:r>
            <a:r>
              <a:rPr lang="en-US" smtClean="0"/>
              <a:t> liệu</a:t>
            </a:r>
          </a:p>
          <a:p>
            <a:pPr lvl="1"/>
            <a:r>
              <a:rPr lang="en-US" smtClean="0"/>
              <a:t>Ngôn ngữ thao tác với dữ liệu</a:t>
            </a:r>
          </a:p>
          <a:p>
            <a:pPr lvl="2"/>
            <a:r>
              <a:rPr lang="en-US" smtClean="0"/>
              <a:t>Cập nhật dữ liệu</a:t>
            </a:r>
            <a:endParaRPr lang="en-US" dirty="0" smtClean="0"/>
          </a:p>
          <a:p>
            <a:pPr lvl="2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SQL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relational algebra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(</a:t>
            </a:r>
            <a:r>
              <a:rPr lang="en-US" b="1" i="1" dirty="0" smtClean="0">
                <a:solidFill>
                  <a:srgbClr val="FF0000"/>
                </a:solidFill>
              </a:rPr>
              <a:t>what</a:t>
            </a:r>
            <a:r>
              <a:rPr lang="en-US" b="1" i="1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vs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1974</a:t>
            </a:r>
            <a:r>
              <a:rPr lang="en-US" dirty="0" smtClean="0"/>
              <a:t>: “</a:t>
            </a:r>
            <a:r>
              <a:rPr lang="en-US" b="1" i="1" dirty="0" smtClean="0">
                <a:solidFill>
                  <a:srgbClr val="0000FF"/>
                </a:solidFill>
              </a:rPr>
              <a:t>Structured English Query Language</a:t>
            </a:r>
            <a:r>
              <a:rPr lang="en-US" dirty="0" smtClean="0"/>
              <a:t>” (</a:t>
            </a:r>
            <a:r>
              <a:rPr lang="en-US" b="1" i="1" dirty="0" smtClean="0">
                <a:solidFill>
                  <a:srgbClr val="0000FF"/>
                </a:solidFill>
              </a:rPr>
              <a:t>SEQUEL</a:t>
            </a:r>
            <a:r>
              <a:rPr lang="en-US" dirty="0" smtClean="0"/>
              <a:t>) – D. Chamberlin (IBM San Jose Laboratory).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1976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SEQUEL/2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SQL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được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bởi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System R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IBM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 lvl="1"/>
            <a:r>
              <a:rPr lang="en-US" b="1" i="1" dirty="0" err="1" smtClean="0">
                <a:solidFill>
                  <a:srgbClr val="FF0000"/>
                </a:solidFill>
                <a:sym typeface="Wingdings" pitchFamily="2" charset="2"/>
              </a:rPr>
              <a:t>Cuối</a:t>
            </a:r>
            <a:r>
              <a:rPr lang="en-US" b="1" i="1" dirty="0" smtClean="0">
                <a:solidFill>
                  <a:srgbClr val="FF0000"/>
                </a:solidFill>
                <a:sym typeface="Wingdings" pitchFamily="2" charset="2"/>
              </a:rPr>
              <a:t> 70s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ORACLE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RDBMS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thương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mại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đầu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tiên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SQL.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1987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Initial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Standard for SQL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i="1" dirty="0" smtClean="0"/>
              <a:t>ANSI</a:t>
            </a:r>
            <a:r>
              <a:rPr lang="en-US" dirty="0" smtClean="0"/>
              <a:t>, </a:t>
            </a:r>
            <a:r>
              <a:rPr lang="en-US" b="1" i="1" dirty="0" smtClean="0"/>
              <a:t>ISO</a:t>
            </a:r>
            <a:r>
              <a:rPr lang="en-US" dirty="0" smtClean="0"/>
              <a:t>).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1989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Standard SQL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+ “</a:t>
            </a:r>
            <a:r>
              <a:rPr lang="en-US" b="1" i="1" dirty="0" smtClean="0">
                <a:solidFill>
                  <a:srgbClr val="0000FF"/>
                </a:solidFill>
              </a:rPr>
              <a:t>Integrity Enhancement Feature</a:t>
            </a:r>
            <a:r>
              <a:rPr lang="en-US" dirty="0" smtClean="0"/>
              <a:t>” (</a:t>
            </a:r>
            <a:r>
              <a:rPr lang="en-US" b="1" i="1" dirty="0" smtClean="0">
                <a:solidFill>
                  <a:srgbClr val="0000FF"/>
                </a:solidFill>
              </a:rPr>
              <a:t>ISO</a:t>
            </a:r>
            <a:r>
              <a:rPr lang="en-US" dirty="0" smtClean="0"/>
              <a:t>)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  <a:sym typeface="Wingdings" pitchFamily="2" charset="2"/>
              </a:rPr>
              <a:t>1992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SQL2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SQL/92 </a:t>
            </a:r>
            <a:r>
              <a:rPr lang="en-US" b="1" dirty="0" smtClean="0"/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ISO</a:t>
            </a:r>
            <a:r>
              <a:rPr lang="en-US" b="1" dirty="0" smtClean="0"/>
              <a:t>)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  <a:sym typeface="Wingdings" pitchFamily="2" charset="2"/>
              </a:rPr>
              <a:t>1999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SQL3,</a:t>
            </a:r>
            <a:r>
              <a:rPr lang="en-US" b="1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b="1" i="1" dirty="0" smtClean="0">
                <a:solidFill>
                  <a:srgbClr val="0000FF"/>
                </a:solidFill>
              </a:rPr>
              <a:t>SQL/99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hỗ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trợ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Wingdings" pitchFamily="2" charset="2"/>
              </a:rPr>
              <a:t>Object Oriented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2003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SQL 2003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2006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SQL 2006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2008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00FF"/>
                </a:solidFill>
              </a:rPr>
              <a:t>SQL 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Cấu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/>
              <a:t> (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</a:t>
            </a:r>
          </a:p>
          <a:p>
            <a:pPr lvl="1"/>
            <a:r>
              <a:rPr lang="en-US" b="1" i="1" dirty="0" err="1" smtClean="0">
                <a:solidFill>
                  <a:srgbClr val="0000FF"/>
                </a:solidFill>
              </a:rPr>
              <a:t>Miền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giá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trị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ràng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buộc</a:t>
            </a:r>
            <a:r>
              <a:rPr lang="en-US" dirty="0" smtClean="0"/>
              <a:t> (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chỉ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</a:rPr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CREATE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ALTER</a:t>
            </a:r>
          </a:p>
          <a:p>
            <a:pPr lvl="1"/>
            <a:r>
              <a:rPr lang="en-US" b="1" i="1" dirty="0" smtClean="0">
                <a:solidFill>
                  <a:srgbClr val="0000FF"/>
                </a:solidFill>
              </a:rPr>
              <a:t>DROP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SCHEMA		</a:t>
            </a:r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SCHEMA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CREATE/ALTER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DOMAIN	</a:t>
            </a:r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DOMAIN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CREATE/ALTER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TABLE	</a:t>
            </a:r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TABLE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VIEW			</a:t>
            </a:r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VIEW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CREATE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INDEX			</a:t>
            </a:r>
            <a:r>
              <a:rPr lang="en-US" b="1" dirty="0" smtClean="0">
                <a:solidFill>
                  <a:srgbClr val="0000FF"/>
                </a:solidFill>
                <a:latin typeface="Times" pitchFamily="18" charset="0"/>
                <a:cs typeface="Times New Roman" pitchFamily="18" charset="0"/>
              </a:rPr>
              <a:t>DROP</a:t>
            </a:r>
            <a:r>
              <a:rPr lang="en-US" dirty="0" smtClean="0">
                <a:latin typeface="Times" pitchFamily="18" charset="0"/>
                <a:cs typeface="Times New Roman" pitchFamily="18" charset="0"/>
              </a:rPr>
              <a:t> INDEX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1258</TotalTime>
  <Words>1896</Words>
  <Application>Microsoft Office PowerPoint</Application>
  <PresentationFormat>On-screen Show (4:3)</PresentationFormat>
  <Paragraphs>463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宋体</vt:lpstr>
      <vt:lpstr>Arial</vt:lpstr>
      <vt:lpstr>Calibri</vt:lpstr>
      <vt:lpstr>Times</vt:lpstr>
      <vt:lpstr>Times New Roman</vt:lpstr>
      <vt:lpstr>Wingdings</vt:lpstr>
      <vt:lpstr>blank</vt:lpstr>
      <vt:lpstr>STRUCTURED QUERY LANGUAGE – SQL</vt:lpstr>
      <vt:lpstr>NỘI DUNG</vt:lpstr>
      <vt:lpstr>SQL</vt:lpstr>
      <vt:lpstr>ĐẠI SỐ QUAN HỆ VÀ SQL</vt:lpstr>
      <vt:lpstr>ĐẠI SỐ QUAN HỆ VÀ SQL</vt:lpstr>
      <vt:lpstr>SQL</vt:lpstr>
      <vt:lpstr>SQL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ĐỊNH NGHĨA DỮ LIỆU</vt:lpstr>
      <vt:lpstr>THAO TÁC VỚI DỮ LIỆU</vt:lpstr>
      <vt:lpstr>CẬP NHẬT DỮ LIỆU</vt:lpstr>
      <vt:lpstr>TRUY VẤN DỮ LIỆU</vt:lpstr>
      <vt:lpstr>TRUY VẤN DỮ LIỆU</vt:lpstr>
      <vt:lpstr>PowerPoint Presentation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TRUY VẤN DỮ LIỆU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431</cp:revision>
  <dcterms:created xsi:type="dcterms:W3CDTF">2011-04-26T03:31:44Z</dcterms:created>
  <dcterms:modified xsi:type="dcterms:W3CDTF">2019-08-29T01:51:07Z</dcterms:modified>
</cp:coreProperties>
</file>