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2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66" r:id="rId14"/>
    <p:sldId id="268" r:id="rId15"/>
    <p:sldId id="269" r:id="rId16"/>
    <p:sldId id="283" r:id="rId17"/>
    <p:sldId id="264" r:id="rId18"/>
    <p:sldId id="271" r:id="rId19"/>
    <p:sldId id="265" r:id="rId20"/>
    <p:sldId id="270" r:id="rId21"/>
    <p:sldId id="284" r:id="rId22"/>
    <p:sldId id="286" r:id="rId23"/>
    <p:sldId id="287" r:id="rId24"/>
    <p:sldId id="288" r:id="rId25"/>
    <p:sldId id="289" r:id="rId26"/>
    <p:sldId id="292" r:id="rId27"/>
    <p:sldId id="290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85" r:id="rId36"/>
    <p:sldId id="29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67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898371C-402D-4637-A947-EA1CCD1C86D4}" type="datetimeFigureOut">
              <a:rPr lang="en-US"/>
              <a:pPr>
                <a:defRPr/>
              </a:pPr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C2118C-1EEB-4D68-B2BD-B4E4DD267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35B78EA-85DD-4217-888E-DFD51BEADC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C2118C-1EEB-4D68-B2BD-B4E4DD267B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C2118C-1EEB-4D68-B2BD-B4E4DD267B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7DB80-3E77-45ED-97E1-2284F2DBE25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21FAA-3332-43AD-9586-76913D7892B7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30196-30AD-47C5-85A3-847EA94B1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673A1-1599-4E09-9FE7-1DE95EC3A7A2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2A34-DC98-4A5D-8B74-18E84D209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CD7D3-CD39-4B16-904A-EA5E9620DC8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DDC9-469F-4484-B6EE-1449530BEA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CD83C-AD30-4405-85D2-E1205946B83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72561-2F75-4038-B409-602A983B3A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9490B-542E-4298-A7AB-E52DEA62D62C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9B04-7EFB-43C5-9AA4-457AE648F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42150-FA83-4185-9138-A4885D3ECAF7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45F9-9910-4CB5-A8E4-2FD36F89A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B249F-2A9F-4AD4-AC4B-A0108A6200F0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5D4F-4EFA-4DC2-9B30-2F0DB4864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11088-C8C6-4E94-97FD-095B41CC75EA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C26AC-E4CE-44C5-9EC4-8FCB3898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0729-7505-4C81-98AF-9F37486CC727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3A3D2-442D-4779-801D-1A81E5B7D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5EBA8-CB9D-4DE5-930C-45DDE5916945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70C12-B50C-4D28-ACC3-4404D01E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3296C-9E6C-4DFE-8F18-1FFEF9AB3684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2235-E249-4568-97E5-06339F5F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D12A863-FD91-4F18-81BF-6C80924D7BA2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1FD378-A61C-4E64-902E-6C675E715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THIẾT KẾ CƠ SỞ DỮ LIỆU</a:t>
            </a:r>
            <a:endParaRPr lang="en-US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Hoàng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hoangqd@hcmute.edu.vn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830196-30AD-47C5-85A3-847EA94B13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smtClean="0"/>
              <a:t>Khóa và kiểu thực thể yếu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400" smtClean="0">
                <a:solidFill>
                  <a:srgbClr val="0000FF"/>
                </a:solidFill>
              </a:rPr>
              <a:t>Khóa (</a:t>
            </a:r>
            <a:r>
              <a:rPr lang="en-US" sz="2400" smtClean="0">
                <a:solidFill>
                  <a:schemeClr val="hlink"/>
                </a:solidFill>
              </a:rPr>
              <a:t>key/identifier)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Một hoặc nhiều thuộc tính xác định duy nhất một thực thể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Kiểu thực thể yếu (weak entity type)</a:t>
            </a:r>
            <a:endParaRPr lang="en-US" sz="2400" smtClean="0"/>
          </a:p>
          <a:p>
            <a:pPr lvl="1"/>
            <a:r>
              <a:rPr lang="en-US" sz="2000" smtClean="0"/>
              <a:t>Không có khóa của riêng nó (chỉ dựa vào các thuộc tính của nó)</a:t>
            </a:r>
          </a:p>
          <a:p>
            <a:pPr lvl="1"/>
            <a:r>
              <a:rPr lang="en-US" sz="2000" smtClean="0"/>
              <a:t>Ngược với kiểu thực thể yếu là kiểu thực thể mạnh (</a:t>
            </a:r>
            <a:r>
              <a:rPr lang="en-US" sz="2000" smtClean="0">
                <a:solidFill>
                  <a:srgbClr val="0000FF"/>
                </a:solidFill>
              </a:rPr>
              <a:t>strong entity type</a:t>
            </a:r>
            <a:r>
              <a:rPr lang="en-US" sz="2000" smtClean="0"/>
              <a:t>)</a:t>
            </a:r>
          </a:p>
          <a:p>
            <a:r>
              <a:rPr lang="en-US" sz="2400" smtClean="0"/>
              <a:t>Một kiểu thực thể yếu phụ thuộc vào </a:t>
            </a:r>
            <a:r>
              <a:rPr lang="vi-VN" sz="2400" smtClean="0"/>
              <a:t>sự tồn tại của một </a:t>
            </a:r>
            <a:r>
              <a:rPr lang="en-US" sz="2400" smtClean="0"/>
              <a:t>kiểu </a:t>
            </a:r>
            <a:r>
              <a:rPr lang="vi-VN" sz="2400" smtClean="0"/>
              <a:t>thực thể</a:t>
            </a:r>
            <a:r>
              <a:rPr lang="en-US" sz="2400" smtClean="0"/>
              <a:t> khác</a:t>
            </a:r>
            <a:r>
              <a:rPr lang="vi-VN" sz="2400" smtClean="0"/>
              <a:t>, được gọi là </a:t>
            </a:r>
            <a:r>
              <a:rPr lang="en-US" sz="2400" smtClean="0"/>
              <a:t>kiểu </a:t>
            </a:r>
            <a:r>
              <a:rPr lang="vi-VN" sz="2400" smtClean="0"/>
              <a:t>thực thể </a:t>
            </a:r>
            <a:r>
              <a:rPr lang="vi-VN" sz="2400" smtClean="0">
                <a:solidFill>
                  <a:srgbClr val="0000FF"/>
                </a:solidFill>
              </a:rPr>
              <a:t>xác định</a:t>
            </a:r>
            <a:r>
              <a:rPr lang="en-US" sz="2400" smtClean="0">
                <a:solidFill>
                  <a:srgbClr val="0000FF"/>
                </a:solidFill>
              </a:rPr>
              <a:t> (identifying)</a:t>
            </a:r>
          </a:p>
          <a:p>
            <a:r>
              <a:rPr lang="en-US" sz="2400" smtClean="0"/>
              <a:t>Một kiểu mối quan hệ xác định </a:t>
            </a:r>
            <a:r>
              <a:rPr lang="en-US" sz="2400" smtClean="0">
                <a:solidFill>
                  <a:srgbClr val="0000FF"/>
                </a:solidFill>
              </a:rPr>
              <a:t>(</a:t>
            </a:r>
            <a:r>
              <a:rPr lang="en-US" sz="2400" smtClean="0">
                <a:solidFill>
                  <a:schemeClr val="hlink"/>
                </a:solidFill>
              </a:rPr>
              <a:t>identifying relationship type)</a:t>
            </a:r>
            <a:r>
              <a:rPr lang="en-US" sz="2400" smtClean="0"/>
              <a:t> </a:t>
            </a:r>
            <a:r>
              <a:rPr lang="vi-VN" sz="2400" smtClean="0"/>
              <a:t>liên </a:t>
            </a:r>
            <a:r>
              <a:rPr lang="en-US" sz="2400" smtClean="0"/>
              <a:t>kết </a:t>
            </a:r>
            <a:r>
              <a:rPr lang="vi-VN" sz="2400" smtClean="0"/>
              <a:t>một </a:t>
            </a:r>
            <a:r>
              <a:rPr lang="en-US" sz="2400" smtClean="0"/>
              <a:t>kiểu </a:t>
            </a:r>
            <a:r>
              <a:rPr lang="vi-VN" sz="2400" smtClean="0"/>
              <a:t>thực thể yếu </a:t>
            </a:r>
            <a:r>
              <a:rPr lang="en-US" sz="2400" smtClean="0"/>
              <a:t>với kiểu </a:t>
            </a:r>
            <a:r>
              <a:rPr lang="vi-VN" sz="2400" smtClean="0"/>
              <a:t>thực thể </a:t>
            </a:r>
            <a:r>
              <a:rPr lang="vi-VN" sz="2400" smtClean="0">
                <a:solidFill>
                  <a:srgbClr val="0000FF"/>
                </a:solidFill>
              </a:rPr>
              <a:t>xác định</a:t>
            </a:r>
            <a:r>
              <a:rPr lang="en-US" sz="2400" smtClean="0"/>
              <a:t> nó</a:t>
            </a:r>
          </a:p>
          <a:p>
            <a:pPr lvl="1"/>
            <a:r>
              <a:rPr lang="en-US" sz="2400" smtClean="0"/>
              <a:t>kiểu mối quan hệ thông thường được gọi là kiểu mối quan hệ chính quy (</a:t>
            </a:r>
            <a:r>
              <a:rPr lang="en-US" sz="2400" smtClean="0">
                <a:solidFill>
                  <a:srgbClr val="0000FF"/>
                </a:solidFill>
              </a:rPr>
              <a:t>regular relationship type</a:t>
            </a:r>
            <a:r>
              <a:rPr lang="en-US" sz="2400" smtClean="0"/>
              <a:t>)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Khóa riêng phần (partial key)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Một tập các thuộc tính có thể xác định duy nhất các thực thể yếu liên kết với các thực thể xác định nó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smtClean="0"/>
              <a:t>Sự tổng quát hóa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sz="2400" smtClean="0">
                <a:solidFill>
                  <a:schemeClr val="hlink"/>
                </a:solidFill>
              </a:rPr>
              <a:t>Sự tổng quát hóa (generalization)</a:t>
            </a:r>
            <a:r>
              <a:rPr lang="en-US" sz="2400" smtClean="0"/>
              <a:t> hay </a:t>
            </a:r>
            <a:r>
              <a:rPr lang="en-US" sz="2400" smtClean="0">
                <a:solidFill>
                  <a:srgbClr val="0000FF"/>
                </a:solidFill>
              </a:rPr>
              <a:t>mối quan hệ là-một (</a:t>
            </a:r>
            <a:r>
              <a:rPr lang="en-US" sz="2400" smtClean="0">
                <a:solidFill>
                  <a:schemeClr val="hlink"/>
                </a:solidFill>
              </a:rPr>
              <a:t>is-a relationship)</a:t>
            </a:r>
            <a:r>
              <a:rPr lang="en-US" sz="2400" smtClean="0"/>
              <a:t>: </a:t>
            </a:r>
          </a:p>
          <a:p>
            <a:pPr lvl="1"/>
            <a:r>
              <a:rPr lang="en-US" sz="2400" smtClean="0"/>
              <a:t>Liên kết các khía cạnh/góc nhìn của cùng một khái niệm ở các mức trừu tượng khác nhau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Kiểu cha (supertype)</a:t>
            </a:r>
            <a:r>
              <a:rPr lang="en-US" sz="2400" smtClean="0"/>
              <a:t>: Thực thể ở mức trừu tượng cao hơn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Kiểu con (subtype)</a:t>
            </a:r>
            <a:r>
              <a:rPr lang="en-US" sz="2400" smtClean="0"/>
              <a:t>: Thực thể ở mức trừu tượng cao hơn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Sự bao hàm (inclusion): </a:t>
            </a:r>
            <a:r>
              <a:rPr lang="en-US" sz="2400" smtClean="0"/>
              <a:t>Mỗi thể hiện của kiểu con cũng là một thể hiện của kiểu cha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Sự kế thừa (inheritance)</a:t>
            </a:r>
            <a:r>
              <a:rPr lang="en-US" sz="2400" smtClean="0"/>
              <a:t>: Tất các các đặc điểm (thuộc tính, vai trò) của kiểu cha được kế thừa bởi kiểu con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Khả năng thay thể (substitutability)</a:t>
            </a:r>
            <a:r>
              <a:rPr lang="en-US" sz="2400" smtClean="0"/>
              <a:t>: Mỗi khi một thể hiện của kiểu cha được yêu cầu, một thể hiện của kiểu con có thể được dùng để thay thế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smtClean="0"/>
              <a:t>Sự tổng quát hóa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/>
          <a:lstStyle/>
          <a:p>
            <a:r>
              <a:rPr lang="en-US" smtClean="0"/>
              <a:t>Các kiểu tổng quát hóa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Toàn phần (total)</a:t>
            </a:r>
            <a:r>
              <a:rPr lang="en-US" smtClean="0"/>
              <a:t> hay </a:t>
            </a:r>
            <a:r>
              <a:rPr lang="en-US" smtClean="0">
                <a:solidFill>
                  <a:srgbClr val="0000FF"/>
                </a:solidFill>
              </a:rPr>
              <a:t>riêng phần (</a:t>
            </a:r>
            <a:r>
              <a:rPr lang="en-US" smtClean="0">
                <a:solidFill>
                  <a:schemeClr val="hlink"/>
                </a:solidFill>
              </a:rPr>
              <a:t>partial)</a:t>
            </a:r>
            <a:endParaRPr lang="en-US" smtClean="0"/>
          </a:p>
          <a:p>
            <a:pPr lvl="2"/>
            <a:r>
              <a:rPr lang="en-US" smtClean="0"/>
              <a:t>Tùy thuộc vào việc liệu mọi thể hiện của kiểu cha cũng là một thể hiện của một trong các kiểu con</a:t>
            </a:r>
          </a:p>
          <a:p>
            <a:pPr lvl="1"/>
            <a:r>
              <a:rPr lang="en-US" smtClean="0">
                <a:solidFill>
                  <a:schemeClr val="hlink"/>
                </a:solidFill>
              </a:rPr>
              <a:t>Rời nhau (disjoint)</a:t>
            </a:r>
            <a:r>
              <a:rPr lang="en-US" smtClean="0"/>
              <a:t> hay chồng lấp (</a:t>
            </a:r>
            <a:r>
              <a:rPr lang="en-US" smtClean="0">
                <a:solidFill>
                  <a:schemeClr val="hlink"/>
                </a:solidFill>
              </a:rPr>
              <a:t>overlapping)</a:t>
            </a:r>
            <a:endParaRPr lang="en-US" smtClean="0"/>
          </a:p>
          <a:p>
            <a:pPr lvl="2"/>
            <a:r>
              <a:rPr lang="en-US" smtClean="0"/>
              <a:t>Tùy thuộc vào việc liệu một thể hiện của kiểu cha có thể thuộc vào một hay nhiều kiểu con</a:t>
            </a:r>
          </a:p>
          <a:p>
            <a:r>
              <a:rPr lang="en-US" smtClean="0">
                <a:solidFill>
                  <a:schemeClr val="hlink"/>
                </a:solidFill>
              </a:rPr>
              <a:t>Đa thừa kế (multiple inheritance)</a:t>
            </a:r>
            <a:r>
              <a:rPr lang="en-US" smtClean="0"/>
              <a:t>: Một kiểu con có nhiều kiểu cha</a:t>
            </a:r>
          </a:p>
          <a:p>
            <a:pPr lvl="1"/>
            <a:r>
              <a:rPr lang="vi-VN" smtClean="0"/>
              <a:t>Có thể gây ra xung đột khi một </a:t>
            </a:r>
            <a:r>
              <a:rPr lang="en-US" smtClean="0"/>
              <a:t>đặc điểm </a:t>
            </a:r>
            <a:r>
              <a:rPr lang="vi-VN" smtClean="0"/>
              <a:t>cùng tên được thừa </a:t>
            </a:r>
            <a:r>
              <a:rPr lang="en-US" smtClean="0"/>
              <a:t>kế </a:t>
            </a:r>
            <a:r>
              <a:rPr lang="vi-VN" smtClean="0"/>
              <a:t>từ </a:t>
            </a:r>
            <a:r>
              <a:rPr lang="en-US" smtClean="0"/>
              <a:t>nhiều </a:t>
            </a:r>
            <a:r>
              <a:rPr lang="vi-VN" smtClean="0"/>
              <a:t>kiểu</a:t>
            </a:r>
            <a:r>
              <a:rPr lang="en-US" smtClean="0"/>
              <a:t> cha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Chen’s notation – Entity and Relationship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830312" cy="450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Chen’s notation – Attribute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338713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Chen’s notation – Cardinality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570" y="1905000"/>
            <a:ext cx="826123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Chen’s Notation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714839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668" y="86706"/>
            <a:ext cx="7451132" cy="661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6200" y="5029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Company database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1282" y="76200"/>
            <a:ext cx="6736518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41148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Company database</a:t>
            </a:r>
          </a:p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using (min, max) notation and role names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76200"/>
            <a:ext cx="5181600" cy="672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" y="5029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latin typeface="Times New Roman" pitchFamily="18" charset="0"/>
                <a:cs typeface="Times New Roman" pitchFamily="18" charset="0"/>
              </a:rPr>
              <a:t>University database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bước trong thiết kế cơ sở dữ liệu</a:t>
            </a:r>
          </a:p>
          <a:p>
            <a:r>
              <a:rPr lang="en-US" smtClean="0"/>
              <a:t>Mô hình thực thể - mối quan hệ</a:t>
            </a:r>
          </a:p>
          <a:p>
            <a:pPr lvl="1"/>
            <a:r>
              <a:rPr lang="en-US" smtClean="0"/>
              <a:t>Thực thể</a:t>
            </a:r>
          </a:p>
          <a:p>
            <a:pPr lvl="1"/>
            <a:r>
              <a:rPr lang="en-US" smtClean="0"/>
              <a:t>Mối quan hệ</a:t>
            </a:r>
          </a:p>
          <a:p>
            <a:pPr lvl="1"/>
            <a:r>
              <a:rPr lang="en-US" smtClean="0"/>
              <a:t>Thuộc tính</a:t>
            </a:r>
          </a:p>
          <a:p>
            <a:r>
              <a:rPr lang="en-US" smtClean="0"/>
              <a:t>Các ký hiệu</a:t>
            </a:r>
          </a:p>
          <a:p>
            <a:pPr lvl="1"/>
            <a:r>
              <a:rPr lang="en-US" smtClean="0"/>
              <a:t>Chen’ notation</a:t>
            </a:r>
          </a:p>
          <a:p>
            <a:pPr lvl="1"/>
            <a:r>
              <a:rPr lang="en-US" smtClean="0"/>
              <a:t>Crow’s foot notation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lvl="1"/>
            <a:r>
              <a:rPr lang="en-US" b="1" smtClean="0"/>
              <a:t>Crow’s foot notation – Entity and Cardinality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352800"/>
            <a:ext cx="44577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" y="1295400"/>
            <a:ext cx="33337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676400"/>
            <a:ext cx="1847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Crow’s foot notation - Relationships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7627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Crow’s foot notation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59314"/>
            <a:ext cx="638278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733800" y="4549914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5936" y="317831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05400" y="4529986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23401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Ký hiệu bên ngoài: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Maximum cardinality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6800" y="54422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Zero cardinality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2394228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Many cardinality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52600" y="54643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Ký hiệu bên trong: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Minimum cardinality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1400" y="3178314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1600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Đường thẳng đứng: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One cardinality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733800" y="2362200"/>
            <a:ext cx="990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Quan hệ xác định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57400" y="16764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Đường thẳng liền: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Quan hệ xác định (identifying relationship)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1879937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Đường chéo ở góc: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Thực thể yếu (weak entity)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810000"/>
            <a:ext cx="5439362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H="1">
            <a:off x="5410200" y="2971800"/>
            <a:ext cx="533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57600" y="29718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Thuộc tính của mối quan hệ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648200" y="39624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4876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Thuộc tính của mối quan hệ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554287"/>
            <a:ext cx="4855562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Mối quan hệ phản thân/đệ quy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57400"/>
            <a:ext cx="291682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514600"/>
            <a:ext cx="2438400" cy="218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00200" y="5334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Reflexive/recursive/self-referencing relationship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Mối quan hệ n ngôi và kiểu thực thể kết hợp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N-ary relationship và associative entity type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19399"/>
            <a:ext cx="7113376" cy="335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95420" y="3429000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associative entity type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7000" y="39624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Kế thừa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452" y="1600200"/>
            <a:ext cx="3980348" cy="361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2743200" y="2433935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86200" y="5177135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9200" y="5100935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2200870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Kiểu cha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786735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Kiểu con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667000" y="35052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3400" y="32721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Tổng quát hóa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Sự tổng quá hóa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33800" y="5177135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76800" y="5100935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71600" y="2277070"/>
            <a:ext cx="1782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Disjointness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800" y="5786735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Kiểu con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752600"/>
            <a:ext cx="3505200" cy="3279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2743200" y="2743200"/>
            <a:ext cx="1752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286000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Completeness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53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Các quy tắc (diagram rules)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Nhằm đảm bảo các ký hiệu được sử dụng đúng</a:t>
            </a:r>
          </a:p>
          <a:p>
            <a:r>
              <a:rPr lang="en-US" smtClean="0"/>
              <a:t>Completeness rules</a:t>
            </a:r>
          </a:p>
          <a:p>
            <a:pPr lvl="1"/>
            <a:r>
              <a:rPr lang="en-US" smtClean="0"/>
              <a:t>Không có các ký hiệu hay mô tả bị thiếu</a:t>
            </a:r>
          </a:p>
          <a:p>
            <a:r>
              <a:rPr lang="en-US" smtClean="0"/>
              <a:t>Consistency rules</a:t>
            </a:r>
          </a:p>
          <a:p>
            <a:pPr lvl="1"/>
            <a:r>
              <a:rPr lang="en-US" smtClean="0"/>
              <a:t>K</a:t>
            </a:r>
            <a:r>
              <a:rPr lang="vi-VN" smtClean="0"/>
              <a:t>hông có mâu thuẫn giữa các </a:t>
            </a:r>
            <a:r>
              <a:rPr lang="en-US" smtClean="0"/>
              <a:t>ký hiệu hay mô tả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b="1" smtClean="0"/>
              <a:t>Các bước trong thiết kế cơ sở dữ liệu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6248400" cy="4525963"/>
          </a:xfrm>
        </p:spPr>
        <p:txBody>
          <a:bodyPr/>
          <a:lstStyle/>
          <a:p>
            <a:r>
              <a:rPr lang="en-US" sz="2400" smtClean="0">
                <a:solidFill>
                  <a:schemeClr val="hlink"/>
                </a:solidFill>
              </a:rPr>
              <a:t>Phân tích yêu cầu</a:t>
            </a:r>
            <a:r>
              <a:rPr lang="en-US" sz="2400" smtClean="0"/>
              <a:t>: Thu thập thông tin về nhu cầu của người dùng cơ sở dữ liệu (CSDL). 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Thiết kế mức khái niệm</a:t>
            </a:r>
            <a:r>
              <a:rPr lang="en-US" sz="2400" smtClean="0"/>
              <a:t>: Xây dựng một thiết kế CSDL hướng người dùng, chưa xem xét đến hiện thực.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Thiết kế mức logic</a:t>
            </a:r>
            <a:r>
              <a:rPr lang="fr-FR" sz="2400" smtClean="0"/>
              <a:t>: </a:t>
            </a:r>
            <a:r>
              <a:rPr lang="en-US" sz="2400" smtClean="0"/>
              <a:t>Chuyển thiết kế mức khái niệm sang một mô hình có thể hiện thực trên các hệ quản trị CSDL (như mô hình quan hệ hoặc đối tượng - quan hệ).</a:t>
            </a:r>
          </a:p>
          <a:p>
            <a:r>
              <a:rPr lang="en-US" sz="2400" smtClean="0">
                <a:solidFill>
                  <a:schemeClr val="hlink"/>
                </a:solidFill>
              </a:rPr>
              <a:t>Thiết kế mức vật lý</a:t>
            </a:r>
            <a:r>
              <a:rPr lang="en-US" sz="2400" smtClean="0"/>
              <a:t>: Tinh chỉnh thiết kế mức logic để áp dụng trên một hệ quản trị CSDL cụ thể như Oracle hay SQL Server,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705600" y="2258257"/>
            <a:ext cx="2067278" cy="714726"/>
          </a:xfrm>
          <a:prstGeom prst="cube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n-lt"/>
              </a:rPr>
              <a:t>Conceptual Data </a:t>
            </a:r>
          </a:p>
          <a:p>
            <a:pPr algn="ctr"/>
            <a:r>
              <a:rPr lang="en-US" sz="2000" dirty="0">
                <a:latin typeface="+mn-lt"/>
              </a:rPr>
              <a:t>Modeling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705600" y="3391052"/>
            <a:ext cx="2067278" cy="714726"/>
          </a:xfrm>
          <a:prstGeom prst="cube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n-lt"/>
              </a:rPr>
              <a:t>Logical Database </a:t>
            </a:r>
          </a:p>
          <a:p>
            <a:pPr algn="ctr"/>
            <a:r>
              <a:rPr lang="en-US" sz="2000" dirty="0">
                <a:latin typeface="+mn-lt"/>
              </a:rPr>
              <a:t>Design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05600" y="4544257"/>
            <a:ext cx="2067278" cy="714726"/>
          </a:xfrm>
          <a:prstGeom prst="cube">
            <a:avLst>
              <a:gd name="adj" fmla="val 25000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000" dirty="0">
                <a:latin typeface="+mn-lt"/>
              </a:rPr>
              <a:t>Physical Database </a:t>
            </a:r>
          </a:p>
          <a:p>
            <a:pPr algn="ctr"/>
            <a:r>
              <a:rPr lang="en-US" sz="2000" dirty="0">
                <a:latin typeface="+mn-lt"/>
              </a:rPr>
              <a:t>Design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5400000">
            <a:off x="7486839" y="3019314"/>
            <a:ext cx="384853" cy="38382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5400000">
            <a:off x="7467085" y="4118893"/>
            <a:ext cx="384853" cy="38382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015111" y="3018799"/>
            <a:ext cx="671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+mn-lt"/>
              </a:rPr>
              <a:t>ERD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947379" y="4173356"/>
            <a:ext cx="81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+mn-lt"/>
              </a:rPr>
              <a:t>Tables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629400" y="1349514"/>
            <a:ext cx="2133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smtClean="0">
                <a:latin typeface="+mn-lt"/>
              </a:rPr>
              <a:t>Data requirements</a:t>
            </a:r>
            <a:endParaRPr lang="en-US" sz="2000" dirty="0">
              <a:latin typeface="+mn-lt"/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 rot="5400000">
            <a:off x="7467085" y="5308576"/>
            <a:ext cx="384853" cy="38382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781800" y="5692914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+mn-lt"/>
              </a:rPr>
              <a:t>Internal Schema, Populated DB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 rot="5400000">
            <a:off x="7467085" y="1803376"/>
            <a:ext cx="384853" cy="38382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/>
          <a:p>
            <a:pPr algn="ctr"/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/>
      <p:bldP spid="14" grpId="0"/>
      <p:bldP spid="19" grpId="0"/>
      <p:bldP spid="20" grpId="0" animBg="1"/>
      <p:bldP spid="21" grpId="0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Completeness rules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Primary Key Rule</a:t>
            </a:r>
            <a:r>
              <a:rPr lang="en-US" smtClean="0"/>
              <a:t>: tất cả các kiểu thực thể phải có một khóa chính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Naming Rule</a:t>
            </a:r>
            <a:r>
              <a:rPr lang="en-US" smtClean="0"/>
              <a:t>: tất cả các kiểu thực thể, các mối quan hệ, các thuộc tính phải có tên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Cardinality Rule</a:t>
            </a:r>
            <a:r>
              <a:rPr lang="en-US" smtClean="0"/>
              <a:t>: Bản số được xác định ở cả hai hướng của mối quan hệ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Entity Participation Rule</a:t>
            </a:r>
            <a:r>
              <a:rPr lang="en-US" smtClean="0"/>
              <a:t>: tất cả các kiểu thực thể phải tham gia vào ít nhất một quan hệ trừ các kiểu thực thể trong một cây phân cấp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Generalization Hierarchy Participation Rule</a:t>
            </a:r>
            <a:r>
              <a:rPr lang="en-US" smtClean="0"/>
              <a:t>: ít nhất một kiểu thực thể trong một cây phân cấp tham gia vào một quan hệ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Completeness rule violation</a:t>
            </a:r>
            <a:endParaRPr lang="en-US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5334000" cy="177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5257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Phòng học không có khóa (riêng phần)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4305300" y="40386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Naming Consistency Rules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Entity Name Rule</a:t>
            </a:r>
            <a:r>
              <a:rPr lang="en-US" smtClean="0"/>
              <a:t>: tên kiểu thực thể phải duy nhất</a:t>
            </a:r>
          </a:p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Attribute Name Rule</a:t>
            </a:r>
            <a:r>
              <a:rPr lang="en-US" smtClean="0"/>
              <a:t>: tên thuộc tính phải duy nhất trong mỗi kiểu thực thể và kiểu quan hệ</a:t>
            </a:r>
          </a:p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Inherited Attribute Rule</a:t>
            </a:r>
            <a:r>
              <a:rPr lang="en-US" smtClean="0"/>
              <a:t>: tên thuộc tính trong một kiểu con không được trùng với các tên thuộc tính được kế thừa.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Connection Consistency Rules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Relationship/Entity Connection Rule</a:t>
            </a:r>
            <a:r>
              <a:rPr lang="en-US" smtClean="0"/>
              <a:t>: các mối quan hệ kết nối hai kiểu thực thể (không nhất thiết khác nhau)</a:t>
            </a:r>
          </a:p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Relationship/Relationship Connection Rule</a:t>
            </a:r>
            <a:r>
              <a:rPr lang="en-US" smtClean="0"/>
              <a:t>: một mối quan hệ không được kết nối với một mối quan hệ khác</a:t>
            </a:r>
          </a:p>
          <a:p>
            <a:pPr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Redundant Foreign Key Rule</a:t>
            </a:r>
            <a:r>
              <a:rPr lang="en-US" smtClean="0"/>
              <a:t>: khóa ngoại không được sử dụng.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Identification Dependency Rules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Weak entity rule</a:t>
            </a:r>
            <a:r>
              <a:rPr lang="en-US" smtClean="0"/>
              <a:t>: các thực thể yếu có ít nhất một mối quan hệ xác định (identifying relationship)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Identifying relationship rule</a:t>
            </a:r>
            <a:r>
              <a:rPr lang="en-US" smtClean="0"/>
              <a:t>: ít nhất một kiểu thực thể tham gia vào một mối quan hệ xác định phải là thực thể yếu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mtClean="0">
                <a:solidFill>
                  <a:srgbClr val="0000FF"/>
                </a:solidFill>
              </a:rPr>
              <a:t>Identification dependency cardinality rule</a:t>
            </a:r>
            <a:r>
              <a:rPr lang="en-US" smtClean="0"/>
              <a:t>: bản số tối thiểu và tối đa của một thực thể yếu trong mọi mối quan hệ xác định phải là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Company database - Crow’s foot notation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905000"/>
            <a:ext cx="6477000" cy="445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TỔNG KẾT</a:t>
            </a:r>
            <a:endParaRPr lang="en-US" b="1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bước trong thiết kế cơ sở dữ liệu</a:t>
            </a:r>
          </a:p>
          <a:p>
            <a:r>
              <a:rPr lang="en-US" smtClean="0"/>
              <a:t>Mô hình thực thể - mối quan hệ</a:t>
            </a:r>
          </a:p>
          <a:p>
            <a:pPr lvl="1"/>
            <a:r>
              <a:rPr lang="en-US" smtClean="0"/>
              <a:t>Thực thể</a:t>
            </a:r>
          </a:p>
          <a:p>
            <a:pPr lvl="1"/>
            <a:r>
              <a:rPr lang="en-US" smtClean="0"/>
              <a:t>Mối quan hệ</a:t>
            </a:r>
          </a:p>
          <a:p>
            <a:pPr lvl="1"/>
            <a:r>
              <a:rPr lang="en-US" smtClean="0"/>
              <a:t>Thuộc tính</a:t>
            </a:r>
          </a:p>
          <a:p>
            <a:r>
              <a:rPr lang="en-US" smtClean="0"/>
              <a:t>Các ký hiệu</a:t>
            </a:r>
          </a:p>
          <a:p>
            <a:pPr lvl="1"/>
            <a:r>
              <a:rPr lang="en-US" smtClean="0"/>
              <a:t>Chen’ notation</a:t>
            </a:r>
          </a:p>
          <a:p>
            <a:pPr lvl="1"/>
            <a:r>
              <a:rPr lang="en-US" smtClean="0"/>
              <a:t>Crow’s foot notation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Mô hình thực thể - mối quan hệ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Mô hình thực thể - mối quan hệ </a:t>
            </a:r>
            <a:r>
              <a:rPr lang="en-US" smtClean="0"/>
              <a:t>(</a:t>
            </a:r>
            <a:r>
              <a:rPr lang="en-US" smtClean="0">
                <a:solidFill>
                  <a:srgbClr val="0000FF"/>
                </a:solidFill>
              </a:rPr>
              <a:t>entity relationahip model – ER model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Rất hữu ích để thiết kế CSDL mức khái niệm</a:t>
            </a:r>
          </a:p>
          <a:p>
            <a:pPr lvl="1"/>
            <a:r>
              <a:rPr lang="en-US" smtClean="0"/>
              <a:t>Giúp mô tả tổng quan kiến trúc của CSDL</a:t>
            </a:r>
          </a:p>
          <a:p>
            <a:r>
              <a:rPr lang="en-US" smtClean="0"/>
              <a:t>Mô hình thực thể - mối quan hệ gồm ba khái niệm chính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Tập/kiểu thực thể (entity set/type)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Tập/kiểu mối quan hệ (relationship set/type)</a:t>
            </a:r>
          </a:p>
          <a:p>
            <a:pPr lvl="1"/>
            <a:r>
              <a:rPr lang="en-US" smtClean="0">
                <a:solidFill>
                  <a:srgbClr val="0000FF"/>
                </a:solidFill>
              </a:rPr>
              <a:t>Các thuộc tính (attributes)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smtClean="0"/>
              <a:t>Tập/kiểu thực thể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vi-VN" smtClean="0"/>
              <a:t>Một </a:t>
            </a:r>
            <a:r>
              <a:rPr lang="vi-VN" smtClean="0">
                <a:solidFill>
                  <a:srgbClr val="0000FF"/>
                </a:solidFill>
              </a:rPr>
              <a:t>thực thể </a:t>
            </a:r>
            <a:r>
              <a:rPr lang="vi-VN" smtClean="0"/>
              <a:t>là một đối tượng </a:t>
            </a:r>
            <a:r>
              <a:rPr lang="en-US" smtClean="0"/>
              <a:t>trong thế giới thực </a:t>
            </a:r>
            <a:r>
              <a:rPr lang="vi-VN" smtClean="0"/>
              <a:t>và là phân biệt với các đối tượng khác.</a:t>
            </a:r>
            <a:endParaRPr lang="en-US" smtClean="0"/>
          </a:p>
          <a:p>
            <a:pPr lvl="1"/>
            <a:r>
              <a:rPr lang="en-US" smtClean="0"/>
              <a:t>Ví dụ: Một con người, công ty, sự kiện cụ thể</a:t>
            </a:r>
          </a:p>
          <a:p>
            <a:r>
              <a:rPr lang="en-US" smtClean="0"/>
              <a:t>Một </a:t>
            </a:r>
            <a:r>
              <a:rPr lang="en-US" smtClean="0">
                <a:solidFill>
                  <a:srgbClr val="0000FF"/>
                </a:solidFill>
              </a:rPr>
              <a:t>tập/kiểu thực thể</a:t>
            </a:r>
            <a:r>
              <a:rPr lang="en-US" smtClean="0"/>
              <a:t> là một tập hợp các thực thể của </a:t>
            </a:r>
            <a:r>
              <a:rPr lang="en-US" smtClean="0">
                <a:solidFill>
                  <a:srgbClr val="0000FF"/>
                </a:solidFill>
              </a:rPr>
              <a:t>cùng loại </a:t>
            </a:r>
            <a:r>
              <a:rPr lang="en-US" smtClean="0"/>
              <a:t>và có </a:t>
            </a:r>
            <a:r>
              <a:rPr lang="en-US" smtClean="0">
                <a:solidFill>
                  <a:srgbClr val="0000FF"/>
                </a:solidFill>
              </a:rPr>
              <a:t>cùng tính chất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Ví dụ: Tập các con người, công ty, kỳ nghỉ</a:t>
            </a:r>
          </a:p>
          <a:p>
            <a:r>
              <a:rPr lang="vi-VN" smtClean="0"/>
              <a:t>Một </a:t>
            </a:r>
            <a:r>
              <a:rPr lang="vi-VN" smtClean="0">
                <a:solidFill>
                  <a:srgbClr val="0000FF"/>
                </a:solidFill>
              </a:rPr>
              <a:t>thực thể </a:t>
            </a:r>
            <a:r>
              <a:rPr lang="vi-VN" smtClean="0"/>
              <a:t>được </a:t>
            </a:r>
            <a:r>
              <a:rPr lang="en-US" smtClean="0"/>
              <a:t>biểu diễn</a:t>
            </a:r>
            <a:r>
              <a:rPr lang="vi-VN" smtClean="0"/>
              <a:t> bởi một tập các </a:t>
            </a:r>
            <a:r>
              <a:rPr lang="vi-VN" smtClean="0">
                <a:solidFill>
                  <a:srgbClr val="0000FF"/>
                </a:solidFill>
              </a:rPr>
              <a:t>thuộc tính</a:t>
            </a:r>
            <a:r>
              <a:rPr lang="en-US" smtClean="0">
                <a:solidFill>
                  <a:srgbClr val="0000FF"/>
                </a:solidFill>
              </a:rPr>
              <a:t> </a:t>
            </a:r>
            <a:r>
              <a:rPr lang="en-US" smtClean="0"/>
              <a:t>(những tính chất mà tất cả các thực thể cùng loại đều có)</a:t>
            </a:r>
          </a:p>
          <a:p>
            <a:pPr lvl="1"/>
            <a:r>
              <a:rPr lang="en-US" smtClean="0"/>
              <a:t>Ví dụ: MonHoc(MaMH, TenMH, SoTC)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Tập/kiểu mối quan 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vi-VN" smtClean="0"/>
              <a:t>Một </a:t>
            </a:r>
            <a:r>
              <a:rPr lang="vi-VN" smtClean="0">
                <a:solidFill>
                  <a:srgbClr val="0000FF"/>
                </a:solidFill>
              </a:rPr>
              <a:t>mối quan hệ </a:t>
            </a:r>
            <a:r>
              <a:rPr lang="vi-VN" smtClean="0"/>
              <a:t>là một </a:t>
            </a:r>
            <a:r>
              <a:rPr lang="en-US" smtClean="0"/>
              <a:t>sự </a:t>
            </a:r>
            <a:r>
              <a:rPr lang="vi-VN" smtClean="0"/>
              <a:t>liên kết giữa một số </a:t>
            </a:r>
            <a:r>
              <a:rPr lang="en-US" smtClean="0">
                <a:solidFill>
                  <a:srgbClr val="0000FF"/>
                </a:solidFill>
              </a:rPr>
              <a:t>thực thể</a:t>
            </a:r>
          </a:p>
          <a:p>
            <a:pPr lvl="1"/>
            <a:r>
              <a:rPr lang="en-US" smtClean="0"/>
              <a:t>Ví dụ: Tuan              HuongDan              Nam</a:t>
            </a:r>
          </a:p>
          <a:p>
            <a:pPr lvl="1">
              <a:buNone/>
            </a:pPr>
            <a:r>
              <a:rPr lang="en-US" smtClean="0"/>
              <a:t>        (GiangVien)     Tập mối quan hệ      (SinhVien)</a:t>
            </a:r>
          </a:p>
          <a:p>
            <a:r>
              <a:rPr lang="en-US" smtClean="0">
                <a:solidFill>
                  <a:srgbClr val="0000FF"/>
                </a:solidFill>
              </a:rPr>
              <a:t>Kiểu/tập mối quan hệ </a:t>
            </a:r>
            <a:r>
              <a:rPr lang="en-US" smtClean="0"/>
              <a:t>là </a:t>
            </a:r>
            <a:r>
              <a:rPr lang="vi-VN" smtClean="0"/>
              <a:t>một </a:t>
            </a:r>
            <a:r>
              <a:rPr lang="en-US" smtClean="0"/>
              <a:t>sự </a:t>
            </a:r>
            <a:r>
              <a:rPr lang="vi-VN" smtClean="0"/>
              <a:t>liên kết giữa một số </a:t>
            </a:r>
            <a:r>
              <a:rPr lang="en-US" smtClean="0">
                <a:solidFill>
                  <a:srgbClr val="0000FF"/>
                </a:solidFill>
              </a:rPr>
              <a:t>kiểu/tập</a:t>
            </a:r>
            <a:r>
              <a:rPr lang="en-US" smtClean="0"/>
              <a:t> </a:t>
            </a:r>
            <a:r>
              <a:rPr lang="en-US" smtClean="0">
                <a:solidFill>
                  <a:srgbClr val="0000FF"/>
                </a:solidFill>
              </a:rPr>
              <a:t>thực thể</a:t>
            </a:r>
          </a:p>
          <a:p>
            <a:pPr lvl="1">
              <a:buNone/>
            </a:pP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{(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…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) |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 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}</a:t>
            </a:r>
          </a:p>
          <a:p>
            <a:pPr lvl="2"/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: tập/kiểu thực thể</a:t>
            </a:r>
          </a:p>
          <a:p>
            <a:pPr lvl="2"/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: một thực thể của tập/kiểu thực thể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i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,: </a:t>
            </a:r>
          </a:p>
          <a:p>
            <a:pPr lvl="2"/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(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, … </a:t>
            </a:r>
            <a:r>
              <a:rPr lang="en-US" altLang="en-US" i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smtClean="0">
                <a:ea typeface="ＭＳ Ｐゴシック" pitchFamily="34" charset="-128"/>
                <a:sym typeface="Symbol" pitchFamily="18" charset="2"/>
              </a:rPr>
              <a:t>): một mối quan hệ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smtClean="0"/>
              <a:t>Vai trò và bản số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Vai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trò</a:t>
            </a:r>
            <a:r>
              <a:rPr lang="en-US" dirty="0" smtClean="0">
                <a:solidFill>
                  <a:srgbClr val="0000FF"/>
                </a:solidFill>
              </a:rPr>
              <a:t> (role)</a:t>
            </a:r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Bản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số</a:t>
            </a:r>
            <a:r>
              <a:rPr lang="en-US" dirty="0" smtClean="0">
                <a:solidFill>
                  <a:srgbClr val="0000FF"/>
                </a:solidFill>
              </a:rPr>
              <a:t> (cardinality)</a:t>
            </a:r>
          </a:p>
          <a:p>
            <a:pPr lvl="1"/>
            <a:r>
              <a:rPr lang="vi-VN" dirty="0" smtClean="0"/>
              <a:t>Số lượng tối thiểu và tối đa lần mà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thực thể có thể tham gia vào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/>
              <a:t>kiểu quan hệ</a:t>
            </a:r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Kiểu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trò</a:t>
            </a:r>
            <a:r>
              <a:rPr lang="en-US" dirty="0" smtClean="0">
                <a:solidFill>
                  <a:srgbClr val="0000FF"/>
                </a:solidFill>
              </a:rPr>
              <a:t> (types of roles)</a:t>
            </a:r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Tùy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chọn</a:t>
            </a:r>
            <a:r>
              <a:rPr lang="en-US" dirty="0" smtClean="0">
                <a:solidFill>
                  <a:schemeClr val="hlink"/>
                </a:solidFill>
              </a:rPr>
              <a:t> (Optional)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bắt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buộc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smtClean="0">
                <a:solidFill>
                  <a:schemeClr val="hlink"/>
                </a:solidFill>
              </a:rPr>
              <a:t>mandatory)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(minimum cardinality)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 </a:t>
            </a:r>
            <a:r>
              <a:rPr lang="en-US" dirty="0" err="1" smtClean="0"/>
              <a:t>và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Đơn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err="1" smtClean="0">
                <a:solidFill>
                  <a:schemeClr val="hlink"/>
                </a:solidFill>
              </a:rPr>
              <a:t>trị</a:t>
            </a:r>
            <a:r>
              <a:rPr lang="en-US" dirty="0" smtClean="0">
                <a:solidFill>
                  <a:schemeClr val="hlink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monovalued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trị</a:t>
            </a:r>
            <a:r>
              <a:rPr lang="en-US" dirty="0" smtClean="0">
                <a:solidFill>
                  <a:srgbClr val="0000FF"/>
                </a:solidFill>
              </a:rPr>
              <a:t> (</a:t>
            </a:r>
            <a:r>
              <a:rPr lang="en-US" dirty="0" err="1" smtClean="0">
                <a:solidFill>
                  <a:schemeClr val="hlink"/>
                </a:solidFill>
              </a:rPr>
              <a:t>multivalued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(maximum cardinality)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smtClean="0"/>
              <a:t>Kiểu mối quan hệ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smtClean="0">
                <a:solidFill>
                  <a:srgbClr val="0000FF"/>
                </a:solidFill>
              </a:rPr>
              <a:t>Kiểu mối quan hệ (relationship type)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Nhị phân (binary)</a:t>
            </a:r>
            <a:r>
              <a:rPr lang="en-US" sz="2400" smtClean="0"/>
              <a:t> hoặc </a:t>
            </a:r>
            <a:r>
              <a:rPr lang="en-US" sz="2400" smtClean="0">
                <a:solidFill>
                  <a:srgbClr val="0000FF"/>
                </a:solidFill>
              </a:rPr>
              <a:t>n ngôi (</a:t>
            </a:r>
            <a:r>
              <a:rPr lang="en-US" sz="2400" smtClean="0">
                <a:solidFill>
                  <a:schemeClr val="hlink"/>
                </a:solidFill>
              </a:rPr>
              <a:t>n-ary)</a:t>
            </a:r>
            <a:r>
              <a:rPr lang="en-US" sz="2400" smtClean="0"/>
              <a:t>: có hai hoặc nhiều hơn hai kiểu thực thể tham gia</a:t>
            </a:r>
          </a:p>
          <a:p>
            <a:r>
              <a:rPr lang="en-US" sz="2800" smtClean="0">
                <a:solidFill>
                  <a:schemeClr val="hlink"/>
                </a:solidFill>
              </a:rPr>
              <a:t>Kiểu mối quan hệ nhị phân (binary </a:t>
            </a:r>
            <a:r>
              <a:rPr lang="en-US" sz="2800" smtClean="0">
                <a:solidFill>
                  <a:srgbClr val="0000FF"/>
                </a:solidFill>
              </a:rPr>
              <a:t>relationship type</a:t>
            </a:r>
            <a:r>
              <a:rPr lang="en-US" sz="2800" smtClean="0">
                <a:solidFill>
                  <a:schemeClr val="hlink"/>
                </a:solidFill>
              </a:rPr>
              <a:t>)</a:t>
            </a:r>
            <a:endParaRPr lang="en-US" sz="2800" smtClean="0"/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One-to-one</a:t>
            </a:r>
            <a:r>
              <a:rPr lang="en-US" sz="2400" smtClean="0"/>
              <a:t>, </a:t>
            </a:r>
            <a:r>
              <a:rPr lang="en-US" sz="2400" smtClean="0">
                <a:solidFill>
                  <a:schemeClr val="hlink"/>
                </a:solidFill>
              </a:rPr>
              <a:t>one-to-many</a:t>
            </a:r>
            <a:r>
              <a:rPr lang="en-US" sz="2400" smtClean="0"/>
              <a:t>, hoặc </a:t>
            </a:r>
            <a:r>
              <a:rPr lang="en-US" sz="2400" smtClean="0">
                <a:solidFill>
                  <a:schemeClr val="hlink"/>
                </a:solidFill>
              </a:rPr>
              <a:t>many-to-many</a:t>
            </a:r>
            <a:r>
              <a:rPr lang="en-US" sz="2400" smtClean="0"/>
              <a:t>: dựa vào bản số tối đa của hai vai trò</a:t>
            </a:r>
          </a:p>
          <a:p>
            <a:r>
              <a:rPr lang="en-US" sz="2800" smtClean="0">
                <a:solidFill>
                  <a:schemeClr val="hlink"/>
                </a:solidFill>
              </a:rPr>
              <a:t>Kiểu mối quan hệ phản thân/đệ quy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(relexive/recursive relationship type)</a:t>
            </a:r>
          </a:p>
          <a:p>
            <a:pPr lvl="1"/>
            <a:r>
              <a:rPr lang="en-US" sz="2400" smtClean="0"/>
              <a:t>Cùng một kiểu thực thể tham gia nhiều lần trong một kiểu mối quan hệ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Tên vai trò (role name)</a:t>
            </a:r>
            <a:r>
              <a:rPr lang="en-US" sz="2400" smtClean="0"/>
              <a:t> được sử dụng để phân biệt các vai trò khác nhau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smtClean="0"/>
              <a:t>Thuộc tính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r>
              <a:rPr lang="en-US" sz="2800" smtClean="0">
                <a:solidFill>
                  <a:schemeClr val="hlink"/>
                </a:solidFill>
              </a:rPr>
              <a:t>Thuộc tính (attributes)</a:t>
            </a:r>
            <a:endParaRPr lang="en-US" sz="2800" smtClean="0"/>
          </a:p>
          <a:p>
            <a:pPr lvl="1"/>
            <a:r>
              <a:rPr lang="en-US" smtClean="0"/>
              <a:t>Những đặc điểm cấu trúc mô tả các thực thể hoặc các mối quan hệ</a:t>
            </a:r>
          </a:p>
          <a:p>
            <a:pPr lvl="1"/>
            <a:r>
              <a:rPr lang="en-US" sz="2800" smtClean="0"/>
              <a:t>Các thuộc tính cũng có </a:t>
            </a:r>
            <a:r>
              <a:rPr lang="en-US" sz="2800" smtClean="0">
                <a:solidFill>
                  <a:srgbClr val="0000FF"/>
                </a:solidFill>
              </a:rPr>
              <a:t>bản số </a:t>
            </a:r>
            <a:r>
              <a:rPr lang="en-US" sz="2800" smtClean="0"/>
              <a:t>như các vai trò</a:t>
            </a:r>
          </a:p>
          <a:p>
            <a:r>
              <a:rPr lang="en-US" sz="2800" smtClean="0"/>
              <a:t>Dựa vào bản số, thuộc tính có thể là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Tùy chọn (optional)</a:t>
            </a:r>
            <a:r>
              <a:rPr lang="en-US" sz="2400" smtClean="0"/>
              <a:t> hay </a:t>
            </a:r>
            <a:r>
              <a:rPr lang="en-US" sz="2400" smtClean="0">
                <a:solidFill>
                  <a:srgbClr val="0000FF"/>
                </a:solidFill>
              </a:rPr>
              <a:t>bắt buộc (</a:t>
            </a:r>
            <a:r>
              <a:rPr lang="en-US" sz="2400" smtClean="0">
                <a:solidFill>
                  <a:schemeClr val="hlink"/>
                </a:solidFill>
              </a:rPr>
              <a:t>mandatory)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Đơn trị (monovalued)</a:t>
            </a:r>
            <a:r>
              <a:rPr lang="en-US" sz="2400" smtClean="0"/>
              <a:t> hay </a:t>
            </a:r>
            <a:r>
              <a:rPr lang="en-US" sz="2400" smtClean="0">
                <a:solidFill>
                  <a:srgbClr val="0000FF"/>
                </a:solidFill>
              </a:rPr>
              <a:t>đa trị (</a:t>
            </a:r>
            <a:r>
              <a:rPr lang="en-US" sz="2400" smtClean="0">
                <a:solidFill>
                  <a:schemeClr val="hlink"/>
                </a:solidFill>
              </a:rPr>
              <a:t>multivalued)</a:t>
            </a:r>
          </a:p>
          <a:p>
            <a:r>
              <a:rPr lang="en-US" sz="2800" smtClean="0">
                <a:solidFill>
                  <a:srgbClr val="0000FF"/>
                </a:solidFill>
              </a:rPr>
              <a:t>Thuộc tính phức hợp (composite/complex attribute)</a:t>
            </a:r>
          </a:p>
          <a:p>
            <a:pPr lvl="1"/>
            <a:r>
              <a:rPr lang="en-US" smtClean="0"/>
              <a:t> </a:t>
            </a:r>
            <a:r>
              <a:rPr lang="en-US" sz="2400" smtClean="0"/>
              <a:t>Thuộc tính bao gồm nhiều (chứa) thuộc tính khác</a:t>
            </a:r>
          </a:p>
          <a:p>
            <a:r>
              <a:rPr lang="en-US" sz="2800" smtClean="0">
                <a:solidFill>
                  <a:srgbClr val="0000FF"/>
                </a:solidFill>
              </a:rPr>
              <a:t>Thuộc tính dẫn xuất (derived attribute)</a:t>
            </a:r>
          </a:p>
          <a:p>
            <a:pPr lvl="1"/>
            <a:r>
              <a:rPr lang="en-US" sz="2400" smtClean="0"/>
              <a:t>Thuộc tính mà giá trị của nó được suy ra từ giá trị của các thuộc tính khác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72561-2F75-4038-B409-602A983B3A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Times New Roman" pitchFamily="18" charset="0"/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5677</TotalTime>
  <Words>1821</Words>
  <Application>Microsoft Office PowerPoint</Application>
  <PresentationFormat>On-screen Show (4:3)</PresentationFormat>
  <Paragraphs>225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Symbol</vt:lpstr>
      <vt:lpstr>Times New Roman</vt:lpstr>
      <vt:lpstr>blank</vt:lpstr>
      <vt:lpstr>THIẾT KẾ CƠ SỞ DỮ LIỆU</vt:lpstr>
      <vt:lpstr>NỘI DUNG</vt:lpstr>
      <vt:lpstr>Các bước trong thiết kế cơ sở dữ liệu</vt:lpstr>
      <vt:lpstr>Mô hình thực thể - mối quan hệ</vt:lpstr>
      <vt:lpstr>Tập/kiểu thực thể</vt:lpstr>
      <vt:lpstr>Tập/kiểu mối quan hệ</vt:lpstr>
      <vt:lpstr>Vai trò và bản số</vt:lpstr>
      <vt:lpstr>Kiểu mối quan hệ</vt:lpstr>
      <vt:lpstr>Thuộc tính</vt:lpstr>
      <vt:lpstr>Khóa và kiểu thực thể yếu</vt:lpstr>
      <vt:lpstr>Sự tổng quát hóa</vt:lpstr>
      <vt:lpstr>Sự tổng quát hóa</vt:lpstr>
      <vt:lpstr>Chen’s notation – Entity and Relationship  </vt:lpstr>
      <vt:lpstr>Chen’s notation – Attribute</vt:lpstr>
      <vt:lpstr>Chen’s notation – Cardinality</vt:lpstr>
      <vt:lpstr>Chen’s Notation Template</vt:lpstr>
      <vt:lpstr>PowerPoint Presentation</vt:lpstr>
      <vt:lpstr>PowerPoint Presentation</vt:lpstr>
      <vt:lpstr>PowerPoint Presentation</vt:lpstr>
      <vt:lpstr>Crow’s foot notation – Entity and Cardinality</vt:lpstr>
      <vt:lpstr>Crow’s foot notation - Relationships</vt:lpstr>
      <vt:lpstr>Crow’s foot notation</vt:lpstr>
      <vt:lpstr>Quan hệ xác định</vt:lpstr>
      <vt:lpstr>Thuộc tính của mối quan hệ</vt:lpstr>
      <vt:lpstr>Mối quan hệ phản thân/đệ quy</vt:lpstr>
      <vt:lpstr>Mối quan hệ n ngôi và kiểu thực thể kết hợp</vt:lpstr>
      <vt:lpstr>Kế thừa</vt:lpstr>
      <vt:lpstr>Sự tổng quá hóa</vt:lpstr>
      <vt:lpstr>Các quy tắc (diagram rules)</vt:lpstr>
      <vt:lpstr>Completeness rules</vt:lpstr>
      <vt:lpstr>Completeness rule violation</vt:lpstr>
      <vt:lpstr>Naming Consistency Rules</vt:lpstr>
      <vt:lpstr>Connection Consistency Rules</vt:lpstr>
      <vt:lpstr>Identification Dependency Rules</vt:lpstr>
      <vt:lpstr>Company database - Crow’s foot notation</vt:lpstr>
      <vt:lpstr>TỔNG KẾT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(SQL)</dc:title>
  <dc:creator>hoangqd</dc:creator>
  <cp:lastModifiedBy>hoangqd@hcmute.edu.vn</cp:lastModifiedBy>
  <cp:revision>577</cp:revision>
  <dcterms:created xsi:type="dcterms:W3CDTF">2011-04-26T03:31:44Z</dcterms:created>
  <dcterms:modified xsi:type="dcterms:W3CDTF">2019-08-28T12:04:50Z</dcterms:modified>
</cp:coreProperties>
</file>