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05" r:id="rId3"/>
    <p:sldId id="390" r:id="rId4"/>
    <p:sldId id="391" r:id="rId5"/>
    <p:sldId id="392" r:id="rId6"/>
    <p:sldId id="395" r:id="rId7"/>
    <p:sldId id="397" r:id="rId8"/>
    <p:sldId id="404" r:id="rId9"/>
    <p:sldId id="387" r:id="rId10"/>
    <p:sldId id="394" r:id="rId11"/>
    <p:sldId id="399" r:id="rId12"/>
    <p:sldId id="400" r:id="rId13"/>
    <p:sldId id="264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00000"/>
    <a:srgbClr val="602323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266" autoAdjust="0"/>
  </p:normalViewPr>
  <p:slideViewPr>
    <p:cSldViewPr snapToGrid="0">
      <p:cViewPr varScale="1">
        <p:scale>
          <a:sx n="79" d="100"/>
          <a:sy n="79" d="100"/>
        </p:scale>
        <p:origin x="108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C15A8D55-BB88-4F0F-910A-A83952E34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FEAE9D7A-EA54-4365-9F74-A5FA9FA3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ED71B82-0CA7-4F83-98E3-F37BD393E445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Welcome to Lesson 5 of Module 4 on </a:t>
            </a:r>
            <a:r>
              <a:rPr lang="en-US" altLang="en-US" dirty="0" smtClean="0"/>
              <a:t>Materialized View Processing and Design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Opening</a:t>
            </a:r>
            <a:r>
              <a:rPr lang="en-US" baseline="0" dirty="0" smtClean="0"/>
              <a:t> question</a:t>
            </a:r>
          </a:p>
          <a:p>
            <a:pPr marL="171450" indent="-171450">
              <a:buFontTx/>
              <a:buChar char="-"/>
              <a:defRPr/>
            </a:pPr>
            <a:r>
              <a:rPr lang="en-US" baseline="0" dirty="0" smtClean="0"/>
              <a:t>Do you think that the ELT approach as exemplified by the Oracle Data Integrator will have a major impact on the data integration market in 10 years?</a:t>
            </a:r>
          </a:p>
          <a:p>
            <a:pPr marL="171450" indent="-171450">
              <a:buFontTx/>
              <a:buChar char="-"/>
              <a:defRPr/>
            </a:pPr>
            <a:r>
              <a:rPr lang="en-US" baseline="0" dirty="0" smtClean="0"/>
              <a:t>Possible but Oracle is not the leader in data integration now so ELT has an uphill battle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652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Legend: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Dark blue: column names (row heading)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Yellow</a:t>
            </a:r>
            <a:r>
              <a:rPr lang="en-US" baseline="0" dirty="0" smtClean="0"/>
              <a:t> rows for target table 1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Red rows for target table 2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Light blue rows: existing rows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ALL versus FIRST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will insert into all tables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FIRST will insert only into first table with WHEN condition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can be used with WHEN conditions but each condition is tested. ALL is assumed if WHEN conditions.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Typically ALL is used without WHEN conditions (unconditional) and FIRST is used with conditions (conditional)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INSERT FIRST and INSERT ALL are equivalent when conditions are mutually exclusive.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Unconditional versus conditional insert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INSERT ALL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WHEN conditions are optional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Conditional 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48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into vertical partitions</a:t>
            </a:r>
            <a:r>
              <a:rPr lang="en-US" baseline="0" dirty="0" smtClean="0"/>
              <a:t> with different quarter sales column in each table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</a:t>
            </a:r>
            <a:r>
              <a:rPr lang="en-US" baseline="0" dirty="0" smtClean="0"/>
              <a:t> statement is part of INSERT statement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Provides source of rows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Semi</a:t>
            </a:r>
            <a:r>
              <a:rPr lang="en-US" baseline="0" dirty="0" smtClean="0"/>
              <a:t>colon terminates entire statement including SELECT clause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3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into horizontal partitions according to product category</a:t>
            </a:r>
          </a:p>
          <a:p>
            <a:endParaRPr lang="en-US" dirty="0" smtClean="0"/>
          </a:p>
          <a:p>
            <a:r>
              <a:rPr lang="en-US" dirty="0" smtClean="0"/>
              <a:t>Divide source</a:t>
            </a:r>
            <a:r>
              <a:rPr lang="en-US" baseline="0" dirty="0" smtClean="0"/>
              <a:t> table into tables for each product.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 WHEN conditions to check for product category values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Aggregate quarter sales into total sales</a:t>
            </a:r>
          </a:p>
          <a:p>
            <a:endParaRPr lang="en-US" baseline="0" dirty="0" smtClean="0"/>
          </a:p>
          <a:p>
            <a:r>
              <a:rPr lang="en-US" dirty="0" smtClean="0"/>
              <a:t>SELECT</a:t>
            </a:r>
            <a:r>
              <a:rPr lang="en-US" baseline="0" dirty="0" smtClean="0"/>
              <a:t> statement is part of INSERT statement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Provides source of rows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Semi</a:t>
            </a:r>
            <a:r>
              <a:rPr lang="en-US" baseline="0" dirty="0" smtClean="0"/>
              <a:t>colon terminates entire statement including SELECT clause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10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13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Oracle</a:t>
            </a:r>
            <a:r>
              <a:rPr lang="en-US" altLang="en-US" baseline="0" dirty="0" smtClean="0"/>
              <a:t> has made major investments for summary data storage and data integration.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Oracle</a:t>
            </a:r>
            <a:r>
              <a:rPr lang="en-US" altLang="en-US" baseline="0" dirty="0" smtClean="0"/>
              <a:t> Data Integrator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C</a:t>
            </a:r>
            <a:r>
              <a:rPr lang="en-US" altLang="en-US" dirty="0" smtClean="0"/>
              <a:t>omprehensive tools although</a:t>
            </a:r>
            <a:r>
              <a:rPr lang="en-US" altLang="en-US" baseline="0" dirty="0" smtClean="0"/>
              <a:t> a long path towards comprehensive product offerings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Oracle has a burden of a legacy of data integration tools.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Primary advantage of Oracle Data Integrator tool is optimization opportunities as its ELT approach can fully utilize Oracle’s optimizing database compiler and parallel processing technologies.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Multiple table INSERT statement (proprietary) and MERGE statement (SQL standard) are useful in data integration tasks.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Assignment covers INSERT and MERGE statements</a:t>
            </a:r>
          </a:p>
        </p:txBody>
      </p:sp>
    </p:spTree>
    <p:extLst>
      <p:ext uri="{BB962C8B-B14F-4D97-AF65-F5344CB8AC3E}">
        <p14:creationId xmlns:p14="http://schemas.microsoft.com/office/powerpoint/2010/main" val="282847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274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2CC4F8C-BAE2-494F-B1C9-A1B1AE471AAC}" type="slidenum">
              <a:rPr lang="en-US"/>
              <a:pPr/>
              <a:t>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dirty="0" smtClean="0"/>
              <a:t>Lesson 5 covers Oracle tools for </a:t>
            </a:r>
            <a:r>
              <a:rPr lang="en-US" baseline="0" dirty="0" smtClean="0"/>
              <a:t>data integration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Objectives: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List the major features of the Oracle Data Integrator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>
                <a:effectLst/>
              </a:rPr>
              <a:t>Explain the usefulness of the multiple table INSERT statement for data integration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>
                <a:effectLst/>
              </a:rPr>
              <a:t>Explain the usefulness of the MERGE statement for data integration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 smtClean="0"/>
              <a:t>Explain SQL INSERT statements to insert into multiple tables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 smtClean="0"/>
              <a:t>Explain SQL MERGE statements</a:t>
            </a:r>
            <a:endParaRPr lang="en-US" dirty="0" smtClean="0"/>
          </a:p>
          <a:p>
            <a:pPr marL="0" indent="0" eaLnBrk="1" hangingPunct="1">
              <a:buFontTx/>
              <a:buNone/>
            </a:pPr>
            <a:endParaRPr lang="en-US" baseline="0" dirty="0" smtClean="0"/>
          </a:p>
          <a:p>
            <a:pPr marL="0" indent="0" eaLnBrk="1" hangingPunct="1">
              <a:buFontTx/>
              <a:buNone/>
            </a:pPr>
            <a:r>
              <a:rPr lang="en-US" baseline="0" dirty="0" smtClean="0"/>
              <a:t>Oracle Data Integrator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dirty="0" smtClean="0"/>
              <a:t>Recent tool developed as a result of Oracle’s acquisition of BEA Systems in 2007</a:t>
            </a:r>
            <a:endParaRPr lang="en-US" baseline="0" dirty="0" smtClean="0"/>
          </a:p>
          <a:p>
            <a:pPr marL="171450" indent="-171450" eaLnBrk="1" hangingPunct="1">
              <a:buFontTx/>
              <a:buChar char="-"/>
            </a:pPr>
            <a:r>
              <a:rPr lang="en-US" baseline="0" dirty="0" smtClean="0"/>
              <a:t>Tight integration with Oracle database</a:t>
            </a:r>
          </a:p>
          <a:p>
            <a:pPr marL="171450" indent="-171450" eaLnBrk="1" hangingPunct="1">
              <a:buFontTx/>
              <a:buChar char="-"/>
            </a:pPr>
            <a:r>
              <a:rPr lang="en-US" baseline="0" dirty="0" smtClean="0"/>
              <a:t>Complex tool: only an overview is provided in these notes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r>
              <a:rPr lang="en-US" dirty="0" smtClean="0"/>
              <a:t>SQL statements for data integration</a:t>
            </a:r>
          </a:p>
          <a:p>
            <a:pPr marL="171450" indent="-171450" eaLnBrk="1" hangingPunct="1">
              <a:buFontTx/>
              <a:buChar char="-"/>
            </a:pPr>
            <a:r>
              <a:rPr lang="en-US" dirty="0" smtClean="0"/>
              <a:t>I</a:t>
            </a:r>
            <a:r>
              <a:rPr lang="en-US" altLang="en-US" dirty="0" smtClean="0"/>
              <a:t>ndependent tools that are appropriate to smaller organizations without a need for an integrated, enterprise tool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dirty="0" smtClean="0"/>
              <a:t>MERGE statement: part</a:t>
            </a:r>
            <a:r>
              <a:rPr lang="en-US" altLang="en-US" baseline="0" dirty="0" smtClean="0"/>
              <a:t> of SQL standard</a:t>
            </a:r>
            <a:endParaRPr lang="en-US" altLang="en-US" dirty="0" smtClean="0"/>
          </a:p>
          <a:p>
            <a:pPr marL="171450" indent="-171450" eaLnBrk="1" hangingPunct="1">
              <a:buFontTx/>
              <a:buChar char="-"/>
            </a:pPr>
            <a:r>
              <a:rPr lang="en-US" altLang="en-US" dirty="0" smtClean="0"/>
              <a:t>Multiple table</a:t>
            </a:r>
            <a:r>
              <a:rPr lang="en-US" altLang="en-US" baseline="0" dirty="0" smtClean="0"/>
              <a:t> INSERT statement: proprietary Oracle SQL statement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Assignment includes problems for the MERGE and multiple table INSERT statement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81933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From: http://www.oracle.com/technetwork/middleware/data-integrator/overview/odi-12c-getting-started-guide-2032250.pdf (page 9)</a:t>
            </a:r>
          </a:p>
          <a:p>
            <a:endParaRPr lang="en-US" dirty="0" smtClean="0"/>
          </a:p>
          <a:p>
            <a:r>
              <a:rPr lang="en-US" dirty="0" smtClean="0"/>
              <a:t>ODI</a:t>
            </a:r>
            <a:r>
              <a:rPr lang="en-US" baseline="0" dirty="0" smtClean="0"/>
              <a:t> webcasts</a:t>
            </a:r>
            <a:r>
              <a:rPr lang="en-US" dirty="0" smtClean="0"/>
              <a:t>: http://www.oracle.com/technetwork/middleware/data-integrator/odi-11g-webcast-archive-367128.html</a:t>
            </a:r>
          </a:p>
          <a:p>
            <a:endParaRPr lang="en-US" dirty="0" smtClean="0"/>
          </a:p>
          <a:p>
            <a:r>
              <a:rPr lang="en-US" dirty="0" smtClean="0"/>
              <a:t>Distinctive features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ELT architecture that loads into Oracle tables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Perform transformations and integration after loading using Oracle DBMS engine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Declarative rules driven approach to separate specification from implementation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Platform independence although uses Oracle DBMS engine for transformations and integration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separate ETL server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Operates</a:t>
            </a:r>
            <a:r>
              <a:rPr lang="en-US" baseline="0" dirty="0" smtClean="0"/>
              <a:t> with Oracle Fusion Middleware platform</a:t>
            </a:r>
          </a:p>
          <a:p>
            <a:endParaRPr lang="en-US" baseline="0" dirty="0" smtClean="0"/>
          </a:p>
          <a:p>
            <a:r>
              <a:rPr lang="en-US" baseline="0" dirty="0" smtClean="0"/>
              <a:t>ODI studio is the visible part of the Oracle Data Integrator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Designer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Operator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Topology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Security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ODI uses metadata repository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infrastructure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Meta data about all applications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Project scenarios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Execution logs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Supports transformation and integration from heterogeneous data sources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9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From: http://www.oracle.com/technetwork/middleware/data-integrator/overview/odi-12c-getting-started-guide-2032250.pdf (page 30)</a:t>
            </a:r>
          </a:p>
          <a:p>
            <a:endParaRPr lang="en-US" dirty="0" smtClean="0"/>
          </a:p>
          <a:p>
            <a:r>
              <a:rPr lang="en-US" dirty="0" smtClean="0"/>
              <a:t>Sales</a:t>
            </a:r>
            <a:r>
              <a:rPr lang="en-US" baseline="0" dirty="0" smtClean="0"/>
              <a:t> administration is the target DW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sources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Orders application database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Parameter files with sales person and age group files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Integration scenarios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Execution plan with sequencing of components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Scenario includes all components (mappings, packages, procedures, variables)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Session is execution of a scenario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14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From: http://www.oracle.com/technetwork/middleware/data-integrator/overview/odi-12c-getting-started-guide-2032250.pdf (page 31)</a:t>
            </a:r>
          </a:p>
          <a:p>
            <a:endParaRPr lang="en-US" dirty="0" smtClean="0"/>
          </a:p>
          <a:p>
            <a:r>
              <a:rPr lang="en-US" dirty="0" smtClean="0"/>
              <a:t>Mapping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Source table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Target table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Lookup table</a:t>
            </a:r>
            <a:r>
              <a:rPr lang="en-US" baseline="0" dirty="0" smtClean="0"/>
              <a:t> for transformations and filters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Join to combine data sources in the target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Target expressions for transformations in the target data source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Target</a:t>
            </a:r>
            <a:r>
              <a:rPr lang="en-US" baseline="0" dirty="0" smtClean="0"/>
              <a:t> expressions: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Column name changes (</a:t>
            </a:r>
            <a:r>
              <a:rPr lang="en-US" baseline="0" dirty="0" err="1" smtClean="0"/>
              <a:t>CustId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Cust_Id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Concatenation of customer first and last name into name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Convert numeric marital status to abbreviation (Mr., Ms., Mrs.)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Convert age to age range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Concatenation of sales person first and last name into sales person name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Lookup table</a:t>
            </a:r>
            <a:r>
              <a:rPr lang="en-US" baseline="0" dirty="0" smtClean="0"/>
              <a:t> is associated to a data source.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Lookup operation assures that customer age is within minimum and maximum ages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Join with sales person table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46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Useful for dimension</a:t>
            </a:r>
            <a:r>
              <a:rPr lang="en-US" baseline="0" dirty="0" smtClean="0"/>
              <a:t> table changes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New rows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Changes to existing rows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Advantages: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Avoids multiple statements (INSERT and UPDATE)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May need to write custom code for update processing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May need to use separate source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45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Legend: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Red:</a:t>
            </a:r>
            <a:r>
              <a:rPr lang="en-US" baseline="0" dirty="0" smtClean="0"/>
              <a:t> updated rows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Light blue: new rows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Yellow: existing rows in the target table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Dark blue: column names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Target table may have rows not in the source table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Source table contains new and updated rows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Source table contains changes and</a:t>
            </a:r>
            <a:r>
              <a:rPr lang="en-US" baseline="0" dirty="0" smtClean="0"/>
              <a:t> new rows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Target table (usually a dimension table) should be merged with the source table.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Revised target table contains result of merge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6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Legend: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Red:</a:t>
            </a:r>
            <a:r>
              <a:rPr lang="en-US" baseline="0" dirty="0" smtClean="0"/>
              <a:t> updated rows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Light blue: new rows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Yellow: existing rows in the target table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Dark blue: column names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Target table may have rows not in the source table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Source table contains new and updated rows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SSCustomer</a:t>
            </a:r>
            <a:r>
              <a:rPr lang="en-US" baseline="0" dirty="0" err="1" smtClean="0"/>
              <a:t>Changes</a:t>
            </a:r>
            <a:r>
              <a:rPr lang="en-US" baseline="0" dirty="0" smtClean="0"/>
              <a:t> table has same column structure as </a:t>
            </a:r>
            <a:r>
              <a:rPr lang="en-US" baseline="0" dirty="0" err="1" smtClean="0"/>
              <a:t>SSCustomer</a:t>
            </a:r>
            <a:r>
              <a:rPr lang="en-US" baseline="0" dirty="0" smtClean="0"/>
              <a:t> (dimension table)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Changed rows with all column values including changed values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New rows with all column values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Change data capture must have created </a:t>
            </a:r>
            <a:r>
              <a:rPr lang="en-US" baseline="0" dirty="0" err="1" smtClean="0"/>
              <a:t>CustomerChanges</a:t>
            </a:r>
            <a:r>
              <a:rPr lang="en-US" baseline="0" dirty="0" smtClean="0"/>
              <a:t> table.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Full statement: see Unit 6 Part 3 examples document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INTO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SSCustomer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Target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SSCustomerChanges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Source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MATCHED THEN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SET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Target.CustName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Source.CustName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Target.CustPhone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Source.CustPhone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Target.CustStreet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Source.CustStreet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Target.CustCity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Source.CustCity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Target.CustState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Source.CustState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Target.CustZip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Source.CustZip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Target.CustNation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Source.CustNation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NOT MATCHED THEN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Target.CustName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Target.CustPhone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Target.CustStreet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Target.CustCity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Target.CustState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Target.CustZip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Target.CustNation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VALUES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Source.CustName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Source.CustPhone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Source.CustStreet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Source.CustCity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Source.CustState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Source.CustZip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Source.CustNation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aseline="0" dirty="0" smtClean="0"/>
              <a:t>Statement parts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Target table specification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Join condition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Matched clause with UPDATE statement (all columns)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matched clause with INSERT statement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Variation for when change table rows only have changed values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WHEN MATCHED UPDATE SET</a:t>
            </a:r>
          </a:p>
          <a:p>
            <a:pPr marL="0" indent="0">
              <a:buFontTx/>
              <a:buNone/>
            </a:pPr>
            <a:r>
              <a:rPr lang="en-US" dirty="0" smtClean="0"/>
              <a:t>  </a:t>
            </a:r>
            <a:r>
              <a:rPr lang="en-US" dirty="0" err="1" smtClean="0"/>
              <a:t>Target.CustName</a:t>
            </a:r>
            <a:r>
              <a:rPr lang="en-US" dirty="0" smtClean="0"/>
              <a:t> = DECODE(</a:t>
            </a:r>
            <a:r>
              <a:rPr lang="en-US" dirty="0" err="1" smtClean="0"/>
              <a:t>Source.CustName</a:t>
            </a:r>
            <a:r>
              <a:rPr lang="en-US" dirty="0" smtClean="0"/>
              <a:t>, NULL, </a:t>
            </a:r>
            <a:r>
              <a:rPr lang="en-US" dirty="0" err="1" smtClean="0"/>
              <a:t>Target.CustName</a:t>
            </a:r>
            <a:r>
              <a:rPr lang="en-US" dirty="0" smtClean="0"/>
              <a:t>, </a:t>
            </a:r>
            <a:r>
              <a:rPr lang="en-US" dirty="0" err="1" smtClean="0"/>
              <a:t>Source.CustName</a:t>
            </a:r>
            <a:r>
              <a:rPr lang="en-US" dirty="0" smtClean="0"/>
              <a:t>), </a:t>
            </a:r>
          </a:p>
          <a:p>
            <a:pPr marL="0" indent="0">
              <a:buFontTx/>
              <a:buNone/>
            </a:pPr>
            <a:r>
              <a:rPr lang="en-US" dirty="0" smtClean="0"/>
              <a:t>  </a:t>
            </a:r>
            <a:r>
              <a:rPr lang="en-US" dirty="0" err="1" smtClean="0"/>
              <a:t>Target.CustPhone</a:t>
            </a:r>
            <a:r>
              <a:rPr lang="en-US" dirty="0" smtClean="0"/>
              <a:t> = DECODE(</a:t>
            </a:r>
            <a:r>
              <a:rPr lang="en-US" dirty="0" err="1" smtClean="0"/>
              <a:t>Source.CustPhone</a:t>
            </a:r>
            <a:r>
              <a:rPr lang="en-US" dirty="0" smtClean="0"/>
              <a:t>, NULL, </a:t>
            </a:r>
            <a:r>
              <a:rPr lang="en-US" dirty="0" err="1" smtClean="0"/>
              <a:t>Target.CustPhone</a:t>
            </a:r>
            <a:r>
              <a:rPr lang="en-US" dirty="0" smtClean="0"/>
              <a:t>, </a:t>
            </a:r>
            <a:r>
              <a:rPr lang="en-US" dirty="0" err="1" smtClean="0"/>
              <a:t>Source.CustPhone</a:t>
            </a:r>
            <a:r>
              <a:rPr lang="en-US" dirty="0" smtClean="0"/>
              <a:t>), </a:t>
            </a:r>
          </a:p>
          <a:p>
            <a:pPr marL="0" indent="0">
              <a:buFontTx/>
              <a:buNone/>
            </a:pPr>
            <a:r>
              <a:rPr lang="en-US" dirty="0" smtClean="0"/>
              <a:t>  </a:t>
            </a:r>
            <a:r>
              <a:rPr lang="en-US" dirty="0" err="1" smtClean="0"/>
              <a:t>Target.CustStreet</a:t>
            </a:r>
            <a:r>
              <a:rPr lang="en-US" dirty="0" smtClean="0"/>
              <a:t> = DECODE(</a:t>
            </a:r>
            <a:r>
              <a:rPr lang="en-US" dirty="0" err="1" smtClean="0"/>
              <a:t>Source.CustStreet</a:t>
            </a:r>
            <a:r>
              <a:rPr lang="en-US" dirty="0" smtClean="0"/>
              <a:t>, NULL, </a:t>
            </a:r>
            <a:r>
              <a:rPr lang="en-US" dirty="0" err="1" smtClean="0"/>
              <a:t>Target.CustStreet</a:t>
            </a:r>
            <a:r>
              <a:rPr lang="en-US" dirty="0" smtClean="0"/>
              <a:t>, </a:t>
            </a:r>
            <a:r>
              <a:rPr lang="en-US" dirty="0" err="1" smtClean="0"/>
              <a:t>Source.CustStreet</a:t>
            </a:r>
            <a:r>
              <a:rPr lang="en-US" dirty="0" smtClean="0"/>
              <a:t>), </a:t>
            </a:r>
          </a:p>
          <a:p>
            <a:pPr marL="0" indent="0">
              <a:buFontTx/>
              <a:buNone/>
            </a:pPr>
            <a:r>
              <a:rPr lang="en-US" dirty="0" smtClean="0"/>
              <a:t>  </a:t>
            </a:r>
            <a:r>
              <a:rPr lang="en-US" dirty="0" err="1" smtClean="0"/>
              <a:t>Target.CustCity</a:t>
            </a:r>
            <a:r>
              <a:rPr lang="en-US" dirty="0" smtClean="0"/>
              <a:t> = DECODE(</a:t>
            </a:r>
            <a:r>
              <a:rPr lang="en-US" dirty="0" err="1" smtClean="0"/>
              <a:t>Source.CustCity</a:t>
            </a:r>
            <a:r>
              <a:rPr lang="en-US" dirty="0" smtClean="0"/>
              <a:t>, NULL, </a:t>
            </a:r>
            <a:r>
              <a:rPr lang="en-US" dirty="0" err="1" smtClean="0"/>
              <a:t>Target.CustCity</a:t>
            </a:r>
            <a:r>
              <a:rPr lang="en-US" dirty="0" smtClean="0"/>
              <a:t>, </a:t>
            </a:r>
            <a:r>
              <a:rPr lang="en-US" dirty="0" err="1" smtClean="0"/>
              <a:t>Source.CustCity</a:t>
            </a:r>
            <a:r>
              <a:rPr lang="en-US" dirty="0" smtClean="0"/>
              <a:t>), </a:t>
            </a:r>
          </a:p>
          <a:p>
            <a:pPr marL="0" indent="0">
              <a:buFontTx/>
              <a:buNone/>
            </a:pPr>
            <a:r>
              <a:rPr lang="en-US" dirty="0" smtClean="0"/>
              <a:t>  </a:t>
            </a:r>
            <a:r>
              <a:rPr lang="en-US" dirty="0" err="1" smtClean="0"/>
              <a:t>Target.CustState</a:t>
            </a:r>
            <a:r>
              <a:rPr lang="en-US" dirty="0" smtClean="0"/>
              <a:t> = DECODE(</a:t>
            </a:r>
            <a:r>
              <a:rPr lang="en-US" dirty="0" err="1" smtClean="0"/>
              <a:t>Source.CustState</a:t>
            </a:r>
            <a:r>
              <a:rPr lang="en-US" dirty="0" smtClean="0"/>
              <a:t>, NULL, </a:t>
            </a:r>
            <a:r>
              <a:rPr lang="en-US" dirty="0" err="1" smtClean="0"/>
              <a:t>Target.CustState</a:t>
            </a:r>
            <a:r>
              <a:rPr lang="en-US" dirty="0" smtClean="0"/>
              <a:t>, </a:t>
            </a:r>
            <a:r>
              <a:rPr lang="en-US" dirty="0" err="1" smtClean="0"/>
              <a:t>Source.CustState</a:t>
            </a:r>
            <a:r>
              <a:rPr lang="en-US" dirty="0" smtClean="0"/>
              <a:t>), </a:t>
            </a:r>
          </a:p>
          <a:p>
            <a:pPr marL="0" indent="0">
              <a:buFontTx/>
              <a:buNone/>
            </a:pPr>
            <a:r>
              <a:rPr lang="en-US" dirty="0" smtClean="0"/>
              <a:t>  </a:t>
            </a:r>
            <a:r>
              <a:rPr lang="en-US" dirty="0" err="1" smtClean="0"/>
              <a:t>Target.CustZip</a:t>
            </a:r>
            <a:r>
              <a:rPr lang="en-US" dirty="0" smtClean="0"/>
              <a:t> = DECODE(</a:t>
            </a:r>
            <a:r>
              <a:rPr lang="en-US" dirty="0" err="1" smtClean="0"/>
              <a:t>Source.CustZip</a:t>
            </a:r>
            <a:r>
              <a:rPr lang="en-US" dirty="0" smtClean="0"/>
              <a:t>, NULL, </a:t>
            </a:r>
            <a:r>
              <a:rPr lang="en-US" dirty="0" err="1" smtClean="0"/>
              <a:t>Target.CustZip</a:t>
            </a:r>
            <a:r>
              <a:rPr lang="en-US" dirty="0" smtClean="0"/>
              <a:t>, </a:t>
            </a:r>
            <a:r>
              <a:rPr lang="en-US" dirty="0" err="1" smtClean="0"/>
              <a:t>Source.CustZip</a:t>
            </a:r>
            <a:r>
              <a:rPr lang="en-US" dirty="0" smtClean="0"/>
              <a:t>), </a:t>
            </a:r>
          </a:p>
          <a:p>
            <a:pPr marL="0" indent="0">
              <a:buFontTx/>
              <a:buNone/>
            </a:pPr>
            <a:r>
              <a:rPr lang="en-US" dirty="0" smtClean="0"/>
              <a:t>  </a:t>
            </a:r>
            <a:r>
              <a:rPr lang="en-US" dirty="0" err="1" smtClean="0"/>
              <a:t>Target.CustNation</a:t>
            </a:r>
            <a:r>
              <a:rPr lang="en-US" dirty="0" smtClean="0"/>
              <a:t> = DECODE(</a:t>
            </a:r>
            <a:r>
              <a:rPr lang="en-US" dirty="0" err="1" smtClean="0"/>
              <a:t>Source.CustNation</a:t>
            </a:r>
            <a:r>
              <a:rPr lang="en-US" dirty="0" smtClean="0"/>
              <a:t>, NULL, </a:t>
            </a:r>
            <a:r>
              <a:rPr lang="en-US" dirty="0" err="1" smtClean="0"/>
              <a:t>Target.CustNation</a:t>
            </a:r>
            <a:r>
              <a:rPr lang="en-US" dirty="0" smtClean="0"/>
              <a:t>, </a:t>
            </a:r>
            <a:r>
              <a:rPr lang="en-US" dirty="0" err="1" smtClean="0"/>
              <a:t>Source.CustNation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7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91281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91281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91281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91281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1AEBD6D-708C-4058-AD75-ED24D587E9CF}" type="slidenum">
              <a:rPr kumimoji="0" lang="en-US" altLang="en-US" sz="1200" b="0" smtClean="0">
                <a:latin typeface="Arial" charset="0"/>
              </a:rPr>
              <a:pPr/>
              <a:t>9</a:t>
            </a:fld>
            <a:endParaRPr kumimoji="0" lang="en-US" altLang="en-US" sz="1200" b="0" smtClean="0">
              <a:latin typeface="Arial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dirty="0" err="1" smtClean="0"/>
              <a:t>Multitable</a:t>
            </a:r>
            <a:r>
              <a:rPr lang="en-US" sz="1200" dirty="0" smtClean="0"/>
              <a:t> INSERT statements can be used in data integration tasks to transfer data from one or more operational sources to a set of target tables</a:t>
            </a:r>
          </a:p>
          <a:p>
            <a:pPr eaLnBrk="1" hangingPunct="1"/>
            <a:endParaRPr lang="en-US" altLang="en-US" sz="1200" dirty="0" smtClean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Provide significant performance improvement over:</a:t>
            </a:r>
            <a:br>
              <a:rPr lang="en-US" sz="1200" dirty="0" smtClean="0"/>
            </a:br>
            <a:r>
              <a:rPr lang="en-US" sz="1200" dirty="0" smtClean="0"/>
              <a:t>– Single DML versus multiple INSERT...SELECT statements</a:t>
            </a:r>
            <a:br>
              <a:rPr lang="en-US" sz="1200" dirty="0" smtClean="0"/>
            </a:br>
            <a:r>
              <a:rPr lang="en-US" sz="1200" dirty="0" smtClean="0"/>
              <a:t>– Single DML versus a procedure to do multiple inserts using IF...THEN syntax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Data</a:t>
            </a:r>
            <a:r>
              <a:rPr lang="en-US" sz="1200" baseline="0" dirty="0" smtClean="0"/>
              <a:t> warehouse applications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/>
              <a:t>Insert into fact tables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/>
              <a:t>Partitioned fact tables by time (such as quarter) or dimension attributes such as product type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30366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99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0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380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9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8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7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16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93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402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90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Module 4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Materialized View Processing and Design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78013" y="3665538"/>
            <a:ext cx="6629400" cy="1676400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5: Oracle Tools for Data Integration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874" y="199632"/>
            <a:ext cx="8382000" cy="685800"/>
          </a:xfrm>
        </p:spPr>
        <p:txBody>
          <a:bodyPr/>
          <a:lstStyle/>
          <a:p>
            <a:r>
              <a:rPr lang="en-US" dirty="0" smtClean="0"/>
              <a:t>Multiple Table INSERT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562711"/>
              </p:ext>
            </p:extLst>
          </p:nvPr>
        </p:nvGraphicFramePr>
        <p:xfrm>
          <a:off x="422619" y="2202054"/>
          <a:ext cx="1304544" cy="2194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7820"/>
                <a:gridCol w="280235"/>
                <a:gridCol w="251246"/>
                <a:gridCol w="222256"/>
                <a:gridCol w="272987"/>
              </a:tblGrid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695966"/>
              </p:ext>
            </p:extLst>
          </p:nvPr>
        </p:nvGraphicFramePr>
        <p:xfrm>
          <a:off x="3134565" y="1104773"/>
          <a:ext cx="1321191" cy="2194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2935"/>
                <a:gridCol w="265221"/>
                <a:gridCol w="237785"/>
                <a:gridCol w="210348"/>
                <a:gridCol w="344902"/>
              </a:tblGrid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5230692"/>
              </p:ext>
            </p:extLst>
          </p:nvPr>
        </p:nvGraphicFramePr>
        <p:xfrm>
          <a:off x="3133578" y="3691273"/>
          <a:ext cx="1243350" cy="2194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7820"/>
                <a:gridCol w="280235"/>
                <a:gridCol w="251246"/>
                <a:gridCol w="222256"/>
                <a:gridCol w="211793"/>
              </a:tblGrid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 bwMode="auto">
          <a:xfrm rot="20395659">
            <a:off x="1896513" y="2529753"/>
            <a:ext cx="1107831" cy="422031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1047755">
            <a:off x="1896514" y="3306365"/>
            <a:ext cx="1107831" cy="422031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874" y="1830797"/>
            <a:ext cx="1529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S</a:t>
            </a:r>
            <a:r>
              <a:rPr lang="en-US" sz="1600" dirty="0" err="1" smtClean="0">
                <a:latin typeface="+mn-lt"/>
              </a:rPr>
              <a:t>ourceTable</a:t>
            </a:r>
            <a:endParaRPr lang="en-US" sz="16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2138" y="761560"/>
            <a:ext cx="1659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Target Table 1</a:t>
            </a:r>
            <a:endParaRPr lang="en-US" sz="16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2138" y="3348103"/>
            <a:ext cx="1659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Target Table 2</a:t>
            </a:r>
            <a:endParaRPr lang="en-US" sz="16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16497" y="2175949"/>
            <a:ext cx="373783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[ ALL | FIRST ]</a:t>
            </a:r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[WHEN &lt;condition&gt; THEN]</a:t>
            </a:r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INTO &lt;Target_Table1&gt; …</a:t>
            </a:r>
          </a:p>
          <a:p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[WHEN &lt;condition&gt; THEN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INTO &lt;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Target_Table2&gt; …</a:t>
            </a:r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[ELSE]</a:t>
            </a:r>
          </a:p>
          <a:p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INTO &lt;</a:t>
            </a:r>
            <a:r>
              <a:rPr 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Target_TableN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07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4" y="1375189"/>
            <a:ext cx="4093900" cy="1195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893" y="158463"/>
            <a:ext cx="8382000" cy="685800"/>
          </a:xfrm>
        </p:spPr>
        <p:txBody>
          <a:bodyPr/>
          <a:lstStyle/>
          <a:p>
            <a:r>
              <a:rPr lang="en-US" dirty="0"/>
              <a:t>Unconditional INSERT </a:t>
            </a:r>
            <a:r>
              <a:rPr lang="en-US" dirty="0" smtClean="0"/>
              <a:t>ALL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051" y="1038002"/>
            <a:ext cx="3025197" cy="6287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282" y="1730770"/>
            <a:ext cx="3004328" cy="7766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6367" y="2592222"/>
            <a:ext cx="2958563" cy="780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5645" y="3445731"/>
            <a:ext cx="2926633" cy="77458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348893" y="1375189"/>
            <a:ext cx="744158" cy="2623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78664" y="1831280"/>
            <a:ext cx="814387" cy="891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87674" y="1904249"/>
            <a:ext cx="794669" cy="573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67722" y="2037512"/>
            <a:ext cx="997923" cy="1335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15588" y="1076404"/>
            <a:ext cx="1028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Qtr1Sale</a:t>
            </a:r>
            <a:endParaRPr lang="en-US" sz="1400" b="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2262" y="1085332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err="1" smtClean="0">
                <a:latin typeface="+mn-lt"/>
              </a:rPr>
              <a:t>ProductSale</a:t>
            </a:r>
            <a:endParaRPr lang="en-US" sz="1800" b="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6253" y="3671470"/>
            <a:ext cx="5139392" cy="22467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</a:p>
          <a:p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INTO QTR1Sale  VALUES (Product_ID,ProductName,ProductCategory,Qtr1 )</a:t>
            </a:r>
          </a:p>
          <a:p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INTO QTR2Sale  VALUES (Product_ID,ProductName,ProductCategory,Qtr2 )</a:t>
            </a:r>
          </a:p>
          <a:p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INTO QTR3Sale  VALUES (Product_ID,ProductName,ProductCategory,Qtr3 )</a:t>
            </a:r>
          </a:p>
          <a:p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INTO QTR4Sale  VALUES (Product_ID,ProductName,ProductCategory,Qtr4 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PRODUCTSALE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36188" y="1996536"/>
            <a:ext cx="1028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Qtr2Sale</a:t>
            </a:r>
            <a:endParaRPr lang="en-US" sz="1400" b="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43076" y="2828783"/>
            <a:ext cx="1028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Qtr3Sale</a:t>
            </a:r>
            <a:endParaRPr lang="en-US" sz="1400" b="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92278" y="3677746"/>
            <a:ext cx="1028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Qtr4Sale</a:t>
            </a:r>
            <a:endParaRPr lang="en-US" sz="1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416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 animBg="1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6" y="1582140"/>
            <a:ext cx="4093900" cy="1195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6624"/>
            <a:ext cx="8382000" cy="6858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onditional </a:t>
            </a:r>
            <a:r>
              <a:rPr lang="en-US" dirty="0"/>
              <a:t>INSERT </a:t>
            </a:r>
            <a:r>
              <a:rPr lang="en-US" dirty="0" smtClean="0"/>
              <a:t>FIRST Example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240234" y="1415854"/>
            <a:ext cx="1062037" cy="4695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51176" y="2038231"/>
            <a:ext cx="1062038" cy="169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06785" y="2180017"/>
            <a:ext cx="1047750" cy="11099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10979" y="789315"/>
            <a:ext cx="1655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latin typeface="+mn-lt"/>
              </a:rPr>
              <a:t>ElectronicsSale</a:t>
            </a:r>
            <a:endParaRPr lang="en-US" sz="1600" b="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4774" y="1292283"/>
            <a:ext cx="1584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latin typeface="+mn-lt"/>
              </a:rPr>
              <a:t>ProductSale</a:t>
            </a:r>
            <a:endParaRPr lang="en-US" sz="1600" b="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1127" y="3007908"/>
            <a:ext cx="1450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latin typeface="+mn-lt"/>
              </a:rPr>
              <a:t>MoviesSale</a:t>
            </a:r>
            <a:endParaRPr lang="en-US" sz="1600" b="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1127" y="1832655"/>
            <a:ext cx="1242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latin typeface="+mn-lt"/>
              </a:rPr>
              <a:t>BooksSale</a:t>
            </a:r>
            <a:endParaRPr lang="en-US" sz="1600" b="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" y="3482680"/>
            <a:ext cx="68153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WHEN 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ProductCategory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'Electronics') THEN</a:t>
            </a:r>
          </a:p>
          <a:p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ElectronicsSale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VALUES 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Product_ID,ProductName,ProductCategory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,(Qtr1+Qtr2+Qtr3+Qtr4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WHEN 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ProductCategory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'Movies') THEN</a:t>
            </a:r>
          </a:p>
          <a:p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MoviesSale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VALUES 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Product_ID,ProductName,ProductCategory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,(Qtr1+Qtr2+Qtr3+Qtr4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WHEN 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ProductCategory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'Books') THEN</a:t>
            </a:r>
          </a:p>
          <a:p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BooksSale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VALUES 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Product_ID,ProductName,ProductCategory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,(Qtr1+Qtr2+Qtr3+Qtr4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PRODUCTSALE</a:t>
            </a:r>
            <a:r>
              <a:rPr lang="en-US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812" y="1104526"/>
            <a:ext cx="3619500" cy="7429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144" y="2104316"/>
            <a:ext cx="3629025" cy="9239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6968" y="3293347"/>
            <a:ext cx="36195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3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ELT architecture with optimization advantages</a:t>
            </a:r>
          </a:p>
          <a:p>
            <a:pPr eaLnBrk="1" hangingPunct="1"/>
            <a:r>
              <a:rPr lang="en-US" altLang="en-US" dirty="0" smtClean="0"/>
              <a:t>Comprehensive tool for data integration</a:t>
            </a:r>
          </a:p>
          <a:p>
            <a:pPr eaLnBrk="1" hangingPunct="1"/>
            <a:r>
              <a:rPr lang="en-US" altLang="en-US" dirty="0" smtClean="0"/>
              <a:t>SQL standard MERGE statement</a:t>
            </a:r>
          </a:p>
          <a:p>
            <a:pPr eaLnBrk="1" hangingPunct="1"/>
            <a:r>
              <a:rPr lang="en-US" altLang="en-US" dirty="0" smtClean="0"/>
              <a:t>Oracle proprietary multiple table INSERT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Lesson Objectives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436605" y="1206102"/>
            <a:ext cx="8250195" cy="4767648"/>
          </a:xfrm>
        </p:spPr>
        <p:txBody>
          <a:bodyPr/>
          <a:lstStyle/>
          <a:p>
            <a:r>
              <a:rPr lang="en-US" dirty="0" smtClean="0"/>
              <a:t>Discuss major </a:t>
            </a:r>
            <a:r>
              <a:rPr lang="en-US" dirty="0"/>
              <a:t>features of the Oracle Data Integrator</a:t>
            </a:r>
          </a:p>
          <a:p>
            <a:r>
              <a:rPr lang="en-US" dirty="0" smtClean="0"/>
              <a:t>Provide scenarios for using the multiple </a:t>
            </a:r>
            <a:r>
              <a:rPr lang="en-US" dirty="0"/>
              <a:t>table INSERT </a:t>
            </a:r>
            <a:r>
              <a:rPr lang="en-US" dirty="0" smtClean="0"/>
              <a:t>and MERGE statements</a:t>
            </a:r>
            <a:endParaRPr lang="en-US" dirty="0"/>
          </a:p>
          <a:p>
            <a:r>
              <a:rPr lang="en-US" dirty="0" smtClean="0"/>
              <a:t>Explain examples of multiple table INSERT </a:t>
            </a:r>
            <a:r>
              <a:rPr lang="en-US" dirty="0"/>
              <a:t>statements </a:t>
            </a:r>
            <a:r>
              <a:rPr lang="en-US" dirty="0" smtClean="0"/>
              <a:t>and MERGE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9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Data Integrator Components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52" y="1435417"/>
            <a:ext cx="68103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ODI Project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70" y="1577530"/>
            <a:ext cx="5615557" cy="36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ODI Mapping Specification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54" y="1511808"/>
            <a:ext cx="5687967" cy="35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in data integration processes</a:t>
            </a:r>
          </a:p>
          <a:p>
            <a:r>
              <a:rPr lang="en-US" dirty="0" smtClean="0"/>
              <a:t>Conditionally update or insert rows using a single SQL statement</a:t>
            </a:r>
          </a:p>
          <a:p>
            <a:pPr lvl="1"/>
            <a:r>
              <a:rPr lang="en-US" dirty="0" smtClean="0"/>
              <a:t>Insert if no match</a:t>
            </a:r>
          </a:p>
          <a:p>
            <a:pPr lvl="1"/>
            <a:r>
              <a:rPr lang="en-US" dirty="0" smtClean="0"/>
              <a:t>Update if match</a:t>
            </a:r>
          </a:p>
          <a:p>
            <a:r>
              <a:rPr lang="en-US" dirty="0"/>
              <a:t>Improved productivity </a:t>
            </a:r>
            <a:r>
              <a:rPr lang="en-US" dirty="0" smtClean="0"/>
              <a:t>and performance</a:t>
            </a:r>
          </a:p>
          <a:p>
            <a:r>
              <a:rPr lang="en-US" dirty="0" smtClean="0"/>
              <a:t>Part of SQL standard since SQL:2003</a:t>
            </a:r>
          </a:p>
        </p:txBody>
      </p:sp>
    </p:spTree>
    <p:extLst>
      <p:ext uri="{BB962C8B-B14F-4D97-AF65-F5344CB8AC3E}">
        <p14:creationId xmlns:p14="http://schemas.microsoft.com/office/powerpoint/2010/main" val="17730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Statement Structure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021329"/>
              </p:ext>
            </p:extLst>
          </p:nvPr>
        </p:nvGraphicFramePr>
        <p:xfrm>
          <a:off x="349635" y="1828783"/>
          <a:ext cx="1395984" cy="153678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7820"/>
                <a:gridCol w="280235"/>
                <a:gridCol w="251246"/>
                <a:gridCol w="222256"/>
                <a:gridCol w="364427"/>
              </a:tblGrid>
              <a:tr h="2316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5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8071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8071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5933" y="1961005"/>
            <a:ext cx="1449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Target Table </a:t>
            </a:r>
            <a:endParaRPr lang="en-US" sz="1600" b="0" dirty="0" smtClean="0">
              <a:latin typeface="+mn-lt"/>
            </a:endParaRPr>
          </a:p>
          <a:p>
            <a:r>
              <a:rPr lang="en-US" sz="1600" b="0" dirty="0" smtClean="0">
                <a:latin typeface="+mn-lt"/>
              </a:rPr>
              <a:t>(</a:t>
            </a:r>
            <a:r>
              <a:rPr lang="en-US" sz="1600" b="0" dirty="0" smtClean="0">
                <a:latin typeface="+mn-lt"/>
              </a:rPr>
              <a:t>after </a:t>
            </a:r>
            <a:r>
              <a:rPr lang="en-US" sz="1600" b="0" dirty="0" smtClean="0">
                <a:latin typeface="+mn-lt"/>
              </a:rPr>
              <a:t>Merge</a:t>
            </a:r>
            <a:r>
              <a:rPr lang="en-US" sz="1600" b="0" dirty="0" smtClean="0">
                <a:latin typeface="+mn-lt"/>
              </a:rPr>
              <a:t>)</a:t>
            </a:r>
            <a:endParaRPr lang="en-US" sz="1600" b="0" dirty="0">
              <a:latin typeface="+mn-lt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338485"/>
              </p:ext>
            </p:extLst>
          </p:nvPr>
        </p:nvGraphicFramePr>
        <p:xfrm>
          <a:off x="2763741" y="2594565"/>
          <a:ext cx="1333554" cy="1950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7820"/>
                <a:gridCol w="217805"/>
                <a:gridCol w="251246"/>
                <a:gridCol w="222256"/>
                <a:gridCol w="364427"/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9635" y="1490229"/>
            <a:ext cx="1529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Source Table</a:t>
            </a:r>
            <a:endParaRPr lang="en-US" sz="1600" b="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4711" y="2256010"/>
            <a:ext cx="4030485" cy="22467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INTO &lt;</a:t>
            </a:r>
            <a:r>
              <a:rPr 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Target_Table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&lt;</a:t>
            </a:r>
            <a:r>
              <a:rPr 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Source_Table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&lt;</a:t>
            </a:r>
            <a:r>
              <a:rPr 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join_condition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MATCHED THEN</a:t>
            </a:r>
          </a:p>
          <a:p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UPDATE SET …</a:t>
            </a:r>
          </a:p>
          <a:p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NOT MATCHED THEN</a:t>
            </a:r>
          </a:p>
          <a:p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INSERT …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1828820" y="3379395"/>
            <a:ext cx="689408" cy="438912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873158"/>
              </p:ext>
            </p:extLst>
          </p:nvPr>
        </p:nvGraphicFramePr>
        <p:xfrm>
          <a:off x="349635" y="3984068"/>
          <a:ext cx="1395984" cy="153678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7820"/>
                <a:gridCol w="280235"/>
                <a:gridCol w="251246"/>
                <a:gridCol w="222256"/>
                <a:gridCol w="364427"/>
              </a:tblGrid>
              <a:tr h="2316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5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8071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8071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9635" y="3649030"/>
            <a:ext cx="14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Target Table</a:t>
            </a:r>
            <a:endParaRPr lang="en-US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783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Statement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72127" y="2039971"/>
            <a:ext cx="4986528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INTO </a:t>
            </a:r>
            <a:r>
              <a:rPr lang="en-US" sz="1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SSCustomer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Target</a:t>
            </a:r>
          </a:p>
          <a:p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SSCustomerChanges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Source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ON 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Target.CustId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Source.CustId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MATCHED THEN</a:t>
            </a:r>
          </a:p>
          <a:p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UPDATE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endParaRPr lang="en-US" sz="16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Target.CustName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Source.CustName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Target.CustNation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Source.CustNation</a:t>
            </a:r>
            <a:endParaRPr lang="en-US" sz="16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NOT MATCHED THEN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Target.CustId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)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VALUES 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Source.CustId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 );  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9636228"/>
              </p:ext>
            </p:extLst>
          </p:nvPr>
        </p:nvGraphicFramePr>
        <p:xfrm>
          <a:off x="291722" y="1670287"/>
          <a:ext cx="1395984" cy="153678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7820"/>
                <a:gridCol w="280235"/>
                <a:gridCol w="251246"/>
                <a:gridCol w="222256"/>
                <a:gridCol w="364427"/>
              </a:tblGrid>
              <a:tr h="2316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5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8071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8071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41033" y="1085512"/>
            <a:ext cx="1414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latin typeface="+mn-lt"/>
              </a:rPr>
              <a:t>SSCustomer</a:t>
            </a:r>
            <a:r>
              <a:rPr lang="en-US" sz="1600" b="0" dirty="0">
                <a:latin typeface="+mn-lt"/>
              </a:rPr>
              <a:t> </a:t>
            </a:r>
            <a:endParaRPr lang="en-US" sz="1600" b="0" dirty="0" smtClean="0">
              <a:latin typeface="+mn-lt"/>
            </a:endParaRPr>
          </a:p>
          <a:p>
            <a:r>
              <a:rPr lang="en-US" sz="1600" b="0" dirty="0" smtClean="0">
                <a:latin typeface="+mn-lt"/>
              </a:rPr>
              <a:t>(</a:t>
            </a:r>
            <a:r>
              <a:rPr lang="en-US" sz="1600" b="0" dirty="0" smtClean="0">
                <a:latin typeface="+mn-lt"/>
              </a:rPr>
              <a:t>after </a:t>
            </a:r>
            <a:r>
              <a:rPr lang="en-US" sz="1600" b="0" dirty="0" smtClean="0">
                <a:latin typeface="+mn-lt"/>
              </a:rPr>
              <a:t>Merge</a:t>
            </a:r>
            <a:r>
              <a:rPr lang="en-US" sz="1600" b="0" dirty="0" smtClean="0">
                <a:latin typeface="+mn-lt"/>
              </a:rPr>
              <a:t>)</a:t>
            </a:r>
            <a:endParaRPr lang="en-US" sz="1600" b="0" dirty="0">
              <a:latin typeface="+mn-lt"/>
            </a:endParaRP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174318"/>
              </p:ext>
            </p:extLst>
          </p:nvPr>
        </p:nvGraphicFramePr>
        <p:xfrm>
          <a:off x="2541033" y="1682462"/>
          <a:ext cx="1333554" cy="1950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7820"/>
                <a:gridCol w="217805"/>
                <a:gridCol w="251246"/>
                <a:gridCol w="222256"/>
                <a:gridCol w="364427"/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1331733"/>
            <a:ext cx="216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latin typeface="+mn-lt"/>
              </a:rPr>
              <a:t>SSCustomerChanges</a:t>
            </a:r>
            <a:endParaRPr lang="en-US" sz="1600" b="0" dirty="0">
              <a:latin typeface="+mn-lt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1770907" y="3220899"/>
            <a:ext cx="689408" cy="438912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686260"/>
              </p:ext>
            </p:extLst>
          </p:nvPr>
        </p:nvGraphicFramePr>
        <p:xfrm>
          <a:off x="291722" y="3825572"/>
          <a:ext cx="1395984" cy="153678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7820"/>
                <a:gridCol w="280235"/>
                <a:gridCol w="251246"/>
                <a:gridCol w="222256"/>
                <a:gridCol w="364427"/>
              </a:tblGrid>
              <a:tr h="2316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5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8071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8071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1722" y="3490534"/>
            <a:ext cx="14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latin typeface="+mn-lt"/>
              </a:rPr>
              <a:t>SSCustomer</a:t>
            </a:r>
            <a:endParaRPr lang="en-US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992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3" grpId="0"/>
      <p:bldP spid="14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Multiple Table INSERT Statement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Useful in data integration processes</a:t>
            </a:r>
            <a:endParaRPr lang="en-US" altLang="en-US" sz="2400" dirty="0"/>
          </a:p>
          <a:p>
            <a:pPr eaLnBrk="1" hangingPunct="1"/>
            <a:r>
              <a:rPr lang="en-US" altLang="en-US" sz="2400" dirty="0" smtClean="0"/>
              <a:t>Partitioning</a:t>
            </a:r>
          </a:p>
          <a:p>
            <a:pPr lvl="1" eaLnBrk="1" hangingPunct="1"/>
            <a:r>
              <a:rPr lang="en-US" altLang="en-US" sz="2000" dirty="0" smtClean="0"/>
              <a:t>Unconditional for partitioning by columns</a:t>
            </a:r>
          </a:p>
          <a:p>
            <a:pPr lvl="1" eaLnBrk="1" hangingPunct="1"/>
            <a:r>
              <a:rPr lang="en-US" altLang="en-US" sz="2000" dirty="0" smtClean="0"/>
              <a:t>Conditional for partitioning by rows</a:t>
            </a:r>
          </a:p>
          <a:p>
            <a:pPr eaLnBrk="1" hangingPunct="1"/>
            <a:r>
              <a:rPr lang="en-US" altLang="en-US" sz="2400" dirty="0" smtClean="0"/>
              <a:t>Improved performance and productivity</a:t>
            </a:r>
          </a:p>
          <a:p>
            <a:r>
              <a:rPr lang="en-US" altLang="en-US" sz="2400" dirty="0"/>
              <a:t>Oracle proprietary </a:t>
            </a:r>
            <a:r>
              <a:rPr lang="en-US" altLang="en-US" sz="2400" dirty="0" smtClean="0"/>
              <a:t>extension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Unit 3 Materialized View Processing and Design&amp;quot;&quot;/&gt;&lt;property id=&quot;20307&quot; value=&quot;256&quot;/&gt;&lt;/object&gt;&lt;object type=&quot;3&quot; unique_id=&quot;10047&quot;&gt;&lt;property id=&quot;20148&quot; value=&quot;5&quot;/&gt;&lt;property id=&quot;20300&quot; value=&quot;Slide 12 - &amp;quot;INSERT ALL Statement&amp;quot;&quot;/&gt;&lt;property id=&quot;20307&quot; value=&quot;387&quot;/&gt;&lt;/object&gt;&lt;object type=&quot;3&quot; unique_id=&quot;10085&quot;&gt;&lt;property id=&quot;20148&quot; value=&quot;5&quot;/&gt;&lt;property id=&quot;20300&quot; value=&quot;Slide 16 - &amp;quot;Summary&amp;quot;&quot;/&gt;&lt;property id=&quot;20307&quot; value=&quot;264&quot;/&gt;&lt;/object&gt;&lt;object type=&quot;3&quot; unique_id=&quot;10113&quot;&gt;&lt;property id=&quot;20148&quot; value=&quot;5&quot;/&gt;&lt;property id=&quot;20300&quot; value=&quot;Slide 6 - &amp;quot;Oracle Data Integrator&amp;quot;&quot;/&gt;&lt;property id=&quot;20307&quot; value=&quot;390&quot;/&gt;&lt;/object&gt;&lt;object type=&quot;3&quot; unique_id=&quot;10214&quot;&gt;&lt;property id=&quot;20148&quot; value=&quot;5&quot;/&gt;&lt;property id=&quot;20300&quot; value=&quot;Slide 7 - &amp;quot;ODI Environment&amp;quot;&quot;/&gt;&lt;property id=&quot;20307&quot; value=&quot;391&quot;/&gt;&lt;/object&gt;&lt;object type=&quot;3&quot; unique_id=&quot;10490&quot;&gt;&lt;property id=&quot;20148&quot; value=&quot;5&quot;/&gt;&lt;property id=&quot;20300&quot; value=&quot;Slide 8 - &amp;quot;ODI Mapping Specification&amp;quot;&quot;/&gt;&lt;property id=&quot;20307&quot; value=&quot;392&quot;/&gt;&lt;/object&gt;&lt;object type=&quot;3&quot; unique_id=&quot;10492&quot;&gt;&lt;property id=&quot;20148&quot; value=&quot;5&quot;/&gt;&lt;property id=&quot;20300&quot; value=&quot;Slide 13 - &amp;quot;Multiple Table INSERT Example&amp;quot;&quot;/&gt;&lt;property id=&quot;20307&quot; value=&quot;394&quot;/&gt;&lt;/object&gt;&lt;object type=&quot;3&quot; unique_id=&quot;10661&quot;&gt;&lt;property id=&quot;20148&quot; value=&quot;5&quot;/&gt;&lt;property id=&quot;20300&quot; value=&quot;Slide 9 - &amp;quot;MERGE Statement&amp;quot;&quot;/&gt;&lt;property id=&quot;20307&quot; value=&quot;395&quot;/&gt;&lt;/object&gt;&lt;object type=&quot;3&quot; unique_id=&quot;11354&quot;&gt;&lt;property id=&quot;20148&quot; value=&quot;5&quot;/&gt;&lt;property id=&quot;20300&quot; value=&quot;Slide 10 - &amp;quot;MERGE Statement Structure&amp;quot;&quot;/&gt;&lt;property id=&quot;20307&quot; value=&quot;397&quot;/&gt;&lt;/object&gt;&lt;object type=&quot;3&quot; unique_id=&quot;12536&quot;&gt;&lt;property id=&quot;20148&quot; value=&quot;5&quot;/&gt;&lt;property id=&quot;20300&quot; value=&quot;Slide 14 - &amp;quot;Unconditional INSERT ALL&amp;quot;&quot;/&gt;&lt;property id=&quot;20307&quot; value=&quot;399&quot;/&gt;&lt;/object&gt;&lt;object type=&quot;3&quot; unique_id=&quot;12627&quot;&gt;&lt;property id=&quot;20148&quot; value=&quot;5&quot;/&gt;&lt;property id=&quot;20300&quot; value=&quot;Slide 15 - &amp;quot;Conditional INSERT ALL&amp;quot;&quot;/&gt;&lt;property id=&quot;20307&quot; value=&quot;400&quot;/&gt;&lt;/object&gt;&lt;object type=&quot;3&quot; unique_id=&quot;13805&quot;&gt;&lt;property id=&quot;20148&quot; value=&quot;5&quot;/&gt;&lt;property id=&quot;20300&quot; value=&quot;Slide 11 - &amp;quot;MERGE Statement Example&amp;quot;&quot;/&gt;&lt;property id=&quot;20307&quot; value=&quot;404&quot;/&gt;&lt;/object&gt;&lt;object type=&quot;3&quot; unique_id=&quot;24958&quot;&gt;&lt;property id=&quot;20148&quot; value=&quot;5&quot;/&gt;&lt;property id=&quot;20300&quot; value=&quot;Slide 2 - &amp;quot;Oracle Tools&amp;quot;&quot;/&gt;&lt;property id=&quot;20307&quot; value=&quot;405&quot;/&gt;&lt;/object&gt;&lt;object type=&quot;3&quot; unique_id=&quot;24959&quot;&gt;&lt;property id=&quot;20148&quot; value=&quot;5&quot;/&gt;&lt;property id=&quot;20300&quot; value=&quot;Slide 4 - &amp;quot;SQL Access Advisor Overview&amp;quot;&quot;/&gt;&lt;property id=&quot;20307&quot; value=&quot;406&quot;/&gt;&lt;/object&gt;&lt;object type=&quot;3&quot; unique_id=&quot;24960&quot;&gt;&lt;property id=&quot;20148&quot; value=&quot;5&quot;/&gt;&lt;property id=&quot;20300&quot; value=&quot;Slide 5 - &amp;quot;Workload Specification&amp;quot;&quot;/&gt;&lt;property id=&quot;20307&quot; value=&quot;407&quot;/&gt;&lt;/object&gt;&lt;object type=&quot;3&quot; unique_id=&quot;25024&quot;&gt;&lt;property id=&quot;20148&quot; value=&quot;5&quot;/&gt;&lt;property id=&quot;20300&quot; value=&quot;Slide 3 - &amp;quot;Oracle SQL Access Advisor&amp;quot;&quot;/&gt;&lt;property id=&quot;20307&quot; value=&quot;40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10164</TotalTime>
  <Words>1557</Words>
  <Application>Microsoft Office PowerPoint</Application>
  <PresentationFormat>On-screen Show (4:3)</PresentationFormat>
  <Paragraphs>311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Courier New</vt:lpstr>
      <vt:lpstr>Times New Roman</vt:lpstr>
      <vt:lpstr>Blank Presentation</vt:lpstr>
      <vt:lpstr>Module 4 Materialized View Processing and Design</vt:lpstr>
      <vt:lpstr>Lesson Objectives</vt:lpstr>
      <vt:lpstr>Oracle Data Integrator Components</vt:lpstr>
      <vt:lpstr>ODI Project Example</vt:lpstr>
      <vt:lpstr>ODI Mapping Specification</vt:lpstr>
      <vt:lpstr>MERGE Statement</vt:lpstr>
      <vt:lpstr>MERGE Statement Structure</vt:lpstr>
      <vt:lpstr>MERGE Statement Example</vt:lpstr>
      <vt:lpstr>Multiple Table INSERT Statement</vt:lpstr>
      <vt:lpstr>Multiple Table INSERT Structure</vt:lpstr>
      <vt:lpstr>Unconditional INSERT ALL Example</vt:lpstr>
      <vt:lpstr>Conditional INSERT FIRST Example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of Database Design, Application Development and Administration</dc:title>
  <dc:subject>Data warehouse technology and management</dc:subject>
  <dc:creator>Michael Mannino</dc:creator>
  <dc:description>Third edition</dc:description>
  <cp:lastModifiedBy>Mike</cp:lastModifiedBy>
  <cp:revision>2203</cp:revision>
  <cp:lastPrinted>1601-01-01T00:00:00Z</cp:lastPrinted>
  <dcterms:created xsi:type="dcterms:W3CDTF">2000-07-15T18:34:14Z</dcterms:created>
  <dcterms:modified xsi:type="dcterms:W3CDTF">2015-12-06T19:37:26Z</dcterms:modified>
</cp:coreProperties>
</file>