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97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3" r:id="rId19"/>
    <p:sldId id="314" r:id="rId20"/>
    <p:sldId id="316" r:id="rId21"/>
    <p:sldId id="317" r:id="rId22"/>
    <p:sldId id="318" r:id="rId23"/>
    <p:sldId id="311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5356" autoAdjust="0"/>
  </p:normalViewPr>
  <p:slideViewPr>
    <p:cSldViewPr>
      <p:cViewPr varScale="1">
        <p:scale>
          <a:sx n="88" d="100"/>
          <a:sy n="88" d="100"/>
        </p:scale>
        <p:origin x="4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620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21.xml"/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03/09/2015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1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b="1" dirty="0" err="1" smtClean="0">
                <a:latin typeface="Arial" charset="0"/>
                <a:cs typeface="Arial" charset="0"/>
              </a:rPr>
              <a:t>Mục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tiêu</a:t>
            </a:r>
            <a:r>
              <a:rPr lang="en-US" b="1" dirty="0" smtClean="0">
                <a:latin typeface="Arial" charset="0"/>
                <a:cs typeface="Arial" charset="0"/>
              </a:rPr>
              <a:t> (</a:t>
            </a:r>
            <a:r>
              <a:rPr lang="en-US" dirty="0" smtClean="0"/>
              <a:t>objectives)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b="1" dirty="0" err="1" smtClean="0">
                <a:latin typeface="Arial" charset="0"/>
                <a:cs typeface="Arial" charset="0"/>
              </a:rPr>
              <a:t>Khái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niệm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về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mạng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máy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tính</a:t>
            </a:r>
            <a:r>
              <a:rPr lang="en-US" b="1" dirty="0" smtClean="0">
                <a:latin typeface="Arial" charset="0"/>
                <a:cs typeface="Arial" charset="0"/>
              </a:rPr>
              <a:t> (</a:t>
            </a:r>
            <a:r>
              <a:rPr lang="en-US" dirty="0" smtClean="0"/>
              <a:t>The concept of computer network)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b="1" dirty="0" err="1" smtClean="0">
                <a:latin typeface="Arial" charset="0"/>
                <a:cs typeface="Arial" charset="0"/>
              </a:rPr>
              <a:t>Lợi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ích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khi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sử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dụng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mạng</a:t>
            </a:r>
            <a:r>
              <a:rPr lang="en-US" b="1" dirty="0" smtClean="0">
                <a:latin typeface="Arial" charset="0"/>
                <a:cs typeface="Arial" charset="0"/>
              </a:rPr>
              <a:t> (</a:t>
            </a:r>
            <a:r>
              <a:rPr lang="en-US" dirty="0" smtClean="0"/>
              <a:t>Benefits of using network)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b="1" dirty="0" err="1" smtClean="0">
                <a:latin typeface="Arial" charset="0"/>
                <a:cs typeface="Arial" charset="0"/>
              </a:rPr>
              <a:t>Phân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loại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mạng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máy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tính</a:t>
            </a:r>
            <a:r>
              <a:rPr lang="en-US" b="1" dirty="0" smtClean="0">
                <a:latin typeface="Arial" charset="0"/>
                <a:cs typeface="Arial" charset="0"/>
              </a:rPr>
              <a:t>(</a:t>
            </a:r>
            <a:r>
              <a:rPr lang="en-US" dirty="0" smtClean="0"/>
              <a:t>Classification of computer networks)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b="1" dirty="0" err="1" smtClean="0">
                <a:latin typeface="Arial" charset="0"/>
                <a:cs typeface="Arial" charset="0"/>
              </a:rPr>
              <a:t>Mô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hình</a:t>
            </a:r>
            <a:r>
              <a:rPr lang="en-US" b="1" dirty="0" smtClean="0">
                <a:latin typeface="Arial" charset="0"/>
                <a:cs typeface="Arial" charset="0"/>
              </a:rPr>
              <a:t> OSI(</a:t>
            </a:r>
            <a:r>
              <a:rPr lang="en-US" dirty="0" smtClean="0"/>
              <a:t>The OSI model )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b="1" dirty="0" err="1" smtClean="0">
                <a:latin typeface="Arial" charset="0"/>
                <a:cs typeface="Arial" charset="0"/>
              </a:rPr>
              <a:t>Mô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hình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mạng</a:t>
            </a:r>
            <a:r>
              <a:rPr lang="en-US" b="1" dirty="0" smtClean="0">
                <a:latin typeface="Arial" charset="0"/>
                <a:cs typeface="Arial" charset="0"/>
              </a:rPr>
              <a:t> LAN </a:t>
            </a:r>
            <a:r>
              <a:rPr lang="en-US" b="1" dirty="0" err="1" smtClean="0">
                <a:latin typeface="Arial" charset="0"/>
                <a:cs typeface="Arial" charset="0"/>
              </a:rPr>
              <a:t>và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các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giao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thức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mạng</a:t>
            </a:r>
            <a:r>
              <a:rPr lang="en-US" b="1" dirty="0" smtClean="0">
                <a:latin typeface="Arial" charset="0"/>
                <a:cs typeface="Arial" charset="0"/>
              </a:rPr>
              <a:t> (</a:t>
            </a:r>
            <a:r>
              <a:rPr lang="en-US" dirty="0" smtClean="0"/>
              <a:t>Models LAN and networking protocols)</a:t>
            </a:r>
            <a:endParaRPr lang="en-US" b="1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3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Arial" charset="0"/>
              </a:rPr>
              <a:t>Truyền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thông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không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dây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kỹ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thuật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số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không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phải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là</a:t>
            </a:r>
            <a:r>
              <a:rPr lang="en-US" sz="2000" dirty="0" smtClean="0">
                <a:latin typeface="Arial" charset="0"/>
                <a:cs typeface="Arial" charset="0"/>
              </a:rPr>
              <a:t> ý </a:t>
            </a:r>
            <a:r>
              <a:rPr lang="en-US" sz="2000" dirty="0" err="1" smtClean="0">
                <a:latin typeface="Arial" charset="0"/>
                <a:cs typeface="Arial" charset="0"/>
              </a:rPr>
              <a:t>tưởng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mới</a:t>
            </a:r>
            <a:r>
              <a:rPr lang="en-US" sz="2000" dirty="0" smtClean="0">
                <a:latin typeface="Arial" charset="0"/>
                <a:cs typeface="Arial" charset="0"/>
              </a:rPr>
              <a:t>. </a:t>
            </a:r>
            <a:r>
              <a:rPr lang="en-US" sz="2000" dirty="0" err="1" smtClean="0">
                <a:latin typeface="Arial" charset="0"/>
                <a:cs typeface="Arial" charset="0"/>
              </a:rPr>
              <a:t>Năm</a:t>
            </a:r>
            <a:r>
              <a:rPr lang="en-US" sz="2000" dirty="0" smtClean="0">
                <a:latin typeface="Arial" charset="0"/>
                <a:cs typeface="Arial" charset="0"/>
              </a:rPr>
              <a:t> 1901, </a:t>
            </a:r>
            <a:r>
              <a:rPr lang="en-US" sz="2000" dirty="0" err="1" smtClean="0">
                <a:latin typeface="Arial" charset="0"/>
                <a:cs typeface="Arial" charset="0"/>
              </a:rPr>
              <a:t>Guglielmo</a:t>
            </a:r>
            <a:r>
              <a:rPr lang="en-US" sz="2000" dirty="0" smtClean="0">
                <a:latin typeface="Arial" charset="0"/>
                <a:cs typeface="Arial" charset="0"/>
              </a:rPr>
              <a:t> Marconi (</a:t>
            </a:r>
            <a:r>
              <a:rPr lang="en-US" sz="2000" dirty="0" err="1" smtClean="0">
                <a:latin typeface="Arial" charset="0"/>
                <a:cs typeface="Arial" charset="0"/>
              </a:rPr>
              <a:t>nhà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vật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lý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người</a:t>
            </a:r>
            <a:r>
              <a:rPr lang="en-US" sz="2000" dirty="0" smtClean="0">
                <a:latin typeface="Arial" charset="0"/>
                <a:cs typeface="Arial" charset="0"/>
              </a:rPr>
              <a:t> Ý) </a:t>
            </a:r>
            <a:r>
              <a:rPr lang="en-US" sz="2000" dirty="0" err="1" smtClean="0">
                <a:latin typeface="Arial" charset="0"/>
                <a:cs typeface="Arial" charset="0"/>
              </a:rPr>
              <a:t>đã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mô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tả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một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máy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điện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tín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không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dây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latin typeface="Arial" charset="0"/>
                <a:cs typeface="Arial" charset="0"/>
              </a:rPr>
              <a:t>dùng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mã</a:t>
            </a:r>
            <a:r>
              <a:rPr lang="en-US" sz="2000" dirty="0" smtClean="0">
                <a:latin typeface="Arial" charset="0"/>
                <a:cs typeface="Arial" charset="0"/>
              </a:rPr>
              <a:t> Morse (</a:t>
            </a:r>
            <a:r>
              <a:rPr lang="en-US" sz="2000" dirty="0" err="1" smtClean="0">
                <a:latin typeface="Arial" charset="0"/>
                <a:cs typeface="Arial" charset="0"/>
              </a:rPr>
              <a:t>gồm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các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dấu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chấm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và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gạch</a:t>
            </a:r>
            <a:r>
              <a:rPr lang="en-US" sz="2000" dirty="0" smtClean="0">
                <a:latin typeface="Arial" charset="0"/>
                <a:cs typeface="Arial" charset="0"/>
              </a:rPr>
              <a:t>).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Arial" charset="0"/>
              </a:rPr>
              <a:t>Mạng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không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dây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có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thể</a:t>
            </a:r>
            <a:r>
              <a:rPr lang="en-US" sz="2000" dirty="0" smtClean="0">
                <a:latin typeface="Arial" charset="0"/>
                <a:cs typeface="Arial" charset="0"/>
              </a:rPr>
              <a:t> chia </a:t>
            </a:r>
            <a:r>
              <a:rPr lang="en-US" sz="2000" dirty="0" err="1" smtClean="0">
                <a:latin typeface="Arial" charset="0"/>
                <a:cs typeface="Arial" charset="0"/>
              </a:rPr>
              <a:t>thành</a:t>
            </a:r>
            <a:r>
              <a:rPr lang="en-US" sz="2000" dirty="0" smtClean="0">
                <a:latin typeface="Arial" charset="0"/>
                <a:cs typeface="Arial" charset="0"/>
              </a:rPr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LAN </a:t>
            </a:r>
            <a:r>
              <a:rPr lang="en-US" sz="2000" dirty="0" err="1" smtClean="0">
                <a:latin typeface="Arial" charset="0"/>
                <a:cs typeface="Arial" charset="0"/>
              </a:rPr>
              <a:t>không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dây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WAN </a:t>
            </a:r>
            <a:r>
              <a:rPr lang="en-US" sz="2000" dirty="0" err="1" smtClean="0">
                <a:latin typeface="Arial" charset="0"/>
                <a:cs typeface="Arial" charset="0"/>
              </a:rPr>
              <a:t>không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dây</a:t>
            </a:r>
            <a:endParaRPr lang="en-US" sz="2000" b="1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19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transmission line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WAN</a:t>
            </a:r>
          </a:p>
          <a:p>
            <a:endParaRPr lang="en-US" dirty="0" smtClean="0"/>
          </a:p>
          <a:p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LAN</a:t>
            </a:r>
          </a:p>
          <a:p>
            <a:endParaRPr lang="en-US" dirty="0" smtClean="0"/>
          </a:p>
          <a:p>
            <a:pPr marL="46038" indent="-46038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)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trúc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Mạng</a:t>
            </a:r>
            <a:r>
              <a:rPr lang="en-US" dirty="0" smtClean="0"/>
              <a:t> SNA </a:t>
            </a:r>
            <a:r>
              <a:rPr lang="en-US" dirty="0" err="1" smtClean="0"/>
              <a:t>của</a:t>
            </a:r>
            <a:r>
              <a:rPr lang="en-US" dirty="0" smtClean="0"/>
              <a:t> IBM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Mạng</a:t>
            </a:r>
            <a:r>
              <a:rPr lang="en-US" dirty="0" smtClean="0"/>
              <a:t> ISO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(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ISO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Mạng</a:t>
            </a:r>
            <a:r>
              <a:rPr lang="en-US" dirty="0" smtClean="0"/>
              <a:t> TCP/IP (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).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. . .</a:t>
            </a:r>
          </a:p>
          <a:p>
            <a:pPr marL="46038" indent="-46038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),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dây</a:t>
            </a:r>
            <a:r>
              <a:rPr lang="en-US" dirty="0" smtClean="0">
                <a:solidFill>
                  <a:srgbClr val="FF0000"/>
                </a:solidFill>
              </a:rPr>
              <a:t>-wireless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4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Tốc độ</a:t>
            </a:r>
            <a:endParaRPr lang="en-US" sz="1200" dirty="0" smtClean="0"/>
          </a:p>
          <a:p>
            <a:r>
              <a:rPr lang="vi-VN" sz="1200" dirty="0" smtClean="0"/>
              <a:t>Chi phí</a:t>
            </a:r>
            <a:endParaRPr lang="en-US" sz="1200" dirty="0" smtClean="0"/>
          </a:p>
          <a:p>
            <a:r>
              <a:rPr lang="en-US" sz="1200" dirty="0" smtClean="0"/>
              <a:t>A</a:t>
            </a:r>
            <a:r>
              <a:rPr lang="vi-VN" sz="1200" dirty="0" smtClean="0"/>
              <a:t>n ninh</a:t>
            </a:r>
            <a:endParaRPr lang="en-US" sz="1200" dirty="0" smtClean="0"/>
          </a:p>
          <a:p>
            <a:r>
              <a:rPr lang="en-US" sz="1200" dirty="0" smtClean="0"/>
              <a:t>S</a:t>
            </a:r>
            <a:r>
              <a:rPr lang="vi-VN" sz="1200" dirty="0" smtClean="0"/>
              <a:t>ẵn sàng</a:t>
            </a:r>
            <a:endParaRPr lang="en-US" sz="1200" dirty="0" smtClean="0"/>
          </a:p>
          <a:p>
            <a:r>
              <a:rPr lang="vi-VN" sz="1200" dirty="0" smtClean="0"/>
              <a:t>Khả năng mở rộng</a:t>
            </a:r>
            <a:endParaRPr lang="en-US" sz="1200" dirty="0" smtClean="0"/>
          </a:p>
          <a:p>
            <a:r>
              <a:rPr lang="en-US" sz="1200" dirty="0" smtClean="0"/>
              <a:t>Đ</a:t>
            </a:r>
            <a:r>
              <a:rPr lang="vi-VN" sz="1200" dirty="0" smtClean="0"/>
              <a:t>ộ tin cậy</a:t>
            </a:r>
            <a:endParaRPr lang="en-US" sz="1200" dirty="0" smtClean="0"/>
          </a:p>
          <a:p>
            <a:r>
              <a:rPr lang="en-US" sz="1200" dirty="0" err="1" smtClean="0"/>
              <a:t>Sơ</a:t>
            </a:r>
            <a:r>
              <a:rPr lang="en-US" sz="1200" dirty="0" smtClean="0"/>
              <a:t> </a:t>
            </a:r>
            <a:r>
              <a:rPr lang="en-US" sz="1200" dirty="0" err="1" smtClean="0"/>
              <a:t>đồ</a:t>
            </a:r>
            <a:r>
              <a:rPr lang="en-US" sz="1200" dirty="0" smtClean="0"/>
              <a:t> </a:t>
            </a:r>
            <a:r>
              <a:rPr lang="en-US" sz="1200" dirty="0" err="1" smtClean="0"/>
              <a:t>liên</a:t>
            </a:r>
            <a:r>
              <a:rPr lang="en-US" sz="1200" dirty="0" smtClean="0"/>
              <a:t> </a:t>
            </a:r>
            <a:r>
              <a:rPr lang="en-US" sz="1200" dirty="0" err="1" smtClean="0"/>
              <a:t>kết</a:t>
            </a:r>
            <a:r>
              <a:rPr lang="en-US" sz="1200" dirty="0" smtClean="0"/>
              <a:t> </a:t>
            </a:r>
            <a:r>
              <a:rPr lang="en-US" sz="1200" dirty="0" err="1" smtClean="0"/>
              <a:t>mạng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Mạng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cục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bộ</a:t>
            </a:r>
            <a:r>
              <a:rPr lang="en-US" sz="2400" dirty="0" smtClean="0">
                <a:solidFill>
                  <a:srgbClr val="FF0000"/>
                </a:solidFill>
              </a:rPr>
              <a:t> - local area network</a:t>
            </a:r>
            <a:r>
              <a:rPr lang="en-US" sz="2400" dirty="0" smtClean="0"/>
              <a:t> (LAN)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ty/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router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Ethernet:</a:t>
            </a:r>
            <a:r>
              <a:rPr lang="en-US" sz="2400" dirty="0" smtClean="0"/>
              <a:t> </a:t>
            </a:r>
          </a:p>
          <a:p>
            <a:pPr lvl="1" algn="just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router </a:t>
            </a:r>
          </a:p>
          <a:p>
            <a:pPr lvl="1" algn="just"/>
            <a:r>
              <a:rPr lang="en-US" dirty="0" smtClean="0"/>
              <a:t>10 </a:t>
            </a:r>
            <a:r>
              <a:rPr lang="en-US" dirty="0" err="1" smtClean="0"/>
              <a:t>Mbs</a:t>
            </a:r>
            <a:r>
              <a:rPr lang="en-US" dirty="0" smtClean="0"/>
              <a:t>, 100Mbps, Gigabit Ethernet</a:t>
            </a:r>
            <a:r>
              <a:rPr lang="en-US" sz="2000" baseline="0" dirty="0" smtClean="0"/>
              <a:t> </a:t>
            </a:r>
            <a:r>
              <a:rPr lang="en-US" sz="2400" dirty="0" smtClean="0"/>
              <a:t>LAN</a:t>
            </a:r>
          </a:p>
          <a:p>
            <a:endParaRPr lang="en-US" dirty="0" smtClean="0"/>
          </a:p>
          <a:p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dây</a:t>
            </a:r>
            <a:r>
              <a:rPr lang="en-US" sz="2400" dirty="0" smtClean="0"/>
              <a:t> chia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router</a:t>
            </a:r>
          </a:p>
          <a:p>
            <a:pPr lvl="1"/>
            <a:r>
              <a:rPr lang="en-US" sz="2000" dirty="0" err="1" smtClean="0"/>
              <a:t>Thông</a:t>
            </a:r>
            <a:r>
              <a:rPr lang="en-US" sz="2000" dirty="0" smtClean="0"/>
              <a:t> qua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“access point”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LAN </a:t>
            </a:r>
            <a:r>
              <a:rPr lang="en-US" sz="2400" dirty="0" err="1" smtClean="0">
                <a:solidFill>
                  <a:srgbClr val="FF0000"/>
                </a:solidFill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dây</a:t>
            </a:r>
            <a:r>
              <a:rPr lang="en-US" sz="2400" dirty="0" smtClean="0">
                <a:solidFill>
                  <a:srgbClr val="FF0000"/>
                </a:solidFill>
              </a:rPr>
              <a:t> (wireless):</a:t>
            </a:r>
            <a:endParaRPr lang="en-US" sz="2400" dirty="0" smtClean="0"/>
          </a:p>
          <a:p>
            <a:pPr lvl="1"/>
            <a:r>
              <a:rPr lang="en-US" sz="2000" dirty="0" smtClean="0"/>
              <a:t>802.11b/g (</a:t>
            </a:r>
            <a:r>
              <a:rPr lang="en-US" sz="2000" dirty="0" err="1" smtClean="0"/>
              <a:t>WiFi</a:t>
            </a:r>
            <a:r>
              <a:rPr lang="en-US" sz="2000" dirty="0" smtClean="0"/>
              <a:t>): 11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54  Mbps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Truy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cập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dây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diện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rộng</a:t>
            </a:r>
            <a:endParaRPr lang="en-US" sz="2400" dirty="0" smtClean="0"/>
          </a:p>
          <a:p>
            <a:pPr lvl="1"/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ty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endParaRPr lang="en-US" sz="2000" dirty="0" smtClean="0"/>
          </a:p>
          <a:p>
            <a:pPr lvl="1"/>
            <a:r>
              <a:rPr lang="en-US" sz="2000" dirty="0" smtClean="0"/>
              <a:t>3G ~ 384 kbps</a:t>
            </a:r>
          </a:p>
          <a:p>
            <a:pPr lvl="1"/>
            <a:r>
              <a:rPr lang="en-US" sz="2000" dirty="0" smtClean="0"/>
              <a:t>GPRS ở </a:t>
            </a:r>
            <a:r>
              <a:rPr lang="en-US" sz="2000" dirty="0" err="1" smtClean="0"/>
              <a:t>châu</a:t>
            </a:r>
            <a:r>
              <a:rPr lang="en-US" sz="2000" dirty="0" smtClean="0"/>
              <a:t> </a:t>
            </a:r>
            <a:r>
              <a:rPr lang="en-US" sz="2000" dirty="0" err="1" smtClean="0"/>
              <a:t>Âu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Mỹ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Các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thành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phần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tiêu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biểu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gồm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sz="1200" dirty="0" smtClean="0"/>
              <a:t>ADSL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cable modem</a:t>
            </a:r>
          </a:p>
          <a:p>
            <a:r>
              <a:rPr lang="en-US" sz="1200" dirty="0" smtClean="0"/>
              <a:t>router/firewall/NAT</a:t>
            </a:r>
          </a:p>
          <a:p>
            <a:r>
              <a:rPr lang="en-US" sz="1200" dirty="0" smtClean="0"/>
              <a:t>Ethernet</a:t>
            </a:r>
          </a:p>
          <a:p>
            <a:r>
              <a:rPr lang="en-US" sz="1200" dirty="0" smtClean="0"/>
              <a:t>access point </a:t>
            </a:r>
            <a:r>
              <a:rPr lang="en-US" sz="1200" dirty="0" err="1" smtClean="0"/>
              <a:t>không</a:t>
            </a:r>
            <a:r>
              <a:rPr lang="en-US" sz="1200" dirty="0" smtClean="0"/>
              <a:t> </a:t>
            </a:r>
            <a:r>
              <a:rPr lang="en-US" sz="1200" dirty="0" err="1" smtClean="0"/>
              <a:t>dây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41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Bit: </a:t>
            </a:r>
            <a:r>
              <a:rPr lang="en-US" sz="2400" dirty="0" err="1" smtClean="0"/>
              <a:t>lan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Liên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kết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vật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lý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cái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Phương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tiện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dẫn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đường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lan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: </a:t>
            </a:r>
            <a:r>
              <a:rPr lang="en-US" sz="2000" dirty="0" err="1" smtClean="0"/>
              <a:t>dây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, </a:t>
            </a:r>
            <a:r>
              <a:rPr lang="en-US" sz="2000" dirty="0" err="1" smtClean="0"/>
              <a:t>cáp</a:t>
            </a:r>
            <a:r>
              <a:rPr lang="en-US" sz="2000" dirty="0" smtClean="0"/>
              <a:t> </a:t>
            </a:r>
            <a:r>
              <a:rPr lang="en-US" sz="2000" dirty="0" err="1" smtClean="0"/>
              <a:t>quang</a:t>
            </a:r>
            <a:r>
              <a:rPr lang="en-US" sz="2000" dirty="0" smtClean="0"/>
              <a:t>, </a:t>
            </a:r>
            <a:r>
              <a:rPr lang="en-US" sz="2000" dirty="0" err="1" smtClean="0"/>
              <a:t>cáp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trục</a:t>
            </a:r>
            <a:endParaRPr lang="en-US" sz="20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Phương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tiện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dẫn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đường</a:t>
            </a:r>
            <a:r>
              <a:rPr lang="en-US" sz="2400" dirty="0" smtClean="0">
                <a:solidFill>
                  <a:srgbClr val="FF0000"/>
                </a:solidFill>
              </a:rPr>
              <a:t> 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lan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do,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sóng</a:t>
            </a:r>
            <a:r>
              <a:rPr lang="en-US" sz="2000" dirty="0" smtClean="0"/>
              <a:t> radio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5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sz="2400" dirty="0" smtClean="0">
                <a:solidFill>
                  <a:srgbClr val="FF0000"/>
                </a:solidFill>
              </a:rPr>
              <a:t>Cặp xoắn (TP)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2 dây đồng độc lập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Loại 3: dây điện thoại, 10 Mbps Ethernet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Loại 5: </a:t>
            </a:r>
            <a:br>
              <a:rPr lang="vi-VN" sz="2400" dirty="0" smtClean="0">
                <a:solidFill>
                  <a:srgbClr val="FF0000"/>
                </a:solidFill>
              </a:rPr>
            </a:br>
            <a:r>
              <a:rPr lang="vi-VN" sz="2400" dirty="0" smtClean="0">
                <a:solidFill>
                  <a:srgbClr val="FF0000"/>
                </a:solidFill>
              </a:rPr>
              <a:t>	100Mbps Ethernet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Loại 5e,6: 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	1000Mbps Ethernet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Cáp đồng trục: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2 dây dẫn bằng đồng cùng tâm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tín hiệu truyền 2 chiều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Băng tần cơ sở: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Kênh đơn trên cáp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Băng tần rộng: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Đa kênh trên cáp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Cáp quang: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sợi thủy tinh mang giao động ánh sáng, mỗi giao động là 1 bit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Hoạt động ở tốc độ cao: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Truyền point-to-point tốc độ cao (10-100 Gps)</a:t>
            </a:r>
          </a:p>
          <a:p>
            <a:r>
              <a:rPr lang="vi-VN" sz="2400" dirty="0" smtClean="0">
                <a:solidFill>
                  <a:srgbClr val="FF0000"/>
                </a:solidFill>
              </a:rPr>
              <a:t>Tỷ lệ lỗi thấp: truyền được những khoảng cách rất xa; không bị nhiễu điện từ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98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40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3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1200" dirty="0" smtClean="0"/>
              <a:t>Sau khi </a:t>
            </a:r>
            <a:r>
              <a:rPr lang="en-US" sz="1200" dirty="0" err="1" smtClean="0"/>
              <a:t>học</a:t>
            </a:r>
            <a:r>
              <a:rPr lang="en-US" sz="1200" dirty="0" smtClean="0"/>
              <a:t> </a:t>
            </a:r>
            <a:r>
              <a:rPr lang="vi-VN" sz="1200" dirty="0" smtClean="0"/>
              <a:t>chương này và hoàn thành các bài tập, bạn có thể: </a:t>
            </a:r>
            <a:endParaRPr lang="en-US" sz="1200" dirty="0" smtClean="0"/>
          </a:p>
          <a:p>
            <a:r>
              <a:rPr lang="vi-VN" sz="1200" dirty="0" smtClean="0"/>
              <a:t>Liệt kê những ưu điểm của máy tính nối mạng liên quan đến máy tính stand- alone.</a:t>
            </a:r>
          </a:p>
          <a:p>
            <a:r>
              <a:rPr lang="vi-VN" sz="1200" dirty="0" smtClean="0"/>
              <a:t>Phân biệt giữa các mạng client-server và Peer-to-Peer.</a:t>
            </a:r>
          </a:p>
          <a:p>
            <a:r>
              <a:rPr lang="vi-VN" sz="1200" dirty="0" smtClean="0"/>
              <a:t>Danh sách các yếu tố chung cho tất cả khách hàng / máy chủ mạng </a:t>
            </a:r>
          </a:p>
          <a:p>
            <a:r>
              <a:rPr lang="vi-VN" sz="1200" dirty="0" smtClean="0"/>
              <a:t>Mô tả một số ứng dụng cụ thể cho một mạng.</a:t>
            </a:r>
          </a:p>
          <a:p>
            <a:r>
              <a:rPr lang="vi-VN" sz="1200" dirty="0" smtClean="0"/>
              <a:t>Mô tả mục đích của mô hình OSI và mỗi lớp của OSI</a:t>
            </a:r>
          </a:p>
          <a:p>
            <a:r>
              <a:rPr lang="vi-VN" sz="1200" dirty="0" smtClean="0"/>
              <a:t>Giải thích chức năng cụ thể thuộc từng mô hình lớp OSI </a:t>
            </a:r>
          </a:p>
          <a:p>
            <a:r>
              <a:rPr lang="vi-VN" sz="1200" dirty="0" smtClean="0"/>
              <a:t>Hiểu như thế nào hai nút mạng giao tiếp thông qua mô hình OSI</a:t>
            </a:r>
          </a:p>
          <a:p>
            <a:r>
              <a:rPr lang="vi-VN" sz="1200" dirty="0" smtClean="0"/>
              <a:t>Thảo luận về cấu trúc và mục đích của gói dữ liệu và khung      </a:t>
            </a:r>
          </a:p>
          <a:p>
            <a:r>
              <a:rPr lang="vi-VN" sz="1200" dirty="0" smtClean="0"/>
              <a:t>Mô tả mục đích và chức năng mô hình TCP/IP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893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73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1086C-26B2-45F3-85CA-45371478DF58}" type="slidenum">
              <a:rPr lang="en-US"/>
              <a:pPr/>
              <a:t>21</a:t>
            </a:fld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55177" y="-1700"/>
            <a:ext cx="2953524" cy="49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3088" y="-1700"/>
            <a:ext cx="2950438" cy="49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1188"/>
            <a:ext cx="4764087" cy="3575050"/>
          </a:xfrm>
          <a:ln/>
        </p:spPr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46" y="4344212"/>
            <a:ext cx="5121193" cy="4682435"/>
          </a:xfrm>
        </p:spPr>
        <p:txBody>
          <a:bodyPr lIns="91285" tIns="45643" rIns="91285" bIns="45643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  <p:extLst>
      <p:ext uri="{BB962C8B-B14F-4D97-AF65-F5344CB8AC3E}">
        <p14:creationId xmlns:p14="http://schemas.microsoft.com/office/powerpoint/2010/main" val="51589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73105-13AF-4D31-BB44-78BDEA900203}" type="slidenum">
              <a:rPr lang="en-US"/>
              <a:pPr/>
              <a:t>22</a:t>
            </a:fld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55177" y="-1700"/>
            <a:ext cx="2953524" cy="49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3088" y="-1700"/>
            <a:ext cx="2950438" cy="49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1188"/>
            <a:ext cx="4764087" cy="3575050"/>
          </a:xfrm>
          <a:ln/>
        </p:spPr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46" y="4344212"/>
            <a:ext cx="5121193" cy="4682435"/>
          </a:xfrm>
        </p:spPr>
        <p:txBody>
          <a:bodyPr lIns="91285" tIns="45643" rIns="91285" bIns="45643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  <p:extLst>
      <p:ext uri="{BB962C8B-B14F-4D97-AF65-F5344CB8AC3E}">
        <p14:creationId xmlns:p14="http://schemas.microsoft.com/office/powerpoint/2010/main" val="1565714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sóng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dây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vật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lan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:</a:t>
            </a:r>
          </a:p>
          <a:p>
            <a:pPr lvl="1" algn="just"/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phản</a:t>
            </a:r>
            <a:r>
              <a:rPr lang="en-US" sz="2000" dirty="0" smtClean="0"/>
              <a:t> </a:t>
            </a:r>
            <a:r>
              <a:rPr lang="en-US" sz="2000" dirty="0" err="1" smtClean="0"/>
              <a:t>xạ</a:t>
            </a:r>
            <a:endParaRPr lang="en-US" sz="2000" dirty="0" smtClean="0"/>
          </a:p>
          <a:p>
            <a:pPr lvl="1" algn="just"/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ngại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cản</a:t>
            </a:r>
            <a:r>
              <a:rPr lang="en-US" sz="2000" dirty="0" smtClean="0"/>
              <a:t> </a:t>
            </a:r>
            <a:r>
              <a:rPr lang="en-US" sz="2000" dirty="0" err="1" smtClean="0"/>
              <a:t>trở</a:t>
            </a:r>
            <a:endParaRPr lang="en-US" sz="2000" dirty="0" smtClean="0"/>
          </a:p>
          <a:p>
            <a:pPr lvl="1" algn="just"/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nhiễu</a:t>
            </a:r>
            <a:endParaRPr lang="en-US" sz="2000" dirty="0" smtClea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n-US" sz="2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mic Sans MS" pitchFamily="66" charset="0"/>
              </a:rPr>
              <a:t>Các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mic Sans MS" pitchFamily="66" charset="0"/>
              </a:rPr>
              <a:t>kiểu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mic Sans MS" pitchFamily="66" charset="0"/>
              </a:rPr>
              <a:t>liên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mic Sans MS" pitchFamily="66" charset="0"/>
              </a:rPr>
              <a:t>kết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 radio:</a:t>
            </a:r>
            <a:endParaRPr lang="en-US" dirty="0" smtClean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vi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sóng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mặt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đất</a:t>
            </a:r>
            <a:endParaRPr lang="en-US" dirty="0" smtClean="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 dirty="0" err="1" smtClean="0">
                <a:latin typeface="Comic Sans MS" pitchFamily="66" charset="0"/>
              </a:rPr>
              <a:t>Các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kênh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tốc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độ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đến</a:t>
            </a:r>
            <a:r>
              <a:rPr lang="en-US" sz="2000" dirty="0" smtClean="0">
                <a:latin typeface="Comic Sans MS" pitchFamily="66" charset="0"/>
              </a:rPr>
              <a:t> 45 Mbps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LAN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như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Wifi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 dirty="0" smtClean="0">
                <a:latin typeface="Comic Sans MS" pitchFamily="66" charset="0"/>
              </a:rPr>
              <a:t>11Mbps, 54 Mbps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rộng</a:t>
            </a:r>
            <a:r>
              <a:rPr lang="en-US" dirty="0" smtClean="0">
                <a:latin typeface="Comic Sans MS" pitchFamily="66" charset="0"/>
              </a:rPr>
              <a:t> (cellular)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 dirty="0" err="1" smtClean="0">
                <a:latin typeface="Comic Sans MS" pitchFamily="66" charset="0"/>
              </a:rPr>
              <a:t>Ví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dụ</a:t>
            </a:r>
            <a:r>
              <a:rPr lang="en-US" sz="2000" dirty="0" smtClean="0">
                <a:latin typeface="Comic Sans MS" pitchFamily="66" charset="0"/>
              </a:rPr>
              <a:t> 3G: </a:t>
            </a:r>
            <a:r>
              <a:rPr lang="en-US" sz="2000" dirty="0" err="1" smtClean="0">
                <a:latin typeface="Comic Sans MS" pitchFamily="66" charset="0"/>
              </a:rPr>
              <a:t>hàng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trăm</a:t>
            </a:r>
            <a:r>
              <a:rPr lang="en-US" sz="2000" dirty="0" smtClean="0">
                <a:latin typeface="Comic Sans MS" pitchFamily="66" charset="0"/>
              </a:rPr>
              <a:t> kbps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Vệ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tinh</a:t>
            </a:r>
            <a:endParaRPr lang="en-US" dirty="0" smtClean="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 dirty="0" err="1" smtClean="0">
                <a:latin typeface="Comic Sans MS" pitchFamily="66" charset="0"/>
              </a:rPr>
              <a:t>Kênh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từ</a:t>
            </a:r>
            <a:r>
              <a:rPr lang="en-US" sz="2000" dirty="0" smtClean="0">
                <a:latin typeface="Comic Sans MS" pitchFamily="66" charset="0"/>
              </a:rPr>
              <a:t> Kbps </a:t>
            </a:r>
            <a:r>
              <a:rPr lang="en-US" sz="2000" dirty="0" err="1" smtClean="0">
                <a:latin typeface="Comic Sans MS" pitchFamily="66" charset="0"/>
              </a:rPr>
              <a:t>đến</a:t>
            </a:r>
            <a:r>
              <a:rPr lang="en-US" sz="2000" dirty="0" smtClean="0">
                <a:latin typeface="Comic Sans MS" pitchFamily="66" charset="0"/>
              </a:rPr>
              <a:t> 45Mbps (</a:t>
            </a:r>
            <a:r>
              <a:rPr lang="en-US" sz="2000" dirty="0" err="1" smtClean="0">
                <a:latin typeface="Comic Sans MS" pitchFamily="66" charset="0"/>
              </a:rPr>
              <a:t>hoặc</a:t>
            </a:r>
            <a:r>
              <a:rPr lang="en-US" sz="2000" dirty="0" smtClean="0">
                <a:latin typeface="Comic Sans MS" pitchFamily="66" charset="0"/>
              </a:rPr>
              <a:t> chia </a:t>
            </a:r>
            <a:r>
              <a:rPr lang="en-US" sz="2000" dirty="0" err="1" smtClean="0">
                <a:latin typeface="Comic Sans MS" pitchFamily="66" charset="0"/>
              </a:rPr>
              <a:t>nhiều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kênh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nhỏ</a:t>
            </a:r>
            <a:r>
              <a:rPr lang="en-US" sz="2000" dirty="0" smtClean="0">
                <a:latin typeface="Comic Sans MS" pitchFamily="66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 dirty="0" err="1" smtClean="0">
                <a:latin typeface="Comic Sans MS" pitchFamily="66" charset="0"/>
              </a:rPr>
              <a:t>Độ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trễ</a:t>
            </a:r>
            <a:r>
              <a:rPr lang="en-US" sz="2000" dirty="0" smtClean="0">
                <a:latin typeface="Comic Sans MS" pitchFamily="66" charset="0"/>
              </a:rPr>
              <a:t> 270 </a:t>
            </a:r>
            <a:r>
              <a:rPr lang="en-US" sz="2000" dirty="0" err="1" smtClean="0">
                <a:latin typeface="Comic Sans MS" pitchFamily="66" charset="0"/>
              </a:rPr>
              <a:t>msec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giữa</a:t>
            </a:r>
            <a:r>
              <a:rPr lang="en-US" sz="2000" dirty="0" smtClean="0">
                <a:latin typeface="Comic Sans MS" pitchFamily="66" charset="0"/>
              </a:rPr>
              <a:t> 2 </a:t>
            </a:r>
            <a:r>
              <a:rPr lang="en-US" sz="2000" dirty="0" err="1" smtClean="0">
                <a:latin typeface="Comic Sans MS" pitchFamily="66" charset="0"/>
              </a:rPr>
              <a:t>thiết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bị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đầu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cuối</a:t>
            </a:r>
            <a:endParaRPr lang="en-US" sz="2000" dirty="0" smtClean="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 dirty="0" err="1" smtClean="0">
                <a:latin typeface="Comic Sans MS" pitchFamily="66" charset="0"/>
              </a:rPr>
              <a:t>giữ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khoảng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cách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cố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định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với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mặt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đất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độ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cao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thấp</a:t>
            </a:r>
            <a:endParaRPr lang="en-US" sz="2000" dirty="0" smtClean="0">
              <a:latin typeface="Comic Sans MS" pitchFamily="66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0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Mạng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máy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tính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là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một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nhóm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các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máy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tính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thiết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bị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ngoại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vi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được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kết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nối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với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nhau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thông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qua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các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phương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tiện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truyền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dẫn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như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cáp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sóng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điện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</a:t>
            </a:r>
            <a:r>
              <a:rPr kumimoji="0" lang="vi-V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ừ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hồng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ngoại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để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chia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sẻ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(share)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tài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nguyên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dữ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liệu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kiệm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cứng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trở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nên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dàng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Chia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backup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tốt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Internet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6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>
                <a:cs typeface="+mn-cs"/>
              </a:rPr>
              <a:t>Dữ liệu được gửi dưới dạng các gói dữ liệu giữa 2 thiết bị đầu cuối </a:t>
            </a:r>
            <a:br>
              <a:rPr lang="vi-VN" dirty="0" smtClean="0">
                <a:cs typeface="+mn-cs"/>
              </a:rPr>
            </a:br>
            <a:r>
              <a:rPr lang="vi-VN" dirty="0" smtClean="0">
                <a:cs typeface="+mn-cs"/>
              </a:rPr>
              <a:t>Bộ định tuyến được sử dụng để gói tin trực tiếp đến đích của nó</a:t>
            </a:r>
            <a:endParaRPr lang="en-US" dirty="0" smtClean="0"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6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Theo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khoảng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cách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địa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lý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Mạng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cục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bộ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(LAN)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Mạng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địa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(MAN)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Mạng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diện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rộng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(WAN)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Mạng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toàn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cầu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(Internet)</a:t>
            </a:r>
          </a:p>
          <a:p>
            <a:pPr lvl="1" indent="-457200" algn="just">
              <a:buFont typeface="Arial" pitchFamily="34" charset="0"/>
              <a:buChar char="•"/>
            </a:pP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Phân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loại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theo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kỹ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thuật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truyền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tin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Point – To – Point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Broadcast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Theo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mục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đích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người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sử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Peer – To – Peer (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Mạng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ngang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hàng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Client – Server (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Khách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Chủ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Mạng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lưu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trữ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(SAN)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6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latin typeface="Times New Roman" pitchFamily="18" charset="0"/>
                <a:cs typeface="+mn-cs"/>
              </a:rPr>
              <a:t>Mạng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LAN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cổ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điển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chạy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tốc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độ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tối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đa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từ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10 Mbps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đến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1000 Mbps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latin typeface="Times New Roman" pitchFamily="18" charset="0"/>
                <a:cs typeface="+mn-cs"/>
              </a:rPr>
              <a:t>Các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mạng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LAN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mới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hoạt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động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với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tốc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độ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lên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đến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10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Gbps</a:t>
            </a:r>
            <a:r>
              <a:rPr lang="en-US" sz="1200" dirty="0" smtClean="0">
                <a:latin typeface="Times New Roman" pitchFamily="18" charset="0"/>
                <a:cs typeface="+mn-cs"/>
              </a:rPr>
              <a:t>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vi-VN" sz="1200" dirty="0" smtClean="0">
                <a:latin typeface="Times New Roman" pitchFamily="18" charset="0"/>
                <a:cs typeface="+mn-cs"/>
              </a:rPr>
              <a:t>Hoạt động trong một khu vực địa lý giới hạn</a:t>
            </a:r>
            <a:endParaRPr lang="en-US" sz="1200" dirty="0" smtClean="0">
              <a:latin typeface="Times New Roman" pitchFamily="18" charset="0"/>
              <a:cs typeface="+mn-cs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vi-VN" sz="1200" dirty="0" smtClean="0">
                <a:latin typeface="Times New Roman" pitchFamily="18" charset="0"/>
                <a:cs typeface="+mn-cs"/>
              </a:rPr>
              <a:t>Cho phép truy cập đa phương tiện truyền thông băng thông cao</a:t>
            </a:r>
            <a:endParaRPr lang="en-US" sz="1200" dirty="0" smtClean="0">
              <a:latin typeface="Times New Roman" pitchFamily="18" charset="0"/>
              <a:cs typeface="+mn-cs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vi-VN" sz="1200" dirty="0" smtClean="0">
                <a:latin typeface="Times New Roman" pitchFamily="18" charset="0"/>
                <a:cs typeface="+mn-cs"/>
              </a:rPr>
              <a:t>Cung cấp đầy đủ thời gian kết nối với các dịch vụ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cục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bộ</a:t>
            </a:r>
            <a:endParaRPr lang="en-US" sz="1200" dirty="0" smtClean="0">
              <a:latin typeface="Times New Roman" pitchFamily="18" charset="0"/>
              <a:cs typeface="+mn-cs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vi-VN" sz="1200" dirty="0" smtClean="0">
                <a:latin typeface="Times New Roman" pitchFamily="18" charset="0"/>
                <a:cs typeface="+mn-cs"/>
              </a:rPr>
              <a:t>Kết nối thiết bị vật lý liền kề</a:t>
            </a:r>
            <a:endParaRPr lang="en-US" sz="1200" dirty="0" smtClean="0">
              <a:latin typeface="Times New Roman" pitchFamily="18" charset="0"/>
              <a:cs typeface="+mn-cs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vi-VN" sz="1200" dirty="0" smtClean="0">
                <a:latin typeface="Times New Roman" pitchFamily="18" charset="0"/>
                <a:cs typeface="+mn-cs"/>
              </a:rPr>
              <a:t>Kiểm soát các mạng tư nhân thuộc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quyền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quản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trị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cục</a:t>
            </a:r>
            <a:r>
              <a:rPr lang="en-US" sz="1200" dirty="0" smtClean="0">
                <a:latin typeface="Times New Roman" pitchFamily="18" charset="0"/>
                <a:cs typeface="+mn-cs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+mn-cs"/>
              </a:rPr>
              <a:t>bộ</a:t>
            </a:r>
            <a:endParaRPr lang="en-US" sz="1200" dirty="0" smtClean="0">
              <a:latin typeface="Times New Roman" pitchFamily="18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5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>
                <a:latin typeface="Arial" charset="0"/>
                <a:cs typeface="Arial" charset="0"/>
              </a:rPr>
              <a:t>L</a:t>
            </a:r>
            <a:r>
              <a:rPr lang="vi-VN" dirty="0" smtClean="0">
                <a:latin typeface="Arial" charset="0"/>
                <a:cs typeface="Arial" charset="0"/>
              </a:rPr>
              <a:t>à một mạng lưới trải rộng trên một khu vực đô thị như một thành phố hoặc khu vực ngoại thành</a:t>
            </a:r>
            <a:endParaRPr lang="en-US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vi-VN" dirty="0" smtClean="0">
                <a:latin typeface="Arial" charset="0"/>
                <a:cs typeface="Arial" charset="0"/>
              </a:rPr>
              <a:t>ấu trúc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MAN: ATM, GE, 10 GE,</a:t>
            </a:r>
            <a:endParaRPr lang="en-US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dirty="0" err="1" smtClean="0">
                <a:latin typeface="Arial" charset="0"/>
                <a:cs typeface="Arial" charset="0"/>
              </a:rPr>
              <a:t>Ví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dụ</a:t>
            </a:r>
            <a:r>
              <a:rPr lang="en-US" dirty="0" smtClean="0">
                <a:latin typeface="Arial" charset="0"/>
                <a:cs typeface="Arial" charset="0"/>
              </a:rPr>
              <a:t>: </a:t>
            </a:r>
            <a:r>
              <a:rPr lang="en-US" dirty="0" err="1" smtClean="0">
                <a:latin typeface="Arial" charset="0"/>
                <a:cs typeface="Arial" charset="0"/>
              </a:rPr>
              <a:t>mạng</a:t>
            </a:r>
            <a:r>
              <a:rPr lang="en-US" dirty="0" smtClean="0">
                <a:latin typeface="Arial" charset="0"/>
                <a:cs typeface="Arial" charset="0"/>
              </a:rPr>
              <a:t> MAN </a:t>
            </a:r>
            <a:r>
              <a:rPr lang="en-US" dirty="0" err="1" smtClean="0">
                <a:latin typeface="Arial" charset="0"/>
                <a:cs typeface="Arial" charset="0"/>
              </a:rPr>
              <a:t>truyền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hình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cáp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đã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có</a:t>
            </a:r>
            <a:r>
              <a:rPr lang="en-US" dirty="0" smtClean="0">
                <a:latin typeface="Arial" charset="0"/>
                <a:cs typeface="Arial" charset="0"/>
              </a:rPr>
              <a:t> ở </a:t>
            </a:r>
            <a:r>
              <a:rPr lang="en-US" dirty="0" err="1" smtClean="0">
                <a:latin typeface="Arial" charset="0"/>
                <a:cs typeface="Arial" charset="0"/>
              </a:rPr>
              <a:t>nhiều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thành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phố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0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vi-VN" sz="1200" dirty="0" smtClean="0">
                <a:latin typeface="Arial" charset="0"/>
                <a:cs typeface="Arial" charset="0"/>
              </a:rPr>
              <a:t>Hoạt động trên một khu vực rộng lớn địa lý tách biệt</a:t>
            </a:r>
            <a:endParaRPr lang="en-US" sz="1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vi-VN" sz="1200" dirty="0" smtClean="0">
                <a:latin typeface="Arial" charset="0"/>
                <a:cs typeface="Arial" charset="0"/>
              </a:rPr>
              <a:t>Cho phép người dùng có khả năng giao tiếp thời gian thực với những người dùng khác</a:t>
            </a:r>
            <a:endParaRPr lang="en-US" sz="1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vi-VN" sz="1200" dirty="0" smtClean="0">
                <a:latin typeface="Arial" charset="0"/>
                <a:cs typeface="Arial" charset="0"/>
              </a:rPr>
              <a:t>Cung cấp đầy đủ thời gian tài nguyên từ xa kết nối với các dịch vụ </a:t>
            </a:r>
            <a:r>
              <a:rPr lang="en-US" sz="1200" dirty="0" err="1" smtClean="0">
                <a:latin typeface="Arial" charset="0"/>
                <a:cs typeface="Arial" charset="0"/>
              </a:rPr>
              <a:t>cục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bộ</a:t>
            </a:r>
            <a:r>
              <a:rPr lang="en-US" sz="1200" dirty="0" smtClean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r>
              <a:rPr lang="vi-VN" sz="1200" dirty="0" smtClean="0">
                <a:latin typeface="Arial" charset="0"/>
                <a:cs typeface="Arial" charset="0"/>
              </a:rPr>
              <a:t>Cung cấp e-mail, World Wide Web, chuyển file, và các dịch vụ thương mại điện tử</a:t>
            </a:r>
            <a:r>
              <a:rPr lang="en-US" sz="1200" dirty="0" smtClean="0">
                <a:latin typeface="Arial" charset="0"/>
                <a:cs typeface="Arial" charset="0"/>
              </a:rPr>
              <a:t>.</a:t>
            </a:r>
            <a:r>
              <a:rPr lang="vi-VN" sz="1200" dirty="0" smtClean="0">
                <a:latin typeface="Arial" charset="0"/>
                <a:cs typeface="Arial" charset="0"/>
              </a:rPr>
              <a:t> </a:t>
            </a:r>
            <a:endParaRPr lang="en-US" sz="1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vi-VN" sz="1200" dirty="0" smtClean="0">
                <a:latin typeface="Arial" charset="0"/>
                <a:cs typeface="Arial" charset="0"/>
              </a:rPr>
              <a:t>Một số topogolies WAN phổ biến là: modem, ISDN, xDSL, Frame Relay, ...</a:t>
            </a:r>
            <a:endParaRPr lang="en-US" sz="1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1200" dirty="0" err="1" smtClean="0">
                <a:latin typeface="Arial" charset="0"/>
                <a:cs typeface="Arial" charset="0"/>
              </a:rPr>
              <a:t>Các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máy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trạm</a:t>
            </a:r>
            <a:r>
              <a:rPr lang="en-US" sz="1200" dirty="0" smtClean="0">
                <a:latin typeface="Arial" charset="0"/>
                <a:cs typeface="Arial" charset="0"/>
              </a:rPr>
              <a:t> (host) </a:t>
            </a:r>
            <a:r>
              <a:rPr lang="en-US" sz="1200" dirty="0" err="1" smtClean="0">
                <a:latin typeface="Arial" charset="0"/>
                <a:cs typeface="Arial" charset="0"/>
              </a:rPr>
              <a:t>được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kết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nối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bởi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một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mạng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truyền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thông</a:t>
            </a:r>
            <a:r>
              <a:rPr lang="en-US" sz="1200" dirty="0" smtClean="0">
                <a:latin typeface="Arial" charset="0"/>
                <a:cs typeface="Arial" charset="0"/>
              </a:rPr>
              <a:t> con </a:t>
            </a:r>
            <a:r>
              <a:rPr lang="en-US" sz="1200" b="1" dirty="0" smtClean="0">
                <a:latin typeface="Arial" charset="0"/>
                <a:cs typeface="Arial" charset="0"/>
              </a:rPr>
              <a:t>(communication subnet)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hoặc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chỉ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gọi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vắn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tắt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là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cs typeface="Arial" charset="0"/>
              </a:rPr>
              <a:t>mạng</a:t>
            </a:r>
            <a:r>
              <a:rPr lang="en-US" sz="1200" dirty="0" smtClean="0">
                <a:latin typeface="Arial" charset="0"/>
                <a:cs typeface="Arial" charset="0"/>
              </a:rPr>
              <a:t> con </a:t>
            </a:r>
            <a:r>
              <a:rPr lang="en-US" sz="1200" b="1" dirty="0" smtClean="0">
                <a:latin typeface="Arial" charset="0"/>
                <a:cs typeface="Arial" charset="0"/>
              </a:rPr>
              <a:t>(subnet)</a:t>
            </a:r>
            <a:r>
              <a:rPr lang="en-US" sz="1200" dirty="0" smtClean="0">
                <a:latin typeface="Arial" charset="0"/>
                <a:cs typeface="Arial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7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1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white">
          <a:xfrm>
            <a:off x="0" y="5181600"/>
            <a:ext cx="9144000" cy="1676400"/>
          </a:xfrm>
          <a:prstGeom prst="rect">
            <a:avLst/>
          </a:prstGeom>
          <a:solidFill>
            <a:srgbClr val="A0B5C4">
              <a:alpha val="3098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1663700"/>
            <a:ext cx="9144000" cy="2324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AutoShape 113" descr="gdd01"/>
          <p:cNvSpPr>
            <a:spLocks noChangeArrowheads="1"/>
          </p:cNvSpPr>
          <p:nvPr userDrawn="1"/>
        </p:nvSpPr>
        <p:spPr bwMode="gray">
          <a:xfrm>
            <a:off x="12700" y="20447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1" name="AutoShape 114" descr="gdd04"/>
          <p:cNvSpPr>
            <a:spLocks noChangeArrowheads="1"/>
          </p:cNvSpPr>
          <p:nvPr userDrawn="1"/>
        </p:nvSpPr>
        <p:spPr bwMode="gray">
          <a:xfrm>
            <a:off x="1460500" y="12065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2" name="AutoShape 115" descr="gdd03"/>
          <p:cNvSpPr>
            <a:spLocks noChangeArrowheads="1"/>
          </p:cNvSpPr>
          <p:nvPr userDrawn="1"/>
        </p:nvSpPr>
        <p:spPr bwMode="gray">
          <a:xfrm>
            <a:off x="1422400" y="29210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pic>
        <p:nvPicPr>
          <p:cNvPr id="23" name="Picture 6" descr="D:\HCMUTE\Khoa\hinhkhoa\logo_jpeg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3838" y="0"/>
            <a:ext cx="1300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 userDrawn="1"/>
        </p:nvSpPr>
        <p:spPr bwMode="white">
          <a:xfrm>
            <a:off x="1295400" y="33020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800" b="1" kern="0" dirty="0" smtClean="0">
                <a:solidFill>
                  <a:srgbClr val="5086C2"/>
                </a:solidFill>
                <a:latin typeface="Times New Roman" pitchFamily="18" charset="0"/>
                <a:cs typeface="Times New Roman" pitchFamily="18" charset="0"/>
              </a:rPr>
              <a:t>Networking Essentials</a:t>
            </a:r>
            <a:endParaRPr lang="en-US" sz="3800" b="1" kern="0" dirty="0">
              <a:solidFill>
                <a:srgbClr val="5086C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1" y="116632"/>
            <a:ext cx="941781" cy="100811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9" name="TextBox 18"/>
          <p:cNvSpPr txBox="1"/>
          <p:nvPr userDrawn="1"/>
        </p:nvSpPr>
        <p:spPr>
          <a:xfrm>
            <a:off x="251520" y="11247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HCMUTE</a:t>
            </a:r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GB" smtClean="0"/>
              <a:t>LẬP TRÌNH VISUAL BASIC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" y="1272222"/>
            <a:ext cx="529099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55677" y="1916832"/>
            <a:ext cx="553998" cy="4560168"/>
          </a:xfrm>
          <a:prstGeom prst="rect">
            <a:avLst/>
          </a:prstGeom>
          <a:noFill/>
          <a:ln w="9525">
            <a:noFill/>
          </a:ln>
        </p:spPr>
        <p:txBody>
          <a:bodyPr vert="vert270" wrap="square" rtlCol="0" anchor="ctr" anchorCtr="0">
            <a:spAutoFit/>
          </a:bodyPr>
          <a:lstStyle/>
          <a:p>
            <a:pPr algn="r"/>
            <a:r>
              <a:rPr lang="en-US" sz="2400" b="0" cap="none" spc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Learning really to create real value</a:t>
            </a:r>
            <a:endParaRPr lang="en-US" sz="2400" b="0" cap="none" spc="0" dirty="0">
              <a:ln w="18415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67544" y="1516698"/>
            <a:ext cx="61555" cy="53413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  <p:sp>
        <p:nvSpPr>
          <p:cNvPr id="11" name="AutoShape 21"/>
          <p:cNvSpPr>
            <a:spLocks noChangeArrowheads="1"/>
          </p:cNvSpPr>
          <p:nvPr userDrawn="1"/>
        </p:nvSpPr>
        <p:spPr bwMode="gray">
          <a:xfrm>
            <a:off x="8028384" y="6351984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effectLst/>
                <a:latin typeface="Corbel" pitchFamily="34" charset="0"/>
                <a:cs typeface="Arial" pitchFamily="34" charset="0"/>
              </a:rPr>
              <a:t>NE</a:t>
            </a:r>
            <a:endParaRPr lang="en-US" sz="1800" b="1" dirty="0">
              <a:solidFill>
                <a:schemeClr val="bg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12" name="AutoShape 22"/>
          <p:cNvSpPr>
            <a:spLocks noChangeArrowheads="1"/>
          </p:cNvSpPr>
          <p:nvPr userDrawn="1"/>
        </p:nvSpPr>
        <p:spPr bwMode="gray">
          <a:xfrm>
            <a:off x="8532440" y="6093296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SS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  <p:sp>
        <p:nvSpPr>
          <p:cNvPr id="6" name="AutoShape 21"/>
          <p:cNvSpPr>
            <a:spLocks noChangeArrowheads="1"/>
          </p:cNvSpPr>
          <p:nvPr userDrawn="1"/>
        </p:nvSpPr>
        <p:spPr bwMode="gray">
          <a:xfrm>
            <a:off x="8028384" y="6351984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effectLst/>
                <a:latin typeface="Corbel" pitchFamily="34" charset="0"/>
                <a:cs typeface="Arial" pitchFamily="34" charset="0"/>
              </a:rPr>
              <a:t>NE</a:t>
            </a:r>
            <a:endParaRPr lang="en-US" sz="1800" b="1" dirty="0">
              <a:solidFill>
                <a:schemeClr val="bg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7" name="AutoShape 22"/>
          <p:cNvSpPr>
            <a:spLocks noChangeArrowheads="1"/>
          </p:cNvSpPr>
          <p:nvPr userDrawn="1"/>
        </p:nvSpPr>
        <p:spPr bwMode="gray">
          <a:xfrm>
            <a:off x="8532440" y="6093296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SS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07301" y="6520259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dirty="0" smtClean="0"/>
              <a:t>Networking Essentials – </a:t>
            </a:r>
            <a:r>
              <a:rPr lang="en-GB" dirty="0" err="1" smtClean="0"/>
              <a:t>ThS</a:t>
            </a:r>
            <a:r>
              <a:rPr lang="en-GB" dirty="0" smtClean="0"/>
              <a:t>. </a:t>
            </a:r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Trung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8" name="AutoShape 21"/>
          <p:cNvSpPr>
            <a:spLocks noChangeArrowheads="1"/>
          </p:cNvSpPr>
          <p:nvPr userDrawn="1"/>
        </p:nvSpPr>
        <p:spPr bwMode="gray">
          <a:xfrm>
            <a:off x="8028384" y="6351984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effectLst/>
                <a:latin typeface="Corbel" pitchFamily="34" charset="0"/>
                <a:cs typeface="Arial" pitchFamily="34" charset="0"/>
              </a:rPr>
              <a:t>NE</a:t>
            </a:r>
            <a:endParaRPr lang="en-US" sz="1800" b="1" dirty="0">
              <a:solidFill>
                <a:schemeClr val="bg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19" name="AutoShape 22"/>
          <p:cNvSpPr>
            <a:spLocks noChangeArrowheads="1"/>
          </p:cNvSpPr>
          <p:nvPr userDrawn="1"/>
        </p:nvSpPr>
        <p:spPr bwMode="gray">
          <a:xfrm>
            <a:off x="8532440" y="6093296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SS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pic>
        <p:nvPicPr>
          <p:cNvPr id="16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32440" y="14583"/>
            <a:ext cx="560896" cy="60040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7" name="TextBox 16"/>
          <p:cNvSpPr txBox="1"/>
          <p:nvPr userDrawn="1"/>
        </p:nvSpPr>
        <p:spPr>
          <a:xfrm>
            <a:off x="8460432" y="620688"/>
            <a:ext cx="683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HCMUTE</a:t>
            </a:r>
            <a:endParaRPr lang="en-US" sz="9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55677" y="1916832"/>
            <a:ext cx="553998" cy="4560168"/>
          </a:xfrm>
          <a:prstGeom prst="rect">
            <a:avLst/>
          </a:prstGeom>
          <a:noFill/>
          <a:ln w="9525">
            <a:noFill/>
          </a:ln>
        </p:spPr>
        <p:txBody>
          <a:bodyPr vert="vert270" wrap="square" rtlCol="0" anchor="ctr" anchorCtr="0">
            <a:spAutoFit/>
          </a:bodyPr>
          <a:lstStyle/>
          <a:p>
            <a:pPr algn="r"/>
            <a:r>
              <a:rPr lang="en-US" sz="2400" b="0" cap="none" spc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Learning really to create real value</a:t>
            </a:r>
            <a:endParaRPr lang="en-US" sz="2400" b="0" cap="none" spc="0" dirty="0">
              <a:ln w="18415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7544" y="1516698"/>
            <a:ext cx="61555" cy="53413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4294967295"/>
          </p:nvPr>
        </p:nvSpPr>
        <p:spPr bwMode="white">
          <a:xfrm>
            <a:off x="3995936" y="2349500"/>
            <a:ext cx="4248472" cy="990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sz="2400" dirty="0"/>
              <a:t>Networking </a:t>
            </a:r>
            <a:r>
              <a:rPr lang="en-US" sz="2400" dirty="0" smtClean="0"/>
              <a:t>Fundamentals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alt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35896" y="4257675"/>
            <a:ext cx="549540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Master Nguyen </a:t>
            </a:r>
            <a:r>
              <a:rPr lang="en-US" sz="1700" b="1" dirty="0" err="1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Huu</a:t>
            </a: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700" b="1" dirty="0" err="1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Trung</a:t>
            </a:r>
            <a:endParaRPr lang="en-US" sz="1700" b="1" dirty="0">
              <a:solidFill>
                <a:srgbClr val="5086C2"/>
              </a:solidFill>
              <a:latin typeface="Tahoma" pitchFamily="34" charset="0"/>
              <a:cs typeface="Tahoma" pitchFamily="34" charset="0"/>
            </a:endParaRP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Faculty Of Information Technology</a:t>
            </a: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HCMC University of Technology and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14660" cy="529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9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dirty="0"/>
              <a:t>Wireless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43328" cy="4997152"/>
          </a:xfrm>
        </p:spPr>
        <p:txBody>
          <a:bodyPr>
            <a:normAutofit/>
          </a:bodyPr>
          <a:lstStyle/>
          <a:p>
            <a:pPr algn="just">
              <a:lnSpc>
                <a:spcPct val="85000"/>
              </a:lnSpc>
              <a:defRPr/>
            </a:pPr>
            <a:r>
              <a:rPr lang="en-US" sz="2400" dirty="0" smtClean="0"/>
              <a:t>Wireless Communications Digital </a:t>
            </a:r>
            <a:r>
              <a:rPr lang="en-US" sz="2400" dirty="0"/>
              <a:t>is not a new idea. 1901, </a:t>
            </a:r>
            <a:r>
              <a:rPr lang="en-US" sz="2400" dirty="0" err="1"/>
              <a:t>Guglielmo</a:t>
            </a:r>
            <a:r>
              <a:rPr lang="en-US" sz="2400" dirty="0"/>
              <a:t> Marconi </a:t>
            </a:r>
            <a:r>
              <a:rPr lang="en-US" sz="2400" dirty="0" smtClean="0"/>
              <a:t> (</a:t>
            </a:r>
            <a:r>
              <a:rPr lang="en-US" sz="2400" dirty="0"/>
              <a:t>Italian physicist) has described a wireless telegraph, using Morse code (consisting of dots and underscores).</a:t>
            </a:r>
          </a:p>
          <a:p>
            <a:pPr algn="just">
              <a:lnSpc>
                <a:spcPct val="85000"/>
              </a:lnSpc>
              <a:defRPr/>
            </a:pPr>
            <a:r>
              <a:rPr lang="en-US" sz="2400" dirty="0"/>
              <a:t>Wireless networks can be divided into:</a:t>
            </a:r>
          </a:p>
          <a:p>
            <a:pPr lvl="1" algn="just">
              <a:lnSpc>
                <a:spcPct val="85000"/>
              </a:lnSpc>
              <a:defRPr/>
            </a:pPr>
            <a:r>
              <a:rPr lang="en-US" sz="2000" dirty="0"/>
              <a:t>Wireless LAN</a:t>
            </a:r>
          </a:p>
          <a:p>
            <a:pPr lvl="1" algn="just">
              <a:lnSpc>
                <a:spcPct val="85000"/>
              </a:lnSpc>
              <a:defRPr/>
            </a:pPr>
            <a:r>
              <a:rPr lang="en-US" sz="2000" dirty="0"/>
              <a:t>Wireless WAN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8296" y="1627584"/>
            <a:ext cx="464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343400" y="3505200"/>
            <a:ext cx="200441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Bluetooth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53200" y="3200400"/>
            <a:ext cx="243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/>
              <a:t>IEEE 802.11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2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Point – To – </a:t>
            </a:r>
            <a:r>
              <a:rPr lang="en-US" i="1" dirty="0" smtClean="0"/>
              <a:t>Point and Broadcast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4031360" cy="1036712"/>
          </a:xfrm>
        </p:spPr>
        <p:txBody>
          <a:bodyPr>
            <a:normAutofit lnSpcReduction="10000"/>
          </a:bodyPr>
          <a:lstStyle/>
          <a:p>
            <a:pPr>
              <a:spcBef>
                <a:spcPct val="25000"/>
              </a:spcBef>
              <a:defRPr/>
            </a:pPr>
            <a:r>
              <a:rPr lang="en-US" sz="2000" dirty="0"/>
              <a:t>Each transmission line connecting two nodes only</a:t>
            </a:r>
          </a:p>
          <a:p>
            <a:pPr>
              <a:spcBef>
                <a:spcPct val="25000"/>
              </a:spcBef>
              <a:defRPr/>
            </a:pPr>
            <a:r>
              <a:rPr lang="en-US" sz="2000" dirty="0"/>
              <a:t>Often used in WAN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29810"/>
              </p:ext>
            </p:extLst>
          </p:nvPr>
        </p:nvGraphicFramePr>
        <p:xfrm>
          <a:off x="539552" y="2564904"/>
          <a:ext cx="2448272" cy="413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Bitmap Image" r:id="rId4" imgW="1828571" imgH="3677163" progId="Paint.Picture">
                  <p:embed/>
                </p:oleObj>
              </mc:Choice>
              <mc:Fallback>
                <p:oleObj name="Bitmap Image" r:id="rId4" imgW="1828571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64904"/>
                        <a:ext cx="2448272" cy="4130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004048" y="1556792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The channel is shared by multiple machines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Often used in LAN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86211"/>
              </p:ext>
            </p:extLst>
          </p:nvPr>
        </p:nvGraphicFramePr>
        <p:xfrm>
          <a:off x="2987824" y="2420888"/>
          <a:ext cx="6048672" cy="429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6" imgW="6082920" imgH="3845880" progId="Visio.Drawing.6">
                  <p:embed/>
                </p:oleObj>
              </mc:Choice>
              <mc:Fallback>
                <p:oleObj name="VISIO" r:id="rId6" imgW="6082920" imgH="38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420888"/>
                        <a:ext cx="6048672" cy="4293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8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 fontScale="62500" lnSpcReduction="20000"/>
          </a:bodyPr>
          <a:lstStyle/>
          <a:p>
            <a:pPr marL="576263" lvl="1" indent="-190500" eaLnBrk="0" hangingPunct="0">
              <a:spcBef>
                <a:spcPct val="25000"/>
              </a:spcBef>
              <a:buBlip>
                <a:blip r:embed="rId3"/>
              </a:buBlip>
              <a:defRPr/>
            </a:pPr>
            <a:r>
              <a:rPr lang="en-US" sz="2800" dirty="0"/>
              <a:t>Speed</a:t>
            </a:r>
          </a:p>
          <a:p>
            <a:pPr marL="576263" lvl="1" indent="-190500" eaLnBrk="0" hangingPunct="0">
              <a:spcBef>
                <a:spcPct val="25000"/>
              </a:spcBef>
              <a:buBlip>
                <a:blip r:embed="rId3"/>
              </a:buBlip>
              <a:defRPr/>
            </a:pPr>
            <a:r>
              <a:rPr lang="en-US" sz="2800" dirty="0"/>
              <a:t>Cost</a:t>
            </a:r>
          </a:p>
          <a:p>
            <a:pPr marL="576263" lvl="1" indent="-190500" eaLnBrk="0" hangingPunct="0">
              <a:spcBef>
                <a:spcPct val="25000"/>
              </a:spcBef>
              <a:buBlip>
                <a:blip r:embed="rId3"/>
              </a:buBlip>
              <a:defRPr/>
            </a:pPr>
            <a:r>
              <a:rPr lang="en-US" sz="2800" dirty="0"/>
              <a:t>Security</a:t>
            </a:r>
          </a:p>
          <a:p>
            <a:pPr marL="576263" lvl="1" indent="-190500" eaLnBrk="0" hangingPunct="0">
              <a:spcBef>
                <a:spcPct val="25000"/>
              </a:spcBef>
              <a:buBlip>
                <a:blip r:embed="rId3"/>
              </a:buBlip>
              <a:defRPr/>
            </a:pPr>
            <a:r>
              <a:rPr lang="en-US" sz="2800" dirty="0"/>
              <a:t>Availability</a:t>
            </a:r>
          </a:p>
          <a:p>
            <a:pPr marL="576263" lvl="1" indent="-190500" eaLnBrk="0" hangingPunct="0">
              <a:spcBef>
                <a:spcPct val="25000"/>
              </a:spcBef>
              <a:buBlip>
                <a:blip r:embed="rId3"/>
              </a:buBlip>
              <a:defRPr/>
            </a:pPr>
            <a:r>
              <a:rPr lang="en-US" sz="2800" dirty="0"/>
              <a:t>Scalability</a:t>
            </a:r>
          </a:p>
          <a:p>
            <a:pPr marL="576263" lvl="1" indent="-190500" eaLnBrk="0" hangingPunct="0">
              <a:spcBef>
                <a:spcPct val="25000"/>
              </a:spcBef>
              <a:buBlip>
                <a:blip r:embed="rId3"/>
              </a:buBlip>
              <a:defRPr/>
            </a:pPr>
            <a:r>
              <a:rPr lang="en-US" sz="2800" dirty="0"/>
              <a:t>Reliability</a:t>
            </a:r>
          </a:p>
          <a:p>
            <a:pPr marL="576263" lvl="1" indent="-190500" eaLnBrk="0" hangingPunct="0">
              <a:spcBef>
                <a:spcPct val="25000"/>
              </a:spcBef>
              <a:buBlip>
                <a:blip r:embed="rId3"/>
              </a:buBlip>
              <a:defRPr/>
            </a:pPr>
            <a:r>
              <a:rPr lang="en-US" sz="2800" dirty="0"/>
              <a:t>Topology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6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dirty="0" smtClean="0"/>
              <a:t>network </a:t>
            </a:r>
            <a:r>
              <a:rPr lang="en-US" dirty="0"/>
              <a:t>and Indoor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2195736" y="1556792"/>
            <a:ext cx="3888432" cy="2232248"/>
            <a:chOff x="3328" y="2249"/>
            <a:chExt cx="1355" cy="1013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3328" y="2249"/>
            <a:ext cx="29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6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249"/>
                          <a:ext cx="290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3612" y="2435"/>
              <a:ext cx="50" cy="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3328" y="2698"/>
            <a:ext cx="29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698"/>
                          <a:ext cx="290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612" y="2888"/>
              <a:ext cx="5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3415" y="2507"/>
              <a:ext cx="50" cy="168"/>
              <a:chOff x="3842" y="406"/>
              <a:chExt cx="51" cy="167"/>
            </a:xfrm>
          </p:grpSpPr>
          <p:sp>
            <p:nvSpPr>
              <p:cNvPr id="56" name="Oval 1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58" y="2433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3933" y="3012"/>
            <a:ext cx="29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012"/>
                          <a:ext cx="291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3505" y="3003"/>
            <a:ext cx="2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9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" y="3003"/>
                          <a:ext cx="28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6"/>
            <p:cNvSpPr>
              <a:spLocks noChangeShapeType="1"/>
            </p:cNvSpPr>
            <p:nvPr/>
          </p:nvSpPr>
          <p:spPr bwMode="auto">
            <a:xfrm rot="-5400000">
              <a:off x="4088" y="2993"/>
              <a:ext cx="4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rot="5400000" flipH="1">
              <a:off x="3651" y="2987"/>
              <a:ext cx="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16200000" flipV="1">
              <a:off x="3895" y="2748"/>
              <a:ext cx="0" cy="4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656" y="2681"/>
              <a:ext cx="71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343" y="2819"/>
              <a:ext cx="145" cy="309"/>
              <a:chOff x="4180" y="783"/>
              <a:chExt cx="150" cy="307"/>
            </a:xfrm>
          </p:grpSpPr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3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3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37"/>
            <p:cNvGrpSpPr>
              <a:grpSpLocks/>
            </p:cNvGrpSpPr>
            <p:nvPr/>
          </p:nvGrpSpPr>
          <p:grpSpPr bwMode="auto">
            <a:xfrm>
              <a:off x="4538" y="2819"/>
              <a:ext cx="145" cy="309"/>
              <a:chOff x="4180" y="783"/>
              <a:chExt cx="150" cy="307"/>
            </a:xfrm>
          </p:grpSpPr>
          <p:sp>
            <p:nvSpPr>
              <p:cNvPr id="40" name="AutoShape 3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4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 rot="-5400000">
              <a:off x="4349" y="2441"/>
              <a:ext cx="0" cy="5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 rot="-5400000">
              <a:off x="4385" y="2768"/>
              <a:ext cx="1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78"/>
            <p:cNvGrpSpPr>
              <a:grpSpLocks/>
            </p:cNvGrpSpPr>
            <p:nvPr/>
          </p:nvGrpSpPr>
          <p:grpSpPr bwMode="auto">
            <a:xfrm>
              <a:off x="3727" y="2621"/>
              <a:ext cx="349" cy="176"/>
              <a:chOff x="3600" y="219"/>
              <a:chExt cx="360" cy="175"/>
            </a:xfrm>
          </p:grpSpPr>
          <p:sp>
            <p:nvSpPr>
              <p:cNvPr id="27" name="Oval 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" name="Group 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Line 92"/>
            <p:cNvSpPr>
              <a:spLocks noChangeShapeType="1"/>
            </p:cNvSpPr>
            <p:nvPr/>
          </p:nvSpPr>
          <p:spPr bwMode="auto">
            <a:xfrm>
              <a:off x="3901" y="2791"/>
              <a:ext cx="1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18"/>
            <p:cNvSpPr>
              <a:spLocks noChangeShapeType="1"/>
            </p:cNvSpPr>
            <p:nvPr/>
          </p:nvSpPr>
          <p:spPr bwMode="auto">
            <a:xfrm rot="-5400000">
              <a:off x="4559" y="2768"/>
              <a:ext cx="1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43608" y="3940175"/>
            <a:ext cx="7610475" cy="2917825"/>
            <a:chOff x="1108075" y="3222625"/>
            <a:chExt cx="7610475" cy="2917825"/>
          </a:xfrm>
        </p:grpSpPr>
        <p:grpSp>
          <p:nvGrpSpPr>
            <p:cNvPr id="60" name="Group 5"/>
            <p:cNvGrpSpPr>
              <a:grpSpLocks/>
            </p:cNvGrpSpPr>
            <p:nvPr/>
          </p:nvGrpSpPr>
          <p:grpSpPr bwMode="auto">
            <a:xfrm>
              <a:off x="6753225" y="3371850"/>
              <a:ext cx="622300" cy="793750"/>
              <a:chOff x="3908" y="2375"/>
              <a:chExt cx="392" cy="500"/>
            </a:xfrm>
          </p:grpSpPr>
          <p:graphicFrame>
            <p:nvGraphicFramePr>
              <p:cNvPr id="98" name="Object 6"/>
              <p:cNvGraphicFramePr>
                <a:graphicFrameLocks noChangeAspect="1"/>
              </p:cNvGraphicFramePr>
              <p:nvPr/>
            </p:nvGraphicFramePr>
            <p:xfrm>
              <a:off x="3908" y="2375"/>
              <a:ext cx="366" cy="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0" name="Clip" r:id="rId9" imgW="819000" imgH="847800" progId="MS_ClipArt_Gallery.2">
                      <p:embed/>
                    </p:oleObj>
                  </mc:Choice>
                  <mc:Fallback>
                    <p:oleObj name="Clip" r:id="rId9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8" y="2375"/>
                            <a:ext cx="366" cy="4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00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7"/>
              <p:cNvGraphicFramePr>
                <a:graphicFrameLocks noChangeAspect="1"/>
              </p:cNvGraphicFramePr>
              <p:nvPr/>
            </p:nvGraphicFramePr>
            <p:xfrm>
              <a:off x="3966" y="2506"/>
              <a:ext cx="334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1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2506"/>
                            <a:ext cx="334" cy="3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6800850" y="4330700"/>
              <a:ext cx="622300" cy="793750"/>
              <a:chOff x="2870" y="1518"/>
              <a:chExt cx="292" cy="320"/>
            </a:xfrm>
          </p:grpSpPr>
          <p:graphicFrame>
            <p:nvGraphicFramePr>
              <p:cNvPr id="96" name="Object 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2" name="Clip" r:id="rId13" imgW="819000" imgH="847800" progId="MS_ClipArt_Gallery.2">
                      <p:embed/>
                    </p:oleObj>
                  </mc:Choice>
                  <mc:Fallback>
                    <p:oleObj name="Clip" r:id="rId13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Object 1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3" name="Clip" r:id="rId14" imgW="1266840" imgH="1200240" progId="MS_ClipArt_Gallery.2">
                      <p:embed/>
                    </p:oleObj>
                  </mc:Choice>
                  <mc:Fallback>
                    <p:oleObj name="Clip" r:id="rId14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Group 11"/>
            <p:cNvGrpSpPr>
              <a:grpSpLocks/>
            </p:cNvGrpSpPr>
            <p:nvPr/>
          </p:nvGrpSpPr>
          <p:grpSpPr bwMode="auto">
            <a:xfrm>
              <a:off x="6108700" y="3937000"/>
              <a:ext cx="539750" cy="633413"/>
              <a:chOff x="4733" y="2082"/>
              <a:chExt cx="272" cy="282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4" name="Clip" r:id="rId15" imgW="819000" imgH="847800" progId="MS_ClipArt_Gallery.2">
                      <p:embed/>
                    </p:oleObj>
                  </mc:Choice>
                  <mc:Fallback>
                    <p:oleObj name="Clip" r:id="rId15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Rectangle 13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6478588" y="5133975"/>
              <a:ext cx="1147762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wireless</a:t>
              </a:r>
            </a:p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access </a:t>
              </a:r>
            </a:p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point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64" name="Text Box 36"/>
            <p:cNvSpPr txBox="1">
              <a:spLocks noChangeArrowheads="1"/>
            </p:cNvSpPr>
            <p:nvPr/>
          </p:nvSpPr>
          <p:spPr bwMode="auto">
            <a:xfrm>
              <a:off x="7570788" y="3981450"/>
              <a:ext cx="1147762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wireless</a:t>
              </a:r>
            </a:p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laptops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3613150" y="4498975"/>
              <a:ext cx="10890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router/</a:t>
              </a:r>
            </a:p>
            <a:p>
              <a:pPr algn="r"/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firewall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4821238" y="4448175"/>
              <a:ext cx="776287" cy="677863"/>
            </a:xfrm>
            <a:custGeom>
              <a:avLst/>
              <a:gdLst>
                <a:gd name="T0" fmla="*/ 2147483647 w 489"/>
                <a:gd name="T1" fmla="*/ 2147483647 h 427"/>
                <a:gd name="T2" fmla="*/ 2147483647 w 489"/>
                <a:gd name="T3" fmla="*/ 2147483647 h 427"/>
                <a:gd name="T4" fmla="*/ 0 w 489"/>
                <a:gd name="T5" fmla="*/ 0 h 427"/>
                <a:gd name="T6" fmla="*/ 0 60000 65536"/>
                <a:gd name="T7" fmla="*/ 0 60000 65536"/>
                <a:gd name="T8" fmla="*/ 0 60000 65536"/>
                <a:gd name="T9" fmla="*/ 0 w 489"/>
                <a:gd name="T10" fmla="*/ 0 h 427"/>
                <a:gd name="T11" fmla="*/ 489 w 489"/>
                <a:gd name="T12" fmla="*/ 427 h 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9" h="427">
                  <a:moveTo>
                    <a:pt x="489" y="427"/>
                  </a:moveTo>
                  <a:lnTo>
                    <a:pt x="166" y="42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866530"/>
                </p:ext>
              </p:extLst>
            </p:nvPr>
          </p:nvGraphicFramePr>
          <p:xfrm>
            <a:off x="5526088" y="3222625"/>
            <a:ext cx="598487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" name="Clip" r:id="rId16" imgW="1305000" imgH="1085760" progId="MS_ClipArt_Gallery.5">
                    <p:embed/>
                  </p:oleObj>
                </mc:Choice>
                <mc:Fallback>
                  <p:oleObj name="Clip" r:id="rId16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6088" y="3222625"/>
                          <a:ext cx="598487" cy="579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Freeform 93"/>
            <p:cNvSpPr>
              <a:spLocks/>
            </p:cNvSpPr>
            <p:nvPr/>
          </p:nvSpPr>
          <p:spPr bwMode="auto">
            <a:xfrm flipV="1">
              <a:off x="5021263" y="4238625"/>
              <a:ext cx="1244600" cy="98425"/>
            </a:xfrm>
            <a:custGeom>
              <a:avLst/>
              <a:gdLst>
                <a:gd name="T0" fmla="*/ 0 w 513"/>
                <a:gd name="T1" fmla="*/ 0 h 1"/>
                <a:gd name="T2" fmla="*/ 2147483647 w 513"/>
                <a:gd name="T3" fmla="*/ 0 h 1"/>
                <a:gd name="T4" fmla="*/ 0 60000 65536"/>
                <a:gd name="T5" fmla="*/ 0 60000 65536"/>
                <a:gd name="T6" fmla="*/ 0 w 513"/>
                <a:gd name="T7" fmla="*/ 0 h 1"/>
                <a:gd name="T8" fmla="*/ 513 w 5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3" h="1">
                  <a:moveTo>
                    <a:pt x="0" y="0"/>
                  </a:moveTo>
                  <a:lnTo>
                    <a:pt x="51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0999"/>
                </p:ext>
              </p:extLst>
            </p:nvPr>
          </p:nvGraphicFramePr>
          <p:xfrm>
            <a:off x="5553075" y="4951413"/>
            <a:ext cx="598488" cy="57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" name="Clip" r:id="rId17" imgW="1305000" imgH="1085760" progId="MS_ClipArt_Gallery.5">
                    <p:embed/>
                  </p:oleObj>
                </mc:Choice>
                <mc:Fallback>
                  <p:oleObj name="Clip" r:id="rId17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3075" y="4951413"/>
                          <a:ext cx="598488" cy="579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modem"/>
            <p:cNvSpPr>
              <a:spLocks noEditPoints="1" noChangeArrowheads="1"/>
            </p:cNvSpPr>
            <p:nvPr/>
          </p:nvSpPr>
          <p:spPr bwMode="auto">
            <a:xfrm>
              <a:off x="2435225" y="4232275"/>
              <a:ext cx="1033463" cy="207963"/>
            </a:xfrm>
            <a:custGeom>
              <a:avLst/>
              <a:gdLst>
                <a:gd name="T0" fmla="*/ 0 w 21600"/>
                <a:gd name="T1" fmla="*/ 426223403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426223403 h 21600"/>
                <a:gd name="T8" fmla="*/ 2147483647 w 21600"/>
                <a:gd name="T9" fmla="*/ 1786961021 h 21600"/>
                <a:gd name="T10" fmla="*/ 0 w 21600"/>
                <a:gd name="T11" fmla="*/ 1786961021 h 21600"/>
                <a:gd name="T12" fmla="*/ 2147483647 w 21600"/>
                <a:gd name="T13" fmla="*/ 0 h 21600"/>
                <a:gd name="T14" fmla="*/ 2147483647 w 21600"/>
                <a:gd name="T15" fmla="*/ 1786961021 h 21600"/>
                <a:gd name="T16" fmla="*/ 0 w 21600"/>
                <a:gd name="T17" fmla="*/ 1106592289 h 21600"/>
                <a:gd name="T18" fmla="*/ 2147483647 w 21600"/>
                <a:gd name="T19" fmla="*/ 1106592289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40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65"/>
            <p:cNvSpPr>
              <a:spLocks/>
            </p:cNvSpPr>
            <p:nvPr/>
          </p:nvSpPr>
          <p:spPr bwMode="auto">
            <a:xfrm>
              <a:off x="3470275" y="4368800"/>
              <a:ext cx="814388" cy="1588"/>
            </a:xfrm>
            <a:custGeom>
              <a:avLst/>
              <a:gdLst>
                <a:gd name="T0" fmla="*/ 0 w 513"/>
                <a:gd name="T1" fmla="*/ 0 h 1"/>
                <a:gd name="T2" fmla="*/ 2147483647 w 513"/>
                <a:gd name="T3" fmla="*/ 0 h 1"/>
                <a:gd name="T4" fmla="*/ 0 60000 65536"/>
                <a:gd name="T5" fmla="*/ 0 60000 65536"/>
                <a:gd name="T6" fmla="*/ 0 w 513"/>
                <a:gd name="T7" fmla="*/ 0 h 1"/>
                <a:gd name="T8" fmla="*/ 513 w 5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3" h="1">
                  <a:moveTo>
                    <a:pt x="0" y="0"/>
                  </a:moveTo>
                  <a:lnTo>
                    <a:pt x="51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66"/>
            <p:cNvSpPr>
              <a:spLocks/>
            </p:cNvSpPr>
            <p:nvPr/>
          </p:nvSpPr>
          <p:spPr bwMode="auto">
            <a:xfrm flipV="1">
              <a:off x="4765675" y="3592513"/>
              <a:ext cx="776288" cy="677862"/>
            </a:xfrm>
            <a:custGeom>
              <a:avLst/>
              <a:gdLst>
                <a:gd name="T0" fmla="*/ 2147483647 w 489"/>
                <a:gd name="T1" fmla="*/ 2147483647 h 427"/>
                <a:gd name="T2" fmla="*/ 2147483647 w 489"/>
                <a:gd name="T3" fmla="*/ 2147483647 h 427"/>
                <a:gd name="T4" fmla="*/ 0 w 489"/>
                <a:gd name="T5" fmla="*/ 0 h 427"/>
                <a:gd name="T6" fmla="*/ 0 60000 65536"/>
                <a:gd name="T7" fmla="*/ 0 60000 65536"/>
                <a:gd name="T8" fmla="*/ 0 60000 65536"/>
                <a:gd name="T9" fmla="*/ 0 w 489"/>
                <a:gd name="T10" fmla="*/ 0 h 427"/>
                <a:gd name="T11" fmla="*/ 489 w 489"/>
                <a:gd name="T12" fmla="*/ 427 h 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9" h="427">
                  <a:moveTo>
                    <a:pt x="489" y="427"/>
                  </a:moveTo>
                  <a:lnTo>
                    <a:pt x="166" y="42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7"/>
            <p:cNvSpPr>
              <a:spLocks noChangeShapeType="1"/>
            </p:cNvSpPr>
            <p:nvPr/>
          </p:nvSpPr>
          <p:spPr bwMode="auto">
            <a:xfrm flipH="1" flipV="1">
              <a:off x="6511925" y="4613275"/>
              <a:ext cx="123825" cy="5826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68"/>
            <p:cNvSpPr txBox="1">
              <a:spLocks noChangeArrowheads="1"/>
            </p:cNvSpPr>
            <p:nvPr/>
          </p:nvSpPr>
          <p:spPr bwMode="auto">
            <a:xfrm>
              <a:off x="2428875" y="4484688"/>
              <a:ext cx="10001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cable</a:t>
              </a:r>
            </a:p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modem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75" name="Line 172"/>
            <p:cNvSpPr>
              <a:spLocks noChangeShapeType="1"/>
            </p:cNvSpPr>
            <p:nvPr/>
          </p:nvSpPr>
          <p:spPr bwMode="auto">
            <a:xfrm>
              <a:off x="1870075" y="4351338"/>
              <a:ext cx="566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173"/>
            <p:cNvSpPr txBox="1">
              <a:spLocks noChangeArrowheads="1"/>
            </p:cNvSpPr>
            <p:nvPr/>
          </p:nvSpPr>
          <p:spPr bwMode="auto">
            <a:xfrm>
              <a:off x="1108075" y="4348163"/>
              <a:ext cx="1116013" cy="10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Đến/từ trung tâm</a:t>
              </a:r>
              <a:endParaRPr lang="en-US" sz="2000"/>
            </a:p>
          </p:txBody>
        </p: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4246563" y="4146550"/>
              <a:ext cx="766762" cy="433388"/>
              <a:chOff x="3600" y="219"/>
              <a:chExt cx="360" cy="175"/>
            </a:xfrm>
          </p:grpSpPr>
          <p:sp>
            <p:nvSpPr>
              <p:cNvPr id="81" name="Oval 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6" name="Group 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8" name="Line 175"/>
            <p:cNvSpPr>
              <a:spLocks noChangeShapeType="1"/>
            </p:cNvSpPr>
            <p:nvPr/>
          </p:nvSpPr>
          <p:spPr bwMode="auto">
            <a:xfrm flipV="1">
              <a:off x="4862513" y="4875213"/>
              <a:ext cx="69850" cy="819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76"/>
            <p:cNvSpPr>
              <a:spLocks noChangeShapeType="1"/>
            </p:cNvSpPr>
            <p:nvPr/>
          </p:nvSpPr>
          <p:spPr bwMode="auto">
            <a:xfrm flipV="1">
              <a:off x="4875213" y="3586163"/>
              <a:ext cx="444500" cy="2093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77"/>
            <p:cNvSpPr>
              <a:spLocks noChangeShapeType="1"/>
            </p:cNvSpPr>
            <p:nvPr/>
          </p:nvSpPr>
          <p:spPr bwMode="auto">
            <a:xfrm flipV="1">
              <a:off x="4860925" y="5124450"/>
              <a:ext cx="347663" cy="5286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5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Bit: spread between the transmitting and receiving devices</a:t>
            </a:r>
          </a:p>
          <a:p>
            <a:r>
              <a:rPr lang="en-US" dirty="0"/>
              <a:t>Physical link: what lies between transmitter and receiver devices</a:t>
            </a:r>
          </a:p>
          <a:p>
            <a:r>
              <a:rPr lang="en-US" dirty="0"/>
              <a:t>Media guide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The signals transmitted by the device: copper wire, fiber optic, coaxial cable</a:t>
            </a:r>
          </a:p>
          <a:p>
            <a:r>
              <a:rPr lang="en-US" dirty="0"/>
              <a:t>Means no navigation:</a:t>
            </a:r>
          </a:p>
          <a:p>
            <a:pPr lvl="1"/>
            <a:r>
              <a:rPr lang="en-US" dirty="0"/>
              <a:t>Free signal transmission, </a:t>
            </a:r>
            <a:r>
              <a:rPr lang="en-US" dirty="0" smtClean="0"/>
              <a:t>ex: </a:t>
            </a:r>
            <a:r>
              <a:rPr lang="en-US" dirty="0"/>
              <a:t>radio waves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7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20059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Twisted Pair (TP)</a:t>
            </a:r>
          </a:p>
          <a:p>
            <a:pPr lvl="1" algn="just"/>
            <a:r>
              <a:rPr lang="en-US" sz="2000" dirty="0"/>
              <a:t>2 independent copper </a:t>
            </a:r>
            <a:r>
              <a:rPr lang="en-US" sz="2000" dirty="0" smtClean="0"/>
              <a:t>wire, Category </a:t>
            </a:r>
            <a:r>
              <a:rPr lang="en-US" sz="2000" dirty="0"/>
              <a:t>3: phone wires, 10 Mbps </a:t>
            </a:r>
            <a:r>
              <a:rPr lang="en-US" sz="2000" dirty="0" smtClean="0"/>
              <a:t>Ethernet, Category </a:t>
            </a:r>
            <a:r>
              <a:rPr lang="en-US" sz="2000" dirty="0"/>
              <a:t>5</a:t>
            </a:r>
            <a:r>
              <a:rPr lang="en-US" sz="2000" dirty="0" smtClean="0"/>
              <a:t>: </a:t>
            </a:r>
            <a:r>
              <a:rPr lang="en-US" sz="2000" dirty="0"/>
              <a:t>100Mbps </a:t>
            </a:r>
            <a:r>
              <a:rPr lang="en-US" sz="2000" dirty="0" smtClean="0"/>
              <a:t>Ethernet, Category </a:t>
            </a:r>
            <a:r>
              <a:rPr lang="en-US" sz="2000" dirty="0"/>
              <a:t>5e, </a:t>
            </a:r>
            <a:r>
              <a:rPr lang="en-US" sz="2000" dirty="0" smtClean="0"/>
              <a:t>6:1000Mbps </a:t>
            </a:r>
            <a:r>
              <a:rPr lang="en-US" sz="2000" dirty="0"/>
              <a:t>Ethernet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Coaxial Cable:</a:t>
            </a:r>
          </a:p>
          <a:p>
            <a:pPr lvl="1" algn="just"/>
            <a:r>
              <a:rPr lang="en-US" sz="2000" dirty="0"/>
              <a:t>2 copper conductors with </a:t>
            </a:r>
            <a:r>
              <a:rPr lang="en-US" sz="2000" dirty="0" smtClean="0"/>
              <a:t>heart, 2-way signal</a:t>
            </a:r>
            <a:endParaRPr lang="en-US" sz="2000" dirty="0"/>
          </a:p>
          <a:p>
            <a:pPr lvl="1" algn="just"/>
            <a:r>
              <a:rPr lang="en-US" sz="2000" dirty="0" smtClean="0"/>
              <a:t>Baseband: Single </a:t>
            </a:r>
            <a:r>
              <a:rPr lang="en-US" sz="2000" dirty="0"/>
              <a:t>channel on cable</a:t>
            </a:r>
          </a:p>
          <a:p>
            <a:pPr lvl="1" algn="just"/>
            <a:r>
              <a:rPr lang="en-US" sz="2000" dirty="0" smtClean="0"/>
              <a:t>Broadband: Most </a:t>
            </a:r>
            <a:r>
              <a:rPr lang="en-US" sz="2000" dirty="0"/>
              <a:t>cable channels on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Optical fiber:</a:t>
            </a:r>
          </a:p>
          <a:p>
            <a:pPr lvl="1" algn="just"/>
            <a:r>
              <a:rPr lang="en-US" sz="2000" dirty="0"/>
              <a:t>Fiberglass bring light oscillations, each fluctuation is 1 bit</a:t>
            </a:r>
          </a:p>
          <a:p>
            <a:pPr lvl="1" algn="just"/>
            <a:r>
              <a:rPr lang="en-US" sz="2000" dirty="0"/>
              <a:t>Operating at high </a:t>
            </a:r>
            <a:r>
              <a:rPr lang="en-US" sz="2000" dirty="0" smtClean="0"/>
              <a:t>speed: Point-to-point </a:t>
            </a:r>
            <a:r>
              <a:rPr lang="en-US" sz="2000" dirty="0"/>
              <a:t>transmission speed (10-100 </a:t>
            </a:r>
            <a:r>
              <a:rPr lang="en-US" sz="2000" dirty="0" err="1"/>
              <a:t>Gps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Low error rates: </a:t>
            </a:r>
            <a:r>
              <a:rPr lang="en-US" sz="2000" dirty="0" smtClean="0"/>
              <a:t>the </a:t>
            </a:r>
            <a:r>
              <a:rPr lang="en-US" sz="2000" dirty="0"/>
              <a:t>great distances; no electromagnetic interference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2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 Media: Coaxial Cable </a:t>
            </a: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407885"/>
              </p:ext>
            </p:extLst>
          </p:nvPr>
        </p:nvGraphicFramePr>
        <p:xfrm>
          <a:off x="683568" y="2179712"/>
          <a:ext cx="58674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Bitmap Image" r:id="rId4" imgW="3038095" imgH="1933333" progId="PBrush">
                  <p:embed/>
                </p:oleObj>
              </mc:Choice>
              <mc:Fallback>
                <p:oleObj name="Bitmap Image" r:id="rId4" imgW="3038095" imgH="19333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79712"/>
                        <a:ext cx="58674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72200" y="1844824"/>
            <a:ext cx="2743200" cy="440357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  <a:r>
              <a:rPr lang="en-US" dirty="0"/>
              <a:t>Base</a:t>
            </a:r>
            <a:r>
              <a:rPr lang="en-US" dirty="0">
                <a:solidFill>
                  <a:srgbClr val="FF5050"/>
                </a:solidFill>
              </a:rPr>
              <a:t>2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10</a:t>
            </a:r>
            <a:r>
              <a:rPr lang="en-US" dirty="0"/>
              <a:t>Base</a:t>
            </a:r>
            <a:r>
              <a:rPr lang="en-US" dirty="0">
                <a:solidFill>
                  <a:srgbClr val="FF505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906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 Media: UTP &amp; STP </a:t>
            </a:r>
          </a:p>
        </p:txBody>
      </p:sp>
      <p:graphicFrame>
        <p:nvGraphicFramePr>
          <p:cNvPr id="126980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306352"/>
              </p:ext>
            </p:extLst>
          </p:nvPr>
        </p:nvGraphicFramePr>
        <p:xfrm>
          <a:off x="683568" y="2131516"/>
          <a:ext cx="594360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Bitmap Image" r:id="rId4" imgW="3409524" imgH="2114845" progId="PBrush">
                  <p:embed/>
                </p:oleObj>
              </mc:Choice>
              <mc:Fallback>
                <p:oleObj name="Bitmap Image" r:id="rId4" imgW="3409524" imgH="211484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1516"/>
                        <a:ext cx="5943600" cy="368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6172200" y="1700808"/>
            <a:ext cx="2743200" cy="454759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  <a:r>
              <a:rPr lang="en-US" dirty="0"/>
              <a:t>Base</a:t>
            </a:r>
            <a:r>
              <a:rPr lang="en-US" dirty="0">
                <a:solidFill>
                  <a:srgbClr val="FF5050"/>
                </a:solidFill>
              </a:rPr>
              <a:t>T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100</a:t>
            </a:r>
            <a:r>
              <a:rPr lang="en-US" dirty="0"/>
              <a:t>Base</a:t>
            </a:r>
            <a:r>
              <a:rPr lang="en-US" dirty="0">
                <a:solidFill>
                  <a:srgbClr val="FF5050"/>
                </a:solidFill>
              </a:rPr>
              <a:t>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755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 Media: Fiber Optic </a:t>
            </a:r>
          </a:p>
        </p:txBody>
      </p:sp>
      <p:sp>
        <p:nvSpPr>
          <p:cNvPr id="13107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021760" y="1772816"/>
            <a:ext cx="2893640" cy="447558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100</a:t>
            </a:r>
            <a:r>
              <a:rPr lang="en-US" dirty="0"/>
              <a:t>Base</a:t>
            </a:r>
            <a:r>
              <a:rPr lang="en-US" dirty="0">
                <a:solidFill>
                  <a:srgbClr val="FF5050"/>
                </a:solidFill>
              </a:rPr>
              <a:t>FX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1000</a:t>
            </a:r>
            <a:r>
              <a:rPr lang="en-US" dirty="0"/>
              <a:t>Base</a:t>
            </a:r>
            <a:r>
              <a:rPr lang="en-US" dirty="0">
                <a:solidFill>
                  <a:srgbClr val="FF5050"/>
                </a:solidFill>
              </a:rPr>
              <a:t>LX</a:t>
            </a:r>
            <a:endParaRPr lang="en-US" dirty="0"/>
          </a:p>
        </p:txBody>
      </p:sp>
      <p:pic>
        <p:nvPicPr>
          <p:cNvPr id="131079" name="Picture 10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2142276"/>
            <a:ext cx="5410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87536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431088" cy="46371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1" dirty="0">
                <a:latin typeface="Arial" charset="0"/>
                <a:cs typeface="Arial" charset="0"/>
              </a:rPr>
              <a:t>After studying this chapter and completing the exercises, you can: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Listing the advantages of networked computer related stand- alone computers.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Distinguishing between client-server networks and Peer-to-Peer.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List the elements common to all client / server network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Describe some specific applications for a network.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Describe the purpose of the OSI model and each layer of the OSI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Explain the specific function of each layer of the OSI model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Understanding how two network nodes communicate through the OSI model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Discussions on the structure and purpose of data packets and frames</a:t>
            </a:r>
          </a:p>
          <a:p>
            <a:pPr marL="834390" lvl="1" indent="-514350" algn="just">
              <a:buFont typeface="Wingdings" panose="05000000000000000000" pitchFamily="2" charset="2"/>
              <a:buChar char="§"/>
            </a:pPr>
            <a:r>
              <a:rPr lang="en-US" sz="1900" b="1" dirty="0">
                <a:latin typeface="Arial" charset="0"/>
                <a:cs typeface="Arial" charset="0"/>
              </a:rPr>
              <a:t>Describe the purpose and function of the TCP / IP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5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229600" cy="63976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Comparing Ethernet Media Requirements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238" descr="301P_0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916832"/>
            <a:ext cx="8604448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36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42288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1000BASE-T GBIC</a:t>
            </a:r>
          </a:p>
        </p:txBody>
      </p:sp>
      <p:pic>
        <p:nvPicPr>
          <p:cNvPr id="44036" name="Picture 4" descr="499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857500"/>
            <a:ext cx="5710238" cy="2019300"/>
          </a:xfrm>
          <a:prstGeom prst="rect">
            <a:avLst/>
          </a:prstGeom>
          <a:noFill/>
        </p:spPr>
      </p:pic>
      <p:pic>
        <p:nvPicPr>
          <p:cNvPr id="44037" name="Picture 5" descr="022P_08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1844824"/>
            <a:ext cx="7632848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7373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6" name="Picture 6" descr="gbic pic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068960"/>
            <a:ext cx="4343400" cy="3212232"/>
          </a:xfrm>
          <a:prstGeom prst="rect">
            <a:avLst/>
          </a:prstGeom>
          <a:noFill/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42288" cy="8382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Fiber-Optic </a:t>
            </a:r>
            <a:r>
              <a:rPr lang="en-US">
                <a:solidFill>
                  <a:schemeClr val="tx1"/>
                </a:solidFill>
              </a:rPr>
              <a:t>GBICs</a:t>
            </a:r>
          </a:p>
        </p:txBody>
      </p:sp>
      <p:pic>
        <p:nvPicPr>
          <p:cNvPr id="46085" name="Picture 5" descr="1000base-sx gbi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255963"/>
            <a:ext cx="4267200" cy="2693317"/>
          </a:xfrm>
          <a:prstGeom prst="rect">
            <a:avLst/>
          </a:prstGeom>
          <a:noFill/>
        </p:spPr>
      </p:pic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556792"/>
            <a:ext cx="8077200" cy="4082008"/>
          </a:xfrm>
        </p:spPr>
        <p:txBody>
          <a:bodyPr/>
          <a:lstStyle/>
          <a:p>
            <a:pPr lvl="1"/>
            <a:r>
              <a:rPr lang="en-US" dirty="0"/>
              <a:t>Short wavelength (1000BASE-SX)</a:t>
            </a:r>
          </a:p>
          <a:p>
            <a:pPr lvl="1"/>
            <a:r>
              <a:rPr lang="en-US" dirty="0"/>
              <a:t>Long wavelength/long haul (1000BASE-LX/LH)</a:t>
            </a:r>
          </a:p>
          <a:p>
            <a:pPr lvl="1"/>
            <a:r>
              <a:rPr lang="en-US" dirty="0"/>
              <a:t>Extended distance (1000BASE-ZX)</a:t>
            </a:r>
          </a:p>
        </p:txBody>
      </p:sp>
    </p:spTree>
    <p:extLst>
      <p:ext uri="{BB962C8B-B14F-4D97-AF65-F5344CB8AC3E}">
        <p14:creationId xmlns:p14="http://schemas.microsoft.com/office/powerpoint/2010/main" val="142126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Radio waves</a:t>
            </a:r>
          </a:p>
          <a:p>
            <a:pPr lvl="1" algn="just"/>
            <a:r>
              <a:rPr lang="en-US" sz="2200" dirty="0" smtClean="0"/>
              <a:t>Network </a:t>
            </a:r>
            <a:r>
              <a:rPr lang="en-US" sz="2200" dirty="0"/>
              <a:t>signal in the form of electromagnetic waves</a:t>
            </a:r>
          </a:p>
          <a:p>
            <a:pPr lvl="1" algn="just"/>
            <a:r>
              <a:rPr lang="en-US" sz="2200" dirty="0"/>
              <a:t>No physical wires</a:t>
            </a:r>
          </a:p>
          <a:p>
            <a:pPr lvl="1" algn="just"/>
            <a:r>
              <a:rPr lang="en-US" sz="2200" dirty="0"/>
              <a:t>Two-way Communication</a:t>
            </a:r>
          </a:p>
          <a:p>
            <a:pPr lvl="1" algn="just"/>
            <a:r>
              <a:rPr lang="en-US" sz="2200" dirty="0"/>
              <a:t>The spread of environmental </a:t>
            </a:r>
            <a:r>
              <a:rPr lang="en-US" sz="2200" dirty="0" smtClean="0"/>
              <a:t>impact: reflected, are </a:t>
            </a:r>
            <a:r>
              <a:rPr lang="en-US" sz="2200" dirty="0"/>
              <a:t>the obstacles </a:t>
            </a:r>
            <a:r>
              <a:rPr lang="en-US" sz="2200" dirty="0" smtClean="0"/>
              <a:t>hindering, interference</a:t>
            </a:r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 radio link type:</a:t>
            </a:r>
          </a:p>
          <a:p>
            <a:pPr lvl="1" algn="just"/>
            <a:r>
              <a:rPr lang="en-US" sz="2200" dirty="0"/>
              <a:t>Microwave </a:t>
            </a:r>
            <a:r>
              <a:rPr lang="en-US" sz="2200" dirty="0" smtClean="0"/>
              <a:t>ground</a:t>
            </a:r>
            <a:endParaRPr lang="en-US" sz="2200" dirty="0"/>
          </a:p>
          <a:p>
            <a:pPr lvl="1" algn="just"/>
            <a:r>
              <a:rPr lang="en-US" sz="2200" dirty="0"/>
              <a:t>LAN (</a:t>
            </a:r>
            <a:r>
              <a:rPr lang="en-US" sz="2200" dirty="0" err="1"/>
              <a:t>eg</a:t>
            </a:r>
            <a:r>
              <a:rPr lang="en-US" sz="2200" dirty="0"/>
              <a:t>, </a:t>
            </a:r>
            <a:r>
              <a:rPr lang="en-US" sz="2200" dirty="0" err="1"/>
              <a:t>Wifi</a:t>
            </a:r>
            <a:r>
              <a:rPr lang="en-US" sz="2200" dirty="0"/>
              <a:t>)</a:t>
            </a:r>
          </a:p>
          <a:p>
            <a:pPr lvl="1" algn="just"/>
            <a:r>
              <a:rPr lang="en-US" sz="2200" dirty="0" smtClean="0"/>
              <a:t>Wide </a:t>
            </a:r>
            <a:r>
              <a:rPr lang="en-US" sz="2200" dirty="0"/>
              <a:t>area (cellular)</a:t>
            </a:r>
          </a:p>
          <a:p>
            <a:pPr lvl="1" algn="just"/>
            <a:r>
              <a:rPr lang="en-US" sz="2200" dirty="0" smtClean="0"/>
              <a:t>Satellite</a:t>
            </a:r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5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dirty="0"/>
              <a:t>and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Computer network is a group of computers, peripherals are connected to each other through the transmission medium such as cable, electromagnetic waves, </a:t>
            </a:r>
            <a:r>
              <a:rPr lang="en-US" dirty="0" smtClean="0"/>
              <a:t>infrared.</a:t>
            </a:r>
            <a:r>
              <a:rPr lang="en-US" dirty="0"/>
              <a:t>.. to </a:t>
            </a:r>
            <a:r>
              <a:rPr lang="en-US" dirty="0" smtClean="0"/>
              <a:t>share </a:t>
            </a:r>
            <a:r>
              <a:rPr lang="en-US" dirty="0"/>
              <a:t>resources and data</a:t>
            </a:r>
            <a:r>
              <a:rPr lang="en-US" dirty="0" smtClean="0"/>
              <a:t>.</a:t>
            </a:r>
            <a:endParaRPr lang="en-US" dirty="0"/>
          </a:p>
          <a:p>
            <a:pPr lvl="2" algn="just">
              <a:defRPr/>
            </a:pPr>
            <a:r>
              <a:rPr lang="en-US" dirty="0"/>
              <a:t>Save hardware resources.</a:t>
            </a:r>
          </a:p>
          <a:p>
            <a:pPr lvl="2" algn="just">
              <a:defRPr/>
            </a:pPr>
            <a:r>
              <a:rPr lang="en-US" dirty="0"/>
              <a:t>Exchanging data becomes easier.</a:t>
            </a:r>
          </a:p>
          <a:p>
            <a:pPr lvl="2" algn="just">
              <a:defRPr/>
            </a:pPr>
            <a:r>
              <a:rPr lang="en-US" dirty="0"/>
              <a:t>Share application.</a:t>
            </a:r>
          </a:p>
          <a:p>
            <a:pPr lvl="2" algn="just">
              <a:defRPr/>
            </a:pPr>
            <a:r>
              <a:rPr lang="en-US" dirty="0"/>
              <a:t>Focus data, security and good backup</a:t>
            </a:r>
          </a:p>
          <a:p>
            <a:pPr lvl="2" algn="just">
              <a:defRPr/>
            </a:pPr>
            <a:r>
              <a:rPr lang="en-US" dirty="0"/>
              <a:t>Using the online application software.</a:t>
            </a:r>
          </a:p>
          <a:p>
            <a:pPr lvl="2" algn="just">
              <a:defRPr/>
            </a:pPr>
            <a:r>
              <a:rPr lang="en-US" dirty="0"/>
              <a:t>Using Internet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8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and Benefits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pic>
        <p:nvPicPr>
          <p:cNvPr id="10" name="Picture 2" descr="301P_0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8517518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31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According to geographical distance:</a:t>
            </a:r>
          </a:p>
          <a:p>
            <a:pPr lvl="1"/>
            <a:r>
              <a:rPr lang="en-US" sz="2100" dirty="0"/>
              <a:t>Local area network (LAN)</a:t>
            </a:r>
          </a:p>
          <a:p>
            <a:pPr lvl="1"/>
            <a:r>
              <a:rPr lang="en-US" sz="2100" smtClean="0"/>
              <a:t>Metropolitan area network </a:t>
            </a:r>
            <a:r>
              <a:rPr lang="en-US" sz="2100" dirty="0"/>
              <a:t>(MAN)</a:t>
            </a:r>
          </a:p>
          <a:p>
            <a:pPr lvl="1"/>
            <a:r>
              <a:rPr lang="en-US" sz="2100" dirty="0"/>
              <a:t>Wide area network (WAN)</a:t>
            </a:r>
          </a:p>
          <a:p>
            <a:pPr lvl="1"/>
            <a:r>
              <a:rPr lang="en-US" sz="2100" dirty="0"/>
              <a:t>Global Network (Internet)</a:t>
            </a:r>
          </a:p>
          <a:p>
            <a:r>
              <a:rPr lang="en-US" sz="2400" dirty="0"/>
              <a:t>Classification by Technical Communication</a:t>
            </a:r>
          </a:p>
          <a:p>
            <a:pPr lvl="1"/>
            <a:r>
              <a:rPr lang="en-US" sz="2100" dirty="0"/>
              <a:t>Point - To </a:t>
            </a:r>
            <a:r>
              <a:rPr lang="en-US" sz="2100" dirty="0" smtClean="0"/>
              <a:t>– </a:t>
            </a:r>
            <a:r>
              <a:rPr lang="en-US" sz="2100" dirty="0"/>
              <a:t>Point</a:t>
            </a:r>
          </a:p>
          <a:p>
            <a:pPr lvl="1"/>
            <a:r>
              <a:rPr lang="en-US" sz="2100" dirty="0" smtClean="0"/>
              <a:t>Broadcast</a:t>
            </a:r>
            <a:endParaRPr lang="en-US" sz="2100" dirty="0"/>
          </a:p>
          <a:p>
            <a:r>
              <a:rPr lang="en-US" sz="2400" dirty="0"/>
              <a:t>For the purposes of users:</a:t>
            </a:r>
          </a:p>
          <a:p>
            <a:pPr lvl="1"/>
            <a:r>
              <a:rPr lang="en-US" sz="2100" dirty="0"/>
              <a:t>Peer - To - Peer (Peer Networks)</a:t>
            </a:r>
          </a:p>
          <a:p>
            <a:pPr lvl="1"/>
            <a:r>
              <a:rPr lang="en-US" sz="2100" dirty="0"/>
              <a:t>Client - Server (Guest - Author)</a:t>
            </a:r>
          </a:p>
          <a:p>
            <a:pPr lvl="1"/>
            <a:r>
              <a:rPr lang="en-US" sz="2100" dirty="0"/>
              <a:t>Network Storage (SAN)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LAN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Local area network)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/>
              <a:t>LAN classic running speed from 10 Mbps up to 1000 Mbps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The new LAN network operating at speeds up to 10 </a:t>
            </a:r>
            <a:r>
              <a:rPr lang="en-US" sz="1800" dirty="0" err="1"/>
              <a:t>Gbps</a:t>
            </a:r>
            <a:r>
              <a:rPr lang="en-US" sz="1800" dirty="0"/>
              <a:t>.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Operate in a limited geographical area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Allows access to multi-media high bandwidth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Provide full-time connectivity to local services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Connect adjacent physical device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Control private networks under the local administrator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pic>
        <p:nvPicPr>
          <p:cNvPr id="6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26" y="4411699"/>
            <a:ext cx="833387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685800" y="4585320"/>
            <a:ext cx="3811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ctr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802.3 Ethernet</a:t>
            </a:r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4808621" y="450912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dirty="0"/>
              <a:t>802.5 Token Ring</a:t>
            </a:r>
          </a:p>
        </p:txBody>
      </p:sp>
    </p:spTree>
    <p:extLst>
      <p:ext uri="{BB962C8B-B14F-4D97-AF65-F5344CB8AC3E}">
        <p14:creationId xmlns:p14="http://schemas.microsoft.com/office/powerpoint/2010/main" val="36641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(Metropolitan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Area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Networks)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87344" cy="47811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a network spread over an urban area such as a city or suburban area</a:t>
            </a:r>
          </a:p>
          <a:p>
            <a:pPr algn="just"/>
            <a:r>
              <a:rPr lang="en-US" dirty="0"/>
              <a:t>Structure MAN: ATM, GE, 10 GE,</a:t>
            </a:r>
          </a:p>
          <a:p>
            <a:pPr algn="just"/>
            <a:r>
              <a:rPr lang="en-US" dirty="0"/>
              <a:t>For example, cable TV MAN has in many cities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pic>
        <p:nvPicPr>
          <p:cNvPr id="7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793" y="1700808"/>
            <a:ext cx="436171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WAN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(Wide Area Network)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96944" cy="3096344"/>
          </a:xfrm>
        </p:spPr>
        <p:txBody>
          <a:bodyPr>
            <a:normAutofit/>
          </a:bodyPr>
          <a:lstStyle/>
          <a:p>
            <a:pPr marL="234950" indent="-234950" algn="just">
              <a:spcBef>
                <a:spcPct val="10000"/>
              </a:spcBef>
              <a:defRPr/>
            </a:pPr>
            <a:r>
              <a:rPr lang="en-US" sz="2000" dirty="0"/>
              <a:t>Operating on a large area geographically separated</a:t>
            </a:r>
          </a:p>
          <a:p>
            <a:pPr marL="234950" indent="-234950" algn="just">
              <a:spcBef>
                <a:spcPct val="10000"/>
              </a:spcBef>
              <a:defRPr/>
            </a:pPr>
            <a:r>
              <a:rPr lang="en-US" sz="2000" dirty="0"/>
              <a:t>Allows users to have the ability to communicate in real time with other users</a:t>
            </a:r>
          </a:p>
          <a:p>
            <a:pPr marL="234950" indent="-234950" algn="just">
              <a:spcBef>
                <a:spcPct val="10000"/>
              </a:spcBef>
              <a:defRPr/>
            </a:pPr>
            <a:r>
              <a:rPr lang="en-US" sz="2000" dirty="0"/>
              <a:t>Provide full-time remote resources connected to local services.</a:t>
            </a:r>
          </a:p>
          <a:p>
            <a:pPr marL="234950" indent="-234950" algn="just">
              <a:spcBef>
                <a:spcPct val="10000"/>
              </a:spcBef>
              <a:defRPr/>
            </a:pPr>
            <a:r>
              <a:rPr lang="en-US" sz="2000" dirty="0"/>
              <a:t>Providing e-mail and World Wide Web, transfer files, and e-commerce services.</a:t>
            </a:r>
          </a:p>
          <a:p>
            <a:pPr marL="234950" indent="-234950" algn="just">
              <a:spcBef>
                <a:spcPct val="10000"/>
              </a:spcBef>
              <a:defRPr/>
            </a:pPr>
            <a:r>
              <a:rPr lang="en-US" sz="2000" dirty="0"/>
              <a:t>Some common WAN </a:t>
            </a:r>
            <a:r>
              <a:rPr lang="en-US" sz="2000" dirty="0" err="1" smtClean="0"/>
              <a:t>topogoly</a:t>
            </a:r>
            <a:r>
              <a:rPr lang="en-US" sz="2000" dirty="0" smtClean="0"/>
              <a:t>: </a:t>
            </a:r>
            <a:r>
              <a:rPr lang="en-US" sz="2000" dirty="0"/>
              <a:t>modem, ISDN, </a:t>
            </a:r>
            <a:r>
              <a:rPr lang="en-US" sz="2000" dirty="0" err="1"/>
              <a:t>xDSL</a:t>
            </a:r>
            <a:r>
              <a:rPr lang="en-US" sz="2000" dirty="0"/>
              <a:t>, Frame Relay, ...</a:t>
            </a:r>
          </a:p>
          <a:p>
            <a:pPr marL="234950" indent="-234950" algn="just">
              <a:spcBef>
                <a:spcPct val="10000"/>
              </a:spcBef>
              <a:defRPr/>
            </a:pPr>
            <a:r>
              <a:rPr lang="en-US" sz="2000" dirty="0"/>
              <a:t>The client (host) are connected by a communication network the (communication subnet) or abbreviated as subnet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673014"/>
            <a:ext cx="8496944" cy="21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7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Networking Essentials – ThS. Nguyễn Hữu Trung</a:t>
            </a:r>
            <a:endParaRPr lang="en-GB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484784"/>
            <a:ext cx="8892480" cy="519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37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PRESENTER" val="57f95b1feba614af185490fe1e7e501cd35f322a"/>
  <p:tag name="ISPRING_ULTRA_SCORM_COURSE_ID" val="52EB2EBC-BE05-4BF3-98D3-0B9931CF900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JtMH0dBC6QsNisAAMFOAAAXAAAAdW5pdmVyc2FsL3VuaXZlcnNhbC5wbmftfHlUk9e6N9p62opFbWkRRVImAZkKKJACSRVkFBAQEZlaAXFgkESIAZK0tooyRSAQkUCKMiiglFCBQCDtaSGQQOJQJgNEDSHKkEhiCJm/BK1D27PWXeue833r3s8/XLj3m3c/v+f3jDvvfnNhX6D3h2s3r9XS0vrQ18czREvr3RwtrdVz7/9DPROP5X6j/rMKGuK9W+sm3eCJevBu4q6AXVpaLWht+ddr1OMPTvpEQLW0dH7V/FtFSb0Wr6UVeMDXc9f+0zELk6nodC78U152HfIb5Dd+8HdCLmxIvcgymu5ZbbXjyoYQs1ItLDXkerXf9j22P3k++Kw29/j7IZY6xsd/aQhZM+95rWDzGfa1sbTDJZ+TWUB4inhJsHP08jhjsATRjMDdrS6PUC1ddnfE4tMzF8rXRwdI7qCRp0S8Ln5Mt5DuOtqjUvDfUUP8seOOqEbsq3LkdkMsrBorV6nnXMqefWkyyrm9HrX8K8RDPaFVaIm4nQ58plKyVFbOmokHY3e1Ef20Ac3/bUMzq9crHrwHtghfrR6eTHpyFrT/xsqnHCxy6PuUP03wVUo+dk4zxSuBPF5nqaZR6xtzTgy1mluVxUP0LPfabXc2/LXEIkeQLp3ggsJv0gQVIwsDaWSlqBk7F1gKLSeTj9RXcS/GTYglaik/+/FqDaTX8dLrjXiVBI/in1FwkTzuzarM2esnhpeeVXkCMc0R2TImC8kSZOM49cgFAh+Bl0XpKAYZ8kERsQANaDfIPC9Um+mb0olI4E/dPwcOPG0Fy1pHYRuHaOPiGmp1NqKN4wcyXDNIkrcZdibp9+67xdOlGmlUnvyu1KNI8HVUf72p9Ale+WQu2WTNb2O2c4LFg856n+Ilg4lTkYZEj2NNNIqQXdjlK0D6fR+EmA0dZU6ntSbpAuLGx8S/Q7MsghoMqNAum2/7hE52DOgXIJVbEBtIBx7pyq6kLAoycFlVjUkqqlUzCTafhtvESEjHWTfHdy0ut07cOLDVNUXmvgNgwiV0N2p8tPDxrpgDnxJvB9p/jsT7ry2T2F4hulA70+zBMSMY7aX5CjElI8IZ+0VcFwnAbhGqEbUkFzqu/SFNB04KXl0JSYlj5jxVq+3WJ99JZWb3RFRx7WgCZBW6JTa3at51hKPA+LKzKWlCXAI5bX5x0YW+nDkNvFEILVEr0cJtTi60L0Qw+dUSmVHbGn01IIPh7jIP4g/0s7DplIKo84kKC13IRlB+citIj0PcANCb97B93DpJsgbUn6bK2JfiotsAZl8WOrflzbe7H1hyF00Y3i2xVnvEFtjsdDJIbM361OTqbxfmKxLYirTEfdNsA0cGa1nq3fNpBKhwI1tW8wU9ABLDhFjQZiB2IZ6csXaF4eY1oW14xhYNOzw1O2UffdXjHx8l5xojreagMIqFrhfxovYz4ry+YHEsVdYhXBo/MgWTLZ6cJSajofiqeCAmJCH7hsBpTUAZmgHGn8jFLBpwgIOyCOeqrrTBfgqQnk0Ji2cF/zRECEjHVcTjF0btaW2M0bGUS6McdhNDBp9oSaWbcasSgKPJD99V4/B+9hUZaqE3zi4sSIPRoxqmFS2M065lBa5+xgmDY+aQwZYkWQd04482G0NOJvE/G5DqatXjmGNLRm4DkKMkPNforA+ILgiuGoSNe1blJIHbtvDXszuKuMdJTU2ZSiGiSDSclkJQdHoVuusFF/HJ1l0L4n30ONwJuhVzWs5VaMLyvGGTAfVsRhm6yy7EbVDvCTTiYt5TossmWGV+XL62KuqnRObiQWCfxdq+zgpqtYHJXOvk8mmMkRrH8rKR2xOIBT4VxAjOTJBY5BBSkCkC5NLWhIgpwNzhrIk03IIQ3BMjDtYJi2Vm46ATMsPN3AoGAsdw6VtWasLepAsLsdCbZ/8zu0ybp/suHDxH8c84bBtFsNV7FDcZ5VUTRd0jO+hsK6Ag46KXGOwCEVBJSq7Zv4kysMTGBbm35whMqdWSE2VcFwD6sCmNAv0cpYTfpIzu4GLTr8r1Z9h1uAHK1c/mq1QLaSkhiGh2XZy32H0HPrXQvW1gSWivYeCaOn08QrpfgLyvHn2G8Uj0AWqM42ZJrXasMdCksSpdzm39EB1NPgzKXfnYgzMreUvL9tJ/aYh4jFY+Rt/UzHXsXcka32jXrSzd8dW/a3hwsLG5J1PUtyU1qls0EhlubFy+pvyD8g+HB8eurlzvDydLhxthU3DuHbPq8/2xpq1Gjlcub93K2aDOobuVcoZKfifhh/P975XoBw8VFmqgf2VkbJx1/Yi3t4aRHzdsLOre33r1+Wrnz/fHNIzfCdawYu3pGW83PP/YQqP1p8bGBOzxjFMYTbXQ3rhx3H+n6xcaoN+cPX9+vvalQE/PpZC3Yv4zYpqKnFnZwtlevViS9LE3OHPBBCDpH84Byx+2FkM3c7HQISDN/tVCEKXvgODZvSDs2UEgDWh1vrDoJZQiIaOVAYoss7PqJ9Kkr8QBVTi2f3+KFRfpF5P5pNabPwCseYlyWh5aamtFPBGyrpKAd4t6pTEdzCQk7IQNWJzjdeLdkl6/AL3jQIt9N4tTGm6YLCqhnWjuzkDYDgP7kh31PGDjQYagV1Rx8cTPyysjG6D5zPjIdZMZYLjD68CS/EseToRUxs3Xbj+X0op3I77iBYdqeGRKtxkGemErcqsvCn1fstwvqd8e+Ehz2wTm5qa1QPzf3VTafdhiOvt13q7nlri07+duYk7U/Yub+nDMTz2MuCWvMRoUhvuNWPsFZRPR314XAnod+/5eX5xGsembvfv6JW8w+ol5Wsp1un2g5bnddPPXyWhwuQD1Ty9Ee/xfn16cb2WU0cR/D7Q4dK3x3zPSH639L67gunQ9/56Q5JTIDQN/K6dhou6z4n9hye4zPn8L/E6t1fm/N2QW8fq/Wm1b2C7TN+zIaNuhH5O92OsdKZ8W3vW3K+Vuah9q+9PtibZ7D5zCDq4pwgW96e6EK11H/qytm+LZPYBF1IEiKNjM8k8I4Q/P6lEfJawBwiLAr6u0EunX66u207DQMij9jSiNMLGMAC1eCMKYDQKpxO3nCkv+f8iY/QpOJEs6MqxulQWrsBc1BEmhQ8ztcQgIc+ENUlEaUm+C5A/Xo34ODXJPF90/0ex+f5ZUDO1B1/wu6fcGQUSP8uxAhwTK6TSQ9A46hoznTtettqC1xtCtXkERY4N1hnyPFYeY9g4AZ0B5lxLxiKXZJ/V45LM7spIz87XYmE4kuQvqAzxV9UpPInk/Z59AQLOLtWNMesCfRPgVW9OW2DqXSUMUj7YtvkXFiL7O5BaHZlqlq1Ca1tQCQrsWo6ExcRU1rmi3QFBOS0pFE21xBlFsALWltFEq0cCqxqJsWwmuTxr8ecEgPjKfG8pzfh0m5uMwIGa3CS00ypN35cJEMMYhHrOdAVbJRfbqewTTKbig7Ecfj871RfvEReeWZOPSx8H8RGaRgTOElFQiuvqZuoFrt4xYopugK9HCDGQ+EDg672oO0+VcMoHnBz+ajuoDse1bkaZoxxGuS4RzTGeZcDP3kogtZHCNxBWvgkfmvzY3uG0w5GA+NrJWd8BJWOloGdknLQo+bTqO1N3hq+7oIsriGL3+hRUL3hIHeqIpc2bRi4CM57sRQGsCsLpfjyfG49hyCZ3rjA3zzcWnBbKJl0e5y+PmlEmkrS89vWuvIfh11XU/tnQMCRwkZGNcrz695Lg0kOHhd9naX+B01od3xRdIcD/gVwxnJVW0+46gjbcNCNIm4kFYJo7iwgvQT7jdkWXOdQXHONCP6UYw8xPgTSQwPgg02oJKBw0LrdD41zSjWTh27ufsAdG3AqEffGR5wMtroDgZmhhY6Fh4a9KOYDsgXUQWp0MjHPG0KfhEnYHfDLYoAS8R+vQBC4SsI9a0uAJXbFuItWVO1Wulk2dnuX0p90IDyWcVwWafIKTB5wOCzZchudO2V9K4Q/LiG6Z2Q5thvHhFMq2a51bMLPOAz6eJ902lONItYfrJDFR2oC89AXnhUDECogOvWH1c5tB+HACXv4q0idhAmxwCSx7SRKrUxjRtgT0yhV8ftTgWMjbNTsLWGKhbbnYarmi+3SYnZFvBXU6d0CclUseMzTkqhKMHKXuJH8Pl/cgI/DQbx4jSqtXdwsXHxStcDuTWSohqe78Wnma9g1Gk/b4PQ5JLdpvU+tQ8vcR/MAAibjnShKehdS0s9/Z1JjlTK03RO1E4Nv1sQC42yZGnM0s3kQ0BYAOLkImF6ICB7ECmkAXKGU/R9SpKH080RZcIBzuzeWH6Zq9Z421f+FbMf01MqnrTdJUG3li0fttru6IYhGi4EaB8moO2fWePp9K4/MPyjS/FCG81IxZmF9pZyFNAC2NIuvvHDlsayltWoGqd/GVFvJbe3n/z8McfmlGKuXCWggdrnsqcu3FCoCTJeF18d2d4lZKrkuM5wtN6sUoBthkpa0fJZoncqi4pRbUMiHUXDjrmlDJS+7k4RndmoMs/VnQ8HJLRPylU8FGq2eHwWBv8PXe88lk97SNOSPZ8HKALqdPAPSda2c9+KqhHSevRDTpAs3pdT2Lote17bYN5xg1VJiPPd6A+1A/hpGmzxFjFbDiNC5sbRS6MUounixEPtWMt8FYjtS8STZDgLmlWUtn97K5/AhDyRPBR66zkcPTL4n0iVnZIYrDeW1V7D81W72Gs8Y4jNX/kKIGsooHrIhglNoR8D6DRFhq4BTst/8jx8nLZLLDQXzUX3774HurpexwoJfOPtDwUYGcjW6aAYz41lq+xs3HVeW7hwKH2HtGNxvAYOOfQFF44U5EaY4dauDVqaCNJa6MJMwyuFi9Q2EmAOPoYMl622B/ADOukzAmkc82oB0CQSC9YJbBTCUS0G8iHesiHB2jsULz0d1Fnf4bzjcZ4RGHEjS0zlAlDOwADDQuXVO5lcgtfwIWMTvMK0dnTJuEa/2JxJVw86qdetD/WWqbeskmPDqBbo6vahfZtBIW2HemkAjk1hWlR9C+71A7iKtoaT6FHzVAjSJlBvct16kX3q54yanhPiC0eXSFmnWYXzHGgguWrtyWTLMWkt/+cGsm9BLcjuT+kIoUV6DLlHuRcO3KuG/rFHqTzvSVJnPtz8ifMLM+F4GoM/OAO+YSjGHt1qicoXPo0rVE3b1zd1KRG8KYGmNYMZkWxyN4BRIdzeFeLKtq2oJ1pxKrL4bEIEYKRptyfFfb9fDmfdDnvh2QgxvV7LyRfjOR3Tl8InsqHWDLR6exNcNeyBISp5eU+wXiH61Hd4Di4oQlcttAOmNO5Ik+pkxDjAl5AcrI87vXBM3WXBD4kZU+zrYN+KZloM7jsyDO+X+ZgeZzglprqN0JR8zLjejnlPq/HkfyT9dlDYWcm+qJ0ah+P2wI4ty2+DVlXkGxsFkC9HB85VnPbV5ARA9J8uUnKdtLzEQqye8ZTZZC2rn7+kc2MrXMr3/RYT7fpwz4sWH20Io0bRP0WapmjLs8swKl7GfDBG5QB+V0CtyrrpvWulDjMl2zbysXiG0SDy/zNDbwxfdizbKUQj2IJuiEWZ0On8AV3ze1Ct9Te6/jVYg7ALayO4FlUkL0j0M8TT/uQxbGGw+bltMprbd3H4IINnNsdV4+5TakdzdAZfixCuSMrDDkxotZhbW3+BV1HKFDXZNg+Zfu3S9Tq7fCJlujcKznLlR5F0Gs94RE5f6yZq+4sL6h7OakiWDeMWQCtck8R3CVQ4L4Rg2b7eHJfwd0W82CddJhOcjtj0hcajElgLvC29x4SKaibn0cMMdmLSFCYMXxBhmT0UTlRSkLpcG4vR/uyzY44J8NYKw8RFPXjjY/YbTMfWQDQq4+QBq1pUPM7PmHU/Dh5X6q8T1bGL/UQRu+OHN8mS0aXP9o+rky/FVpzsLEnNuK751BhAxYHBXq9M2rL4v3xwaR8iLE+M2wPw6PUY8ClbypDXJkMh4QzIUd1nU3iJMvduy3RffgbaNJvVvp23lto7DRqdXaMiTCNMhkg6bncDt6Te2tBvH1u33Mb2vp+/TlvQ6b0SX2zdqW6rY4A6e26On+BBEZFdSedaDZoiMfHZ7upfVyfG5Ecrk9B4tx4W3cwIRZ9k8CBg1VnjvQ0WsiGYvNmxVoLpR7OCUks9yl22eFfsWQ5R5BVJqx//s1adAm2YGgPwyKkzW6nf1tv4NrLDZv8BOZcKI4Y7yPANhJIDsq9iuXT8bK0Ykr3sS6q3PxpUABv7LofmrmZHHtUGQ22POOl36rY+iU0DVPTcR0ZtK/mc6p9W29wG4DSnL8ANWQX1hbpeonD1vXWgxVPXsk+75bEa7Um7gColik0fgQd/5xWwY9EdCw9ewDCPShC0OChz4ukIYgZ+4+hBQ7sszBWO875xVb6odBOxSFb561fQqgzvhU5FZj6Ihf/ak7uJ24HdVTaZT/U5ohtuf7PyzDcQTJtDo74FDAvvEsQvSi6QdskjsKwxV8W5L8A5LskChr8eSB5Vu2dUmckwrMHGZrdskCGFb7I5m5E+T2UNIj26DsEw10c9fotUT2C0mZM73vt7NqEF8ZUl/iKdnXFk9ZebO6RHgc6L/1R7SGhU3BuZWMzUtTIedUD3OUwVHIG7T/SiFy05ffIeMMwsmyy0Vmt3SxK0axaY7AX2SZ0rMKLbF8KustBqfgqhKibj+DPVsKm4D95ehZi5EncRDfwXPTL9qXGn2e9oYidyE/sfim80yLH09ZkBZX2yB6gKUR/5bNRP9pSjYpo5zWgHpxJD9a5EOW1oodeUx7EZ9rhiobbjq+iMR7GXDxA/uC9cPU2mDpMVrSrltxj5Y/0mnuWbql3uYfBL5bm9FCrNWWBL/HdhsZrHyu6Oq3uIlRQUTkje2ZWXZbsFI0oUbNh8viK7id/6XQLBGI+mgEr6lWnEN9ezhuNqplJ5p1c9jXVuwPEkj4B7hY4luEbs2NRHKtYeOxiOV844Y5Jj5XexRradAP/EKuOXMyXRJfKEu2xqCalKe8zaZ9zT1p04AUDMzb3SZ0g0Ra9hJx5oRqNjfGQdJsToUcrrPEoPT/bQ9CiLUxWUXEXoK/zkt3JVlsmWkHpjNpQf+m+utpyW2JRCpHgtHEj56xeTIetG9f1XNuAeDmZZxjygkR0FnefrZ9wqS5vFONN/HlrQkBbENyxuMvQeK6vzQSYYnsamoa7a54QbPu9MK0MzeYUVpsypw+yFwVp55suZ6NYM1nLTsyVWm57EEuxzCmWqLOp/xWMU4SzSueHJHBMblkXss3O37/FkbfkuwqDpiiBGYaJmF2+hfa8GGrnItKBd21DxM6VL/F5e7AUm5ziRYdmXSARmjihv4PV6zi9OqPnfMC3js2MPTyLHIJKTmgh4RPCQj5LYElu1hjw6xb2HPDpQQkRk91NSZgfofaH9rywEO6QTu3pcv77m/XtJH6QX76IUe6s4K+j9qaWcVbDSHttBnqfLl1xYbJOrcIpQj2HfD+4BfvFGkIfYPQtAxuK8ejgz4Z6j36y4odr5iDHgZi8Oxggc3p3elR/SuzqMu3xqPm6/Q1UnHqX+Entl1QllGDLzJ92iXAq7Or+hg6ko+0Ih70kjj2j3iH/4CRazBkzh+ba/3Df+jIPy8MhU9O1MZaQwxMSR946Kv/jzXpN9nre404ydNdWgZOsUG3+XC+I3m0LjJf9jsJ2m8K+xZk8Du5E+iCcnIRPXuL9cwM8ZEAcjyzz+uD3J2uNX8OqfTt4w5BeHdP17EzefeL3vgTVQWzxtrN3OrZYMunkVAv93qExc4qh3j/hKEyILz1O19sEOJMRUeiMhxa22Fz0pBtJQEPimYt8jjx/EPxdWuiumhcxpd4ge067FXdNzJw52mOSWvgqBpvwwRsm968z+++EK3bjCyWuGHxEzLd44Vkr6SWLJZu6ivacPj/AOI0c6Xq5B/LBwlgI8SyTpVwSRa/52Z7zZlr5n7L5ytK0fs3KSbIMFq7JPcJG1PJ61cNhCmjJ/qs0SQSdcUqTWXteLfxE04Gv7GjCg8CKHSf3SfQZjMzXr48zkG2kS+8Wmr2RZ/O6zj1wmE7sfoXq1HVb42/jZl+BiW7Q9nlwqfM1jmdXOyjvxkr9DaJE6dyxP10JMczmurIe/gBSSRjYWFjhjTeW/swDeCqJWk37/ZXmnfv1LlYbfOHEuZ3wptT+fTpbKyCPHdJfKzPDa+ItcgoDgKfK/yQW40GpM+jc+3oJSV+lT62OC9WJrnut/tR2frOOc7vFMsc29DV2QqK/PAd5PIbxwF5/C/ct3P+JcAMtc5QydXMFeFprh3jSnc5cEMupzXI/onwbvClWWhvbiVTVUWTzieCsG4dgJYlV8JluNl2m6iaLxTeTsc1Nf9W1HuPhu7Zy3CKMd+iZZ4gN2Xdt9aKLs/uUXs/TsyeGOysGZYNnb8tP1xuIDf6q58LvkGuHDKHEYtck5ThYljjaS+2wSsRYSVyYCRU126MIASOJ0YWOZam0yy1u6HKOkJ2fHlGWzo7qExjJZjrYY62j6p5llharFIicmGw6c4jiCvsrRV3NrjleD4unk8tq91/QtbU80CPu5kfrWcEjDk4xCBgn3zY8wCSkX67u9lg3xZISsKRE3H0qOQk/nWyIwrgU5X/EheJlEyJ2giqtKa3+3kUFpQf6AUbciigsSu4TzJdAaXGFCXDy9ip68N+QbpPTF+30q0VkMSkAXpJPMOX4UTFp+Q377vtVOxa65taQYks9LBNnWGswxYkYF8vktrnD2W75xYkypfx0HJxuPsBsUS2l0SP+ujRPlpAQF03FYLbHSToczc8GlTHMqGOJVnZmtGhXduEPwb/t59wmWc9A6qnZKcMgoUzYQhFkRyXMQ3l/da+lGmp1xEjtM/01d8a42yzPQrjBfleyo9TY0DMs/x1Y17gKd6F6DWf1pg6BtHr8F19mlmzPCZmq2bAZwDU7YpktQDpQsV+Tkk7ogtRbaN4XVFkYcEdMmxPP1q9oB7VyMSuvjzYGMWSL9YYIQx0exzBfRlRRGpHcffREXOyIGXRXOv2vIDP8gL9P2juO1A6Wa1/CmFsmeBEmLU6ETA0C1hNbj5ruGey4Z0GpRKluj4FolDZLeN8SMMUwrmb7OePewEKssYWsUBH6jwT4CIMG1WFDLzNS1/zVXVxrDQ4j3qaxt3Dfwv1/Adcyx+UmWRCu9JP8qXFUl6M60vk/d6e0RLBsXLD7I5cyeRPsNanNZGVnV86DB4I3v1wgYNXZHUyUlsZKSgVXPjoY+acm+d/a5E9j5DmqpwAXlyLgSwAQv9e7X7DUL0/u8trFFU6Kk19bYoU7U+ZLCf2WwRqOfdpeKRt6RWOLi0mhL/HVe2psZjRe9xJ+4IUV2xICXmqH+2jFB+JfPWIGmq34yoDTW0BvAf13AKlLaKaEg23WHKSJQjy7CuhekgsZ4EPC56fU6oWX2hnM7CgzPCtaSLVqjiJPVt0LoDFs3lRCXeyfPbsXFIvdYulqzK+3lvpu46ZhjROnQAlDFak9cIXSSfMcCNAN6xqkDNl7P9lhR54jgp68qSYzmladipiLHD3rO0UvpxVijC2/PJzlHbjUdWzyIAggO6sXczoVv6jsl7ukhT4spgz02Pv9AJdhYzKfIChbKbQ2KHAHXkZS4FYOqFyvr8rkX4J3RYPAGZAKNmjgT8Kuw3RqJ/pptDbf6uKPTOdC+wZhnxSkW/oReJrzhFlrgqYAtNahPLue091B1HK3GM2hDediSj8Inj8P1rM1sYwkpOD8pwAJg2OgVGFa8UIfm9PiBcScseSjoYMgtgE3PmKJsSSMm/hJ3kZBFL9pwLZQarXuF1c9fVuKPkrAWBEdj9ieDPktvoI0BGIHXjblhFCLdE2EAgMrs8BihPC0icRlwGk81VSG/mdCYG6ZxCx1PFU3JE5G2sqNrcwqptwHTZEW+rMnmCQU86+qWnJuOxFNzM38/NC6X8JRJ3SN4V0Bt9xkg6nefRQ4blO5NhZoeSakJ981z+uDnalgQ/IXfadJ1gxZJHOQ0jEka3fnlex905Mmbxn4EUMUgieLIU3JxxzN9/jkFhWRwLzl8tgrZbsTe6BH6csusHdrMZvVi1cUJ0Oq4IPJu0rQ0Pp9Iwx9dLu7uMIBIHbis5Y6ghz+5EyjmuchbB2caS99ORoELz8Y82lpOzOdbRYDB/vaFxsf63KDSfMfcesgR93oY+YrnBTu1AON26JhobtKoFv3hIEoxPzLDHtuu01xsYE5DYr8l2aIOVBmbLLGK7fEh2hP/SFed3eEs94eX+rlFlY2l0Fyo2whJx6NXB4E1JMGFiktM+yCaRch8YjKmgYsWBBm4OKmCuNm3GYo/kW33OlO8BRCips52z7lUNXEzF8VA5ChPoWlb1PUW0D/mwFp2kKVIFZJu9r8Uz869O3Jnbdi3op5K+atmLdi3op5K+atmP99YgQjkanunfKPN0q+cjB51XcOh8d2Sx+uRy0/dtjnOW1XPH7x1cuX9rGy+6M3p5CyBW/sd8bG4aOORq3Vl/Wz/kMHi9VD0DPNOWDNC+Tf0Gr+De+nmpd6rJxTRnJhSO5sOEoU3gySDATFaJ7bJ5pzS4U0+Ex2I0Pz4wOFx3symm9WhBcJ0ZqzVKLKm/zW5CV9WTglZg9dZSQrcMV6oJYSURkibfJTbc5AVSMuld4lzda8X3u0Z7EgFbcwZIA2GRVLJhoY8LLkA3O2KSax95jZSlg6F/LYGSV0pn3sBgPyZ4XwKLxsgnszbK4NqeSilLNzsSrpe2UqJV+lHIYy3GELjnjJ4HsjwpMxcE6puEpmh1zM40c6o6IJk6SUsubxMZ7mvIVspIDTruiceuYOAaBb2ifrQaLrS8LsKKHqVgda5VOZCXtAxL2npeWGmTBIA6hG3MNXzlUzssqSGxDoz2KZsp5VM3TO7YahSI0eht62BNRsPXJWeqbrEFn0e2gQ4quI3FrroI0bwUJHMFSR0bV1vQkD4VftxgWLoWBxzC7M6iPZNo8S1aykWi8RYqeOsJKcRzgy47P+IwViLsJqWNyPcPNqjwaNGoBZtAgwHxZrKC381UDm9OtiFF1NuqGfMoejeb1TmSXyaWAgDixATSWbWVwVrgcK3F/5+/YGBnc/8RJ9T+bUzOGu+0fKDld3nmRUGgvXwAvTK9iLywISY48/77KvEUbcvsYv9+fsGwLk2u7FnVs4d8dsWevZgQSMjTAaBFbcA0d/uvfXAJZJPcgLlLOIVIPiLirk+zi3SzrYT51g71XR4Ooo8xjYujBMDkXXSScSh0HeJc3pIiJ+N/DUlUVBBbMMaKk3oy2v6IA+HhgYjZfd8r9Q3M68a8tHd2WGPMiHbDOjjW3rE3vkYheiv5R0yO5rTDMbN63IxvOSnf2uwMcRWf1d6efcvERjrVDgei2t0+9LoncMk4PR16TyFXkn0DKpwoNaTdlh+3tjeutEuT2LGOxrZM8LfPgwLLYrWCc5r5hEtjl4OAmcH3eAyS+1c0ag3XhxExld3cIsg2EG2+OaYdaBBeGGBso/tL7JwWA3bZWI1yWHMX5pus89LxAQZoVkK87tuM16s8Od40uPsst2fzb3iUfQAdEtmW+Zx/CiB/BU1nAcowGRQk1VjKSWMllqtFpaTy8WyrUvWQ1DP29cAjbIicpZYIf2H+sY2X3SeaxC10MSbTfMv/zwa07t11AjZxW92hpgtzVPAtMZIihORxzIZ72HSWAf9BC75nTyiyiIfGZKvYE0zy3QXnc47h01+XAJB0tDYQ0jRG6DDYjC+fWqp+tp3IdtyMOc207t0WIXtTukTdYZ+C1C7+HfD3r4OXLj0x+7j3K/noYH+jr0OEkO5a+24Pj32Fryvb51pl4hbTWjkoIKHbG2lvEziLY1Q0n8rGkMpV/MiaZzJqjVLMUkywYLc6zOnI+4xXBydudF70d/qKW1/mG1yphPbKjKU08XcbIepCkhBMhje87urKhTrHhZcdXXJFzSCf7pCbzbKHz8QL7D0SZ/I8cRTkplS7by7O9XXTYzh9TWmo6HT2X0+vfwhgUuInvIYLDL5ExU55nZtDAw2nlgX9bCrdEU+Tj5GHw/2r1xaXxmoZ3VI+XEKjkQJrPBcIs6Pv7Jlo9L5eg7N1jLBazTqYibG2fS8So5txm5MIpceEcVU9VezimUp+XP8uQGVnOCjK6UIFGUmryl6SgBkE7rA84I+ykSN0Ga2ZxQzlFI4PkGzjRotyO/NZ0KtXej8wEhOqvW35TCm+I31OH0y0cL0BSmn9o/j+OLmrM5VugpWdquZy4qcW1mkjqhpkqiHYfJ3qlzdflnTFUgsiXqmTfqpyycPIjVBFD1sZRbZBUs+YxIEEya2CPK1gDJH1wTsLYCPr4MGA8jgHojHGJDayz8+oR3zNDY5MD02ZcIDDqT2itYBxooVWEyU7bq8PSCj9Ij/fiu/e5OWloT9WAlG2yrssnUG7CwNq69TUrCeEC/LjLmFjhPdcSA/CrjQfSRZUCLMBo47jxA7uImpzZmBh4ZBmV5CSQFCc6lHnGIhPkShuuo7lUDZtlXbMlCVVfodNbVzEB1tX3wi9okHtiWnszI65r4ae3u3hmAOgfDSdUR07JK6wFokhJr7t/W+1tHhTk/nLNPPsVXTKnVvGQa/Ys9r64874dgzzA7566CWWB5mGy+3BHEDaVWb2Kwx5Aygz6PUg/J1LWqEnVZPX1SHaS3E5qap55rul8AaA7Nq76mMTcvVMS/3eUXcrim5nywdBqFOaKIiqmZOL/gxHYJm9kdP5G8Q1npTi3J6Ywk308MKmbs5JYx7GDSif06ya02p72MygZhxkOGDQa5s8AnFjmbVWyUHN3IxaOU0i2HyxIiwhfeyd4nErqc0p9rbC+dbVGnnPZSvOI4/Llxg4bJHvzZuvzYOjdqXvC8qWWAQHZuBgVAcyyBR4TRu67upzLnK6YTwuMU0WGMgSYNBKEhHgZiVFCrJcL87Bhhywy2JEFBStmno1C1ERc6KcEIUKkuWHIEoTkBj3yCRT6ZxctLUAIQeTmPfFrkrOxjdUx5+b4ra8BTqmkHY7tvrMQCsUDubfUdIsv5TgBML0wTk+InJXh5vCT1TpfPjGuO1yqHfMHhiVU7couTNxbPf2LADrws78ok1STJ9Lp5V54bvngRns8qwaBLFify0VzFdsuy4uCmIXLqsU0MPgL7h0WOsl1ZEvowSxqJmuvUojrPBiAVoyhFZkVSBaIhbhX4gMJNJ7qNOZRqtZIWl/K/rRxcEzw1w15YCn7umXaIJ/4c8h6+8ZPcC8lAXTbnKyb5QEbFmbied57UYQ9NHhDhNIFgyhZe4st9eSE6BeBTJcnckCQZGAtoMKCKvUQ4dfu3hej4mC+vJId+urv0lewDfaoLm14PS+YlVW7EuUyQoar6Wlvzitswm5WzzWUqw+4bNVbbGiBHSabW+md9i1EA7sHIOPIm2DozZhea15AJWmFFgoMOgQk2OTOMNB9JCdecsWdaMe8I4uueYI8tbuDs6zFv4MahIUcFK8+SopIitRYkJ1ALzdGKCpQw9aZyTt0eWc+0o2TtzbGg/iGHBw14bNc1pGFq8arxT+ycbdDPHWunnie0IblRU4ZkS5N8pHg69rGBpVln8bbR1eNHlJO7iggmNO9jGHGqAx9LiLcG9A5cVwtWx5459xYCpC5V1gCYIl6xbNBGCKgqIZER+uMugV9835LkRkZHYj6UxPSLPUXZ88E6AYK8OqHruTZOUE+HahGspJyAo7qUAPl3qJMisUrJsqO9R48NO/8UOcygRe8HoyvX3Vo3cDza+eOVAJzYg1S2X29rfJ5vAapFAFa1zb1zlngpTGYwCVA+BJQxepPlv1Gr8d/PCssVQ2SJczP/0KU8/E8IpoMRbSYZwhyJ1ZxQf4fZcq5h3UPFCz4Au5/by68RzDt6OTQ5UuMtbhiWpJJlqYrOjB8WamopgSUfYlnjc5ghOgGaH4wSl4KCSz9omeRpXomISqFIGqkbppqlcGLeLHfR6EVwVORW19zv0QTtaR8GSJYkSb13taHqO3W1CuY0l1RKIYRdwB3BOtF1f4WTs28FRg1Y1grOamKBf7o8C9RoOuys7mEFK0W9JjMiAknpb9s7ppwysrOKjAw795w7twsqH469mrXK581SPx93XVmQ6TnMBas1uYKNRRLlcr4fcMcAvqYZaSQiq9T0dxsb8VNHuXoh3KD7jLPvzF37Qx+S8pa0nBTUDi9YeNGnmi+mTkH3IXhqmFeJjBNodcfdOFWXUaGqUHHsUBLp7tORynmJxv9iFXmoRTvqo2+FS3iVEKX8cuM/ZYoFsqKdplb29OPIKOj8a12WDzzdX8QfvtrPH7sO4ke0XV9yz80uaGTI9sNscw4kG6Uyryk0R3+bkYt6qBbrb7ePO8n2U1Yrd8e8J9ugKqLa8wWbmc+XsvBWKTzaiT1gwdb96xfBtfwonRvLARlYc16Q6llQM0p8mwJWLhLWbX4jiajJCtqtpHA2al9hxrAAtz6jcZ9tUIVK6Zx9br+r4Kj36+UsOcZdovCAAwOmUvKqUc/QyjsiWjIh0F69MfoZeOjJfYUTLxOBeoJXReP260TnapJOOF76e/1N1W8Kaxrh5n01hVpfmf39fmipWvMiBmftyu+n2XTfzplCiCchZpohpSzmsQdYegdNLdUMDSIzq9dHK1RpYvWuU+vnBF8AJgrrMaBSkFXtE5qpb+J81+8QxAAx8qc5YFImtxJGrdTceDAyE/8MjCpqbFStl2jflwDC4h9r5n33BHre3P3Vmf8DUEsDBBQAAgAIAJtMH0eDnfSvTQAAAGoAAAAbAAAAdW5pdmVyc2FsL3VuaXZlcnNhbC5wbmcueG1ss7GvyM1RKEstKs7Mz7NVMtQzULK34+WyKShKLctMLVeoAIoZ6RlAgJJCpa2SCRK3PDOlJMNWycLUHCGWkZqZnlFiq2RmYgwX1AcaCQBQSwECAAAUAAIACACDmfVEzoIJN+wCAACICAAAFAAAAAAAAAABAAAAAAAAAAAAdW5pdmVyc2FsL3BsYXllci54bWxQSwECAAAUAAIACACbTB9HQQukLDYrAADBTgAAFwAAAAAAAAAAAAAAAAAeAwAAdW5pdmVyc2FsL3VuaXZlcnNhbC5wbmdQSwECAAAUAAIACACbTB9Hg530r00AAABqAAAAGwAAAAAAAAABAAAAAACJLgAAdW5pdmVyc2FsL3VuaXZlcnNhbC5wbmcueG1sUEsFBgAAAAADAAMA0AAAAA8vAAAAAA=="/>
  <p:tag name="ISPRING_PRESENTATION_TITLE" val="Chuong1_Intro_En"/>
  <p:tag name="ISPRING_RESOURCE_PATHS_HASH_2" val="a940386b178bb2f49fb94380ac32106ef4628c1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1036</TotalTime>
  <Words>2108</Words>
  <Application>Microsoft Office PowerPoint</Application>
  <PresentationFormat>On-screen Show (4:3)</PresentationFormat>
  <Paragraphs>331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Gulim</vt:lpstr>
      <vt:lpstr>Arial</vt:lpstr>
      <vt:lpstr>Calibri</vt:lpstr>
      <vt:lpstr>Comic Sans MS</vt:lpstr>
      <vt:lpstr>Corbel</vt:lpstr>
      <vt:lpstr>Tahoma</vt:lpstr>
      <vt:lpstr>Times New Roman</vt:lpstr>
      <vt:lpstr>Tw Cen MT</vt:lpstr>
      <vt:lpstr>Wingdings</vt:lpstr>
      <vt:lpstr>Wingdings 2</vt:lpstr>
      <vt:lpstr>Median</vt:lpstr>
      <vt:lpstr>Bitmap Image</vt:lpstr>
      <vt:lpstr>VISIO</vt:lpstr>
      <vt:lpstr>Clip</vt:lpstr>
      <vt:lpstr>PowerPoint Presentation</vt:lpstr>
      <vt:lpstr>Objectives</vt:lpstr>
      <vt:lpstr>Concept and Benefits</vt:lpstr>
      <vt:lpstr>Concept and Benefits</vt:lpstr>
      <vt:lpstr>Network Types</vt:lpstr>
      <vt:lpstr>LAN (Local area network)</vt:lpstr>
      <vt:lpstr>MAN (Metropolitan Area Networks)</vt:lpstr>
      <vt:lpstr>WAN (Wide Area Network) </vt:lpstr>
      <vt:lpstr>PowerPoint Presentation</vt:lpstr>
      <vt:lpstr>PowerPoint Presentation</vt:lpstr>
      <vt:lpstr>Wireless Network</vt:lpstr>
      <vt:lpstr>Point – To – Point and Broadcast</vt:lpstr>
      <vt:lpstr>Characteristics</vt:lpstr>
      <vt:lpstr>Company network and Indoor Network</vt:lpstr>
      <vt:lpstr>Physical connection</vt:lpstr>
      <vt:lpstr>Physical connection</vt:lpstr>
      <vt:lpstr>LAN Media: Coaxial Cable </vt:lpstr>
      <vt:lpstr>LAN Media: UTP &amp; STP </vt:lpstr>
      <vt:lpstr>LAN Media: Fiber Optic </vt:lpstr>
      <vt:lpstr>Comparing Ethernet Media Requirements</vt:lpstr>
      <vt:lpstr>1000BASE-T GBIC</vt:lpstr>
      <vt:lpstr>Fiber-Optic GBICs</vt:lpstr>
      <vt:lpstr>Physical connection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Chuong1_Intro_En</dc:title>
  <dc:creator>thaithuynvt</dc:creator>
  <cp:lastModifiedBy>Administrator</cp:lastModifiedBy>
  <cp:revision>119</cp:revision>
  <dcterms:created xsi:type="dcterms:W3CDTF">2014-07-14T09:55:58Z</dcterms:created>
  <dcterms:modified xsi:type="dcterms:W3CDTF">2015-09-03T01:32:06Z</dcterms:modified>
</cp:coreProperties>
</file>