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6" r:id="rId2"/>
    <p:sldId id="297" r:id="rId3"/>
    <p:sldId id="296"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69855" autoAdjust="0"/>
  </p:normalViewPr>
  <p:slideViewPr>
    <p:cSldViewPr>
      <p:cViewPr varScale="1">
        <p:scale>
          <a:sx n="63" d="100"/>
          <a:sy n="63" d="100"/>
        </p:scale>
        <p:origin x="-1584" y="-102"/>
      </p:cViewPr>
      <p:guideLst>
        <p:guide orient="horz" pos="2160"/>
        <p:guide pos="2880"/>
      </p:guideLst>
    </p:cSldViewPr>
  </p:slideViewPr>
  <p:outlineViewPr>
    <p:cViewPr>
      <p:scale>
        <a:sx n="33" d="100"/>
        <a:sy n="33" d="100"/>
      </p:scale>
      <p:origin x="42" y="162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05/10/2014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10</a:t>
            </a:fld>
            <a:endParaRPr lang="en-GB"/>
          </a:p>
        </p:txBody>
      </p:sp>
    </p:spTree>
    <p:extLst>
      <p:ext uri="{BB962C8B-B14F-4D97-AF65-F5344CB8AC3E}">
        <p14:creationId xmlns:p14="http://schemas.microsoft.com/office/powerpoint/2010/main" val="3296630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Bộ định tuyến giao diện là một kết nối vật lý cho phép một router để gửi hoặc nhận các gói tin </a:t>
            </a:r>
            <a:br>
              <a:rPr lang="vi-VN" dirty="0" smtClean="0">
                <a:cs typeface="+mn-cs"/>
              </a:rPr>
            </a:br>
            <a:r>
              <a:rPr lang="vi-VN" dirty="0" smtClean="0">
                <a:cs typeface="+mn-cs"/>
              </a:rPr>
              <a:t>Mỗi giao diện kết nối với một mạng riêng biệt </a:t>
            </a:r>
            <a:br>
              <a:rPr lang="vi-VN" dirty="0" smtClean="0">
                <a:cs typeface="+mn-cs"/>
              </a:rPr>
            </a:br>
            <a:r>
              <a:rPr lang="vi-VN" dirty="0" smtClean="0">
                <a:cs typeface="+mn-cs"/>
              </a:rPr>
              <a:t>Bao gồm ổ cắm jack hoặc phát hiện bên ngoài của một router </a:t>
            </a:r>
            <a:br>
              <a:rPr lang="vi-VN" dirty="0" smtClean="0">
                <a:cs typeface="+mn-cs"/>
              </a:rPr>
            </a:br>
            <a:r>
              <a:rPr lang="vi-VN" dirty="0" smtClean="0">
                <a:cs typeface="+mn-cs"/>
              </a:rPr>
              <a:t>Các loại giao diện router: </a:t>
            </a:r>
            <a:br>
              <a:rPr lang="vi-VN" dirty="0" smtClean="0">
                <a:cs typeface="+mn-cs"/>
              </a:rPr>
            </a:br>
            <a:r>
              <a:rPr lang="vi-VN" dirty="0" smtClean="0">
                <a:cs typeface="+mn-cs"/>
              </a:rPr>
              <a:t>Ethernet </a:t>
            </a:r>
            <a:br>
              <a:rPr lang="vi-VN" dirty="0" smtClean="0">
                <a:cs typeface="+mn-cs"/>
              </a:rPr>
            </a:br>
            <a:r>
              <a:rPr lang="vi-VN" dirty="0" smtClean="0">
                <a:cs typeface="+mn-cs"/>
              </a:rPr>
              <a:t>fastEthernet </a:t>
            </a:r>
            <a:br>
              <a:rPr lang="vi-VN" dirty="0" smtClean="0">
                <a:cs typeface="+mn-cs"/>
              </a:rPr>
            </a:br>
            <a:r>
              <a:rPr lang="vi-VN" dirty="0" smtClean="0">
                <a:cs typeface="+mn-cs"/>
              </a:rPr>
              <a:t>nối tiếp </a:t>
            </a:r>
            <a:br>
              <a:rPr lang="vi-VN" dirty="0" smtClean="0">
                <a:cs typeface="+mn-cs"/>
              </a:rPr>
            </a:br>
            <a:r>
              <a:rPr lang="vi-VN" dirty="0" smtClean="0">
                <a:cs typeface="+mn-cs"/>
              </a:rPr>
              <a:t>DSL </a:t>
            </a:r>
            <a:br>
              <a:rPr lang="vi-VN" dirty="0" smtClean="0">
                <a:cs typeface="+mn-cs"/>
              </a:rPr>
            </a:br>
            <a:r>
              <a:rPr lang="vi-VN" dirty="0" smtClean="0">
                <a:cs typeface="+mn-cs"/>
              </a:rPr>
              <a:t>ISDN </a:t>
            </a:r>
            <a:br>
              <a:rPr lang="vi-VN" dirty="0" smtClean="0">
                <a:cs typeface="+mn-cs"/>
              </a:rPr>
            </a:br>
            <a:r>
              <a:rPr lang="vi-VN" dirty="0" smtClean="0">
                <a:cs typeface="+mn-cs"/>
              </a:rPr>
              <a:t>cáp</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11</a:t>
            </a:fld>
            <a:endParaRPr lang="en-GB"/>
          </a:p>
        </p:txBody>
      </p:sp>
    </p:spTree>
    <p:extLst>
      <p:ext uri="{BB962C8B-B14F-4D97-AF65-F5344CB8AC3E}">
        <p14:creationId xmlns:p14="http://schemas.microsoft.com/office/powerpoint/2010/main" val="252241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Hai nhóm chính của giao diện Router </a:t>
            </a:r>
            <a:br>
              <a:rPr lang="vi-VN" dirty="0" smtClean="0">
                <a:cs typeface="+mn-cs"/>
              </a:rPr>
            </a:br>
            <a:r>
              <a:rPr lang="vi-VN" dirty="0" smtClean="0">
                <a:cs typeface="+mn-cs"/>
              </a:rPr>
              <a:t>Giao diện mạng LAN </a:t>
            </a:r>
            <a:br>
              <a:rPr lang="vi-VN" dirty="0" smtClean="0">
                <a:cs typeface="+mn-cs"/>
              </a:rPr>
            </a:br>
            <a:r>
              <a:rPr lang="vi-VN" dirty="0" smtClean="0">
                <a:cs typeface="+mn-cs"/>
              </a:rPr>
              <a:t>Được sử dụng để kết nối router với mạng LAN </a:t>
            </a:r>
            <a:br>
              <a:rPr lang="vi-VN" dirty="0" smtClean="0">
                <a:cs typeface="+mn-cs"/>
              </a:rPr>
            </a:br>
            <a:r>
              <a:rPr lang="vi-VN" dirty="0" smtClean="0">
                <a:cs typeface="+mn-cs"/>
              </a:rPr>
              <a:t>Có địa chỉ MAC lớp 2 </a:t>
            </a:r>
            <a:br>
              <a:rPr lang="vi-VN" dirty="0" smtClean="0">
                <a:cs typeface="+mn-cs"/>
              </a:rPr>
            </a:br>
            <a:r>
              <a:rPr lang="vi-VN" dirty="0" smtClean="0">
                <a:cs typeface="+mn-cs"/>
              </a:rPr>
              <a:t>Có thể được gán một địa chỉ IP lớp 3 </a:t>
            </a:r>
            <a:br>
              <a:rPr lang="vi-VN" dirty="0" smtClean="0">
                <a:cs typeface="+mn-cs"/>
              </a:rPr>
            </a:br>
            <a:r>
              <a:rPr lang="vi-VN" dirty="0" smtClean="0">
                <a:cs typeface="+mn-cs"/>
              </a:rPr>
              <a:t>Thường bao gồm một jack cắm RJ-45 </a:t>
            </a:r>
            <a:br>
              <a:rPr lang="vi-VN" dirty="0" smtClean="0">
                <a:cs typeface="+mn-cs"/>
              </a:rPr>
            </a:br>
            <a:r>
              <a:rPr lang="vi-VN" dirty="0" smtClean="0">
                <a:cs typeface="+mn-cs"/>
              </a:rPr>
              <a:t>WAN giao diện </a:t>
            </a:r>
            <a:br>
              <a:rPr lang="vi-VN" dirty="0" smtClean="0">
                <a:cs typeface="+mn-cs"/>
              </a:rPr>
            </a:br>
            <a:r>
              <a:rPr lang="vi-VN" dirty="0" smtClean="0">
                <a:cs typeface="+mn-cs"/>
              </a:rPr>
              <a:t>Được sử dụng để kết nối router với các mạng bên ngoài mà kết nối mạng LAN </a:t>
            </a:r>
            <a:br>
              <a:rPr lang="vi-VN" dirty="0" smtClean="0">
                <a:cs typeface="+mn-cs"/>
              </a:rPr>
            </a:br>
            <a:r>
              <a:rPr lang="vi-VN" dirty="0" smtClean="0">
                <a:cs typeface="+mn-cs"/>
              </a:rPr>
              <a:t>Tùy thuộc vào công nghệ mạng WAN, một địa chỉ lớp 2 có thể được sử dụng </a:t>
            </a:r>
            <a:br>
              <a:rPr lang="vi-VN" dirty="0" smtClean="0">
                <a:cs typeface="+mn-cs"/>
              </a:rPr>
            </a:br>
            <a:r>
              <a:rPr lang="vi-VN" dirty="0" smtClean="0">
                <a:cs typeface="+mn-cs"/>
              </a:rPr>
              <a:t>Sử dụng một lớp địa chỉ IP 3</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12</a:t>
            </a:fld>
            <a:endParaRPr lang="en-GB"/>
          </a:p>
        </p:txBody>
      </p:sp>
    </p:spTree>
    <p:extLst>
      <p:ext uri="{BB962C8B-B14F-4D97-AF65-F5344CB8AC3E}">
        <p14:creationId xmlns:p14="http://schemas.microsoft.com/office/powerpoint/2010/main" val="44654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Router và Network Layer </a:t>
            </a:r>
            <a:br>
              <a:rPr lang="vi-VN" dirty="0" smtClean="0">
                <a:cs typeface="+mn-cs"/>
              </a:rPr>
            </a:br>
            <a:r>
              <a:rPr lang="vi-VN" dirty="0" smtClean="0">
                <a:cs typeface="+mn-cs"/>
              </a:rPr>
              <a:t>Router sử dụng địa chỉ IP đích để chuyển tiếp các gói tin </a:t>
            </a:r>
            <a:br>
              <a:rPr lang="vi-VN" dirty="0" smtClean="0">
                <a:cs typeface="+mn-cs"/>
              </a:rPr>
            </a:br>
            <a:r>
              <a:rPr lang="vi-VN" dirty="0" smtClean="0">
                <a:cs typeface="+mn-cs"/>
              </a:rPr>
              <a:t>Con đường một gói tin di chuyển được xác định sau khi tham khảo ý kiến ​​một bộ định tuyến thông tin trong bảng định tuyến </a:t>
            </a:r>
            <a:br>
              <a:rPr lang="vi-VN" dirty="0" smtClean="0">
                <a:cs typeface="+mn-cs"/>
              </a:rPr>
            </a:br>
            <a:r>
              <a:rPr lang="vi-VN" dirty="0" smtClean="0">
                <a:cs typeface="+mn-cs"/>
              </a:rPr>
              <a:t>Sau khi bộ định tuyến xác định con đường tốt nhất </a:t>
            </a:r>
            <a:br>
              <a:rPr lang="vi-VN" dirty="0" smtClean="0">
                <a:cs typeface="+mn-cs"/>
              </a:rPr>
            </a:br>
            <a:r>
              <a:rPr lang="vi-VN" dirty="0" smtClean="0">
                <a:cs typeface="+mn-cs"/>
              </a:rPr>
              <a:t>Gói tin được đóng gói vào một khung </a:t>
            </a:r>
            <a:br>
              <a:rPr lang="vi-VN" dirty="0" smtClean="0">
                <a:cs typeface="+mn-cs"/>
              </a:rPr>
            </a:br>
            <a:r>
              <a:rPr lang="vi-VN" dirty="0" smtClean="0">
                <a:cs typeface="+mn-cs"/>
              </a:rPr>
              <a:t>Khung hình sau đó được đặt trên môi trường mạng theo hình thức Bits</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13</a:t>
            </a:fld>
            <a:endParaRPr lang="en-GB"/>
          </a:p>
        </p:txBody>
      </p:sp>
    </p:spTree>
    <p:extLst>
      <p:ext uri="{BB962C8B-B14F-4D97-AF65-F5344CB8AC3E}">
        <p14:creationId xmlns:p14="http://schemas.microsoft.com/office/powerpoint/2010/main" val="505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Vận hành thiết bị định tuyến ở lớp 1, 2 &amp; 3 </a:t>
            </a:r>
            <a:br>
              <a:rPr lang="vi-VN" dirty="0" smtClean="0">
                <a:cs typeface="+mn-cs"/>
              </a:rPr>
            </a:br>
            <a:r>
              <a:rPr lang="vi-VN" dirty="0" smtClean="0">
                <a:cs typeface="+mn-cs"/>
              </a:rPr>
              <a:t>Router nhận được một dòng bit mã hóa </a:t>
            </a:r>
            <a:br>
              <a:rPr lang="vi-VN" dirty="0" smtClean="0">
                <a:cs typeface="+mn-cs"/>
              </a:rPr>
            </a:br>
            <a:r>
              <a:rPr lang="vi-VN" dirty="0" smtClean="0">
                <a:cs typeface="+mn-cs"/>
              </a:rPr>
              <a:t>Bit được giải mã và thông qua lớp 2 </a:t>
            </a:r>
            <a:br>
              <a:rPr lang="vi-VN" dirty="0" smtClean="0">
                <a:cs typeface="+mn-cs"/>
              </a:rPr>
            </a:br>
            <a:r>
              <a:rPr lang="vi-VN" dirty="0" smtClean="0">
                <a:cs typeface="+mn-cs"/>
              </a:rPr>
              <a:t>Router de-đóng gói khung </a:t>
            </a:r>
            <a:br>
              <a:rPr lang="vi-VN" dirty="0" smtClean="0">
                <a:cs typeface="+mn-cs"/>
              </a:rPr>
            </a:br>
            <a:r>
              <a:rPr lang="vi-VN" dirty="0" smtClean="0">
                <a:cs typeface="+mn-cs"/>
              </a:rPr>
              <a:t>Còn lại thông qua gói lên đến lớp 3 </a:t>
            </a:r>
            <a:br>
              <a:rPr lang="vi-VN" dirty="0" smtClean="0">
                <a:cs typeface="+mn-cs"/>
              </a:rPr>
            </a:br>
            <a:r>
              <a:rPr lang="vi-VN" dirty="0" smtClean="0">
                <a:cs typeface="+mn-cs"/>
              </a:rPr>
              <a:t>Quyết định định tuyến ở lớp này bằng cách kiểm tra địa chỉ IP đích </a:t>
            </a:r>
            <a:br>
              <a:rPr lang="vi-VN" dirty="0" smtClean="0">
                <a:cs typeface="+mn-cs"/>
              </a:rPr>
            </a:br>
            <a:r>
              <a:rPr lang="vi-VN" dirty="0" smtClean="0">
                <a:cs typeface="+mn-cs"/>
              </a:rPr>
              <a:t>Packet sau đó được đóng gói lại và gửi ra bên ngoài giao diện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14</a:t>
            </a:fld>
            <a:endParaRPr lang="en-GB"/>
          </a:p>
        </p:txBody>
      </p:sp>
    </p:spTree>
    <p:extLst>
      <p:ext uri="{BB962C8B-B14F-4D97-AF65-F5344CB8AC3E}">
        <p14:creationId xmlns:p14="http://schemas.microsoft.com/office/powerpoint/2010/main" val="2751414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Thực hiện Đề án Giải quyết cơ bản </a:t>
            </a:r>
            <a:br>
              <a:rPr lang="vi-VN" dirty="0" smtClean="0">
                <a:cs typeface="+mn-cs"/>
              </a:rPr>
            </a:br>
            <a:r>
              <a:rPr lang="vi-VN" dirty="0" smtClean="0">
                <a:cs typeface="+mn-cs"/>
              </a:rPr>
              <a:t>Khi thiết kế một mạng mới hoặc lập bản đồ mạng lưới hiện có, bạn phải cung cấp các thông tin sau đây trong các hình thức của một tài liệu: </a:t>
            </a:r>
            <a:br>
              <a:rPr lang="vi-VN" dirty="0" smtClean="0">
                <a:cs typeface="+mn-cs"/>
              </a:rPr>
            </a:br>
            <a:r>
              <a:rPr lang="vi-VN" dirty="0" smtClean="0">
                <a:cs typeface="+mn-cs"/>
              </a:rPr>
              <a:t>Bản vẽ cấu trúc liên kết mà Minh hoạ kết nối vật lý </a:t>
            </a:r>
            <a:br>
              <a:rPr lang="vi-VN" dirty="0" smtClean="0">
                <a:cs typeface="+mn-cs"/>
              </a:rPr>
            </a:br>
            <a:r>
              <a:rPr lang="vi-VN" dirty="0" smtClean="0">
                <a:cs typeface="+mn-cs"/>
              </a:rPr>
              <a:t>Bảng địa chỉ cung cấp các thông tin sau: </a:t>
            </a:r>
            <a:br>
              <a:rPr lang="vi-VN" dirty="0" smtClean="0">
                <a:cs typeface="+mn-cs"/>
              </a:rPr>
            </a:br>
            <a:r>
              <a:rPr lang="vi-VN" dirty="0" smtClean="0">
                <a:cs typeface="+mn-cs"/>
              </a:rPr>
              <a:t>tên thiết bị </a:t>
            </a:r>
            <a:br>
              <a:rPr lang="vi-VN" dirty="0" smtClean="0">
                <a:cs typeface="+mn-cs"/>
              </a:rPr>
            </a:br>
            <a:r>
              <a:rPr lang="vi-VN" dirty="0" smtClean="0">
                <a:cs typeface="+mn-cs"/>
              </a:rPr>
              <a:t>giao diện sử dụng </a:t>
            </a:r>
            <a:br>
              <a:rPr lang="vi-VN" dirty="0" smtClean="0">
                <a:cs typeface="+mn-cs"/>
              </a:rPr>
            </a:br>
            <a:r>
              <a:rPr lang="vi-VN" dirty="0" smtClean="0">
                <a:cs typeface="+mn-cs"/>
              </a:rPr>
              <a:t>địa chỉ IP </a:t>
            </a:r>
            <a:br>
              <a:rPr lang="vi-VN" dirty="0" smtClean="0">
                <a:cs typeface="+mn-cs"/>
              </a:rPr>
            </a:br>
            <a:r>
              <a:rPr lang="vi-VN" dirty="0" smtClean="0">
                <a:cs typeface="+mn-cs"/>
              </a:rPr>
              <a:t>default gateway</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15</a:t>
            </a:fld>
            <a:endParaRPr lang="en-GB"/>
          </a:p>
        </p:txBody>
      </p:sp>
    </p:spTree>
    <p:extLst>
      <p:ext uri="{BB962C8B-B14F-4D97-AF65-F5344CB8AC3E}">
        <p14:creationId xmlns:p14="http://schemas.microsoft.com/office/powerpoint/2010/main" val="272972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Router Cấu hình cơ bản </a:t>
            </a:r>
            <a:br>
              <a:rPr lang="vi-VN" dirty="0" smtClean="0">
                <a:cs typeface="+mn-cs"/>
              </a:rPr>
            </a:br>
            <a:r>
              <a:rPr lang="vi-VN" dirty="0" smtClean="0">
                <a:cs typeface="+mn-cs"/>
              </a:rPr>
              <a:t>Một cấu hình bộ định tuyến cơ bản cần có những điều sau đây: </a:t>
            </a:r>
            <a:br>
              <a:rPr lang="vi-VN" dirty="0" smtClean="0">
                <a:cs typeface="+mn-cs"/>
              </a:rPr>
            </a:br>
            <a:r>
              <a:rPr lang="vi-VN" dirty="0" smtClean="0">
                <a:cs typeface="+mn-cs"/>
              </a:rPr>
              <a:t>Router tên - tên máy chủ phải là duy nhất. </a:t>
            </a:r>
            <a:br>
              <a:rPr lang="vi-VN" dirty="0" smtClean="0">
                <a:cs typeface="+mn-cs"/>
              </a:rPr>
            </a:br>
            <a:r>
              <a:rPr lang="vi-VN" dirty="0" smtClean="0">
                <a:cs typeface="+mn-cs"/>
              </a:rPr>
              <a:t>Bảng quảng cáo - Ở mức tối thiểu, biểu ngữ nên cảnh báo việc sử dụng trái phép. </a:t>
            </a:r>
            <a:br>
              <a:rPr lang="vi-VN" dirty="0" smtClean="0">
                <a:cs typeface="+mn-cs"/>
              </a:rPr>
            </a:br>
            <a:r>
              <a:rPr lang="vi-VN" dirty="0" smtClean="0">
                <a:cs typeface="+mn-cs"/>
              </a:rPr>
              <a:t>Mật khẩu - Sử dụng mật khẩu mạnh. </a:t>
            </a:r>
            <a:br>
              <a:rPr lang="vi-VN" dirty="0" smtClean="0">
                <a:cs typeface="+mn-cs"/>
              </a:rPr>
            </a:br>
            <a:r>
              <a:rPr lang="vi-VN" dirty="0" smtClean="0">
                <a:cs typeface="+mn-cs"/>
              </a:rPr>
              <a:t>Cấu hình giao diện - Xác định loại giao diện, địa chỉ IP và mặt nạ mạng con. Mô tả mục đích của giao diện. Phát hành không có lệnh tắt máy. Nếu DCE nối tiếp lệnh tốc độ đồng hồ vấn đề giao diện. </a:t>
            </a:r>
            <a:br>
              <a:rPr lang="vi-VN" dirty="0" smtClean="0">
                <a:cs typeface="+mn-cs"/>
              </a:rPr>
            </a:br>
            <a:r>
              <a:rPr lang="vi-VN" dirty="0" smtClean="0">
                <a:cs typeface="+mn-cs"/>
              </a:rPr>
              <a:t>Sau khi vào trong cấu hình cơ bản các nhiệm vụ sau đây cần được hoàn tất: </a:t>
            </a:r>
            <a:br>
              <a:rPr lang="vi-VN" dirty="0" smtClean="0">
                <a:cs typeface="+mn-cs"/>
              </a:rPr>
            </a:br>
            <a:r>
              <a:rPr lang="vi-VN" dirty="0" smtClean="0">
                <a:cs typeface="+mn-cs"/>
              </a:rPr>
              <a:t>Xác minh cấu hình bộ định tuyến và hoạt động cơ bản. </a:t>
            </a:r>
            <a:br>
              <a:rPr lang="vi-VN" dirty="0" smtClean="0">
                <a:cs typeface="+mn-cs"/>
              </a:rPr>
            </a:br>
            <a:r>
              <a:rPr lang="vi-VN" dirty="0" smtClean="0">
                <a:cs typeface="+mn-cs"/>
              </a:rPr>
              <a:t>Lưu các thay đổi trên một router.</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16</a:t>
            </a:fld>
            <a:endParaRPr lang="en-GB"/>
          </a:p>
        </p:txBody>
      </p:sp>
    </p:spTree>
    <p:extLst>
      <p:ext uri="{BB962C8B-B14F-4D97-AF65-F5344CB8AC3E}">
        <p14:creationId xmlns:p14="http://schemas.microsoft.com/office/powerpoint/2010/main" val="1643922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17</a:t>
            </a:fld>
            <a:endParaRPr lang="en-GB"/>
          </a:p>
        </p:txBody>
      </p:sp>
    </p:spTree>
    <p:extLst>
      <p:ext uri="{BB962C8B-B14F-4D97-AF65-F5344CB8AC3E}">
        <p14:creationId xmlns:p14="http://schemas.microsoft.com/office/powerpoint/2010/main" val="30744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Xác minh cấu hình Router cơ bản </a:t>
            </a:r>
            <a:br>
              <a:rPr lang="vi-VN" dirty="0" smtClean="0">
                <a:cs typeface="+mn-cs"/>
              </a:rPr>
            </a:br>
            <a:r>
              <a:rPr lang="vi-VN" dirty="0" smtClean="0">
                <a:cs typeface="+mn-cs"/>
              </a:rPr>
              <a:t>Ban hành lệnh show running-config </a:t>
            </a:r>
            <a:br>
              <a:rPr lang="vi-VN" dirty="0" smtClean="0">
                <a:cs typeface="+mn-cs"/>
              </a:rPr>
            </a:br>
            <a:r>
              <a:rPr lang="vi-VN" dirty="0" smtClean="0">
                <a:cs typeface="+mn-cs"/>
              </a:rPr>
              <a:t>Lưu lại cấu hình bộ định tuyến cơ bản bằng cách phát hành các bản sao running-config startup-config </a:t>
            </a:r>
            <a:br>
              <a:rPr lang="vi-VN" dirty="0" smtClean="0">
                <a:cs typeface="+mn-cs"/>
              </a:rPr>
            </a:br>
            <a:r>
              <a:rPr lang="vi-VN" dirty="0" smtClean="0">
                <a:cs typeface="+mn-cs"/>
              </a:rPr>
              <a:t>Lệnh bổ sung mà sẽ cho phép bạn tiếp tục xác minh cấu hình bộ định tuyến là: </a:t>
            </a:r>
            <a:br>
              <a:rPr lang="vi-VN" dirty="0" smtClean="0">
                <a:cs typeface="+mn-cs"/>
              </a:rPr>
            </a:br>
            <a:r>
              <a:rPr lang="vi-VN" dirty="0" smtClean="0">
                <a:cs typeface="+mn-cs"/>
              </a:rPr>
              <a:t>Show running-config - Hiển thị cấu hình hiện tại trong bộ nhớ RAM </a:t>
            </a:r>
            <a:br>
              <a:rPr lang="vi-VN" dirty="0" smtClean="0">
                <a:cs typeface="+mn-cs"/>
              </a:rPr>
            </a:br>
            <a:r>
              <a:rPr lang="vi-VN" dirty="0" smtClean="0">
                <a:cs typeface="+mn-cs"/>
              </a:rPr>
              <a:t>Show startup-config - Hiển thị tập tin cấu hình NVRAM </a:t>
            </a:r>
            <a:br>
              <a:rPr lang="vi-VN" dirty="0" smtClean="0">
                <a:cs typeface="+mn-cs"/>
              </a:rPr>
            </a:br>
            <a:r>
              <a:rPr lang="vi-VN" dirty="0" smtClean="0">
                <a:cs typeface="+mn-cs"/>
              </a:rPr>
              <a:t>Hiện tuyến đường IP - Hiển thị bảng định tuyến </a:t>
            </a:r>
            <a:br>
              <a:rPr lang="vi-VN" dirty="0" smtClean="0">
                <a:cs typeface="+mn-cs"/>
              </a:rPr>
            </a:br>
            <a:r>
              <a:rPr lang="vi-VN" dirty="0" smtClean="0">
                <a:cs typeface="+mn-cs"/>
              </a:rPr>
              <a:t>Hiện giao diện - Hiển thị tất cả các cấu hình giao diện </a:t>
            </a:r>
            <a:br>
              <a:rPr lang="vi-VN" dirty="0" smtClean="0">
                <a:cs typeface="+mn-cs"/>
              </a:rPr>
            </a:br>
            <a:r>
              <a:rPr lang="vi-VN" dirty="0" smtClean="0">
                <a:cs typeface="+mn-cs"/>
              </a:rPr>
              <a:t>Hiện IP int ngắn - Hiển thị thông tin cấu hình giao diện viết tắt</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18</a:t>
            </a:fld>
            <a:endParaRPr lang="en-GB"/>
          </a:p>
        </p:txBody>
      </p:sp>
    </p:spTree>
    <p:extLst>
      <p:ext uri="{BB962C8B-B14F-4D97-AF65-F5344CB8AC3E}">
        <p14:creationId xmlns:p14="http://schemas.microsoft.com/office/powerpoint/2010/main" val="326922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Bảng định tuyến được lưu trữ trong RAM và chứa thông tin về: </a:t>
            </a:r>
            <a:br>
              <a:rPr lang="vi-VN" dirty="0" smtClean="0">
                <a:cs typeface="+mn-cs"/>
              </a:rPr>
            </a:br>
            <a:r>
              <a:rPr lang="vi-VN" dirty="0" smtClean="0">
                <a:cs typeface="+mn-cs"/>
              </a:rPr>
              <a:t>Mạng kết nối trực tiếp - điều này xảy ra khi một thiết bị được kết nối với một giao diện bộ định tuyến </a:t>
            </a:r>
            <a:br>
              <a:rPr lang="vi-VN" dirty="0" smtClean="0">
                <a:cs typeface="+mn-cs"/>
              </a:rPr>
            </a:br>
            <a:r>
              <a:rPr lang="vi-VN" dirty="0" smtClean="0">
                <a:cs typeface="+mn-cs"/>
              </a:rPr>
              <a:t>Điều khiển từ xa kết nối mạng - đây là một mạng lưới mà không được kết nối trực tiếp đến một router cụ thể </a:t>
            </a:r>
            <a:br>
              <a:rPr lang="vi-VN" dirty="0" smtClean="0">
                <a:cs typeface="+mn-cs"/>
              </a:rPr>
            </a:br>
            <a:r>
              <a:rPr lang="vi-VN" dirty="0" smtClean="0">
                <a:cs typeface="+mn-cs"/>
              </a:rPr>
              <a:t>Thông tin chi tiết về mạng lưới bao gồm nguồn gốc của thông tin, địa chỉ mạng và subnet mask và địa chỉ IP của next-hop router của </a:t>
            </a:r>
            <a:br>
              <a:rPr lang="vi-VN" dirty="0" smtClean="0">
                <a:cs typeface="+mn-cs"/>
              </a:rPr>
            </a:br>
            <a:r>
              <a:rPr lang="vi-VN" dirty="0" smtClean="0">
                <a:cs typeface="+mn-cs"/>
              </a:rPr>
              <a:t>Hiện ip route lệnh được sử dụng để xem một bảng định tuyến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19</a:t>
            </a:fld>
            <a:endParaRPr lang="en-GB"/>
          </a:p>
        </p:txBody>
      </p:sp>
    </p:spTree>
    <p:extLst>
      <p:ext uri="{BB962C8B-B14F-4D97-AF65-F5344CB8AC3E}">
        <p14:creationId xmlns:p14="http://schemas.microsoft.com/office/powerpoint/2010/main" val="426699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Mục tiêu </a:t>
            </a:r>
            <a:br>
              <a:rPr lang="vi-VN" dirty="0" smtClean="0">
                <a:cs typeface="+mn-cs"/>
              </a:rPr>
            </a:br>
            <a:r>
              <a:rPr lang="vi-VN" dirty="0" smtClean="0">
                <a:cs typeface="+mn-cs"/>
              </a:rPr>
              <a:t>Xác định một router như một máy tính với một hệ điều hành và phần cứng được thiết kế cho quá trình định tuyến. </a:t>
            </a:r>
            <a:br>
              <a:rPr lang="vi-VN" dirty="0" smtClean="0">
                <a:cs typeface="+mn-cs"/>
              </a:rPr>
            </a:br>
            <a:r>
              <a:rPr lang="vi-VN" dirty="0" smtClean="0">
                <a:cs typeface="+mn-cs"/>
              </a:rPr>
              <a:t>Chứng tỏ khả năng cấu hình các thiết bị và áp dụng các địa chỉ. </a:t>
            </a:r>
            <a:br>
              <a:rPr lang="vi-VN" dirty="0" smtClean="0">
                <a:cs typeface="+mn-cs"/>
              </a:rPr>
            </a:br>
            <a:r>
              <a:rPr lang="vi-VN" dirty="0" smtClean="0">
                <a:cs typeface="+mn-cs"/>
              </a:rPr>
              <a:t>Mô tả cấu trúc của một bảng định tuyến. </a:t>
            </a:r>
            <a:br>
              <a:rPr lang="vi-VN" dirty="0" smtClean="0">
                <a:cs typeface="+mn-cs"/>
              </a:rPr>
            </a:br>
            <a:r>
              <a:rPr lang="vi-VN" dirty="0" smtClean="0">
                <a:cs typeface="+mn-cs"/>
              </a:rPr>
              <a:t>Mô tả cách một router xác định một đường dẫn và chuyển mạch gói</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a:t>
            </a:fld>
            <a:endParaRPr lang="en-GB"/>
          </a:p>
        </p:txBody>
      </p:sp>
    </p:spTree>
    <p:extLst>
      <p:ext uri="{BB962C8B-B14F-4D97-AF65-F5344CB8AC3E}">
        <p14:creationId xmlns:p14="http://schemas.microsoft.com/office/powerpoint/2010/main" val="1611893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err="1" smtClean="0">
                <a:cs typeface="+mn-cs"/>
              </a:rPr>
              <a:t>Thêm</a:t>
            </a:r>
            <a:r>
              <a:rPr lang="en-US" dirty="0" smtClean="0">
                <a:cs typeface="+mn-cs"/>
              </a:rPr>
              <a:t> </a:t>
            </a:r>
            <a:r>
              <a:rPr lang="en-US" dirty="0" err="1" smtClean="0">
                <a:cs typeface="+mn-cs"/>
              </a:rPr>
              <a:t>một</a:t>
            </a:r>
            <a:r>
              <a:rPr lang="en-US" dirty="0" smtClean="0">
                <a:cs typeface="+mn-cs"/>
              </a:rPr>
              <a:t> </a:t>
            </a:r>
            <a:r>
              <a:rPr lang="en-US" dirty="0" err="1" smtClean="0">
                <a:cs typeface="+mn-cs"/>
              </a:rPr>
              <a:t>mạng</a:t>
            </a:r>
            <a:r>
              <a:rPr lang="en-US" dirty="0" smtClean="0">
                <a:cs typeface="+mn-cs"/>
              </a:rPr>
              <a:t> </a:t>
            </a:r>
            <a:r>
              <a:rPr lang="en-US" dirty="0" err="1" smtClean="0">
                <a:cs typeface="+mn-cs"/>
              </a:rPr>
              <a:t>lưới</a:t>
            </a:r>
            <a:r>
              <a:rPr lang="en-US" dirty="0" smtClean="0">
                <a:cs typeface="+mn-cs"/>
              </a:rPr>
              <a:t>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với</a:t>
            </a:r>
            <a:r>
              <a:rPr lang="en-US" dirty="0" smtClean="0">
                <a:cs typeface="+mn-cs"/>
              </a:rPr>
              <a:t> </a:t>
            </a:r>
            <a:r>
              <a:rPr lang="en-US" dirty="0" err="1" smtClean="0">
                <a:cs typeface="+mn-cs"/>
              </a:rPr>
              <a:t>bảng</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br>
              <a:rPr lang="en-US" dirty="0" smtClean="0">
                <a:cs typeface="+mn-cs"/>
              </a:rPr>
            </a:br>
            <a:r>
              <a:rPr lang="en-US" dirty="0" err="1" smtClean="0">
                <a:cs typeface="+mn-cs"/>
              </a:rPr>
              <a:t>giao</a:t>
            </a:r>
            <a:r>
              <a:rPr lang="en-US" dirty="0" smtClean="0">
                <a:cs typeface="+mn-cs"/>
              </a:rPr>
              <a:t> </a:t>
            </a:r>
            <a:r>
              <a:rPr lang="en-US" dirty="0" err="1" smtClean="0">
                <a:cs typeface="+mn-cs"/>
              </a:rPr>
              <a:t>diện</a:t>
            </a:r>
            <a:r>
              <a:rPr lang="en-US" dirty="0" smtClean="0">
                <a:cs typeface="+mn-cs"/>
              </a:rPr>
              <a:t> Router </a:t>
            </a:r>
            <a:br>
              <a:rPr lang="en-US" dirty="0" smtClean="0">
                <a:cs typeface="+mn-cs"/>
              </a:rPr>
            </a:br>
            <a:r>
              <a:rPr lang="en-US" dirty="0" err="1" smtClean="0">
                <a:cs typeface="+mn-cs"/>
              </a:rPr>
              <a:t>Mỗi</a:t>
            </a:r>
            <a:r>
              <a:rPr lang="en-US" dirty="0" smtClean="0">
                <a:cs typeface="+mn-cs"/>
              </a:rPr>
              <a:t> </a:t>
            </a:r>
            <a:r>
              <a:rPr lang="en-US" dirty="0" err="1" smtClean="0">
                <a:cs typeface="+mn-cs"/>
              </a:rPr>
              <a:t>giao</a:t>
            </a:r>
            <a:r>
              <a:rPr lang="en-US" dirty="0" smtClean="0">
                <a:cs typeface="+mn-cs"/>
              </a:rPr>
              <a:t> </a:t>
            </a:r>
            <a:r>
              <a:rPr lang="en-US" dirty="0" err="1" smtClean="0">
                <a:cs typeface="+mn-cs"/>
              </a:rPr>
              <a:t>diện</a:t>
            </a:r>
            <a:r>
              <a:rPr lang="en-US" dirty="0" smtClean="0">
                <a:cs typeface="+mn-cs"/>
              </a:rPr>
              <a:t> </a:t>
            </a:r>
            <a:r>
              <a:rPr lang="en-US" dirty="0" err="1" smtClean="0">
                <a:cs typeface="+mn-cs"/>
              </a:rPr>
              <a:t>bộ</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là</a:t>
            </a:r>
            <a:r>
              <a:rPr lang="en-US" dirty="0" smtClean="0">
                <a:cs typeface="+mn-cs"/>
              </a:rPr>
              <a:t> </a:t>
            </a:r>
            <a:r>
              <a:rPr lang="en-US" dirty="0" err="1" smtClean="0">
                <a:cs typeface="+mn-cs"/>
              </a:rPr>
              <a:t>thành</a:t>
            </a:r>
            <a:r>
              <a:rPr lang="en-US" dirty="0" smtClean="0">
                <a:cs typeface="+mn-cs"/>
              </a:rPr>
              <a:t> </a:t>
            </a:r>
            <a:r>
              <a:rPr lang="en-US" dirty="0" err="1" smtClean="0">
                <a:cs typeface="+mn-cs"/>
              </a:rPr>
              <a:t>viên</a:t>
            </a:r>
            <a:r>
              <a:rPr lang="en-US" dirty="0" smtClean="0">
                <a:cs typeface="+mn-cs"/>
              </a:rPr>
              <a:t> </a:t>
            </a:r>
            <a:r>
              <a:rPr lang="en-US" dirty="0" err="1" smtClean="0">
                <a:cs typeface="+mn-cs"/>
              </a:rPr>
              <a:t>của</a:t>
            </a:r>
            <a:r>
              <a:rPr lang="en-US" dirty="0" smtClean="0">
                <a:cs typeface="+mn-cs"/>
              </a:rPr>
              <a:t> </a:t>
            </a:r>
            <a:r>
              <a:rPr lang="en-US" dirty="0" err="1" smtClean="0">
                <a:cs typeface="+mn-cs"/>
              </a:rPr>
              <a:t>một</a:t>
            </a:r>
            <a:r>
              <a:rPr lang="en-US" dirty="0" smtClean="0">
                <a:cs typeface="+mn-cs"/>
              </a:rPr>
              <a:t> </a:t>
            </a:r>
            <a:r>
              <a:rPr lang="en-US" dirty="0" err="1" smtClean="0">
                <a:cs typeface="+mn-cs"/>
              </a:rPr>
              <a:t>mạng</a:t>
            </a:r>
            <a:r>
              <a:rPr lang="en-US" dirty="0" smtClean="0">
                <a:cs typeface="+mn-cs"/>
              </a:rPr>
              <a:t> </a:t>
            </a:r>
            <a:r>
              <a:rPr lang="en-US" dirty="0" err="1" smtClean="0">
                <a:cs typeface="+mn-cs"/>
              </a:rPr>
              <a:t>khác</a:t>
            </a:r>
            <a:r>
              <a:rPr lang="en-US" dirty="0" smtClean="0">
                <a:cs typeface="+mn-cs"/>
              </a:rPr>
              <a:t> </a:t>
            </a:r>
            <a:r>
              <a:rPr lang="en-US" dirty="0" err="1" smtClean="0">
                <a:cs typeface="+mn-cs"/>
              </a:rPr>
              <a:t>nhau</a:t>
            </a:r>
            <a:r>
              <a:rPr lang="en-US" dirty="0" smtClean="0">
                <a:cs typeface="+mn-cs"/>
              </a:rPr>
              <a:t> </a:t>
            </a:r>
            <a:br>
              <a:rPr lang="en-US" dirty="0" smtClean="0">
                <a:cs typeface="+mn-cs"/>
              </a:rPr>
            </a:br>
            <a:r>
              <a:rPr lang="en-US" dirty="0" err="1" smtClean="0">
                <a:cs typeface="+mn-cs"/>
              </a:rPr>
              <a:t>Kích</a:t>
            </a:r>
            <a:r>
              <a:rPr lang="en-US" dirty="0" smtClean="0">
                <a:cs typeface="+mn-cs"/>
              </a:rPr>
              <a:t> </a:t>
            </a:r>
            <a:r>
              <a:rPr lang="en-US" dirty="0" err="1" smtClean="0">
                <a:cs typeface="+mn-cs"/>
              </a:rPr>
              <a:t>hoạt</a:t>
            </a:r>
            <a:r>
              <a:rPr lang="en-US" dirty="0" smtClean="0">
                <a:cs typeface="+mn-cs"/>
              </a:rPr>
              <a:t> </a:t>
            </a:r>
            <a:r>
              <a:rPr lang="en-US" dirty="0" err="1" smtClean="0">
                <a:cs typeface="+mn-cs"/>
              </a:rPr>
              <a:t>bằng</a:t>
            </a:r>
            <a:r>
              <a:rPr lang="en-US" dirty="0" smtClean="0">
                <a:cs typeface="+mn-cs"/>
              </a:rPr>
              <a:t> </a:t>
            </a:r>
            <a:r>
              <a:rPr lang="en-US" dirty="0" err="1" smtClean="0">
                <a:cs typeface="+mn-cs"/>
              </a:rPr>
              <a:t>cách</a:t>
            </a:r>
            <a:r>
              <a:rPr lang="en-US" dirty="0" smtClean="0">
                <a:cs typeface="+mn-cs"/>
              </a:rPr>
              <a:t> </a:t>
            </a:r>
            <a:r>
              <a:rPr lang="en-US" dirty="0" err="1" smtClean="0">
                <a:cs typeface="+mn-cs"/>
              </a:rPr>
              <a:t>sử</a:t>
            </a:r>
            <a:r>
              <a:rPr lang="en-US" dirty="0" smtClean="0">
                <a:cs typeface="+mn-cs"/>
              </a:rPr>
              <a:t> </a:t>
            </a:r>
            <a:r>
              <a:rPr lang="en-US" dirty="0" err="1" smtClean="0">
                <a:cs typeface="+mn-cs"/>
              </a:rPr>
              <a:t>dụng</a:t>
            </a:r>
            <a:r>
              <a:rPr lang="en-US" dirty="0" smtClean="0">
                <a:cs typeface="+mn-cs"/>
              </a:rPr>
              <a:t> </a:t>
            </a:r>
            <a:r>
              <a:rPr lang="en-US" dirty="0" err="1" smtClean="0">
                <a:cs typeface="+mn-cs"/>
              </a:rPr>
              <a:t>lệnh</a:t>
            </a:r>
            <a:r>
              <a:rPr lang="en-US" dirty="0" smtClean="0">
                <a:cs typeface="+mn-cs"/>
              </a:rPr>
              <a:t> no shutdown </a:t>
            </a:r>
            <a:br>
              <a:rPr lang="en-US" dirty="0" smtClean="0">
                <a:cs typeface="+mn-cs"/>
              </a:rPr>
            </a:br>
            <a:r>
              <a:rPr lang="en-US" dirty="0" err="1" smtClean="0">
                <a:cs typeface="+mn-cs"/>
              </a:rPr>
              <a:t>Để</a:t>
            </a:r>
            <a:r>
              <a:rPr lang="en-US" dirty="0" smtClean="0">
                <a:cs typeface="+mn-cs"/>
              </a:rPr>
              <a:t> </a:t>
            </a:r>
            <a:r>
              <a:rPr lang="en-US" dirty="0" err="1" smtClean="0">
                <a:cs typeface="+mn-cs"/>
              </a:rPr>
              <a:t>cho</a:t>
            </a:r>
            <a:r>
              <a:rPr lang="en-US" dirty="0" smtClean="0">
                <a:cs typeface="+mn-cs"/>
              </a:rPr>
              <a:t> </a:t>
            </a:r>
            <a:r>
              <a:rPr lang="en-US" dirty="0" err="1" smtClean="0">
                <a:cs typeface="+mn-cs"/>
              </a:rPr>
              <a:t>các</a:t>
            </a:r>
            <a:r>
              <a:rPr lang="en-US" dirty="0" smtClean="0">
                <a:cs typeface="+mn-cs"/>
              </a:rPr>
              <a:t> </a:t>
            </a:r>
            <a:r>
              <a:rPr lang="en-US" dirty="0" err="1" smtClean="0">
                <a:cs typeface="+mn-cs"/>
              </a:rPr>
              <a:t>tuyến</a:t>
            </a:r>
            <a:r>
              <a:rPr lang="en-US" dirty="0" smtClean="0">
                <a:cs typeface="+mn-cs"/>
              </a:rPr>
              <a:t> </a:t>
            </a:r>
            <a:r>
              <a:rPr lang="en-US" dirty="0" err="1" smtClean="0">
                <a:cs typeface="+mn-cs"/>
              </a:rPr>
              <a:t>tĩnh</a:t>
            </a:r>
            <a:r>
              <a:rPr lang="en-US" dirty="0" smtClean="0">
                <a:cs typeface="+mn-cs"/>
              </a:rPr>
              <a:t> </a:t>
            </a:r>
            <a:r>
              <a:rPr lang="en-US" dirty="0" err="1" smtClean="0">
                <a:cs typeface="+mn-cs"/>
              </a:rPr>
              <a:t>và</a:t>
            </a:r>
            <a:r>
              <a:rPr lang="en-US" dirty="0" smtClean="0">
                <a:cs typeface="+mn-cs"/>
              </a:rPr>
              <a:t> </a:t>
            </a:r>
            <a:r>
              <a:rPr lang="en-US" dirty="0" err="1" smtClean="0">
                <a:cs typeface="+mn-cs"/>
              </a:rPr>
              <a:t>động</a:t>
            </a:r>
            <a:r>
              <a:rPr lang="en-US" dirty="0" smtClean="0">
                <a:cs typeface="+mn-cs"/>
              </a:rPr>
              <a:t> </a:t>
            </a:r>
            <a:r>
              <a:rPr lang="en-US" dirty="0" err="1" smtClean="0">
                <a:cs typeface="+mn-cs"/>
              </a:rPr>
              <a:t>để</a:t>
            </a:r>
            <a:r>
              <a:rPr lang="en-US" dirty="0" smtClean="0">
                <a:cs typeface="+mn-cs"/>
              </a:rPr>
              <a:t> </a:t>
            </a:r>
            <a:r>
              <a:rPr lang="en-US" dirty="0" err="1" smtClean="0">
                <a:cs typeface="+mn-cs"/>
              </a:rPr>
              <a:t>tồn</a:t>
            </a:r>
            <a:r>
              <a:rPr lang="en-US" dirty="0" smtClean="0">
                <a:cs typeface="+mn-cs"/>
              </a:rPr>
              <a:t> </a:t>
            </a:r>
            <a:r>
              <a:rPr lang="en-US" dirty="0" err="1" smtClean="0">
                <a:cs typeface="+mn-cs"/>
              </a:rPr>
              <a:t>tại</a:t>
            </a:r>
            <a:r>
              <a:rPr lang="en-US" dirty="0" smtClean="0">
                <a:cs typeface="+mn-cs"/>
              </a:rPr>
              <a:t> </a:t>
            </a:r>
            <a:r>
              <a:rPr lang="en-US" dirty="0" err="1" smtClean="0">
                <a:cs typeface="+mn-cs"/>
              </a:rPr>
              <a:t>trong</a:t>
            </a:r>
            <a:r>
              <a:rPr lang="en-US" dirty="0" smtClean="0">
                <a:cs typeface="+mn-cs"/>
              </a:rPr>
              <a:t> </a:t>
            </a:r>
            <a:r>
              <a:rPr lang="en-US" dirty="0" err="1" smtClean="0">
                <a:cs typeface="+mn-cs"/>
              </a:rPr>
              <a:t>bảng</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bạn</a:t>
            </a:r>
            <a:r>
              <a:rPr lang="en-US" dirty="0" smtClean="0">
                <a:cs typeface="+mn-cs"/>
              </a:rPr>
              <a:t> </a:t>
            </a:r>
            <a:r>
              <a:rPr lang="en-US" dirty="0" err="1" smtClean="0">
                <a:cs typeface="+mn-cs"/>
              </a:rPr>
              <a:t>phải</a:t>
            </a:r>
            <a:r>
              <a:rPr lang="en-US" dirty="0" smtClean="0">
                <a:cs typeface="+mn-cs"/>
              </a:rPr>
              <a:t> </a:t>
            </a:r>
            <a:r>
              <a:rPr lang="en-US" dirty="0" err="1" smtClean="0">
                <a:cs typeface="+mn-cs"/>
              </a:rPr>
              <a:t>có</a:t>
            </a:r>
            <a:r>
              <a:rPr lang="en-US" dirty="0" smtClean="0">
                <a:cs typeface="+mn-cs"/>
              </a:rPr>
              <a:t>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trực</a:t>
            </a:r>
            <a:r>
              <a:rPr lang="en-US" dirty="0" smtClean="0">
                <a:cs typeface="+mn-cs"/>
              </a:rPr>
              <a:t> </a:t>
            </a:r>
            <a:r>
              <a:rPr lang="en-US" dirty="0" err="1" smtClean="0">
                <a:cs typeface="+mn-cs"/>
              </a:rPr>
              <a:t>tiếp</a:t>
            </a:r>
            <a:r>
              <a:rPr lang="en-US" dirty="0" smtClean="0">
                <a:cs typeface="+mn-cs"/>
              </a:rPr>
              <a:t> </a:t>
            </a:r>
            <a:r>
              <a:rPr lang="en-US" dirty="0" err="1" smtClean="0">
                <a:cs typeface="+mn-cs"/>
              </a:rPr>
              <a:t>các</a:t>
            </a:r>
            <a:r>
              <a:rPr lang="en-US" dirty="0" smtClean="0">
                <a:cs typeface="+mn-cs"/>
              </a:rPr>
              <a:t> </a:t>
            </a:r>
            <a:r>
              <a:rPr lang="en-US" dirty="0" err="1" smtClean="0">
                <a:cs typeface="+mn-cs"/>
              </a:rPr>
              <a:t>mạng</a:t>
            </a:r>
            <a:endParaRPr lang="en-US" dirty="0" smtClean="0">
              <a:cs typeface="+mn-cs"/>
            </a:endParaRP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20</a:t>
            </a:fld>
            <a:endParaRPr lang="en-GB"/>
          </a:p>
        </p:txBody>
      </p:sp>
    </p:spTree>
    <p:extLst>
      <p:ext uri="{BB962C8B-B14F-4D97-AF65-F5344CB8AC3E}">
        <p14:creationId xmlns:p14="http://schemas.microsoft.com/office/powerpoint/2010/main" val="3869525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Các tuyến đường tĩnh trong bảng định tuyến </a:t>
            </a:r>
            <a:br>
              <a:rPr lang="vi-VN" dirty="0" smtClean="0">
                <a:cs typeface="+mn-cs"/>
              </a:rPr>
            </a:br>
            <a:r>
              <a:rPr lang="vi-VN" dirty="0" smtClean="0">
                <a:cs typeface="+mn-cs"/>
              </a:rPr>
              <a:t>Bao gồm: địa chỉ mạng và subnet mask và địa chỉ IP của router hop tiếp theo hoặc giao diện xuất cảnh </a:t>
            </a:r>
            <a:br>
              <a:rPr lang="vi-VN" dirty="0" smtClean="0">
                <a:cs typeface="+mn-cs"/>
              </a:rPr>
            </a:br>
            <a:r>
              <a:rPr lang="vi-VN" dirty="0" smtClean="0">
                <a:cs typeface="+mn-cs"/>
              </a:rPr>
              <a:t>Biểu thị bằng mã S trong bảng định tuyến </a:t>
            </a:r>
            <a:br>
              <a:rPr lang="vi-VN" dirty="0" smtClean="0">
                <a:cs typeface="+mn-cs"/>
              </a:rPr>
            </a:br>
            <a:r>
              <a:rPr lang="vi-VN" dirty="0" smtClean="0">
                <a:cs typeface="+mn-cs"/>
              </a:rPr>
              <a:t>Bảng định tuyến phải có mạng kết nối trực tiếp được sử dụng để kết nối các mạng từ xa trước khi định tuyến tĩnh hoặc động có thể được sử dụng </a:t>
            </a:r>
            <a:br>
              <a:rPr lang="vi-VN" dirty="0" smtClean="0">
                <a:cs typeface="+mn-cs"/>
              </a:rPr>
            </a:br>
            <a:r>
              <a:rPr lang="vi-VN" dirty="0" smtClean="0">
                <a:cs typeface="+mn-cs"/>
              </a:rPr>
              <a:t>Khi sử dụng các tuyến đường tĩnh </a:t>
            </a:r>
            <a:br>
              <a:rPr lang="vi-VN" dirty="0" smtClean="0">
                <a:cs typeface="+mn-cs"/>
              </a:rPr>
            </a:br>
            <a:r>
              <a:rPr lang="vi-VN" dirty="0" smtClean="0">
                <a:cs typeface="+mn-cs"/>
              </a:rPr>
              <a:t>Khi mạng chỉ bao gồm một vài thiết bị định tuyến </a:t>
            </a:r>
            <a:br>
              <a:rPr lang="vi-VN" dirty="0" smtClean="0">
                <a:cs typeface="+mn-cs"/>
              </a:rPr>
            </a:br>
            <a:r>
              <a:rPr lang="vi-VN" dirty="0" smtClean="0">
                <a:cs typeface="+mn-cs"/>
              </a:rPr>
              <a:t>Mạng được kết nối với Internet chỉ qua một ISP </a:t>
            </a:r>
            <a:br>
              <a:rPr lang="vi-VN" dirty="0" smtClean="0">
                <a:cs typeface="+mn-cs"/>
              </a:rPr>
            </a:br>
            <a:r>
              <a:rPr lang="vi-VN" dirty="0" smtClean="0">
                <a:cs typeface="+mn-cs"/>
              </a:rPr>
              <a:t>Hub &amp; chấu cấu trúc liên kết được sử dụng trên một mạng lưới rộng lớn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21</a:t>
            </a:fld>
            <a:endParaRPr lang="en-GB"/>
          </a:p>
        </p:txBody>
      </p:sp>
    </p:spTree>
    <p:extLst>
      <p:ext uri="{BB962C8B-B14F-4D97-AF65-F5344CB8AC3E}">
        <p14:creationId xmlns:p14="http://schemas.microsoft.com/office/powerpoint/2010/main" val="108774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22</a:t>
            </a:fld>
            <a:endParaRPr lang="en-GB"/>
          </a:p>
        </p:txBody>
      </p:sp>
    </p:spTree>
    <p:extLst>
      <p:ext uri="{BB962C8B-B14F-4D97-AF65-F5344CB8AC3E}">
        <p14:creationId xmlns:p14="http://schemas.microsoft.com/office/powerpoint/2010/main" val="2267494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Giao thức định tuyến động </a:t>
            </a:r>
            <a:br>
              <a:rPr lang="vi-VN" dirty="0" smtClean="0">
                <a:cs typeface="+mn-cs"/>
              </a:rPr>
            </a:br>
            <a:r>
              <a:rPr lang="vi-VN" dirty="0" smtClean="0">
                <a:cs typeface="+mn-cs"/>
              </a:rPr>
              <a:t>Được sử dụng để thêm các mạng từ xa đến một bảng định tuyến </a:t>
            </a:r>
            <a:br>
              <a:rPr lang="vi-VN" dirty="0" smtClean="0">
                <a:cs typeface="+mn-cs"/>
              </a:rPr>
            </a:br>
            <a:r>
              <a:rPr lang="vi-VN" dirty="0" smtClean="0">
                <a:cs typeface="+mn-cs"/>
              </a:rPr>
              <a:t>Được sử dụng để khám phá mạng </a:t>
            </a:r>
            <a:br>
              <a:rPr lang="vi-VN" dirty="0" smtClean="0">
                <a:cs typeface="+mn-cs"/>
              </a:rPr>
            </a:br>
            <a:r>
              <a:rPr lang="vi-VN" dirty="0" smtClean="0">
                <a:cs typeface="+mn-cs"/>
              </a:rPr>
              <a:t>Được sử dụng để cập nhật và duy trì bảng định tuyến </a:t>
            </a:r>
            <a:br>
              <a:rPr lang="vi-VN" dirty="0" smtClean="0">
                <a:cs typeface="+mn-cs"/>
              </a:rPr>
            </a:br>
            <a:r>
              <a:rPr lang="vi-VN" dirty="0" smtClean="0">
                <a:cs typeface="+mn-cs"/>
              </a:rPr>
              <a:t>Phát hiện mạng tự động </a:t>
            </a:r>
            <a:br>
              <a:rPr lang="vi-VN" dirty="0" smtClean="0">
                <a:cs typeface="+mn-cs"/>
              </a:rPr>
            </a:br>
            <a:r>
              <a:rPr lang="vi-VN" dirty="0" smtClean="0">
                <a:cs typeface="+mn-cs"/>
              </a:rPr>
              <a:t>Router có thể phát hiện ra các mạng mới bằng cách chia sẻ thông tin bảng định tuyến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23</a:t>
            </a:fld>
            <a:endParaRPr lang="en-GB"/>
          </a:p>
        </p:txBody>
      </p:sp>
    </p:spTree>
    <p:extLst>
      <p:ext uri="{BB962C8B-B14F-4D97-AF65-F5344CB8AC3E}">
        <p14:creationId xmlns:p14="http://schemas.microsoft.com/office/powerpoint/2010/main" val="194683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err="1" smtClean="0">
                <a:cs typeface="+mn-cs"/>
              </a:rPr>
              <a:t>Duy</a:t>
            </a:r>
            <a:r>
              <a:rPr lang="en-US" dirty="0" smtClean="0">
                <a:cs typeface="+mn-cs"/>
              </a:rPr>
              <a:t> </a:t>
            </a:r>
            <a:r>
              <a:rPr lang="en-US" dirty="0" err="1" smtClean="0">
                <a:cs typeface="+mn-cs"/>
              </a:rPr>
              <a:t>trì</a:t>
            </a:r>
            <a:r>
              <a:rPr lang="en-US" dirty="0" smtClean="0">
                <a:cs typeface="+mn-cs"/>
              </a:rPr>
              <a:t> </a:t>
            </a:r>
            <a:r>
              <a:rPr lang="en-US" dirty="0" err="1" smtClean="0">
                <a:cs typeface="+mn-cs"/>
              </a:rPr>
              <a:t>bảng</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br>
              <a:rPr lang="en-US" dirty="0" smtClean="0">
                <a:cs typeface="+mn-cs"/>
              </a:rPr>
            </a:br>
            <a:r>
              <a:rPr lang="en-US" dirty="0" err="1" smtClean="0">
                <a:cs typeface="+mn-cs"/>
              </a:rPr>
              <a:t>Giao</a:t>
            </a:r>
            <a:r>
              <a:rPr lang="en-US" dirty="0" smtClean="0">
                <a:cs typeface="+mn-cs"/>
              </a:rPr>
              <a:t> </a:t>
            </a:r>
            <a:r>
              <a:rPr lang="en-US" dirty="0" err="1" smtClean="0">
                <a:cs typeface="+mn-cs"/>
              </a:rPr>
              <a:t>thức</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động</a:t>
            </a:r>
            <a:r>
              <a:rPr lang="en-US" dirty="0" smtClean="0">
                <a:cs typeface="+mn-cs"/>
              </a:rPr>
              <a:t> </a:t>
            </a:r>
            <a:r>
              <a:rPr lang="en-US" dirty="0" err="1" smtClean="0">
                <a:cs typeface="+mn-cs"/>
              </a:rPr>
              <a:t>được</a:t>
            </a:r>
            <a:r>
              <a:rPr lang="en-US" dirty="0" smtClean="0">
                <a:cs typeface="+mn-cs"/>
              </a:rPr>
              <a:t> </a:t>
            </a:r>
            <a:r>
              <a:rPr lang="en-US" dirty="0" err="1" smtClean="0">
                <a:cs typeface="+mn-cs"/>
              </a:rPr>
              <a:t>sử</a:t>
            </a:r>
            <a:r>
              <a:rPr lang="en-US" dirty="0" smtClean="0">
                <a:cs typeface="+mn-cs"/>
              </a:rPr>
              <a:t> </a:t>
            </a:r>
            <a:r>
              <a:rPr lang="en-US" dirty="0" err="1" smtClean="0">
                <a:cs typeface="+mn-cs"/>
              </a:rPr>
              <a:t>dụng</a:t>
            </a:r>
            <a:r>
              <a:rPr lang="en-US" dirty="0" smtClean="0">
                <a:cs typeface="+mn-cs"/>
              </a:rPr>
              <a:t> </a:t>
            </a:r>
            <a:r>
              <a:rPr lang="en-US" dirty="0" err="1" smtClean="0">
                <a:cs typeface="+mn-cs"/>
              </a:rPr>
              <a:t>để</a:t>
            </a:r>
            <a:r>
              <a:rPr lang="en-US" dirty="0" smtClean="0">
                <a:cs typeface="+mn-cs"/>
              </a:rPr>
              <a:t> chia </a:t>
            </a:r>
            <a:r>
              <a:rPr lang="en-US" dirty="0" err="1" smtClean="0">
                <a:cs typeface="+mn-cs"/>
              </a:rPr>
              <a:t>sẻ</a:t>
            </a:r>
            <a:r>
              <a:rPr lang="en-US" dirty="0" smtClean="0">
                <a:cs typeface="+mn-cs"/>
              </a:rPr>
              <a:t> </a:t>
            </a:r>
            <a:r>
              <a:rPr lang="en-US" dirty="0" err="1" smtClean="0">
                <a:cs typeface="+mn-cs"/>
              </a:rPr>
              <a:t>thông</a:t>
            </a:r>
            <a:r>
              <a:rPr lang="en-US" dirty="0" smtClean="0">
                <a:cs typeface="+mn-cs"/>
              </a:rPr>
              <a:t> tin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với</a:t>
            </a:r>
            <a:r>
              <a:rPr lang="en-US" dirty="0" smtClean="0">
                <a:cs typeface="+mn-cs"/>
              </a:rPr>
              <a:t> </a:t>
            </a:r>
            <a:r>
              <a:rPr lang="en-US" dirty="0" err="1" smtClean="0">
                <a:cs typeface="+mn-cs"/>
              </a:rPr>
              <a:t>các</a:t>
            </a:r>
            <a:r>
              <a:rPr lang="en-US" dirty="0" smtClean="0">
                <a:cs typeface="+mn-cs"/>
              </a:rPr>
              <a:t> router </a:t>
            </a:r>
            <a:r>
              <a:rPr lang="en-US" dirty="0" err="1" smtClean="0">
                <a:cs typeface="+mn-cs"/>
              </a:rPr>
              <a:t>khác</a:t>
            </a:r>
            <a:r>
              <a:rPr lang="en-US" dirty="0" smtClean="0">
                <a:cs typeface="+mn-cs"/>
              </a:rPr>
              <a:t> </a:t>
            </a:r>
            <a:r>
              <a:rPr lang="en-US" dirty="0" err="1" smtClean="0">
                <a:cs typeface="+mn-cs"/>
              </a:rPr>
              <a:t>và</a:t>
            </a:r>
            <a:r>
              <a:rPr lang="en-US" dirty="0" smtClean="0">
                <a:cs typeface="+mn-cs"/>
              </a:rPr>
              <a:t> </a:t>
            </a:r>
            <a:r>
              <a:rPr lang="en-US" dirty="0" err="1" smtClean="0">
                <a:cs typeface="+mn-cs"/>
              </a:rPr>
              <a:t>để</a:t>
            </a:r>
            <a:r>
              <a:rPr lang="en-US" dirty="0" smtClean="0">
                <a:cs typeface="+mn-cs"/>
              </a:rPr>
              <a:t> </a:t>
            </a:r>
            <a:r>
              <a:rPr lang="en-US" dirty="0" err="1" smtClean="0">
                <a:cs typeface="+mn-cs"/>
              </a:rPr>
              <a:t>duy</a:t>
            </a:r>
            <a:r>
              <a:rPr lang="en-US" dirty="0" smtClean="0">
                <a:cs typeface="+mn-cs"/>
              </a:rPr>
              <a:t> </a:t>
            </a:r>
            <a:r>
              <a:rPr lang="en-US" dirty="0" err="1" smtClean="0">
                <a:cs typeface="+mn-cs"/>
              </a:rPr>
              <a:t>trì</a:t>
            </a:r>
            <a:r>
              <a:rPr lang="en-US" dirty="0" smtClean="0">
                <a:cs typeface="+mn-cs"/>
              </a:rPr>
              <a:t> </a:t>
            </a:r>
            <a:r>
              <a:rPr lang="en-US" dirty="0" err="1" smtClean="0">
                <a:cs typeface="+mn-cs"/>
              </a:rPr>
              <a:t>và</a:t>
            </a:r>
            <a:r>
              <a:rPr lang="en-US" dirty="0" smtClean="0">
                <a:cs typeface="+mn-cs"/>
              </a:rPr>
              <a:t> </a:t>
            </a:r>
            <a:r>
              <a:rPr lang="en-US" dirty="0" err="1" smtClean="0">
                <a:cs typeface="+mn-cs"/>
              </a:rPr>
              <a:t>tăng</a:t>
            </a:r>
            <a:r>
              <a:rPr lang="en-US" dirty="0" smtClean="0">
                <a:cs typeface="+mn-cs"/>
              </a:rPr>
              <a:t> </a:t>
            </a:r>
            <a:r>
              <a:rPr lang="en-US" dirty="0" err="1" smtClean="0">
                <a:cs typeface="+mn-cs"/>
              </a:rPr>
              <a:t>hẹn</a:t>
            </a:r>
            <a:r>
              <a:rPr lang="en-US" dirty="0" smtClean="0">
                <a:cs typeface="+mn-cs"/>
              </a:rPr>
              <a:t> </a:t>
            </a:r>
            <a:r>
              <a:rPr lang="en-US" dirty="0" err="1" smtClean="0">
                <a:cs typeface="+mn-cs"/>
              </a:rPr>
              <a:t>hò</a:t>
            </a:r>
            <a:r>
              <a:rPr lang="en-US" dirty="0" smtClean="0">
                <a:cs typeface="+mn-cs"/>
              </a:rPr>
              <a:t> </a:t>
            </a:r>
            <a:r>
              <a:rPr lang="en-US" dirty="0" err="1" smtClean="0">
                <a:cs typeface="+mn-cs"/>
              </a:rPr>
              <a:t>với</a:t>
            </a:r>
            <a:r>
              <a:rPr lang="en-US" dirty="0" smtClean="0">
                <a:cs typeface="+mn-cs"/>
              </a:rPr>
              <a:t> </a:t>
            </a:r>
            <a:r>
              <a:rPr lang="en-US" dirty="0" err="1" smtClean="0">
                <a:cs typeface="+mn-cs"/>
              </a:rPr>
              <a:t>bảng</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của</a:t>
            </a:r>
            <a:r>
              <a:rPr lang="en-US" dirty="0" smtClean="0">
                <a:cs typeface="+mn-cs"/>
              </a:rPr>
              <a:t> </a:t>
            </a:r>
            <a:r>
              <a:rPr lang="en-US" dirty="0" err="1" smtClean="0">
                <a:cs typeface="+mn-cs"/>
              </a:rPr>
              <a:t>mình</a:t>
            </a:r>
            <a:r>
              <a:rPr lang="en-US" dirty="0" smtClean="0">
                <a:cs typeface="+mn-cs"/>
              </a:rPr>
              <a:t> </a:t>
            </a:r>
            <a:br>
              <a:rPr lang="en-US" dirty="0" smtClean="0">
                <a:cs typeface="+mn-cs"/>
              </a:rPr>
            </a:br>
            <a:r>
              <a:rPr lang="en-US" dirty="0" err="1" smtClean="0">
                <a:cs typeface="+mn-cs"/>
              </a:rPr>
              <a:t>Giao</a:t>
            </a:r>
            <a:r>
              <a:rPr lang="en-US" dirty="0" smtClean="0">
                <a:cs typeface="+mn-cs"/>
              </a:rPr>
              <a:t> </a:t>
            </a:r>
            <a:r>
              <a:rPr lang="en-US" dirty="0" err="1" smtClean="0">
                <a:cs typeface="+mn-cs"/>
              </a:rPr>
              <a:t>thức</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IP - </a:t>
            </a:r>
            <a:r>
              <a:rPr lang="en-US" dirty="0" err="1" smtClean="0">
                <a:cs typeface="+mn-cs"/>
              </a:rPr>
              <a:t>ví</a:t>
            </a:r>
            <a:r>
              <a:rPr lang="en-US" dirty="0" smtClean="0">
                <a:cs typeface="+mn-cs"/>
              </a:rPr>
              <a:t> </a:t>
            </a:r>
            <a:r>
              <a:rPr lang="en-US" dirty="0" err="1" smtClean="0">
                <a:cs typeface="+mn-cs"/>
              </a:rPr>
              <a:t>dụ</a:t>
            </a:r>
            <a:r>
              <a:rPr lang="en-US" dirty="0" smtClean="0">
                <a:cs typeface="+mn-cs"/>
              </a:rPr>
              <a:t> </a:t>
            </a:r>
            <a:r>
              <a:rPr lang="en-US" dirty="0" err="1" smtClean="0">
                <a:cs typeface="+mn-cs"/>
              </a:rPr>
              <a:t>về</a:t>
            </a:r>
            <a:r>
              <a:rPr lang="en-US" dirty="0" smtClean="0">
                <a:cs typeface="+mn-cs"/>
              </a:rPr>
              <a:t> </a:t>
            </a:r>
            <a:r>
              <a:rPr lang="en-US" dirty="0" err="1" smtClean="0">
                <a:cs typeface="+mn-cs"/>
              </a:rPr>
              <a:t>giao</a:t>
            </a:r>
            <a:r>
              <a:rPr lang="en-US" dirty="0" smtClean="0">
                <a:cs typeface="+mn-cs"/>
              </a:rPr>
              <a:t> </a:t>
            </a:r>
            <a:r>
              <a:rPr lang="en-US" dirty="0" err="1" smtClean="0">
                <a:cs typeface="+mn-cs"/>
              </a:rPr>
              <a:t>thức</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bao</a:t>
            </a:r>
            <a:r>
              <a:rPr lang="en-US" dirty="0" smtClean="0">
                <a:cs typeface="+mn-cs"/>
              </a:rPr>
              <a:t> </a:t>
            </a:r>
            <a:r>
              <a:rPr lang="en-US" dirty="0" err="1" smtClean="0">
                <a:cs typeface="+mn-cs"/>
              </a:rPr>
              <a:t>gồm</a:t>
            </a:r>
            <a:r>
              <a:rPr lang="en-US" dirty="0" smtClean="0">
                <a:cs typeface="+mn-cs"/>
              </a:rPr>
              <a:t>: </a:t>
            </a:r>
            <a:br>
              <a:rPr lang="en-US" dirty="0" smtClean="0">
                <a:cs typeface="+mn-cs"/>
              </a:rPr>
            </a:br>
            <a:r>
              <a:rPr lang="en-US" dirty="0" smtClean="0">
                <a:cs typeface="+mn-cs"/>
              </a:rPr>
              <a:t>RIP </a:t>
            </a:r>
            <a:br>
              <a:rPr lang="en-US" dirty="0" smtClean="0">
                <a:cs typeface="+mn-cs"/>
              </a:rPr>
            </a:br>
            <a:r>
              <a:rPr lang="en-US" dirty="0" smtClean="0">
                <a:cs typeface="+mn-cs"/>
              </a:rPr>
              <a:t>IGRP </a:t>
            </a:r>
            <a:br>
              <a:rPr lang="en-US" dirty="0" smtClean="0">
                <a:cs typeface="+mn-cs"/>
              </a:rPr>
            </a:br>
            <a:r>
              <a:rPr lang="en-US" dirty="0" smtClean="0">
                <a:cs typeface="+mn-cs"/>
              </a:rPr>
              <a:t>EIGRP </a:t>
            </a:r>
            <a:br>
              <a:rPr lang="en-US" dirty="0" smtClean="0">
                <a:cs typeface="+mn-cs"/>
              </a:rPr>
            </a:br>
            <a:r>
              <a:rPr lang="en-US" dirty="0" smtClean="0">
                <a:cs typeface="+mn-cs"/>
              </a:rPr>
              <a:t>OSPF</a:t>
            </a: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24</a:t>
            </a:fld>
            <a:endParaRPr lang="en-GB"/>
          </a:p>
        </p:txBody>
      </p:sp>
    </p:spTree>
    <p:extLst>
      <p:ext uri="{BB962C8B-B14F-4D97-AF65-F5344CB8AC3E}">
        <p14:creationId xmlns:p14="http://schemas.microsoft.com/office/powerpoint/2010/main" val="190142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Nguyên tắc bảng định tuyến </a:t>
            </a:r>
            <a:br>
              <a:rPr lang="vi-VN" dirty="0" smtClean="0">
                <a:cs typeface="+mn-cs"/>
              </a:rPr>
            </a:br>
            <a:r>
              <a:rPr lang="vi-VN" dirty="0" smtClean="0">
                <a:cs typeface="+mn-cs"/>
              </a:rPr>
              <a:t>3 nguyên tắc về các bảng định tuyến: </a:t>
            </a:r>
            <a:br>
              <a:rPr lang="vi-VN" dirty="0" smtClean="0">
                <a:cs typeface="+mn-cs"/>
              </a:rPr>
            </a:br>
            <a:r>
              <a:rPr lang="vi-VN" dirty="0" smtClean="0">
                <a:cs typeface="+mn-cs"/>
              </a:rPr>
              <a:t>Mỗi bộ định tuyến làm cho các quyết định của mình, dựa trên các thông tin có trong bảng định tuyến của nó </a:t>
            </a:r>
            <a:br>
              <a:rPr lang="vi-VN" dirty="0" smtClean="0">
                <a:cs typeface="+mn-cs"/>
              </a:rPr>
            </a:br>
            <a:r>
              <a:rPr lang="vi-VN" dirty="0" smtClean="0">
                <a:cs typeface="+mn-cs"/>
              </a:rPr>
              <a:t>Bảng định tuyến khác nhau có thể có những thông tin khác nhau </a:t>
            </a:r>
            <a:br>
              <a:rPr lang="vi-VN" dirty="0" smtClean="0">
                <a:cs typeface="+mn-cs"/>
              </a:rPr>
            </a:br>
            <a:r>
              <a:rPr lang="vi-VN" dirty="0" smtClean="0">
                <a:cs typeface="+mn-cs"/>
              </a:rPr>
              <a:t>Một bảng định tuyến có thể biết làm thế nào để có được một điểm đến nhưng không làm thế nào để trở lại</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25</a:t>
            </a:fld>
            <a:endParaRPr lang="en-GB"/>
          </a:p>
        </p:txBody>
      </p:sp>
    </p:spTree>
    <p:extLst>
      <p:ext uri="{BB962C8B-B14F-4D97-AF65-F5344CB8AC3E}">
        <p14:creationId xmlns:p14="http://schemas.microsoft.com/office/powerpoint/2010/main" val="569975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Ảnh hưởng của 3 nguyên tắc bảng định tuyến </a:t>
            </a:r>
            <a:br>
              <a:rPr lang="vi-VN" dirty="0" smtClean="0">
                <a:cs typeface="+mn-cs"/>
              </a:rPr>
            </a:br>
            <a:r>
              <a:rPr lang="vi-VN" dirty="0" smtClean="0">
                <a:cs typeface="+mn-cs"/>
              </a:rPr>
              <a:t>Các gói tin được chuyển tiếp qua mạng từ một router khác, trên cơ sở từng hop hop </a:t>
            </a:r>
            <a:br>
              <a:rPr lang="vi-VN" dirty="0" smtClean="0">
                <a:cs typeface="+mn-cs"/>
              </a:rPr>
            </a:br>
            <a:r>
              <a:rPr lang="vi-VN" dirty="0" smtClean="0">
                <a:cs typeface="+mn-cs"/>
              </a:rPr>
              <a:t>Các gói tin có thể đi con đường "X" để trở về một điểm đến nhưng thông qua con đường "Y" (định tuyến không đối xứng)</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26</a:t>
            </a:fld>
            <a:endParaRPr lang="en-GB"/>
          </a:p>
        </p:txBody>
      </p:sp>
    </p:spTree>
    <p:extLst>
      <p:ext uri="{BB962C8B-B14F-4D97-AF65-F5344CB8AC3E}">
        <p14:creationId xmlns:p14="http://schemas.microsoft.com/office/powerpoint/2010/main" val="238428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Giao thức Internet (IP) định dạng gói tin chứa các lĩnh vực cung cấp thông tin về các gói dữ liệu và các máy chủ gửi và nhận </a:t>
            </a:r>
            <a:br>
              <a:rPr lang="vi-VN" dirty="0" smtClean="0">
                <a:cs typeface="+mn-cs"/>
              </a:rPr>
            </a:br>
            <a:r>
              <a:rPr lang="vi-VN" dirty="0" smtClean="0">
                <a:cs typeface="+mn-cs"/>
              </a:rPr>
              <a:t>Lĩnh vực có tầm quan trọng đối với sinh viên CCNA: </a:t>
            </a:r>
            <a:br>
              <a:rPr lang="vi-VN" dirty="0" smtClean="0">
                <a:cs typeface="+mn-cs"/>
              </a:rPr>
            </a:br>
            <a:r>
              <a:rPr lang="vi-VN" dirty="0" smtClean="0">
                <a:cs typeface="+mn-cs"/>
              </a:rPr>
              <a:t>Điểm đến địa chỉ IP </a:t>
            </a:r>
            <a:br>
              <a:rPr lang="vi-VN" dirty="0" smtClean="0">
                <a:cs typeface="+mn-cs"/>
              </a:rPr>
            </a:br>
            <a:r>
              <a:rPr lang="vi-VN" dirty="0" smtClean="0">
                <a:cs typeface="+mn-cs"/>
              </a:rPr>
              <a:t>Nguồn địa chỉ IP </a:t>
            </a:r>
            <a:br>
              <a:rPr lang="vi-VN" dirty="0" smtClean="0">
                <a:cs typeface="+mn-cs"/>
              </a:rPr>
            </a:br>
            <a:r>
              <a:rPr lang="vi-VN" dirty="0" smtClean="0">
                <a:cs typeface="+mn-cs"/>
              </a:rPr>
              <a:t>Phiên bản &amp; TTL </a:t>
            </a:r>
            <a:br>
              <a:rPr lang="vi-VN" dirty="0" smtClean="0">
                <a:cs typeface="+mn-cs"/>
              </a:rPr>
            </a:br>
            <a:r>
              <a:rPr lang="vi-VN" dirty="0" smtClean="0">
                <a:cs typeface="+mn-cs"/>
              </a:rPr>
              <a:t>Chiều dài tiêu đề IP </a:t>
            </a:r>
            <a:br>
              <a:rPr lang="vi-VN" dirty="0" smtClean="0">
                <a:cs typeface="+mn-cs"/>
              </a:rPr>
            </a:br>
            <a:r>
              <a:rPr lang="vi-VN" dirty="0" smtClean="0">
                <a:cs typeface="+mn-cs"/>
              </a:rPr>
              <a:t>Ưu tiên và loại hình dịch vụ </a:t>
            </a:r>
            <a:br>
              <a:rPr lang="vi-VN" dirty="0" smtClean="0">
                <a:cs typeface="+mn-cs"/>
              </a:rPr>
            </a:br>
            <a:r>
              <a:rPr lang="vi-VN" dirty="0" smtClean="0">
                <a:cs typeface="+mn-cs"/>
              </a:rPr>
              <a:t>chiều dài gói</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27</a:t>
            </a:fld>
            <a:endParaRPr lang="en-GB"/>
          </a:p>
        </p:txBody>
      </p:sp>
    </p:spTree>
    <p:extLst>
      <p:ext uri="{BB962C8B-B14F-4D97-AF65-F5344CB8AC3E}">
        <p14:creationId xmlns:p14="http://schemas.microsoft.com/office/powerpoint/2010/main" val="3587146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Định dạng khung MAC lớp </a:t>
            </a:r>
            <a:br>
              <a:rPr lang="vi-VN" dirty="0" smtClean="0">
                <a:cs typeface="+mn-cs"/>
              </a:rPr>
            </a:br>
            <a:r>
              <a:rPr lang="vi-VN" dirty="0" smtClean="0">
                <a:cs typeface="+mn-cs"/>
              </a:rPr>
              <a:t>Khung MAC cũng được chia thành các lĩnh vực - chúng bao gồm: </a:t>
            </a:r>
            <a:br>
              <a:rPr lang="vi-VN" dirty="0" smtClean="0">
                <a:cs typeface="+mn-cs"/>
              </a:rPr>
            </a:br>
            <a:r>
              <a:rPr lang="vi-VN" dirty="0" smtClean="0">
                <a:cs typeface="+mn-cs"/>
              </a:rPr>
              <a:t>Lời nói đầu </a:t>
            </a:r>
            <a:br>
              <a:rPr lang="vi-VN" dirty="0" smtClean="0">
                <a:cs typeface="+mn-cs"/>
              </a:rPr>
            </a:br>
            <a:r>
              <a:rPr lang="vi-VN" dirty="0" smtClean="0">
                <a:cs typeface="+mn-cs"/>
              </a:rPr>
              <a:t>Bắt đầu của khung phân cách </a:t>
            </a:r>
            <a:br>
              <a:rPr lang="vi-VN" dirty="0" smtClean="0">
                <a:cs typeface="+mn-cs"/>
              </a:rPr>
            </a:br>
            <a:r>
              <a:rPr lang="vi-VN" dirty="0" smtClean="0">
                <a:cs typeface="+mn-cs"/>
              </a:rPr>
              <a:t>Điểm đến địa chỉ MAC </a:t>
            </a:r>
            <a:br>
              <a:rPr lang="vi-VN" dirty="0" smtClean="0">
                <a:cs typeface="+mn-cs"/>
              </a:rPr>
            </a:br>
            <a:r>
              <a:rPr lang="vi-VN" dirty="0" smtClean="0">
                <a:cs typeface="+mn-cs"/>
              </a:rPr>
              <a:t>Nguồn địa chỉ MAC </a:t>
            </a:r>
            <a:br>
              <a:rPr lang="vi-VN" dirty="0" smtClean="0">
                <a:cs typeface="+mn-cs"/>
              </a:rPr>
            </a:br>
            <a:r>
              <a:rPr lang="vi-VN" dirty="0" smtClean="0">
                <a:cs typeface="+mn-cs"/>
              </a:rPr>
              <a:t>Loại / chiều dài </a:t>
            </a:r>
            <a:br>
              <a:rPr lang="vi-VN" dirty="0" smtClean="0">
                <a:cs typeface="+mn-cs"/>
              </a:rPr>
            </a:br>
            <a:r>
              <a:rPr lang="vi-VN" dirty="0" smtClean="0">
                <a:cs typeface="+mn-cs"/>
              </a:rPr>
              <a:t>Dữ liệu và pad </a:t>
            </a:r>
            <a:br>
              <a:rPr lang="vi-VN" dirty="0" smtClean="0">
                <a:cs typeface="+mn-cs"/>
              </a:rPr>
            </a:br>
            <a:r>
              <a:rPr lang="vi-VN" dirty="0" smtClean="0">
                <a:cs typeface="+mn-cs"/>
              </a:rPr>
              <a:t>Khung hình kiểm tra sequenc</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28</a:t>
            </a:fld>
            <a:endParaRPr lang="en-GB"/>
          </a:p>
        </p:txBody>
      </p:sp>
    </p:spTree>
    <p:extLst>
      <p:ext uri="{BB962C8B-B14F-4D97-AF65-F5344CB8AC3E}">
        <p14:creationId xmlns:p14="http://schemas.microsoft.com/office/powerpoint/2010/main" val="284298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Một Metric là một giá trị số được sử dụng bởi các giao thức định tuyến giúp xác định đường đi tốt nhất đến một đích đến </a:t>
            </a:r>
            <a:br>
              <a:rPr lang="vi-VN" dirty="0" smtClean="0">
                <a:cs typeface="+mn-cs"/>
              </a:rPr>
            </a:br>
            <a:r>
              <a:rPr lang="vi-VN" dirty="0" smtClean="0">
                <a:cs typeface="+mn-cs"/>
              </a:rPr>
              <a:t>Nhỏ hơn giá trị metric các con đường tốt hơn </a:t>
            </a:r>
            <a:br>
              <a:rPr lang="vi-VN" dirty="0" smtClean="0">
                <a:cs typeface="+mn-cs"/>
              </a:rPr>
            </a:br>
            <a:r>
              <a:rPr lang="vi-VN" dirty="0" smtClean="0">
                <a:cs typeface="+mn-cs"/>
              </a:rPr>
              <a:t>2 loại số liệu được sử dụng bởi các giao thức định tuyến là: </a:t>
            </a:r>
            <a:br>
              <a:rPr lang="vi-VN" dirty="0" smtClean="0">
                <a:cs typeface="+mn-cs"/>
              </a:rPr>
            </a:br>
            <a:r>
              <a:rPr lang="vi-VN" dirty="0" smtClean="0">
                <a:cs typeface="+mn-cs"/>
              </a:rPr>
              <a:t>Hop count - đây là số lượng các thiết bị định tuyến một gói tin phải đi qua để có được đến đích của nó </a:t>
            </a:r>
            <a:br>
              <a:rPr lang="vi-VN" dirty="0" smtClean="0">
                <a:cs typeface="+mn-cs"/>
              </a:rPr>
            </a:br>
            <a:r>
              <a:rPr lang="vi-VN" dirty="0" smtClean="0">
                <a:cs typeface="+mn-cs"/>
              </a:rPr>
              <a:t>Băng thông - đây là "tốc độ" của một liên kết còn được gọi là dung lượng dữ liệu của một liên kết</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29</a:t>
            </a:fld>
            <a:endParaRPr lang="en-GB"/>
          </a:p>
        </p:txBody>
      </p:sp>
    </p:spTree>
    <p:extLst>
      <p:ext uri="{BB962C8B-B14F-4D97-AF65-F5344CB8AC3E}">
        <p14:creationId xmlns:p14="http://schemas.microsoft.com/office/powerpoint/2010/main" val="290020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smtClean="0">
              <a:cs typeface="+mn-cs"/>
            </a:endParaRPr>
          </a:p>
          <a:p>
            <a:pPr>
              <a:defRPr/>
            </a:pPr>
            <a:r>
              <a:rPr lang="en-US" dirty="0" err="1" smtClean="0">
                <a:cs typeface="+mn-cs"/>
              </a:rPr>
              <a:t>Mô</a:t>
            </a:r>
            <a:r>
              <a:rPr lang="en-US" dirty="0" smtClean="0">
                <a:cs typeface="+mn-cs"/>
              </a:rPr>
              <a:t> </a:t>
            </a:r>
            <a:r>
              <a:rPr lang="en-US" dirty="0" err="1" smtClean="0">
                <a:cs typeface="+mn-cs"/>
              </a:rPr>
              <a:t>tả</a:t>
            </a:r>
            <a:r>
              <a:rPr lang="en-US" dirty="0" smtClean="0">
                <a:cs typeface="+mn-cs"/>
              </a:rPr>
              <a:t> </a:t>
            </a:r>
            <a:r>
              <a:rPr lang="en-US" dirty="0" err="1" smtClean="0">
                <a:cs typeface="+mn-cs"/>
              </a:rPr>
              <a:t>các</a:t>
            </a:r>
            <a:r>
              <a:rPr lang="en-US" dirty="0" smtClean="0">
                <a:cs typeface="+mn-cs"/>
              </a:rPr>
              <a:t> </a:t>
            </a:r>
            <a:r>
              <a:rPr lang="en-US" dirty="0" err="1" smtClean="0">
                <a:cs typeface="+mn-cs"/>
              </a:rPr>
              <a:t>mục</a:t>
            </a:r>
            <a:r>
              <a:rPr lang="en-US" dirty="0" smtClean="0">
                <a:cs typeface="+mn-cs"/>
              </a:rPr>
              <a:t> </a:t>
            </a:r>
            <a:r>
              <a:rPr lang="en-US" dirty="0" err="1" smtClean="0">
                <a:cs typeface="+mn-cs"/>
              </a:rPr>
              <a:t>đích</a:t>
            </a:r>
            <a:r>
              <a:rPr lang="en-US" dirty="0" smtClean="0">
                <a:cs typeface="+mn-cs"/>
              </a:rPr>
              <a:t> </a:t>
            </a:r>
            <a:r>
              <a:rPr lang="en-US" dirty="0" err="1" smtClean="0">
                <a:cs typeface="+mn-cs"/>
              </a:rPr>
              <a:t>cơ</a:t>
            </a:r>
            <a:r>
              <a:rPr lang="en-US" dirty="0" smtClean="0">
                <a:cs typeface="+mn-cs"/>
              </a:rPr>
              <a:t> </a:t>
            </a:r>
            <a:r>
              <a:rPr lang="en-US" dirty="0" err="1" smtClean="0">
                <a:cs typeface="+mn-cs"/>
              </a:rPr>
              <a:t>bản</a:t>
            </a:r>
            <a:r>
              <a:rPr lang="en-US" dirty="0" smtClean="0">
                <a:cs typeface="+mn-cs"/>
              </a:rPr>
              <a:t> </a:t>
            </a:r>
            <a:r>
              <a:rPr lang="en-US" dirty="0" err="1" smtClean="0">
                <a:cs typeface="+mn-cs"/>
              </a:rPr>
              <a:t>của</a:t>
            </a:r>
            <a:r>
              <a:rPr lang="en-US" dirty="0" smtClean="0">
                <a:cs typeface="+mn-cs"/>
              </a:rPr>
              <a:t> </a:t>
            </a:r>
            <a:r>
              <a:rPr lang="en-US" dirty="0" err="1" smtClean="0">
                <a:cs typeface="+mn-cs"/>
              </a:rPr>
              <a:t>một</a:t>
            </a:r>
            <a:r>
              <a:rPr lang="en-US" dirty="0" smtClean="0">
                <a:cs typeface="+mn-cs"/>
              </a:rPr>
              <a:t> router </a:t>
            </a:r>
            <a:br>
              <a:rPr lang="en-US" dirty="0" smtClean="0">
                <a:cs typeface="+mn-cs"/>
              </a:rPr>
            </a:br>
            <a:r>
              <a:rPr lang="en-US" dirty="0" err="1" smtClean="0">
                <a:cs typeface="+mn-cs"/>
              </a:rPr>
              <a:t>Máy</a:t>
            </a:r>
            <a:r>
              <a:rPr lang="en-US" dirty="0" smtClean="0">
                <a:cs typeface="+mn-cs"/>
              </a:rPr>
              <a:t> </a:t>
            </a:r>
            <a:r>
              <a:rPr lang="en-US" dirty="0" err="1" smtClean="0">
                <a:cs typeface="+mn-cs"/>
              </a:rPr>
              <a:t>tính</a:t>
            </a:r>
            <a:r>
              <a:rPr lang="en-US" dirty="0" smtClean="0">
                <a:cs typeface="+mn-cs"/>
              </a:rPr>
              <a:t> </a:t>
            </a:r>
            <a:r>
              <a:rPr lang="en-US" dirty="0" err="1" smtClean="0">
                <a:cs typeface="+mn-cs"/>
              </a:rPr>
              <a:t>chuyên</a:t>
            </a:r>
            <a:r>
              <a:rPr lang="en-US" dirty="0" smtClean="0">
                <a:cs typeface="+mn-cs"/>
              </a:rPr>
              <a:t> </a:t>
            </a:r>
            <a:r>
              <a:rPr lang="en-US" dirty="0" err="1" smtClean="0">
                <a:cs typeface="+mn-cs"/>
              </a:rPr>
              <a:t>gửi</a:t>
            </a:r>
            <a:r>
              <a:rPr lang="en-US" dirty="0" smtClean="0">
                <a:cs typeface="+mn-cs"/>
              </a:rPr>
              <a:t> </a:t>
            </a:r>
            <a:r>
              <a:rPr lang="en-US" dirty="0" err="1" smtClean="0">
                <a:cs typeface="+mn-cs"/>
              </a:rPr>
              <a:t>các</a:t>
            </a:r>
            <a:r>
              <a:rPr lang="en-US" dirty="0" smtClean="0">
                <a:cs typeface="+mn-cs"/>
              </a:rPr>
              <a:t> </a:t>
            </a:r>
            <a:r>
              <a:rPr lang="en-US" dirty="0" err="1" smtClean="0">
                <a:cs typeface="+mn-cs"/>
              </a:rPr>
              <a:t>gói</a:t>
            </a:r>
            <a:r>
              <a:rPr lang="en-US" dirty="0" smtClean="0">
                <a:cs typeface="+mn-cs"/>
              </a:rPr>
              <a:t> tin qua </a:t>
            </a:r>
            <a:r>
              <a:rPr lang="en-US" dirty="0" err="1" smtClean="0">
                <a:cs typeface="+mn-cs"/>
              </a:rPr>
              <a:t>mạng</a:t>
            </a:r>
            <a:r>
              <a:rPr lang="en-US" dirty="0" smtClean="0">
                <a:cs typeface="+mn-cs"/>
              </a:rPr>
              <a:t> </a:t>
            </a:r>
            <a:r>
              <a:rPr lang="en-US" dirty="0" err="1" smtClean="0">
                <a:cs typeface="+mn-cs"/>
              </a:rPr>
              <a:t>dữ</a:t>
            </a:r>
            <a:r>
              <a:rPr lang="en-US" dirty="0" smtClean="0">
                <a:cs typeface="+mn-cs"/>
              </a:rPr>
              <a:t> </a:t>
            </a:r>
            <a:r>
              <a:rPr lang="en-US" dirty="0" err="1" smtClean="0">
                <a:cs typeface="+mn-cs"/>
              </a:rPr>
              <a:t>liệu</a:t>
            </a:r>
            <a:r>
              <a:rPr lang="en-US" dirty="0" smtClean="0">
                <a:cs typeface="+mn-cs"/>
              </a:rPr>
              <a:t> </a:t>
            </a:r>
            <a:br>
              <a:rPr lang="en-US" dirty="0" smtClean="0">
                <a:cs typeface="+mn-cs"/>
              </a:rPr>
            </a:br>
            <a:r>
              <a:rPr lang="en-US" dirty="0" err="1" smtClean="0">
                <a:cs typeface="+mn-cs"/>
              </a:rPr>
              <a:t>Họ</a:t>
            </a:r>
            <a:r>
              <a:rPr lang="en-US" dirty="0" smtClean="0">
                <a:cs typeface="+mn-cs"/>
              </a:rPr>
              <a:t> </a:t>
            </a:r>
            <a:r>
              <a:rPr lang="en-US" dirty="0" err="1" smtClean="0">
                <a:cs typeface="+mn-cs"/>
              </a:rPr>
              <a:t>có</a:t>
            </a:r>
            <a:r>
              <a:rPr lang="en-US" dirty="0" smtClean="0">
                <a:cs typeface="+mn-cs"/>
              </a:rPr>
              <a:t> </a:t>
            </a:r>
            <a:r>
              <a:rPr lang="en-US" dirty="0" err="1" smtClean="0">
                <a:cs typeface="+mn-cs"/>
              </a:rPr>
              <a:t>trách</a:t>
            </a:r>
            <a:r>
              <a:rPr lang="en-US" dirty="0" smtClean="0">
                <a:cs typeface="+mn-cs"/>
              </a:rPr>
              <a:t> </a:t>
            </a:r>
            <a:r>
              <a:rPr lang="en-US" dirty="0" err="1" smtClean="0">
                <a:cs typeface="+mn-cs"/>
              </a:rPr>
              <a:t>nhiệm</a:t>
            </a:r>
            <a:r>
              <a:rPr lang="en-US" dirty="0" smtClean="0">
                <a:cs typeface="+mn-cs"/>
              </a:rPr>
              <a:t>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mạng</a:t>
            </a:r>
            <a:r>
              <a:rPr lang="en-US" dirty="0" smtClean="0">
                <a:cs typeface="+mn-cs"/>
              </a:rPr>
              <a:t> </a:t>
            </a:r>
            <a:r>
              <a:rPr lang="en-US" dirty="0" err="1" smtClean="0">
                <a:cs typeface="+mn-cs"/>
              </a:rPr>
              <a:t>bằng</a:t>
            </a:r>
            <a:r>
              <a:rPr lang="en-US" dirty="0" smtClean="0">
                <a:cs typeface="+mn-cs"/>
              </a:rPr>
              <a:t> </a:t>
            </a:r>
            <a:r>
              <a:rPr lang="en-US" dirty="0" err="1" smtClean="0">
                <a:cs typeface="+mn-cs"/>
              </a:rPr>
              <a:t>cách</a:t>
            </a:r>
            <a:r>
              <a:rPr lang="en-US" dirty="0" smtClean="0">
                <a:cs typeface="+mn-cs"/>
              </a:rPr>
              <a:t> </a:t>
            </a:r>
            <a:r>
              <a:rPr lang="en-US" dirty="0" err="1" smtClean="0">
                <a:cs typeface="+mn-cs"/>
              </a:rPr>
              <a:t>chọn</a:t>
            </a:r>
            <a:r>
              <a:rPr lang="en-US" dirty="0" smtClean="0">
                <a:cs typeface="+mn-cs"/>
              </a:rPr>
              <a:t> con </a:t>
            </a:r>
            <a:r>
              <a:rPr lang="en-US" dirty="0" err="1" smtClean="0">
                <a:cs typeface="+mn-cs"/>
              </a:rPr>
              <a:t>đường</a:t>
            </a:r>
            <a:r>
              <a:rPr lang="en-US" dirty="0" smtClean="0">
                <a:cs typeface="+mn-cs"/>
              </a:rPr>
              <a:t> </a:t>
            </a:r>
            <a:r>
              <a:rPr lang="en-US" dirty="0" err="1" smtClean="0">
                <a:cs typeface="+mn-cs"/>
              </a:rPr>
              <a:t>tốt</a:t>
            </a:r>
            <a:r>
              <a:rPr lang="en-US" dirty="0" smtClean="0">
                <a:cs typeface="+mn-cs"/>
              </a:rPr>
              <a:t> </a:t>
            </a:r>
            <a:r>
              <a:rPr lang="en-US" dirty="0" err="1" smtClean="0">
                <a:cs typeface="+mn-cs"/>
              </a:rPr>
              <a:t>nhất</a:t>
            </a:r>
            <a:r>
              <a:rPr lang="en-US" dirty="0" smtClean="0">
                <a:cs typeface="+mn-cs"/>
              </a:rPr>
              <a:t> </a:t>
            </a:r>
            <a:r>
              <a:rPr lang="en-US" dirty="0" err="1" smtClean="0">
                <a:cs typeface="+mn-cs"/>
              </a:rPr>
              <a:t>cho</a:t>
            </a:r>
            <a:r>
              <a:rPr lang="en-US" dirty="0" smtClean="0">
                <a:cs typeface="+mn-cs"/>
              </a:rPr>
              <a:t> </a:t>
            </a:r>
            <a:r>
              <a:rPr lang="en-US" dirty="0" err="1" smtClean="0">
                <a:cs typeface="+mn-cs"/>
              </a:rPr>
              <a:t>một</a:t>
            </a:r>
            <a:r>
              <a:rPr lang="en-US" dirty="0" smtClean="0">
                <a:cs typeface="+mn-cs"/>
              </a:rPr>
              <a:t> </a:t>
            </a:r>
            <a:r>
              <a:rPr lang="en-US" dirty="0" err="1" smtClean="0">
                <a:cs typeface="+mn-cs"/>
              </a:rPr>
              <a:t>gói</a:t>
            </a:r>
            <a:r>
              <a:rPr lang="en-US" dirty="0" smtClean="0">
                <a:cs typeface="+mn-cs"/>
              </a:rPr>
              <a:t> </a:t>
            </a:r>
            <a:r>
              <a:rPr lang="en-US" dirty="0" err="1" smtClean="0">
                <a:cs typeface="+mn-cs"/>
              </a:rPr>
              <a:t>đi</a:t>
            </a:r>
            <a:r>
              <a:rPr lang="en-US" dirty="0" smtClean="0">
                <a:cs typeface="+mn-cs"/>
              </a:rPr>
              <a:t> du </a:t>
            </a:r>
            <a:r>
              <a:rPr lang="en-US" dirty="0" err="1" smtClean="0">
                <a:cs typeface="+mn-cs"/>
              </a:rPr>
              <a:t>lịch</a:t>
            </a:r>
            <a:r>
              <a:rPr lang="en-US" dirty="0" smtClean="0">
                <a:cs typeface="+mn-cs"/>
              </a:rPr>
              <a:t> </a:t>
            </a:r>
            <a:r>
              <a:rPr lang="en-US" dirty="0" err="1" smtClean="0">
                <a:cs typeface="+mn-cs"/>
              </a:rPr>
              <a:t>và</a:t>
            </a:r>
            <a:r>
              <a:rPr lang="en-US" dirty="0" smtClean="0">
                <a:cs typeface="+mn-cs"/>
              </a:rPr>
              <a:t> </a:t>
            </a:r>
            <a:r>
              <a:rPr lang="en-US" dirty="0" err="1" smtClean="0">
                <a:cs typeface="+mn-cs"/>
              </a:rPr>
              <a:t>chuyển</a:t>
            </a:r>
            <a:r>
              <a:rPr lang="en-US" dirty="0" smtClean="0">
                <a:cs typeface="+mn-cs"/>
              </a:rPr>
              <a:t> </a:t>
            </a:r>
            <a:r>
              <a:rPr lang="en-US" dirty="0" err="1" smtClean="0">
                <a:cs typeface="+mn-cs"/>
              </a:rPr>
              <a:t>tiếp</a:t>
            </a:r>
            <a:r>
              <a:rPr lang="en-US" dirty="0" smtClean="0">
                <a:cs typeface="+mn-cs"/>
              </a:rPr>
              <a:t> </a:t>
            </a:r>
            <a:r>
              <a:rPr lang="en-US" dirty="0" err="1" smtClean="0">
                <a:cs typeface="+mn-cs"/>
              </a:rPr>
              <a:t>các</a:t>
            </a:r>
            <a:r>
              <a:rPr lang="en-US" dirty="0" smtClean="0">
                <a:cs typeface="+mn-cs"/>
              </a:rPr>
              <a:t> </a:t>
            </a:r>
            <a:r>
              <a:rPr lang="en-US" dirty="0" err="1" smtClean="0">
                <a:cs typeface="+mn-cs"/>
              </a:rPr>
              <a:t>gói</a:t>
            </a:r>
            <a:r>
              <a:rPr lang="en-US" dirty="0" smtClean="0">
                <a:cs typeface="+mn-cs"/>
              </a:rPr>
              <a:t> </a:t>
            </a:r>
            <a:r>
              <a:rPr lang="en-US" dirty="0" err="1" smtClean="0">
                <a:cs typeface="+mn-cs"/>
              </a:rPr>
              <a:t>đến</a:t>
            </a:r>
            <a:r>
              <a:rPr lang="en-US" dirty="0" smtClean="0">
                <a:cs typeface="+mn-cs"/>
              </a:rPr>
              <a:t> </a:t>
            </a:r>
            <a:r>
              <a:rPr lang="en-US" dirty="0" err="1" smtClean="0">
                <a:cs typeface="+mn-cs"/>
              </a:rPr>
              <a:t>đích</a:t>
            </a:r>
            <a:r>
              <a:rPr lang="en-US" dirty="0" smtClean="0">
                <a:cs typeface="+mn-cs"/>
              </a:rPr>
              <a:t> </a:t>
            </a:r>
            <a:r>
              <a:rPr lang="en-US" dirty="0" err="1" smtClean="0">
                <a:cs typeface="+mn-cs"/>
              </a:rPr>
              <a:t>của</a:t>
            </a:r>
            <a:r>
              <a:rPr lang="en-US" dirty="0" smtClean="0">
                <a:cs typeface="+mn-cs"/>
              </a:rPr>
              <a:t> </a:t>
            </a:r>
            <a:r>
              <a:rPr lang="en-US" dirty="0" err="1" smtClean="0">
                <a:cs typeface="+mn-cs"/>
              </a:rPr>
              <a:t>họ</a:t>
            </a:r>
            <a:r>
              <a:rPr lang="en-US" dirty="0" smtClean="0">
                <a:cs typeface="+mn-cs"/>
              </a:rPr>
              <a:t> </a:t>
            </a:r>
            <a:br>
              <a:rPr lang="en-US" dirty="0" smtClean="0">
                <a:cs typeface="+mn-cs"/>
              </a:rPr>
            </a:br>
            <a:r>
              <a:rPr lang="en-US" dirty="0" smtClean="0">
                <a:cs typeface="+mn-cs"/>
              </a:rPr>
              <a:t>Router </a:t>
            </a:r>
            <a:r>
              <a:rPr lang="en-US" dirty="0" err="1" smtClean="0">
                <a:cs typeface="+mn-cs"/>
              </a:rPr>
              <a:t>là</a:t>
            </a:r>
            <a:r>
              <a:rPr lang="en-US" dirty="0" smtClean="0">
                <a:cs typeface="+mn-cs"/>
              </a:rPr>
              <a:t> </a:t>
            </a:r>
            <a:r>
              <a:rPr lang="en-US" dirty="0" err="1" smtClean="0">
                <a:cs typeface="+mn-cs"/>
              </a:rPr>
              <a:t>trung</a:t>
            </a:r>
            <a:r>
              <a:rPr lang="en-US" dirty="0" smtClean="0">
                <a:cs typeface="+mn-cs"/>
              </a:rPr>
              <a:t> </a:t>
            </a:r>
            <a:r>
              <a:rPr lang="en-US" dirty="0" err="1" smtClean="0">
                <a:cs typeface="+mn-cs"/>
              </a:rPr>
              <a:t>tâm</a:t>
            </a:r>
            <a:r>
              <a:rPr lang="en-US" dirty="0" smtClean="0">
                <a:cs typeface="+mn-cs"/>
              </a:rPr>
              <a:t> </a:t>
            </a:r>
            <a:r>
              <a:rPr lang="en-US" dirty="0" err="1" smtClean="0">
                <a:cs typeface="+mn-cs"/>
              </a:rPr>
              <a:t>mạng</a:t>
            </a:r>
            <a:r>
              <a:rPr lang="en-US" dirty="0" smtClean="0">
                <a:cs typeface="+mn-cs"/>
              </a:rPr>
              <a:t> </a:t>
            </a:r>
            <a:br>
              <a:rPr lang="en-US" dirty="0" smtClean="0">
                <a:cs typeface="+mn-cs"/>
              </a:rPr>
            </a:br>
            <a:r>
              <a:rPr lang="en-US" dirty="0" smtClean="0">
                <a:cs typeface="+mn-cs"/>
              </a:rPr>
              <a:t>Router </a:t>
            </a:r>
            <a:r>
              <a:rPr lang="en-US" dirty="0" err="1" smtClean="0">
                <a:cs typeface="+mn-cs"/>
              </a:rPr>
              <a:t>thường</a:t>
            </a:r>
            <a:r>
              <a:rPr lang="en-US" dirty="0" smtClean="0">
                <a:cs typeface="+mn-cs"/>
              </a:rPr>
              <a:t> </a:t>
            </a:r>
            <a:r>
              <a:rPr lang="en-US" dirty="0" err="1" smtClean="0">
                <a:cs typeface="+mn-cs"/>
              </a:rPr>
              <a:t>có</a:t>
            </a:r>
            <a:r>
              <a:rPr lang="en-US" dirty="0" smtClean="0">
                <a:cs typeface="+mn-cs"/>
              </a:rPr>
              <a:t> 2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br>
              <a:rPr lang="en-US" dirty="0" smtClean="0">
                <a:cs typeface="+mn-cs"/>
              </a:rPr>
            </a:br>
            <a:r>
              <a:rPr lang="en-US" dirty="0" err="1" smtClean="0">
                <a:cs typeface="+mn-cs"/>
              </a:rPr>
              <a:t>Kết</a:t>
            </a:r>
            <a:r>
              <a:rPr lang="en-US" dirty="0" smtClean="0">
                <a:cs typeface="+mn-cs"/>
              </a:rPr>
              <a:t> </a:t>
            </a:r>
            <a:r>
              <a:rPr lang="en-US" dirty="0" err="1" smtClean="0">
                <a:cs typeface="+mn-cs"/>
              </a:rPr>
              <a:t>nối</a:t>
            </a:r>
            <a:r>
              <a:rPr lang="en-US" dirty="0" smtClean="0">
                <a:cs typeface="+mn-cs"/>
              </a:rPr>
              <a:t> WAN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với</a:t>
            </a:r>
            <a:r>
              <a:rPr lang="en-US" dirty="0" smtClean="0">
                <a:cs typeface="+mn-cs"/>
              </a:rPr>
              <a:t> ISP) </a:t>
            </a:r>
            <a:br>
              <a:rPr lang="en-US" dirty="0" smtClean="0">
                <a:cs typeface="+mn-cs"/>
              </a:rPr>
            </a:b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mạng</a:t>
            </a:r>
            <a:r>
              <a:rPr lang="en-US" dirty="0" smtClean="0">
                <a:cs typeface="+mn-cs"/>
              </a:rPr>
              <a:t> LAN</a:t>
            </a:r>
          </a:p>
        </p:txBody>
      </p:sp>
      <p:sp>
        <p:nvSpPr>
          <p:cNvPr id="4" name="Slide Number Placeholder 3"/>
          <p:cNvSpPr>
            <a:spLocks noGrp="1"/>
          </p:cNvSpPr>
          <p:nvPr>
            <p:ph type="sldNum" sz="quarter" idx="10"/>
          </p:nvPr>
        </p:nvSpPr>
        <p:spPr/>
        <p:txBody>
          <a:bodyPr/>
          <a:lstStyle/>
          <a:p>
            <a:fld id="{EF6F9A57-430C-42ED-B8B9-D13D26B98519}" type="slidenum">
              <a:rPr lang="en-GB" smtClean="0"/>
              <a:pPr/>
              <a:t>3</a:t>
            </a:fld>
            <a:endParaRPr lang="en-GB"/>
          </a:p>
        </p:txBody>
      </p:sp>
    </p:spTree>
    <p:extLst>
      <p:ext uri="{BB962C8B-B14F-4D97-AF65-F5344CB8AC3E}">
        <p14:creationId xmlns:p14="http://schemas.microsoft.com/office/powerpoint/2010/main" val="594469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smtClean="0">
              <a:cs typeface="+mn-cs"/>
            </a:endParaRPr>
          </a:p>
          <a:p>
            <a:pPr>
              <a:defRPr/>
            </a:pPr>
            <a:r>
              <a:rPr lang="en-US" dirty="0" err="1" smtClean="0">
                <a:cs typeface="+mn-cs"/>
              </a:rPr>
              <a:t>Số</a:t>
            </a:r>
            <a:r>
              <a:rPr lang="en-US" dirty="0" smtClean="0">
                <a:cs typeface="+mn-cs"/>
              </a:rPr>
              <a:t> </a:t>
            </a:r>
            <a:r>
              <a:rPr lang="en-US" dirty="0" err="1" smtClean="0">
                <a:cs typeface="+mn-cs"/>
              </a:rPr>
              <a:t>liệu</a:t>
            </a:r>
            <a:r>
              <a:rPr lang="en-US" dirty="0" smtClean="0">
                <a:cs typeface="+mn-cs"/>
              </a:rPr>
              <a:t> chi </a:t>
            </a:r>
            <a:r>
              <a:rPr lang="en-US" dirty="0" err="1" smtClean="0">
                <a:cs typeface="+mn-cs"/>
              </a:rPr>
              <a:t>phí</a:t>
            </a:r>
            <a:r>
              <a:rPr lang="en-US" dirty="0" smtClean="0">
                <a:cs typeface="+mn-cs"/>
              </a:rPr>
              <a:t> </a:t>
            </a:r>
            <a:r>
              <a:rPr lang="en-US" dirty="0" err="1" smtClean="0">
                <a:cs typeface="+mn-cs"/>
              </a:rPr>
              <a:t>như</a:t>
            </a:r>
            <a:r>
              <a:rPr lang="en-US" dirty="0" smtClean="0">
                <a:cs typeface="+mn-cs"/>
              </a:rPr>
              <a:t> </a:t>
            </a:r>
            <a:r>
              <a:rPr lang="en-US" dirty="0" err="1" smtClean="0">
                <a:cs typeface="+mn-cs"/>
              </a:rPr>
              <a:t>vậy</a:t>
            </a:r>
            <a:r>
              <a:rPr lang="en-US" dirty="0" smtClean="0">
                <a:cs typeface="+mn-cs"/>
              </a:rPr>
              <a:t> </a:t>
            </a:r>
            <a:r>
              <a:rPr lang="en-US" dirty="0" err="1" smtClean="0">
                <a:cs typeface="+mn-cs"/>
              </a:rPr>
              <a:t>là</a:t>
            </a:r>
            <a:r>
              <a:rPr lang="en-US" dirty="0" smtClean="0">
                <a:cs typeface="+mn-cs"/>
              </a:rPr>
              <a:t> </a:t>
            </a:r>
            <a:r>
              <a:rPr lang="en-US" dirty="0" err="1" smtClean="0">
                <a:cs typeface="+mn-cs"/>
              </a:rPr>
              <a:t>một</a:t>
            </a:r>
            <a:r>
              <a:rPr lang="en-US" dirty="0" smtClean="0">
                <a:cs typeface="+mn-cs"/>
              </a:rPr>
              <a:t> </a:t>
            </a:r>
            <a:r>
              <a:rPr lang="en-US" dirty="0" err="1" smtClean="0">
                <a:cs typeface="+mn-cs"/>
              </a:rPr>
              <a:t>điều</a:t>
            </a:r>
            <a:r>
              <a:rPr lang="en-US" dirty="0" smtClean="0">
                <a:cs typeface="+mn-cs"/>
              </a:rPr>
              <a:t> </a:t>
            </a:r>
            <a:r>
              <a:rPr lang="en-US" dirty="0" err="1" smtClean="0">
                <a:cs typeface="+mn-cs"/>
              </a:rPr>
              <a:t>kiện</a:t>
            </a:r>
            <a:r>
              <a:rPr lang="en-US" dirty="0" smtClean="0">
                <a:cs typeface="+mn-cs"/>
              </a:rPr>
              <a:t> </a:t>
            </a:r>
            <a:r>
              <a:rPr lang="en-US" dirty="0" err="1" smtClean="0">
                <a:cs typeface="+mn-cs"/>
              </a:rPr>
              <a:t>mà</a:t>
            </a:r>
            <a:r>
              <a:rPr lang="en-US" dirty="0" smtClean="0">
                <a:cs typeface="+mn-cs"/>
              </a:rPr>
              <a:t> </a:t>
            </a:r>
            <a:r>
              <a:rPr lang="en-US" dirty="0" err="1" smtClean="0">
                <a:cs typeface="+mn-cs"/>
              </a:rPr>
              <a:t>một</a:t>
            </a:r>
            <a:r>
              <a:rPr lang="en-US" dirty="0" smtClean="0">
                <a:cs typeface="+mn-cs"/>
              </a:rPr>
              <a:t> router </a:t>
            </a:r>
            <a:r>
              <a:rPr lang="en-US" dirty="0" err="1" smtClean="0">
                <a:cs typeface="+mn-cs"/>
              </a:rPr>
              <a:t>có</a:t>
            </a:r>
            <a:r>
              <a:rPr lang="en-US" dirty="0" smtClean="0">
                <a:cs typeface="+mn-cs"/>
              </a:rPr>
              <a:t> </a:t>
            </a:r>
            <a:r>
              <a:rPr lang="en-US" dirty="0" err="1" smtClean="0">
                <a:cs typeface="+mn-cs"/>
              </a:rPr>
              <a:t>nhiều</a:t>
            </a:r>
            <a:r>
              <a:rPr lang="en-US" dirty="0" smtClean="0">
                <a:cs typeface="+mn-cs"/>
              </a:rPr>
              <a:t> </a:t>
            </a:r>
            <a:r>
              <a:rPr lang="en-US" dirty="0" err="1" smtClean="0">
                <a:cs typeface="+mn-cs"/>
              </a:rPr>
              <a:t>đường</a:t>
            </a:r>
            <a:r>
              <a:rPr lang="en-US" dirty="0" smtClean="0">
                <a:cs typeface="+mn-cs"/>
              </a:rPr>
              <a:t> </a:t>
            </a:r>
            <a:r>
              <a:rPr lang="en-US" dirty="0" err="1" smtClean="0">
                <a:cs typeface="+mn-cs"/>
              </a:rPr>
              <a:t>dẫn</a:t>
            </a:r>
            <a:r>
              <a:rPr lang="en-US" dirty="0" smtClean="0">
                <a:cs typeface="+mn-cs"/>
              </a:rPr>
              <a:t> </a:t>
            </a:r>
            <a:r>
              <a:rPr lang="en-US" dirty="0" err="1" smtClean="0">
                <a:cs typeface="+mn-cs"/>
              </a:rPr>
              <a:t>đến</a:t>
            </a:r>
            <a:r>
              <a:rPr lang="en-US" dirty="0" smtClean="0">
                <a:cs typeface="+mn-cs"/>
              </a:rPr>
              <a:t> </a:t>
            </a:r>
            <a:r>
              <a:rPr lang="en-US" dirty="0" err="1" smtClean="0">
                <a:cs typeface="+mn-cs"/>
              </a:rPr>
              <a:t>cùng</a:t>
            </a:r>
            <a:r>
              <a:rPr lang="en-US" dirty="0" smtClean="0">
                <a:cs typeface="+mn-cs"/>
              </a:rPr>
              <a:t> </a:t>
            </a:r>
            <a:r>
              <a:rPr lang="en-US" dirty="0" err="1" smtClean="0">
                <a:cs typeface="+mn-cs"/>
              </a:rPr>
              <a:t>một</a:t>
            </a:r>
            <a:r>
              <a:rPr lang="en-US" dirty="0" smtClean="0">
                <a:cs typeface="+mn-cs"/>
              </a:rPr>
              <a:t> </a:t>
            </a:r>
            <a:r>
              <a:rPr lang="en-US" dirty="0" err="1" smtClean="0">
                <a:cs typeface="+mn-cs"/>
              </a:rPr>
              <a:t>đích</a:t>
            </a:r>
            <a:r>
              <a:rPr lang="en-US" dirty="0" smtClean="0">
                <a:cs typeface="+mn-cs"/>
              </a:rPr>
              <a:t> </a:t>
            </a:r>
            <a:r>
              <a:rPr lang="en-US" dirty="0" err="1" smtClean="0">
                <a:cs typeface="+mn-cs"/>
              </a:rPr>
              <a:t>đến</a:t>
            </a:r>
            <a:r>
              <a:rPr lang="en-US" dirty="0" smtClean="0">
                <a:cs typeface="+mn-cs"/>
              </a:rPr>
              <a:t> </a:t>
            </a:r>
            <a:r>
              <a:rPr lang="en-US" dirty="0" err="1" smtClean="0">
                <a:cs typeface="+mn-cs"/>
              </a:rPr>
              <a:t>mà</a:t>
            </a:r>
            <a:r>
              <a:rPr lang="en-US" dirty="0" smtClean="0">
                <a:cs typeface="+mn-cs"/>
              </a:rPr>
              <a:t> </a:t>
            </a:r>
            <a:r>
              <a:rPr lang="en-US" dirty="0" err="1" smtClean="0">
                <a:cs typeface="+mn-cs"/>
              </a:rPr>
              <a:t>tất</a:t>
            </a:r>
            <a:r>
              <a:rPr lang="en-US" dirty="0" smtClean="0">
                <a:cs typeface="+mn-cs"/>
              </a:rPr>
              <a:t> </a:t>
            </a:r>
            <a:r>
              <a:rPr lang="en-US" dirty="0" err="1" smtClean="0">
                <a:cs typeface="+mn-cs"/>
              </a:rPr>
              <a:t>cả</a:t>
            </a:r>
            <a:r>
              <a:rPr lang="en-US" dirty="0" smtClean="0">
                <a:cs typeface="+mn-cs"/>
              </a:rPr>
              <a:t> </a:t>
            </a:r>
            <a:r>
              <a:rPr lang="en-US" dirty="0" err="1" smtClean="0">
                <a:cs typeface="+mn-cs"/>
              </a:rPr>
              <a:t>đều</a:t>
            </a:r>
            <a:r>
              <a:rPr lang="en-US" dirty="0" smtClean="0">
                <a:cs typeface="+mn-cs"/>
              </a:rPr>
              <a:t> </a:t>
            </a:r>
            <a:r>
              <a:rPr lang="en-US" dirty="0" err="1" smtClean="0">
                <a:cs typeface="+mn-cs"/>
              </a:rPr>
              <a:t>có</a:t>
            </a:r>
            <a:r>
              <a:rPr lang="en-US" dirty="0" smtClean="0">
                <a:cs typeface="+mn-cs"/>
              </a:rPr>
              <a:t> </a:t>
            </a:r>
            <a:r>
              <a:rPr lang="en-US" dirty="0" err="1" smtClean="0">
                <a:cs typeface="+mn-cs"/>
              </a:rPr>
              <a:t>cùng</a:t>
            </a:r>
            <a:r>
              <a:rPr lang="en-US" dirty="0" smtClean="0">
                <a:cs typeface="+mn-cs"/>
              </a:rPr>
              <a:t> </a:t>
            </a:r>
            <a:r>
              <a:rPr lang="en-US" dirty="0" err="1" smtClean="0">
                <a:cs typeface="+mn-cs"/>
              </a:rPr>
              <a:t>một</a:t>
            </a:r>
            <a:r>
              <a:rPr lang="en-US" dirty="0" smtClean="0">
                <a:cs typeface="+mn-cs"/>
              </a:rPr>
              <a:t> </a:t>
            </a:r>
            <a:r>
              <a:rPr lang="en-US" dirty="0" err="1" smtClean="0">
                <a:cs typeface="+mn-cs"/>
              </a:rPr>
              <a:t>thước</a:t>
            </a:r>
            <a:r>
              <a:rPr lang="en-US" dirty="0" smtClean="0">
                <a:cs typeface="+mn-cs"/>
              </a:rPr>
              <a:t> </a:t>
            </a:r>
            <a:r>
              <a:rPr lang="en-US" dirty="0" err="1" smtClean="0">
                <a:cs typeface="+mn-cs"/>
              </a:rPr>
              <a:t>đo</a:t>
            </a:r>
            <a:r>
              <a:rPr lang="en-US" dirty="0" smtClean="0">
                <a:cs typeface="+mn-cs"/>
              </a:rPr>
              <a:t> </a:t>
            </a:r>
            <a:br>
              <a:rPr lang="en-US" dirty="0" smtClean="0">
                <a:cs typeface="+mn-cs"/>
              </a:rPr>
            </a:br>
            <a:r>
              <a:rPr lang="en-US" dirty="0" err="1" smtClean="0">
                <a:cs typeface="+mn-cs"/>
              </a:rPr>
              <a:t>Để</a:t>
            </a:r>
            <a:r>
              <a:rPr lang="en-US" dirty="0" smtClean="0">
                <a:cs typeface="+mn-cs"/>
              </a:rPr>
              <a:t> </a:t>
            </a:r>
            <a:r>
              <a:rPr lang="en-US" dirty="0" err="1" smtClean="0">
                <a:cs typeface="+mn-cs"/>
              </a:rPr>
              <a:t>giải</a:t>
            </a:r>
            <a:r>
              <a:rPr lang="en-US" dirty="0" smtClean="0">
                <a:cs typeface="+mn-cs"/>
              </a:rPr>
              <a:t> </a:t>
            </a:r>
            <a:r>
              <a:rPr lang="en-US" dirty="0" err="1" smtClean="0">
                <a:cs typeface="+mn-cs"/>
              </a:rPr>
              <a:t>quyết</a:t>
            </a:r>
            <a:r>
              <a:rPr lang="en-US" dirty="0" smtClean="0">
                <a:cs typeface="+mn-cs"/>
              </a:rPr>
              <a:t> </a:t>
            </a:r>
            <a:r>
              <a:rPr lang="en-US" dirty="0" err="1" smtClean="0">
                <a:cs typeface="+mn-cs"/>
              </a:rPr>
              <a:t>tình</a:t>
            </a:r>
            <a:r>
              <a:rPr lang="en-US" dirty="0" smtClean="0">
                <a:cs typeface="+mn-cs"/>
              </a:rPr>
              <a:t> </a:t>
            </a:r>
            <a:r>
              <a:rPr lang="en-US" dirty="0" err="1" smtClean="0">
                <a:cs typeface="+mn-cs"/>
              </a:rPr>
              <a:t>trạng</a:t>
            </a:r>
            <a:r>
              <a:rPr lang="en-US" dirty="0" smtClean="0">
                <a:cs typeface="+mn-cs"/>
              </a:rPr>
              <a:t> </a:t>
            </a:r>
            <a:r>
              <a:rPr lang="en-US" dirty="0" err="1" smtClean="0">
                <a:cs typeface="+mn-cs"/>
              </a:rPr>
              <a:t>khó</a:t>
            </a:r>
            <a:r>
              <a:rPr lang="en-US" dirty="0" smtClean="0">
                <a:cs typeface="+mn-cs"/>
              </a:rPr>
              <a:t> </a:t>
            </a:r>
            <a:r>
              <a:rPr lang="en-US" dirty="0" err="1" smtClean="0">
                <a:cs typeface="+mn-cs"/>
              </a:rPr>
              <a:t>xử</a:t>
            </a:r>
            <a:r>
              <a:rPr lang="en-US" dirty="0" smtClean="0">
                <a:cs typeface="+mn-cs"/>
              </a:rPr>
              <a:t> </a:t>
            </a:r>
            <a:r>
              <a:rPr lang="en-US" dirty="0" err="1" smtClean="0">
                <a:cs typeface="+mn-cs"/>
              </a:rPr>
              <a:t>này</a:t>
            </a:r>
            <a:r>
              <a:rPr lang="en-US" dirty="0" smtClean="0">
                <a:cs typeface="+mn-cs"/>
              </a:rPr>
              <a:t>, </a:t>
            </a:r>
            <a:r>
              <a:rPr lang="en-US" dirty="0" err="1" smtClean="0">
                <a:cs typeface="+mn-cs"/>
              </a:rPr>
              <a:t>một</a:t>
            </a:r>
            <a:r>
              <a:rPr lang="en-US" dirty="0" smtClean="0">
                <a:cs typeface="+mn-cs"/>
              </a:rPr>
              <a:t> </a:t>
            </a:r>
            <a:r>
              <a:rPr lang="en-US" dirty="0" err="1" smtClean="0">
                <a:cs typeface="+mn-cs"/>
              </a:rPr>
              <a:t>bộ</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sẽ</a:t>
            </a:r>
            <a:r>
              <a:rPr lang="en-US" dirty="0" smtClean="0">
                <a:cs typeface="+mn-cs"/>
              </a:rPr>
              <a:t> </a:t>
            </a:r>
            <a:r>
              <a:rPr lang="en-US" dirty="0" err="1" smtClean="0">
                <a:cs typeface="+mn-cs"/>
              </a:rPr>
              <a:t>sử</a:t>
            </a:r>
            <a:r>
              <a:rPr lang="en-US" dirty="0" smtClean="0">
                <a:cs typeface="+mn-cs"/>
              </a:rPr>
              <a:t> </a:t>
            </a:r>
            <a:r>
              <a:rPr lang="en-US" dirty="0" err="1" smtClean="0">
                <a:cs typeface="+mn-cs"/>
              </a:rPr>
              <a:t>dụng</a:t>
            </a:r>
            <a:r>
              <a:rPr lang="en-US" dirty="0" smtClean="0">
                <a:cs typeface="+mn-cs"/>
              </a:rPr>
              <a:t> </a:t>
            </a:r>
            <a:r>
              <a:rPr lang="en-US" dirty="0" err="1" smtClean="0">
                <a:cs typeface="+mn-cs"/>
              </a:rPr>
              <a:t>bình</a:t>
            </a:r>
            <a:r>
              <a:rPr lang="en-US" dirty="0" smtClean="0">
                <a:cs typeface="+mn-cs"/>
              </a:rPr>
              <a:t> </a:t>
            </a:r>
            <a:r>
              <a:rPr lang="en-US" dirty="0" err="1" smtClean="0">
                <a:cs typeface="+mn-cs"/>
              </a:rPr>
              <a:t>đẳng</a:t>
            </a:r>
            <a:r>
              <a:rPr lang="en-US" dirty="0" smtClean="0">
                <a:cs typeface="+mn-cs"/>
              </a:rPr>
              <a:t> Chi </a:t>
            </a:r>
            <a:r>
              <a:rPr lang="en-US" dirty="0" err="1" smtClean="0">
                <a:cs typeface="+mn-cs"/>
              </a:rPr>
              <a:t>phí</a:t>
            </a:r>
            <a:r>
              <a:rPr lang="en-US" dirty="0" smtClean="0">
                <a:cs typeface="+mn-cs"/>
              </a:rPr>
              <a:t> Load Balancing - </a:t>
            </a:r>
            <a:r>
              <a:rPr lang="en-US" dirty="0" err="1" smtClean="0">
                <a:cs typeface="+mn-cs"/>
              </a:rPr>
              <a:t>điều</a:t>
            </a:r>
            <a:r>
              <a:rPr lang="en-US" dirty="0" smtClean="0">
                <a:cs typeface="+mn-cs"/>
              </a:rPr>
              <a:t> </a:t>
            </a:r>
            <a:r>
              <a:rPr lang="en-US" dirty="0" err="1" smtClean="0">
                <a:cs typeface="+mn-cs"/>
              </a:rPr>
              <a:t>này</a:t>
            </a:r>
            <a:r>
              <a:rPr lang="en-US" dirty="0" smtClean="0">
                <a:cs typeface="+mn-cs"/>
              </a:rPr>
              <a:t> </a:t>
            </a:r>
            <a:r>
              <a:rPr lang="en-US" dirty="0" err="1" smtClean="0">
                <a:cs typeface="+mn-cs"/>
              </a:rPr>
              <a:t>có</a:t>
            </a:r>
            <a:r>
              <a:rPr lang="en-US" dirty="0" smtClean="0">
                <a:cs typeface="+mn-cs"/>
              </a:rPr>
              <a:t> </a:t>
            </a:r>
            <a:r>
              <a:rPr lang="en-US" dirty="0" err="1" smtClean="0">
                <a:cs typeface="+mn-cs"/>
              </a:rPr>
              <a:t>nghĩa</a:t>
            </a:r>
            <a:r>
              <a:rPr lang="en-US" dirty="0" smtClean="0">
                <a:cs typeface="+mn-cs"/>
              </a:rPr>
              <a:t> router </a:t>
            </a:r>
            <a:r>
              <a:rPr lang="en-US" dirty="0" err="1" smtClean="0">
                <a:cs typeface="+mn-cs"/>
              </a:rPr>
              <a:t>sẽ</a:t>
            </a:r>
            <a:r>
              <a:rPr lang="en-US" dirty="0" smtClean="0">
                <a:cs typeface="+mn-cs"/>
              </a:rPr>
              <a:t> </a:t>
            </a:r>
            <a:r>
              <a:rPr lang="en-US" dirty="0" err="1" smtClean="0">
                <a:cs typeface="+mn-cs"/>
              </a:rPr>
              <a:t>gửi</a:t>
            </a:r>
            <a:r>
              <a:rPr lang="en-US" dirty="0" smtClean="0">
                <a:cs typeface="+mn-cs"/>
              </a:rPr>
              <a:t> </a:t>
            </a:r>
            <a:r>
              <a:rPr lang="en-US" dirty="0" err="1" smtClean="0">
                <a:cs typeface="+mn-cs"/>
              </a:rPr>
              <a:t>gói</a:t>
            </a:r>
            <a:r>
              <a:rPr lang="en-US" dirty="0" smtClean="0">
                <a:cs typeface="+mn-cs"/>
              </a:rPr>
              <a:t> tin qua </a:t>
            </a:r>
            <a:r>
              <a:rPr lang="en-US" dirty="0" err="1" smtClean="0">
                <a:cs typeface="+mn-cs"/>
              </a:rPr>
              <a:t>các</a:t>
            </a:r>
            <a:r>
              <a:rPr lang="en-US" dirty="0" smtClean="0">
                <a:cs typeface="+mn-cs"/>
              </a:rPr>
              <a:t> </a:t>
            </a:r>
            <a:r>
              <a:rPr lang="en-US" dirty="0" err="1" smtClean="0">
                <a:cs typeface="+mn-cs"/>
              </a:rPr>
              <a:t>giao</a:t>
            </a:r>
            <a:r>
              <a:rPr lang="en-US" dirty="0" smtClean="0">
                <a:cs typeface="+mn-cs"/>
              </a:rPr>
              <a:t> </a:t>
            </a:r>
            <a:r>
              <a:rPr lang="en-US" dirty="0" err="1" smtClean="0">
                <a:cs typeface="+mn-cs"/>
              </a:rPr>
              <a:t>diện</a:t>
            </a:r>
            <a:r>
              <a:rPr lang="en-US" dirty="0" smtClean="0">
                <a:cs typeface="+mn-cs"/>
              </a:rPr>
              <a:t> </a:t>
            </a:r>
            <a:r>
              <a:rPr lang="en-US" dirty="0" err="1" smtClean="0">
                <a:cs typeface="+mn-cs"/>
              </a:rPr>
              <a:t>xuất</a:t>
            </a:r>
            <a:r>
              <a:rPr lang="en-US" dirty="0" smtClean="0">
                <a:cs typeface="+mn-cs"/>
              </a:rPr>
              <a:t> </a:t>
            </a:r>
            <a:r>
              <a:rPr lang="en-US" dirty="0" err="1" smtClean="0">
                <a:cs typeface="+mn-cs"/>
              </a:rPr>
              <a:t>cảnh</a:t>
            </a:r>
            <a:r>
              <a:rPr lang="en-US" dirty="0" smtClean="0">
                <a:cs typeface="+mn-cs"/>
              </a:rPr>
              <a:t> </a:t>
            </a:r>
            <a:r>
              <a:rPr lang="en-US" dirty="0" err="1" smtClean="0">
                <a:cs typeface="+mn-cs"/>
              </a:rPr>
              <a:t>nhiều</a:t>
            </a:r>
            <a:r>
              <a:rPr lang="en-US" dirty="0" smtClean="0">
                <a:cs typeface="+mn-cs"/>
              </a:rPr>
              <a:t> </a:t>
            </a:r>
            <a:r>
              <a:rPr lang="en-US" dirty="0" err="1" smtClean="0">
                <a:cs typeface="+mn-cs"/>
              </a:rPr>
              <a:t>liệt</a:t>
            </a:r>
            <a:r>
              <a:rPr lang="en-US" dirty="0" smtClean="0">
                <a:cs typeface="+mn-cs"/>
              </a:rPr>
              <a:t> </a:t>
            </a:r>
            <a:r>
              <a:rPr lang="en-US" dirty="0" err="1" smtClean="0">
                <a:cs typeface="+mn-cs"/>
              </a:rPr>
              <a:t>kê</a:t>
            </a:r>
            <a:r>
              <a:rPr lang="en-US" dirty="0" smtClean="0">
                <a:cs typeface="+mn-cs"/>
              </a:rPr>
              <a:t> </a:t>
            </a:r>
            <a:r>
              <a:rPr lang="en-US" dirty="0" err="1" smtClean="0">
                <a:cs typeface="+mn-cs"/>
              </a:rPr>
              <a:t>trong</a:t>
            </a:r>
            <a:r>
              <a:rPr lang="en-US" dirty="0" smtClean="0">
                <a:cs typeface="+mn-cs"/>
              </a:rPr>
              <a:t> </a:t>
            </a:r>
            <a:r>
              <a:rPr lang="en-US" dirty="0" err="1" smtClean="0">
                <a:cs typeface="+mn-cs"/>
              </a:rPr>
              <a:t>bảng</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a:t>
            </a: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30</a:t>
            </a:fld>
            <a:endParaRPr lang="en-GB"/>
          </a:p>
        </p:txBody>
      </p:sp>
    </p:spTree>
    <p:extLst>
      <p:ext uri="{BB962C8B-B14F-4D97-AF65-F5344CB8AC3E}">
        <p14:creationId xmlns:p14="http://schemas.microsoft.com/office/powerpoint/2010/main" val="42444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smtClean="0">
              <a:cs typeface="+mn-cs"/>
            </a:endParaRPr>
          </a:p>
          <a:p>
            <a:pPr>
              <a:defRPr/>
            </a:pPr>
            <a:r>
              <a:rPr lang="en-US" dirty="0" err="1" smtClean="0">
                <a:cs typeface="+mn-cs"/>
              </a:rPr>
              <a:t>Xác</a:t>
            </a:r>
            <a:r>
              <a:rPr lang="en-US" dirty="0" smtClean="0">
                <a:cs typeface="+mn-cs"/>
              </a:rPr>
              <a:t> </a:t>
            </a:r>
            <a:r>
              <a:rPr lang="en-US" dirty="0" err="1" smtClean="0">
                <a:cs typeface="+mn-cs"/>
              </a:rPr>
              <a:t>định</a:t>
            </a:r>
            <a:r>
              <a:rPr lang="en-US" dirty="0" smtClean="0">
                <a:cs typeface="+mn-cs"/>
              </a:rPr>
              <a:t> </a:t>
            </a:r>
            <a:r>
              <a:rPr lang="en-US" dirty="0" err="1" smtClean="0">
                <a:cs typeface="+mn-cs"/>
              </a:rPr>
              <a:t>đường</a:t>
            </a:r>
            <a:r>
              <a:rPr lang="en-US" dirty="0" smtClean="0">
                <a:cs typeface="+mn-cs"/>
              </a:rPr>
              <a:t> </a:t>
            </a:r>
            <a:r>
              <a:rPr lang="en-US" dirty="0" err="1" smtClean="0">
                <a:cs typeface="+mn-cs"/>
              </a:rPr>
              <a:t>dẫn</a:t>
            </a:r>
            <a:r>
              <a:rPr lang="en-US" dirty="0" smtClean="0">
                <a:cs typeface="+mn-cs"/>
              </a:rPr>
              <a:t> </a:t>
            </a:r>
            <a:r>
              <a:rPr lang="en-US" dirty="0" err="1" smtClean="0">
                <a:cs typeface="+mn-cs"/>
              </a:rPr>
              <a:t>là</a:t>
            </a:r>
            <a:r>
              <a:rPr lang="en-US" dirty="0" smtClean="0">
                <a:cs typeface="+mn-cs"/>
              </a:rPr>
              <a:t> </a:t>
            </a:r>
            <a:r>
              <a:rPr lang="en-US" dirty="0" err="1" smtClean="0">
                <a:cs typeface="+mn-cs"/>
              </a:rPr>
              <a:t>một</a:t>
            </a:r>
            <a:r>
              <a:rPr lang="en-US" dirty="0" smtClean="0">
                <a:cs typeface="+mn-cs"/>
              </a:rPr>
              <a:t> </a:t>
            </a:r>
            <a:r>
              <a:rPr lang="en-US" dirty="0" err="1" smtClean="0">
                <a:cs typeface="+mn-cs"/>
              </a:rPr>
              <a:t>quá</a:t>
            </a:r>
            <a:r>
              <a:rPr lang="en-US" dirty="0" smtClean="0">
                <a:cs typeface="+mn-cs"/>
              </a:rPr>
              <a:t> </a:t>
            </a:r>
            <a:r>
              <a:rPr lang="en-US" dirty="0" err="1" smtClean="0">
                <a:cs typeface="+mn-cs"/>
              </a:rPr>
              <a:t>trình</a:t>
            </a:r>
            <a:r>
              <a:rPr lang="en-US" dirty="0" smtClean="0">
                <a:cs typeface="+mn-cs"/>
              </a:rPr>
              <a:t> </a:t>
            </a:r>
            <a:r>
              <a:rPr lang="en-US" dirty="0" err="1" smtClean="0">
                <a:cs typeface="+mn-cs"/>
              </a:rPr>
              <a:t>được</a:t>
            </a:r>
            <a:r>
              <a:rPr lang="en-US" dirty="0" smtClean="0">
                <a:cs typeface="+mn-cs"/>
              </a:rPr>
              <a:t> </a:t>
            </a:r>
            <a:r>
              <a:rPr lang="en-US" dirty="0" err="1" smtClean="0">
                <a:cs typeface="+mn-cs"/>
              </a:rPr>
              <a:t>sử</a:t>
            </a:r>
            <a:r>
              <a:rPr lang="en-US" dirty="0" smtClean="0">
                <a:cs typeface="+mn-cs"/>
              </a:rPr>
              <a:t> </a:t>
            </a:r>
            <a:r>
              <a:rPr lang="en-US" dirty="0" err="1" smtClean="0">
                <a:cs typeface="+mn-cs"/>
              </a:rPr>
              <a:t>dụng</a:t>
            </a:r>
            <a:r>
              <a:rPr lang="en-US" dirty="0" smtClean="0">
                <a:cs typeface="+mn-cs"/>
              </a:rPr>
              <a:t> </a:t>
            </a:r>
            <a:r>
              <a:rPr lang="en-US" dirty="0" err="1" smtClean="0">
                <a:cs typeface="+mn-cs"/>
              </a:rPr>
              <a:t>bởi</a:t>
            </a:r>
            <a:r>
              <a:rPr lang="en-US" dirty="0" smtClean="0">
                <a:cs typeface="+mn-cs"/>
              </a:rPr>
              <a:t> </a:t>
            </a:r>
            <a:r>
              <a:rPr lang="en-US" dirty="0" err="1" smtClean="0">
                <a:cs typeface="+mn-cs"/>
              </a:rPr>
              <a:t>một</a:t>
            </a:r>
            <a:r>
              <a:rPr lang="en-US" dirty="0" smtClean="0">
                <a:cs typeface="+mn-cs"/>
              </a:rPr>
              <a:t> </a:t>
            </a:r>
            <a:r>
              <a:rPr lang="en-US" dirty="0" err="1" smtClean="0">
                <a:cs typeface="+mn-cs"/>
              </a:rPr>
              <a:t>bộ</a:t>
            </a:r>
            <a:r>
              <a:rPr lang="en-US" dirty="0" smtClean="0">
                <a:cs typeface="+mn-cs"/>
              </a:rPr>
              <a:t> </a:t>
            </a:r>
            <a:r>
              <a:rPr lang="en-US" dirty="0" err="1" smtClean="0">
                <a:cs typeface="+mn-cs"/>
              </a:rPr>
              <a:t>định</a:t>
            </a:r>
            <a:r>
              <a:rPr lang="en-US" dirty="0" smtClean="0">
                <a:cs typeface="+mn-cs"/>
              </a:rPr>
              <a:t> </a:t>
            </a:r>
            <a:r>
              <a:rPr lang="en-US" dirty="0" err="1" smtClean="0">
                <a:cs typeface="+mn-cs"/>
              </a:rPr>
              <a:t>tuyến</a:t>
            </a:r>
            <a:r>
              <a:rPr lang="en-US" dirty="0" smtClean="0">
                <a:cs typeface="+mn-cs"/>
              </a:rPr>
              <a:t> </a:t>
            </a:r>
            <a:r>
              <a:rPr lang="en-US" dirty="0" err="1" smtClean="0">
                <a:cs typeface="+mn-cs"/>
              </a:rPr>
              <a:t>để</a:t>
            </a:r>
            <a:r>
              <a:rPr lang="en-US" dirty="0" smtClean="0">
                <a:cs typeface="+mn-cs"/>
              </a:rPr>
              <a:t> </a:t>
            </a:r>
            <a:r>
              <a:rPr lang="en-US" dirty="0" err="1" smtClean="0">
                <a:cs typeface="+mn-cs"/>
              </a:rPr>
              <a:t>chọn</a:t>
            </a:r>
            <a:r>
              <a:rPr lang="en-US" dirty="0" smtClean="0">
                <a:cs typeface="+mn-cs"/>
              </a:rPr>
              <a:t> </a:t>
            </a:r>
            <a:r>
              <a:rPr lang="en-US" dirty="0" err="1" smtClean="0">
                <a:cs typeface="+mn-cs"/>
              </a:rPr>
              <a:t>đường</a:t>
            </a:r>
            <a:r>
              <a:rPr lang="en-US" dirty="0" smtClean="0">
                <a:cs typeface="+mn-cs"/>
              </a:rPr>
              <a:t> </a:t>
            </a:r>
            <a:r>
              <a:rPr lang="en-US" dirty="0" err="1" smtClean="0">
                <a:cs typeface="+mn-cs"/>
              </a:rPr>
              <a:t>đi</a:t>
            </a:r>
            <a:r>
              <a:rPr lang="en-US" dirty="0" smtClean="0">
                <a:cs typeface="+mn-cs"/>
              </a:rPr>
              <a:t> </a:t>
            </a:r>
            <a:r>
              <a:rPr lang="en-US" dirty="0" err="1" smtClean="0">
                <a:cs typeface="+mn-cs"/>
              </a:rPr>
              <a:t>tốt</a:t>
            </a:r>
            <a:r>
              <a:rPr lang="en-US" dirty="0" smtClean="0">
                <a:cs typeface="+mn-cs"/>
              </a:rPr>
              <a:t> </a:t>
            </a:r>
            <a:r>
              <a:rPr lang="en-US" dirty="0" err="1" smtClean="0">
                <a:cs typeface="+mn-cs"/>
              </a:rPr>
              <a:t>nhất</a:t>
            </a:r>
            <a:r>
              <a:rPr lang="en-US" dirty="0" smtClean="0">
                <a:cs typeface="+mn-cs"/>
              </a:rPr>
              <a:t> </a:t>
            </a:r>
            <a:r>
              <a:rPr lang="en-US" dirty="0" err="1" smtClean="0">
                <a:cs typeface="+mn-cs"/>
              </a:rPr>
              <a:t>đến</a:t>
            </a:r>
            <a:r>
              <a:rPr lang="en-US" dirty="0" smtClean="0">
                <a:cs typeface="+mn-cs"/>
              </a:rPr>
              <a:t> </a:t>
            </a:r>
            <a:r>
              <a:rPr lang="en-US" dirty="0" err="1" smtClean="0">
                <a:cs typeface="+mn-cs"/>
              </a:rPr>
              <a:t>một</a:t>
            </a:r>
            <a:r>
              <a:rPr lang="en-US" dirty="0" smtClean="0">
                <a:cs typeface="+mn-cs"/>
              </a:rPr>
              <a:t> </a:t>
            </a:r>
            <a:r>
              <a:rPr lang="en-US" dirty="0" err="1" smtClean="0">
                <a:cs typeface="+mn-cs"/>
              </a:rPr>
              <a:t>đích</a:t>
            </a:r>
            <a:r>
              <a:rPr lang="en-US" dirty="0" smtClean="0">
                <a:cs typeface="+mn-cs"/>
              </a:rPr>
              <a:t> </a:t>
            </a:r>
            <a:r>
              <a:rPr lang="en-US" dirty="0" err="1" smtClean="0">
                <a:cs typeface="+mn-cs"/>
              </a:rPr>
              <a:t>đến</a:t>
            </a:r>
            <a:r>
              <a:rPr lang="en-US" dirty="0" smtClean="0">
                <a:cs typeface="+mn-cs"/>
              </a:rPr>
              <a:t> </a:t>
            </a:r>
            <a:br>
              <a:rPr lang="en-US" dirty="0" smtClean="0">
                <a:cs typeface="+mn-cs"/>
              </a:rPr>
            </a:br>
            <a:r>
              <a:rPr lang="en-US" dirty="0" err="1" smtClean="0">
                <a:cs typeface="+mn-cs"/>
              </a:rPr>
              <a:t>Một</a:t>
            </a:r>
            <a:r>
              <a:rPr lang="en-US" dirty="0" smtClean="0">
                <a:cs typeface="+mn-cs"/>
              </a:rPr>
              <a:t> </a:t>
            </a:r>
            <a:r>
              <a:rPr lang="en-US" dirty="0" err="1" smtClean="0">
                <a:cs typeface="+mn-cs"/>
              </a:rPr>
              <a:t>trong</a:t>
            </a:r>
            <a:r>
              <a:rPr lang="en-US" dirty="0" smtClean="0">
                <a:cs typeface="+mn-cs"/>
              </a:rPr>
              <a:t> 3 </a:t>
            </a:r>
            <a:r>
              <a:rPr lang="en-US" dirty="0" err="1" smtClean="0">
                <a:cs typeface="+mn-cs"/>
              </a:rPr>
              <a:t>quyết</a:t>
            </a:r>
            <a:r>
              <a:rPr lang="en-US" dirty="0" smtClean="0">
                <a:cs typeface="+mn-cs"/>
              </a:rPr>
              <a:t> </a:t>
            </a:r>
            <a:r>
              <a:rPr lang="en-US" dirty="0" err="1" smtClean="0">
                <a:cs typeface="+mn-cs"/>
              </a:rPr>
              <a:t>định</a:t>
            </a:r>
            <a:r>
              <a:rPr lang="en-US" dirty="0" smtClean="0">
                <a:cs typeface="+mn-cs"/>
              </a:rPr>
              <a:t> </a:t>
            </a:r>
            <a:r>
              <a:rPr lang="en-US" dirty="0" err="1" smtClean="0">
                <a:cs typeface="+mn-cs"/>
              </a:rPr>
              <a:t>kết</a:t>
            </a:r>
            <a:r>
              <a:rPr lang="en-US" dirty="0" smtClean="0">
                <a:cs typeface="+mn-cs"/>
              </a:rPr>
              <a:t> </a:t>
            </a:r>
            <a:r>
              <a:rPr lang="en-US" dirty="0" err="1" smtClean="0">
                <a:cs typeface="+mn-cs"/>
              </a:rPr>
              <a:t>quả</a:t>
            </a:r>
            <a:r>
              <a:rPr lang="en-US" dirty="0" smtClean="0">
                <a:cs typeface="+mn-cs"/>
              </a:rPr>
              <a:t> </a:t>
            </a:r>
            <a:r>
              <a:rPr lang="en-US" dirty="0" err="1" smtClean="0">
                <a:cs typeface="+mn-cs"/>
              </a:rPr>
              <a:t>của</a:t>
            </a:r>
            <a:r>
              <a:rPr lang="en-US" dirty="0" smtClean="0">
                <a:cs typeface="+mn-cs"/>
              </a:rPr>
              <a:t> con </a:t>
            </a:r>
            <a:r>
              <a:rPr lang="en-US" dirty="0" err="1" smtClean="0">
                <a:cs typeface="+mn-cs"/>
              </a:rPr>
              <a:t>đường</a:t>
            </a:r>
            <a:r>
              <a:rPr lang="en-US" dirty="0" smtClean="0">
                <a:cs typeface="+mn-cs"/>
              </a:rPr>
              <a:t> </a:t>
            </a:r>
            <a:r>
              <a:rPr lang="en-US" dirty="0" err="1" smtClean="0">
                <a:cs typeface="+mn-cs"/>
              </a:rPr>
              <a:t>tìm</a:t>
            </a:r>
            <a:r>
              <a:rPr lang="en-US" dirty="0" smtClean="0">
                <a:cs typeface="+mn-cs"/>
              </a:rPr>
              <a:t> </a:t>
            </a:r>
            <a:r>
              <a:rPr lang="en-US" dirty="0" err="1" smtClean="0">
                <a:cs typeface="+mn-cs"/>
              </a:rPr>
              <a:t>kiếm</a:t>
            </a:r>
            <a:r>
              <a:rPr lang="en-US" dirty="0" smtClean="0">
                <a:cs typeface="+mn-cs"/>
              </a:rPr>
              <a:t> con </a:t>
            </a:r>
            <a:r>
              <a:rPr lang="en-US" dirty="0" err="1" smtClean="0">
                <a:cs typeface="+mn-cs"/>
              </a:rPr>
              <a:t>đường</a:t>
            </a:r>
            <a:r>
              <a:rPr lang="en-US" dirty="0" smtClean="0">
                <a:cs typeface="+mn-cs"/>
              </a:rPr>
              <a:t> </a:t>
            </a:r>
            <a:r>
              <a:rPr lang="en-US" dirty="0" err="1" smtClean="0">
                <a:cs typeface="+mn-cs"/>
              </a:rPr>
              <a:t>tốt</a:t>
            </a:r>
            <a:r>
              <a:rPr lang="en-US" dirty="0" smtClean="0">
                <a:cs typeface="+mn-cs"/>
              </a:rPr>
              <a:t> </a:t>
            </a:r>
            <a:r>
              <a:rPr lang="en-US" dirty="0" err="1" smtClean="0">
                <a:cs typeface="+mn-cs"/>
              </a:rPr>
              <a:t>nhất</a:t>
            </a:r>
            <a:r>
              <a:rPr lang="en-US" dirty="0" smtClean="0">
                <a:cs typeface="+mn-cs"/>
              </a:rPr>
              <a:t> </a:t>
            </a:r>
            <a:br>
              <a:rPr lang="en-US" dirty="0" smtClean="0">
                <a:cs typeface="+mn-cs"/>
              </a:rPr>
            </a:br>
            <a:r>
              <a:rPr lang="en-US" dirty="0" err="1" smtClean="0">
                <a:cs typeface="+mn-cs"/>
              </a:rPr>
              <a:t>Mạng</a:t>
            </a:r>
            <a:r>
              <a:rPr lang="en-US" dirty="0" smtClean="0">
                <a:cs typeface="+mn-cs"/>
              </a:rPr>
              <a:t> </a:t>
            </a:r>
            <a:r>
              <a:rPr lang="en-US" dirty="0" err="1" smtClean="0">
                <a:cs typeface="+mn-cs"/>
              </a:rPr>
              <a:t>kết</a:t>
            </a:r>
            <a:r>
              <a:rPr lang="en-US" dirty="0" smtClean="0">
                <a:cs typeface="+mn-cs"/>
              </a:rPr>
              <a:t> </a:t>
            </a:r>
            <a:r>
              <a:rPr lang="en-US" dirty="0" err="1" smtClean="0">
                <a:cs typeface="+mn-cs"/>
              </a:rPr>
              <a:t>nối</a:t>
            </a:r>
            <a:r>
              <a:rPr lang="en-US" dirty="0" smtClean="0">
                <a:cs typeface="+mn-cs"/>
              </a:rPr>
              <a:t> </a:t>
            </a:r>
            <a:r>
              <a:rPr lang="en-US" dirty="0" err="1" smtClean="0">
                <a:cs typeface="+mn-cs"/>
              </a:rPr>
              <a:t>trực</a:t>
            </a:r>
            <a:r>
              <a:rPr lang="en-US" dirty="0" smtClean="0">
                <a:cs typeface="+mn-cs"/>
              </a:rPr>
              <a:t> </a:t>
            </a:r>
            <a:r>
              <a:rPr lang="en-US" dirty="0" err="1" smtClean="0">
                <a:cs typeface="+mn-cs"/>
              </a:rPr>
              <a:t>tiếp</a:t>
            </a:r>
            <a:r>
              <a:rPr lang="en-US" dirty="0" smtClean="0">
                <a:cs typeface="+mn-cs"/>
              </a:rPr>
              <a:t> </a:t>
            </a:r>
            <a:br>
              <a:rPr lang="en-US" dirty="0" smtClean="0">
                <a:cs typeface="+mn-cs"/>
              </a:rPr>
            </a:br>
            <a:r>
              <a:rPr lang="en-US" dirty="0" err="1" smtClean="0">
                <a:cs typeface="+mn-cs"/>
              </a:rPr>
              <a:t>mạng</a:t>
            </a:r>
            <a:r>
              <a:rPr lang="en-US" dirty="0" smtClean="0">
                <a:cs typeface="+mn-cs"/>
              </a:rPr>
              <a:t> </a:t>
            </a:r>
            <a:r>
              <a:rPr lang="en-US" dirty="0" err="1" smtClean="0">
                <a:cs typeface="+mn-cs"/>
              </a:rPr>
              <a:t>từ</a:t>
            </a:r>
            <a:r>
              <a:rPr lang="en-US" dirty="0" smtClean="0">
                <a:cs typeface="+mn-cs"/>
              </a:rPr>
              <a:t> </a:t>
            </a:r>
            <a:r>
              <a:rPr lang="en-US" dirty="0" err="1" smtClean="0">
                <a:cs typeface="+mn-cs"/>
              </a:rPr>
              <a:t>xa</a:t>
            </a:r>
            <a:r>
              <a:rPr lang="en-US" dirty="0" smtClean="0">
                <a:cs typeface="+mn-cs"/>
              </a:rPr>
              <a:t> </a:t>
            </a:r>
            <a:br>
              <a:rPr lang="en-US" dirty="0" smtClean="0">
                <a:cs typeface="+mn-cs"/>
              </a:rPr>
            </a:br>
            <a:r>
              <a:rPr lang="en-US" dirty="0" err="1" smtClean="0">
                <a:cs typeface="+mn-cs"/>
              </a:rPr>
              <a:t>Không</a:t>
            </a:r>
            <a:r>
              <a:rPr lang="en-US" dirty="0" smtClean="0">
                <a:cs typeface="+mn-cs"/>
              </a:rPr>
              <a:t> </a:t>
            </a:r>
            <a:r>
              <a:rPr lang="en-US" dirty="0" err="1" smtClean="0">
                <a:cs typeface="+mn-cs"/>
              </a:rPr>
              <a:t>có</a:t>
            </a:r>
            <a:r>
              <a:rPr lang="en-US" dirty="0" smtClean="0">
                <a:cs typeface="+mn-cs"/>
              </a:rPr>
              <a:t> </a:t>
            </a:r>
            <a:r>
              <a:rPr lang="en-US" dirty="0" err="1" smtClean="0">
                <a:cs typeface="+mn-cs"/>
              </a:rPr>
              <a:t>đường</a:t>
            </a:r>
            <a:r>
              <a:rPr lang="en-US" dirty="0" smtClean="0">
                <a:cs typeface="+mn-cs"/>
              </a:rPr>
              <a:t> </a:t>
            </a:r>
            <a:r>
              <a:rPr lang="en-US" dirty="0" err="1" smtClean="0">
                <a:cs typeface="+mn-cs"/>
              </a:rPr>
              <a:t>xác</a:t>
            </a:r>
            <a:r>
              <a:rPr lang="en-US" dirty="0" smtClean="0">
                <a:cs typeface="+mn-cs"/>
              </a:rPr>
              <a:t> </a:t>
            </a:r>
            <a:r>
              <a:rPr lang="en-US" dirty="0" err="1" smtClean="0">
                <a:cs typeface="+mn-cs"/>
              </a:rPr>
              <a:t>định</a:t>
            </a:r>
            <a:endParaRPr lang="en-US" dirty="0" smtClean="0">
              <a:cs typeface="+mn-cs"/>
            </a:endParaRPr>
          </a:p>
          <a:p>
            <a:pPr>
              <a:defRPr/>
            </a:pP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31</a:t>
            </a:fld>
            <a:endParaRPr lang="en-GB"/>
          </a:p>
        </p:txBody>
      </p:sp>
    </p:spTree>
    <p:extLst>
      <p:ext uri="{BB962C8B-B14F-4D97-AF65-F5344CB8AC3E}">
        <p14:creationId xmlns:p14="http://schemas.microsoft.com/office/powerpoint/2010/main" val="1659289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Chuyển đổi chức năng của Router là quá trình được sử dụng bởi một bộ định tuyến để chuyển một gói tin từ một giao diện đến một giao diện đi trên cùng một router </a:t>
            </a:r>
            <a:br>
              <a:rPr lang="vi-VN" dirty="0" smtClean="0">
                <a:cs typeface="+mn-cs"/>
              </a:rPr>
            </a:br>
            <a:r>
              <a:rPr lang="vi-VN" dirty="0" smtClean="0">
                <a:cs typeface="+mn-cs"/>
              </a:rPr>
              <a:t>Một gói tin nhận được bởi một router sẽ làm như sau: </a:t>
            </a:r>
            <a:br>
              <a:rPr lang="vi-VN" dirty="0" smtClean="0">
                <a:cs typeface="+mn-cs"/>
              </a:rPr>
            </a:br>
            <a:r>
              <a:rPr lang="vi-VN" dirty="0" smtClean="0">
                <a:cs typeface="+mn-cs"/>
              </a:rPr>
              <a:t>Strips ra lớp 2 tiêu đề </a:t>
            </a:r>
            <a:br>
              <a:rPr lang="vi-VN" dirty="0" smtClean="0">
                <a:cs typeface="+mn-cs"/>
              </a:rPr>
            </a:br>
            <a:r>
              <a:rPr lang="vi-VN" dirty="0" smtClean="0">
                <a:cs typeface="+mn-cs"/>
              </a:rPr>
              <a:t>Kiểm tra địa chỉ IP đích nằm ở Layer 3 tiêu đề để tìm con đường tốt nhất đến đích </a:t>
            </a:r>
            <a:br>
              <a:rPr lang="vi-VN" dirty="0" smtClean="0">
                <a:cs typeface="+mn-cs"/>
              </a:rPr>
            </a:br>
            <a:r>
              <a:rPr lang="vi-VN" dirty="0" smtClean="0">
                <a:cs typeface="+mn-cs"/>
              </a:rPr>
              <a:t>Re-đóng gói lớp 3 gói vào lớp 2 khung </a:t>
            </a:r>
            <a:br>
              <a:rPr lang="vi-VN" dirty="0" smtClean="0">
                <a:cs typeface="+mn-cs"/>
              </a:rPr>
            </a:br>
            <a:r>
              <a:rPr lang="vi-VN" dirty="0" smtClean="0">
                <a:cs typeface="+mn-cs"/>
              </a:rPr>
              <a:t>Tiền đạo khung ra giao diện xuất cảnh</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32</a:t>
            </a:fld>
            <a:endParaRPr lang="en-GB"/>
          </a:p>
        </p:txBody>
      </p:sp>
    </p:spTree>
    <p:extLst>
      <p:ext uri="{BB962C8B-B14F-4D97-AF65-F5344CB8AC3E}">
        <p14:creationId xmlns:p14="http://schemas.microsoft.com/office/powerpoint/2010/main" val="311573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Là một gói dữ liệu truyền từ một thiết bị mạng khác </a:t>
            </a:r>
            <a:br>
              <a:rPr lang="vi-VN" dirty="0" smtClean="0">
                <a:cs typeface="+mn-cs"/>
              </a:rPr>
            </a:br>
            <a:r>
              <a:rPr lang="vi-VN" dirty="0" smtClean="0">
                <a:cs typeface="+mn-cs"/>
              </a:rPr>
              <a:t>Các địa chỉ IP nguồn và đích không bao giờ thay đổi </a:t>
            </a:r>
            <a:br>
              <a:rPr lang="vi-VN" dirty="0" smtClean="0">
                <a:cs typeface="+mn-cs"/>
              </a:rPr>
            </a:br>
            <a:r>
              <a:rPr lang="vi-VN" dirty="0" smtClean="0">
                <a:cs typeface="+mn-cs"/>
              </a:rPr>
              <a:t>Nguồn &amp; Điểm đến địa chỉ MAC ĐỔI như gói tin được chuyển tiếp từ một bộ định tuyến để tiếp theo </a:t>
            </a:r>
            <a:br>
              <a:rPr lang="vi-VN" dirty="0" smtClean="0">
                <a:cs typeface="+mn-cs"/>
              </a:rPr>
            </a:br>
            <a:r>
              <a:rPr lang="vi-VN" dirty="0" smtClean="0">
                <a:cs typeface="+mn-cs"/>
              </a:rPr>
              <a:t>TTL trường sụt lần một cho đến khi giá trị không đạt được tại thời điểm đó vứt bỏ bộ định tuyến gói tin (ngăn chặn các gói dữ liệu từ không ngừng đi qua mạng)</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33</a:t>
            </a:fld>
            <a:endParaRPr lang="en-GB"/>
          </a:p>
        </p:txBody>
      </p:sp>
    </p:spTree>
    <p:extLst>
      <p:ext uri="{BB962C8B-B14F-4D97-AF65-F5344CB8AC3E}">
        <p14:creationId xmlns:p14="http://schemas.microsoft.com/office/powerpoint/2010/main" val="4173543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Xác định đường dẫn và các chi tiết chức năng chuyển mạch. PC1 muốn gửi một cái gì đó với máy tính 2. </a:t>
            </a:r>
            <a:br>
              <a:rPr lang="vi-VN" dirty="0" smtClean="0">
                <a:cs typeface="+mn-cs"/>
              </a:rPr>
            </a:br>
            <a:r>
              <a:rPr lang="vi-VN" dirty="0" smtClean="0">
                <a:cs typeface="+mn-cs"/>
              </a:rPr>
              <a:t>Bước 1 - PC1 đóng gói gói tin vào một khung - khung chứa địa chỉ MAC đích của R1</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34</a:t>
            </a:fld>
            <a:endParaRPr lang="en-GB"/>
          </a:p>
        </p:txBody>
      </p:sp>
    </p:spTree>
    <p:extLst>
      <p:ext uri="{BB962C8B-B14F-4D97-AF65-F5344CB8AC3E}">
        <p14:creationId xmlns:p14="http://schemas.microsoft.com/office/powerpoint/2010/main" val="672246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Bước 2 - R1 nhận được khung Ethernet </a:t>
            </a:r>
            <a:br>
              <a:rPr lang="vi-VN" dirty="0" smtClean="0">
                <a:cs typeface="+mn-cs"/>
              </a:rPr>
            </a:br>
            <a:r>
              <a:rPr lang="vi-VN" dirty="0" smtClean="0">
                <a:cs typeface="+mn-cs"/>
              </a:rPr>
              <a:t>R1 thấy rằng địa chỉ MAC đích phù hợp với MAC của nó </a:t>
            </a:r>
            <a:br>
              <a:rPr lang="vi-VN" dirty="0" smtClean="0">
                <a:cs typeface="+mn-cs"/>
              </a:rPr>
            </a:br>
            <a:r>
              <a:rPr lang="vi-VN" dirty="0" smtClean="0">
                <a:cs typeface="+mn-cs"/>
              </a:rPr>
              <a:t>R1 sau đó lột ra khỏi khung Ethernet </a:t>
            </a:r>
            <a:br>
              <a:rPr lang="vi-VN" dirty="0" smtClean="0">
                <a:cs typeface="+mn-cs"/>
              </a:rPr>
            </a:br>
            <a:r>
              <a:rPr lang="vi-VN" dirty="0" smtClean="0">
                <a:cs typeface="+mn-cs"/>
              </a:rPr>
              <a:t>R1 kiểm tra IP đích </a:t>
            </a:r>
            <a:br>
              <a:rPr lang="vi-VN" dirty="0" smtClean="0">
                <a:cs typeface="+mn-cs"/>
              </a:rPr>
            </a:br>
            <a:r>
              <a:rPr lang="vi-VN" dirty="0" smtClean="0">
                <a:cs typeface="+mn-cs"/>
              </a:rPr>
              <a:t>R1 tham khảo bảng định tuyến IP đích tìm kiếm </a:t>
            </a:r>
            <a:br>
              <a:rPr lang="vi-VN" dirty="0" smtClean="0">
                <a:cs typeface="+mn-cs"/>
              </a:rPr>
            </a:br>
            <a:r>
              <a:rPr lang="vi-VN" dirty="0" smtClean="0">
                <a:cs typeface="+mn-cs"/>
              </a:rPr>
              <a:t>Sau khi tìm thấy IP đích trong bảng định tuyến, R1 bây giờ trông lên hop tiếp theo địa chỉ IP </a:t>
            </a:r>
            <a:br>
              <a:rPr lang="vi-VN" dirty="0" smtClean="0">
                <a:cs typeface="+mn-cs"/>
              </a:rPr>
            </a:br>
            <a:r>
              <a:rPr lang="vi-VN" dirty="0" smtClean="0">
                <a:cs typeface="+mn-cs"/>
              </a:rPr>
              <a:t>R1 tái đóng gói gói tin IP với một khung Ethernet mới </a:t>
            </a:r>
            <a:br>
              <a:rPr lang="vi-VN" dirty="0" smtClean="0">
                <a:cs typeface="+mn-cs"/>
              </a:rPr>
            </a:br>
            <a:r>
              <a:rPr lang="vi-VN" dirty="0" smtClean="0">
                <a:cs typeface="+mn-cs"/>
              </a:rPr>
              <a:t>R1 sẽ chuyển gói tin Ethernet ra Fa0 / 1 giao diện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35</a:t>
            </a:fld>
            <a:endParaRPr lang="en-GB"/>
          </a:p>
        </p:txBody>
      </p:sp>
    </p:spTree>
    <p:extLst>
      <p:ext uri="{BB962C8B-B14F-4D97-AF65-F5344CB8AC3E}">
        <p14:creationId xmlns:p14="http://schemas.microsoft.com/office/powerpoint/2010/main" val="711650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36</a:t>
            </a:fld>
            <a:endParaRPr lang="en-GB"/>
          </a:p>
        </p:txBody>
      </p:sp>
    </p:spTree>
    <p:extLst>
      <p:ext uri="{BB962C8B-B14F-4D97-AF65-F5344CB8AC3E}">
        <p14:creationId xmlns:p14="http://schemas.microsoft.com/office/powerpoint/2010/main" val="2186195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Bước 3 - gói đến lúc R2 </a:t>
            </a:r>
            <a:br>
              <a:rPr lang="vi-VN" dirty="0" smtClean="0">
                <a:cs typeface="+mn-cs"/>
              </a:rPr>
            </a:br>
            <a:r>
              <a:rPr lang="vi-VN" dirty="0" smtClean="0">
                <a:cs typeface="+mn-cs"/>
              </a:rPr>
              <a:t>R2 nhận được khung Ethernet </a:t>
            </a:r>
            <a:br>
              <a:rPr lang="vi-VN" dirty="0" smtClean="0">
                <a:cs typeface="+mn-cs"/>
              </a:rPr>
            </a:br>
            <a:r>
              <a:rPr lang="vi-VN" dirty="0" smtClean="0">
                <a:cs typeface="+mn-cs"/>
              </a:rPr>
              <a:t>R2 thấy rằng địa chỉ MAC đích phù hợp với MAC của nó </a:t>
            </a:r>
            <a:br>
              <a:rPr lang="vi-VN" dirty="0" smtClean="0">
                <a:cs typeface="+mn-cs"/>
              </a:rPr>
            </a:br>
            <a:r>
              <a:rPr lang="vi-VN" dirty="0" smtClean="0">
                <a:cs typeface="+mn-cs"/>
              </a:rPr>
              <a:t>R2 sau đó lột ra khỏi khung Ethernet </a:t>
            </a:r>
            <a:br>
              <a:rPr lang="vi-VN" dirty="0" smtClean="0">
                <a:cs typeface="+mn-cs"/>
              </a:rPr>
            </a:br>
            <a:r>
              <a:rPr lang="vi-VN" dirty="0" smtClean="0">
                <a:cs typeface="+mn-cs"/>
              </a:rPr>
              <a:t>R2 kiểm tra IP đích </a:t>
            </a:r>
            <a:br>
              <a:rPr lang="vi-VN" dirty="0" smtClean="0">
                <a:cs typeface="+mn-cs"/>
              </a:rPr>
            </a:br>
            <a:r>
              <a:rPr lang="vi-VN" dirty="0" smtClean="0">
                <a:cs typeface="+mn-cs"/>
              </a:rPr>
              <a:t>R2 tham khảo bảng định tuyến IP đích tìm kiếm </a:t>
            </a:r>
            <a:br>
              <a:rPr lang="vi-VN" dirty="0" smtClean="0">
                <a:cs typeface="+mn-cs"/>
              </a:rPr>
            </a:br>
            <a:r>
              <a:rPr lang="vi-VN" dirty="0" smtClean="0">
                <a:cs typeface="+mn-cs"/>
              </a:rPr>
              <a:t>Sau khi tìm thấy IP đích trong bảng định tuyến, R2 bây giờ nhìn lên hop tiếp theo địa chỉ IP </a:t>
            </a:r>
            <a:br>
              <a:rPr lang="vi-VN" dirty="0" smtClean="0">
                <a:cs typeface="+mn-cs"/>
              </a:rPr>
            </a:br>
            <a:r>
              <a:rPr lang="vi-VN" dirty="0" smtClean="0">
                <a:cs typeface="+mn-cs"/>
              </a:rPr>
              <a:t>R2 tái đóng gói gói tin IP với một khung liên kết dữ liệu mới </a:t>
            </a:r>
            <a:br>
              <a:rPr lang="vi-VN" dirty="0" smtClean="0">
                <a:cs typeface="+mn-cs"/>
              </a:rPr>
            </a:br>
            <a:r>
              <a:rPr lang="vi-VN" dirty="0" smtClean="0">
                <a:cs typeface="+mn-cs"/>
              </a:rPr>
              <a:t>R2 sẽ chuyển gói tin Ethernet ra S0 / 0 giao diện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37</a:t>
            </a:fld>
            <a:endParaRPr lang="en-GB"/>
          </a:p>
        </p:txBody>
      </p:sp>
    </p:spTree>
    <p:extLst>
      <p:ext uri="{BB962C8B-B14F-4D97-AF65-F5344CB8AC3E}">
        <p14:creationId xmlns:p14="http://schemas.microsoft.com/office/powerpoint/2010/main" val="3486635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Bước 4 - Packet đến lúc R3 </a:t>
            </a:r>
            <a:br>
              <a:rPr lang="vi-VN" dirty="0" smtClean="0">
                <a:cs typeface="+mn-cs"/>
              </a:rPr>
            </a:br>
            <a:r>
              <a:rPr lang="vi-VN" dirty="0" smtClean="0">
                <a:cs typeface="+mn-cs"/>
              </a:rPr>
              <a:t>R3 nhận khung PPP </a:t>
            </a:r>
            <a:br>
              <a:rPr lang="vi-VN" dirty="0" smtClean="0">
                <a:cs typeface="+mn-cs"/>
              </a:rPr>
            </a:br>
            <a:r>
              <a:rPr lang="vi-VN" dirty="0" smtClean="0">
                <a:cs typeface="+mn-cs"/>
              </a:rPr>
              <a:t>R3 sau đó lột ra khung PPP </a:t>
            </a:r>
            <a:br>
              <a:rPr lang="vi-VN" dirty="0" smtClean="0">
                <a:cs typeface="+mn-cs"/>
              </a:rPr>
            </a:br>
            <a:r>
              <a:rPr lang="vi-VN" dirty="0" smtClean="0">
                <a:cs typeface="+mn-cs"/>
              </a:rPr>
              <a:t>R3 kiểm tra IP đích </a:t>
            </a:r>
            <a:br>
              <a:rPr lang="vi-VN" dirty="0" smtClean="0">
                <a:cs typeface="+mn-cs"/>
              </a:rPr>
            </a:br>
            <a:r>
              <a:rPr lang="vi-VN" dirty="0" smtClean="0">
                <a:cs typeface="+mn-cs"/>
              </a:rPr>
              <a:t>R3 tham khảo bảng định tuyến IP đích tìm kiếm </a:t>
            </a:r>
            <a:br>
              <a:rPr lang="vi-VN" dirty="0" smtClean="0">
                <a:cs typeface="+mn-cs"/>
              </a:rPr>
            </a:br>
            <a:r>
              <a:rPr lang="vi-VN" dirty="0" smtClean="0">
                <a:cs typeface="+mn-cs"/>
              </a:rPr>
              <a:t>Sau khi tìm thấy IP đích trong bảng định tuyến, R3 được kết nối trực tiếp đến đích thông qua giao diện Ethernet nhanh chóng của nó </a:t>
            </a:r>
            <a:br>
              <a:rPr lang="vi-VN" dirty="0" smtClean="0">
                <a:cs typeface="+mn-cs"/>
              </a:rPr>
            </a:br>
            <a:r>
              <a:rPr lang="vi-VN" dirty="0" smtClean="0">
                <a:cs typeface="+mn-cs"/>
              </a:rPr>
              <a:t>R3 tái đóng gói gói tin IP với một khung Ethernet mới </a:t>
            </a:r>
            <a:br>
              <a:rPr lang="vi-VN" dirty="0" smtClean="0">
                <a:cs typeface="+mn-cs"/>
              </a:rPr>
            </a:br>
            <a:r>
              <a:rPr lang="vi-VN" dirty="0" smtClean="0">
                <a:cs typeface="+mn-cs"/>
              </a:rPr>
              <a:t>R3 chuyển tiếp gói tin Ethernet ra Fa0 / 0 giao diện </a:t>
            </a:r>
            <a:br>
              <a:rPr lang="vi-VN" dirty="0" smtClean="0">
                <a:cs typeface="+mn-cs"/>
              </a:rPr>
            </a:br>
            <a:r>
              <a:rPr lang="vi-VN" dirty="0" smtClean="0">
                <a:cs typeface="+mn-cs"/>
              </a:rPr>
              <a:t>Bước 5 - gói IP đến tại PC2 - khung được decapsulated và xử lý bởi các giao thức lớp trên</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38</a:t>
            </a:fld>
            <a:endParaRPr lang="en-GB"/>
          </a:p>
        </p:txBody>
      </p:sp>
    </p:spTree>
    <p:extLst>
      <p:ext uri="{BB962C8B-B14F-4D97-AF65-F5344CB8AC3E}">
        <p14:creationId xmlns:p14="http://schemas.microsoft.com/office/powerpoint/2010/main" val="322411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Dữ liệu được gửi dưới dạng các gói dữ liệu giữa 2 thiết bị đầu cuối </a:t>
            </a:r>
            <a:br>
              <a:rPr lang="vi-VN" dirty="0" smtClean="0">
                <a:cs typeface="+mn-cs"/>
              </a:rPr>
            </a:br>
            <a:r>
              <a:rPr lang="vi-VN" dirty="0" smtClean="0">
                <a:cs typeface="+mn-cs"/>
              </a:rPr>
              <a:t>Bộ định tuyến được sử dụng để gói tin trực tiếp đến đích của nó</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a:t>
            </a:fld>
            <a:endParaRPr lang="en-GB"/>
          </a:p>
        </p:txBody>
      </p:sp>
    </p:spTree>
    <p:extLst>
      <p:ext uri="{BB962C8B-B14F-4D97-AF65-F5344CB8AC3E}">
        <p14:creationId xmlns:p14="http://schemas.microsoft.com/office/powerpoint/2010/main" val="232006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Router kiểm tra địa chỉ IP đích của gói tin và xác định đường đi tốt nhất bằng một bảng định tuyến</a:t>
            </a:r>
            <a:endParaRPr lang="en-US" dirty="0" smtClean="0">
              <a:cs typeface="+mn-cs"/>
            </a:endParaRPr>
          </a:p>
        </p:txBody>
      </p:sp>
      <p:sp>
        <p:nvSpPr>
          <p:cNvPr id="4" name="Slide Number Placeholder 3"/>
          <p:cNvSpPr>
            <a:spLocks noGrp="1"/>
          </p:cNvSpPr>
          <p:nvPr>
            <p:ph type="sldNum" sz="quarter" idx="10"/>
          </p:nvPr>
        </p:nvSpPr>
        <p:spPr/>
        <p:txBody>
          <a:bodyPr/>
          <a:lstStyle/>
          <a:p>
            <a:fld id="{EF6F9A57-430C-42ED-B8B9-D13D26B98519}" type="slidenum">
              <a:rPr lang="en-GB" smtClean="0"/>
              <a:pPr/>
              <a:t>5</a:t>
            </a:fld>
            <a:endParaRPr lang="en-GB"/>
          </a:p>
        </p:txBody>
      </p:sp>
    </p:spTree>
    <p:extLst>
      <p:ext uri="{BB962C8B-B14F-4D97-AF65-F5344CB8AC3E}">
        <p14:creationId xmlns:p14="http://schemas.microsoft.com/office/powerpoint/2010/main" val="71266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Router thành phần và chức năng của họ: </a:t>
            </a:r>
            <a:br>
              <a:rPr lang="vi-VN" dirty="0" smtClean="0">
                <a:cs typeface="+mn-cs"/>
              </a:rPr>
            </a:br>
            <a:r>
              <a:rPr lang="vi-VN" dirty="0" smtClean="0">
                <a:cs typeface="+mn-cs"/>
              </a:rPr>
              <a:t>CPU - Thực thi hướng dẫn hệ điều hành </a:t>
            </a:r>
            <a:br>
              <a:rPr lang="vi-VN" dirty="0" smtClean="0">
                <a:cs typeface="+mn-cs"/>
              </a:rPr>
            </a:br>
            <a:r>
              <a:rPr lang="vi-VN" dirty="0" smtClean="0">
                <a:cs typeface="+mn-cs"/>
              </a:rPr>
              <a:t>Bộ nhớ truy cập ngẫu nhiên (RAM) - Chứa các bản sao hoạt động của tập tin cấu hình. Cửa hàng bảng định tuyến. Nội dung RAM mất khi tắt nguồn. </a:t>
            </a:r>
            <a:br>
              <a:rPr lang="vi-VN" dirty="0" smtClean="0">
                <a:cs typeface="+mn-cs"/>
              </a:rPr>
            </a:br>
            <a:r>
              <a:rPr lang="vi-VN" dirty="0" smtClean="0">
                <a:cs typeface="+mn-cs"/>
              </a:rPr>
              <a:t>Bộ nhớ chỉ đọc (ROM) - Giữ phần mềm chẩn đoán được sử dụng khi bộ định tuyến được cung cấp lên. Lưu trữ chương trình tải và khởi động của router. </a:t>
            </a:r>
            <a:br>
              <a:rPr lang="vi-VN" dirty="0" smtClean="0">
                <a:cs typeface="+mn-cs"/>
              </a:rPr>
            </a:br>
            <a:r>
              <a:rPr lang="vi-VN" dirty="0" smtClean="0">
                <a:cs typeface="+mn-cs"/>
              </a:rPr>
              <a:t>RAM không dễ bay hơi (NVRAM) - Cửa hàng cấu hình khởi động. Điều này có thể bao gồm địa chỉ IP (giao thức định tuyến, tên máy của router). </a:t>
            </a:r>
            <a:br>
              <a:rPr lang="vi-VN" dirty="0" smtClean="0">
                <a:cs typeface="+mn-cs"/>
              </a:rPr>
            </a:br>
            <a:r>
              <a:rPr lang="vi-VN" dirty="0" smtClean="0">
                <a:cs typeface="+mn-cs"/>
              </a:rPr>
              <a:t>Bộ nhớ Flash - Có hệ điều hành (Cisco IOS). </a:t>
            </a:r>
            <a:br>
              <a:rPr lang="vi-VN" dirty="0" smtClean="0">
                <a:cs typeface="+mn-cs"/>
              </a:rPr>
            </a:br>
            <a:r>
              <a:rPr lang="vi-VN" dirty="0" smtClean="0">
                <a:cs typeface="+mn-cs"/>
              </a:rPr>
              <a:t>Giao diện - Có tồn tại nhiều giao diện vật lý được sử dụng để kết nối mạng. Ví dụ về các loại giao diện: </a:t>
            </a:r>
            <a:br>
              <a:rPr lang="vi-VN" dirty="0" smtClean="0">
                <a:cs typeface="+mn-cs"/>
              </a:rPr>
            </a:br>
            <a:r>
              <a:rPr lang="vi-VN" dirty="0" smtClean="0">
                <a:cs typeface="+mn-cs"/>
              </a:rPr>
              <a:t>Ethernet / giao diện Ethernet nhanh </a:t>
            </a:r>
            <a:br>
              <a:rPr lang="vi-VN" dirty="0" smtClean="0">
                <a:cs typeface="+mn-cs"/>
              </a:rPr>
            </a:br>
            <a:r>
              <a:rPr lang="vi-VN" dirty="0" smtClean="0">
                <a:cs typeface="+mn-cs"/>
              </a:rPr>
              <a:t>giao diện nối tiếp </a:t>
            </a:r>
            <a:br>
              <a:rPr lang="vi-VN" dirty="0" smtClean="0">
                <a:cs typeface="+mn-cs"/>
              </a:rPr>
            </a:br>
            <a:r>
              <a:rPr lang="vi-VN" dirty="0" smtClean="0">
                <a:cs typeface="+mn-cs"/>
              </a:rPr>
              <a:t>giao diện quản lý</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6</a:t>
            </a:fld>
            <a:endParaRPr lang="en-GB"/>
          </a:p>
        </p:txBody>
      </p:sp>
    </p:spTree>
    <p:extLst>
      <p:ext uri="{BB962C8B-B14F-4D97-AF65-F5344CB8AC3E}">
        <p14:creationId xmlns:p14="http://schemas.microsoft.com/office/powerpoint/2010/main" val="309345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7</a:t>
            </a:fld>
            <a:endParaRPr lang="en-GB"/>
          </a:p>
        </p:txBody>
      </p:sp>
    </p:spTree>
    <p:extLst>
      <p:ext uri="{BB962C8B-B14F-4D97-AF65-F5344CB8AC3E}">
        <p14:creationId xmlns:p14="http://schemas.microsoft.com/office/powerpoint/2010/main" val="308880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Giai đoạn chính trong quá trình khởi động bộ định tuyến </a:t>
            </a:r>
            <a:br>
              <a:rPr lang="vi-VN" dirty="0" smtClean="0">
                <a:cs typeface="+mn-cs"/>
              </a:rPr>
            </a:br>
            <a:r>
              <a:rPr lang="vi-VN" dirty="0" smtClean="0">
                <a:cs typeface="+mn-cs"/>
              </a:rPr>
              <a:t>Kiểm tra router phần cứng </a:t>
            </a:r>
            <a:br>
              <a:rPr lang="vi-VN" dirty="0" smtClean="0">
                <a:cs typeface="+mn-cs"/>
              </a:rPr>
            </a:br>
            <a:r>
              <a:rPr lang="vi-VN" dirty="0" smtClean="0">
                <a:cs typeface="+mn-cs"/>
              </a:rPr>
              <a:t>Power-On Self Test (POST) </a:t>
            </a:r>
            <a:br>
              <a:rPr lang="vi-VN" dirty="0" smtClean="0">
                <a:cs typeface="+mn-cs"/>
              </a:rPr>
            </a:br>
            <a:r>
              <a:rPr lang="vi-VN" dirty="0" smtClean="0">
                <a:cs typeface="+mn-cs"/>
              </a:rPr>
              <a:t>Thực hiện nạp bootstrap </a:t>
            </a:r>
            <a:br>
              <a:rPr lang="vi-VN" dirty="0" smtClean="0">
                <a:cs typeface="+mn-cs"/>
              </a:rPr>
            </a:br>
            <a:r>
              <a:rPr lang="vi-VN" dirty="0" smtClean="0">
                <a:cs typeface="+mn-cs"/>
              </a:rPr>
              <a:t>Xác định vị trí và tải phần mềm Cisco IOS </a:t>
            </a:r>
            <a:br>
              <a:rPr lang="vi-VN" dirty="0" smtClean="0">
                <a:cs typeface="+mn-cs"/>
              </a:rPr>
            </a:br>
            <a:r>
              <a:rPr lang="vi-VN" dirty="0" smtClean="0">
                <a:cs typeface="+mn-cs"/>
              </a:rPr>
              <a:t>Xác định vị trí IOS </a:t>
            </a:r>
            <a:br>
              <a:rPr lang="vi-VN" dirty="0" smtClean="0">
                <a:cs typeface="+mn-cs"/>
              </a:rPr>
            </a:br>
            <a:r>
              <a:rPr lang="vi-VN" dirty="0" smtClean="0">
                <a:cs typeface="+mn-cs"/>
              </a:rPr>
              <a:t>load IOS </a:t>
            </a:r>
            <a:br>
              <a:rPr lang="vi-VN" dirty="0" smtClean="0">
                <a:cs typeface="+mn-cs"/>
              </a:rPr>
            </a:br>
            <a:r>
              <a:rPr lang="vi-VN" dirty="0" smtClean="0">
                <a:cs typeface="+mn-cs"/>
              </a:rPr>
              <a:t>Xác định vị trí và tải tập tin cấu hình khởi động hoặc vào chế độ cài đặt </a:t>
            </a:r>
            <a:br>
              <a:rPr lang="vi-VN" dirty="0" smtClean="0">
                <a:cs typeface="+mn-cs"/>
              </a:rPr>
            </a:br>
            <a:r>
              <a:rPr lang="vi-VN" dirty="0" smtClean="0">
                <a:cs typeface="+mn-cs"/>
              </a:rPr>
              <a:t>Chương trình Bootstrap trông cho tập tin cấu hình</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8</a:t>
            </a:fld>
            <a:endParaRPr lang="en-GB"/>
          </a:p>
        </p:txBody>
      </p:sp>
    </p:spTree>
    <p:extLst>
      <p:ext uri="{BB962C8B-B14F-4D97-AF65-F5344CB8AC3E}">
        <p14:creationId xmlns:p14="http://schemas.microsoft.com/office/powerpoint/2010/main" val="1365672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cs typeface="+mn-cs"/>
              </a:rPr>
              <a:t>Kiểm tra quá trình khởi động router: </a:t>
            </a:r>
            <a:br>
              <a:rPr lang="vi-VN" dirty="0" smtClean="0">
                <a:cs typeface="+mn-cs"/>
              </a:rPr>
            </a:br>
            <a:r>
              <a:rPr lang="vi-VN" dirty="0" smtClean="0">
                <a:cs typeface="+mn-cs"/>
              </a:rPr>
              <a:t>Các lệnh hiển thị phiên bản được sử dụng để xem thông tin về các bộ định tuyến trong quá trình khởi động hệ thống. Thông tin bao gồm: </a:t>
            </a:r>
            <a:br>
              <a:rPr lang="vi-VN" dirty="0" smtClean="0">
                <a:cs typeface="+mn-cs"/>
              </a:rPr>
            </a:br>
            <a:r>
              <a:rPr lang="vi-VN" dirty="0" smtClean="0">
                <a:cs typeface="+mn-cs"/>
              </a:rPr>
              <a:t>Số mô hình nền tảng </a:t>
            </a:r>
            <a:br>
              <a:rPr lang="vi-VN" dirty="0" smtClean="0">
                <a:cs typeface="+mn-cs"/>
              </a:rPr>
            </a:br>
            <a:r>
              <a:rPr lang="vi-VN" dirty="0" smtClean="0">
                <a:cs typeface="+mn-cs"/>
              </a:rPr>
              <a:t>Tên hình và phiên bản IOS </a:t>
            </a:r>
            <a:br>
              <a:rPr lang="vi-VN" dirty="0" smtClean="0">
                <a:cs typeface="+mn-cs"/>
              </a:rPr>
            </a:br>
            <a:r>
              <a:rPr lang="vi-VN" dirty="0" smtClean="0">
                <a:cs typeface="+mn-cs"/>
              </a:rPr>
              <a:t>Bootstrap phiên bản được lưu trữ trong ROM </a:t>
            </a:r>
            <a:br>
              <a:rPr lang="vi-VN" dirty="0" smtClean="0">
                <a:cs typeface="+mn-cs"/>
              </a:rPr>
            </a:br>
            <a:r>
              <a:rPr lang="vi-VN" dirty="0" smtClean="0">
                <a:cs typeface="+mn-cs"/>
              </a:rPr>
              <a:t>Tên tập tin hình ảnh và nơi mà nó đã được nạp từ </a:t>
            </a:r>
            <a:br>
              <a:rPr lang="vi-VN" dirty="0" smtClean="0">
                <a:cs typeface="+mn-cs"/>
              </a:rPr>
            </a:br>
            <a:r>
              <a:rPr lang="vi-VN" dirty="0" smtClean="0">
                <a:cs typeface="+mn-cs"/>
              </a:rPr>
              <a:t>Số và loại giao diện </a:t>
            </a:r>
            <a:br>
              <a:rPr lang="vi-VN" dirty="0" smtClean="0">
                <a:cs typeface="+mn-cs"/>
              </a:rPr>
            </a:br>
            <a:r>
              <a:rPr lang="vi-VN" dirty="0" smtClean="0">
                <a:cs typeface="+mn-cs"/>
              </a:rPr>
              <a:t>Số tiền NVRAM </a:t>
            </a:r>
            <a:br>
              <a:rPr lang="vi-VN" dirty="0" smtClean="0">
                <a:cs typeface="+mn-cs"/>
              </a:rPr>
            </a:br>
            <a:r>
              <a:rPr lang="vi-VN" dirty="0" smtClean="0">
                <a:cs typeface="+mn-cs"/>
              </a:rPr>
              <a:t>Số tiền của đèn flash </a:t>
            </a:r>
            <a:br>
              <a:rPr lang="vi-VN" dirty="0" smtClean="0">
                <a:cs typeface="+mn-cs"/>
              </a:rPr>
            </a:br>
            <a:r>
              <a:rPr lang="vi-VN" dirty="0" smtClean="0">
                <a:cs typeface="+mn-cs"/>
              </a:rPr>
              <a:t>cấu hình đăng ký</a:t>
            </a:r>
            <a:endParaRPr lang="en-US" dirty="0" smtClean="0">
              <a:cs typeface="+mn-cs"/>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9</a:t>
            </a:fld>
            <a:endParaRPr lang="en-GB"/>
          </a:p>
        </p:txBody>
      </p:sp>
    </p:spTree>
    <p:extLst>
      <p:ext uri="{BB962C8B-B14F-4D97-AF65-F5344CB8AC3E}">
        <p14:creationId xmlns:p14="http://schemas.microsoft.com/office/powerpoint/2010/main" val="1642143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16" name="AutoShape 21"/>
          <p:cNvSpPr>
            <a:spLocks noChangeArrowheads="1"/>
          </p:cNvSpPr>
          <p:nvPr userDrawn="1"/>
        </p:nvSpPr>
        <p:spPr bwMode="gray">
          <a:xfrm>
            <a:off x="7696200" y="59436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7" name="AutoShape 22"/>
          <p:cNvSpPr>
            <a:spLocks noChangeArrowheads="1"/>
          </p:cNvSpPr>
          <p:nvPr userDrawn="1"/>
        </p:nvSpPr>
        <p:spPr bwMode="gray">
          <a:xfrm>
            <a:off x="8229600" y="56388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8" name="AutoShape 23"/>
          <p:cNvSpPr>
            <a:spLocks noChangeArrowheads="1"/>
          </p:cNvSpPr>
          <p:nvPr userDrawn="1"/>
        </p:nvSpPr>
        <p:spPr bwMode="gray">
          <a:xfrm>
            <a:off x="8220075" y="622935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algn="ctr" eaLnBrk="0" hangingPunct="0">
              <a:spcBef>
                <a:spcPct val="20000"/>
              </a:spcBef>
              <a:buClr>
                <a:schemeClr val="hlink"/>
              </a:buClr>
              <a:defRPr/>
            </a:pPr>
            <a:r>
              <a:rPr lang="en-US" sz="3800" b="1" kern="0" dirty="0" smtClean="0">
                <a:solidFill>
                  <a:srgbClr val="5086C2"/>
                </a:solidFill>
                <a:latin typeface="Times New Roman" pitchFamily="18" charset="0"/>
                <a:cs typeface="Times New Roman" pitchFamily="18" charset="0"/>
              </a:rPr>
              <a:t>Networking Essentials</a:t>
            </a:r>
            <a:endParaRPr lang="en-US" sz="3800" b="1" kern="0" dirty="0">
              <a:solidFill>
                <a:srgbClr val="5086C2"/>
              </a:solidFill>
              <a:latin typeface="Times New Roman" pitchFamily="18" charset="0"/>
              <a:cs typeface="Times New Roman" pitchFamily="18" charset="0"/>
            </a:endParaRPr>
          </a:p>
        </p:txBody>
      </p:sp>
      <p:pic>
        <p:nvPicPr>
          <p:cNvPr id="26" name="Picture 2" descr="G:\MIT 2014\logo\logo\logo-truong.jpg"/>
          <p:cNvPicPr>
            <a:picLocks noChangeAspect="1" noChangeArrowheads="1"/>
          </p:cNvPicPr>
          <p:nvPr userDrawn="1"/>
        </p:nvPicPr>
        <p:blipFill>
          <a:blip r:embed="rId6" cstate="print"/>
          <a:srcRect/>
          <a:stretch>
            <a:fillRect/>
          </a:stretch>
        </p:blipFill>
        <p:spPr bwMode="auto">
          <a:xfrm>
            <a:off x="-1" y="0"/>
            <a:ext cx="1210165" cy="1295400"/>
          </a:xfrm>
          <a:prstGeom prst="rect">
            <a:avLst/>
          </a:prstGeom>
          <a:noFill/>
          <a:effectLst>
            <a:outerShdw blurRad="50800" dist="50800" dir="5400000" algn="ctr" rotWithShape="0">
              <a:srgbClr val="000000">
                <a:alpha val="0"/>
              </a:srgbClr>
            </a:outerShdw>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457201" y="6248207"/>
            <a:ext cx="5573483" cy="365125"/>
          </a:xfrm>
        </p:spPr>
        <p:txBody>
          <a:bodyPr/>
          <a:lstStyle/>
          <a:p>
            <a:r>
              <a:rPr lang="en-GB" smtClean="0"/>
              <a:t>LẬP TRÌNH VISUAL BASIC</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
        <p:nvSpPr>
          <p:cNvPr id="10"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11"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2"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9" name="Footer Placeholder 2"/>
          <p:cNvSpPr>
            <a:spLocks noGrp="1"/>
          </p:cNvSpPr>
          <p:nvPr>
            <p:ph type="ftr" sz="quarter" idx="17"/>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6"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5"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baigiai.v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dirty="0" smtClean="0"/>
              <a:t>Networking Essentials – </a:t>
            </a:r>
            <a:r>
              <a:rPr lang="en-GB" dirty="0" err="1" smtClean="0"/>
              <a:t>ThS</a:t>
            </a:r>
            <a:r>
              <a:rPr lang="en-GB" dirty="0" smtClean="0"/>
              <a:t>. </a:t>
            </a:r>
            <a:r>
              <a:rPr lang="en-GB" dirty="0" err="1" smtClean="0"/>
              <a:t>Nguyễn</a:t>
            </a:r>
            <a:r>
              <a:rPr lang="en-GB" dirty="0" smtClean="0"/>
              <a:t> </a:t>
            </a:r>
            <a:r>
              <a:rPr lang="en-GB" dirty="0" err="1" smtClean="0"/>
              <a:t>Hữu</a:t>
            </a:r>
            <a:r>
              <a:rPr lang="en-GB" dirty="0" smtClean="0"/>
              <a:t> Trung</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pic>
        <p:nvPicPr>
          <p:cNvPr id="11" name="Picture 2" descr="G:\MIT 2014\logo\logo\logo-truong.jpg"/>
          <p:cNvPicPr>
            <a:picLocks noChangeAspect="1" noChangeArrowheads="1"/>
          </p:cNvPicPr>
          <p:nvPr userDrawn="1"/>
        </p:nvPicPr>
        <p:blipFill>
          <a:blip r:embed="rId13" cstate="print"/>
          <a:srcRect/>
          <a:stretch>
            <a:fillRect/>
          </a:stretch>
        </p:blipFill>
        <p:spPr bwMode="auto">
          <a:xfrm>
            <a:off x="7884368" y="260648"/>
            <a:ext cx="879248" cy="941176"/>
          </a:xfrm>
          <a:prstGeom prst="rect">
            <a:avLst/>
          </a:prstGeom>
          <a:noFill/>
          <a:effectLst>
            <a:outerShdw blurRad="50800" dist="50800" dir="5400000" algn="ctr" rotWithShape="0">
              <a:srgbClr val="000000">
                <a:alpha val="0"/>
              </a:srgbClr>
            </a:outerShdw>
          </a:effectLst>
        </p:spPr>
      </p:pic>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LT</a:t>
            </a:r>
            <a:endParaRPr lang="en-US" sz="1800" b="1" dirty="0">
              <a:solidFill>
                <a:schemeClr val="bg1"/>
              </a:solidFill>
              <a:latin typeface="Corbel" pitchFamily="34" charset="0"/>
              <a:cs typeface="+mn-cs"/>
            </a:endParaRP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VB</a:t>
            </a:r>
            <a:endParaRPr lang="en-US" sz="1800" b="1" dirty="0">
              <a:solidFill>
                <a:schemeClr val="bg1"/>
              </a:solidFill>
              <a:latin typeface="Corbel" pitchFamily="34" charset="0"/>
              <a:cs typeface="+mn-cs"/>
            </a:endParaRPr>
          </a:p>
        </p:txBody>
      </p:sp>
      <p:sp>
        <p:nvSpPr>
          <p:cNvPr id="18"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9"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
        <p:nvSpPr>
          <p:cNvPr id="2" name="TextBox 1">
            <a:hlinkClick r:id="rId14"/>
          </p:cNvPr>
          <p:cNvSpPr txBox="1"/>
          <p:nvPr userDrawn="1"/>
        </p:nvSpPr>
        <p:spPr>
          <a:xfrm>
            <a:off x="8126288" y="1249015"/>
            <a:ext cx="982216" cy="307777"/>
          </a:xfrm>
          <a:prstGeom prst="rect">
            <a:avLst/>
          </a:prstGeom>
          <a:noFill/>
          <a:ln>
            <a:noFill/>
          </a:ln>
        </p:spPr>
        <p:txBody>
          <a:bodyPr wrap="square" rtlCol="0">
            <a:spAutoFit/>
          </a:bodyPr>
          <a:lstStyle/>
          <a:p>
            <a:r>
              <a:rPr lang="en-US" sz="1400" smtClean="0">
                <a:solidFill>
                  <a:schemeClr val="bg1"/>
                </a:solidFill>
              </a:rPr>
              <a:t>baigiai.vn</a:t>
            </a:r>
            <a:endParaRPr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p:txStyles>
    <p:title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3995936" y="2349500"/>
            <a:ext cx="4248472" cy="990600"/>
          </a:xfrm>
        </p:spPr>
        <p:txBody>
          <a:bodyPr>
            <a:norm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a:spcBef>
                <a:spcPct val="0"/>
              </a:spcBef>
            </a:pPr>
            <a:r>
              <a:rPr lang="en-US" sz="2400" dirty="0"/>
              <a:t>Introduction to Routing and Packet Forwarding</a:t>
            </a:r>
            <a:endParaRPr lang="en-US" altLang="en-US" sz="2400" b="1" dirty="0">
              <a:solidFill>
                <a:srgbClr val="FFFFFF"/>
              </a:solidFill>
              <a:latin typeface="Arial" charset="0"/>
            </a:endParaRPr>
          </a:p>
        </p:txBody>
      </p:sp>
      <p:sp>
        <p:nvSpPr>
          <p:cNvPr id="5" name="Text Box 14"/>
          <p:cNvSpPr txBox="1">
            <a:spLocks noChangeArrowheads="1"/>
          </p:cNvSpPr>
          <p:nvPr/>
        </p:nvSpPr>
        <p:spPr bwMode="auto">
          <a:xfrm>
            <a:off x="4953000" y="4257675"/>
            <a:ext cx="4178300" cy="877163"/>
          </a:xfrm>
          <a:prstGeom prst="rect">
            <a:avLst/>
          </a:prstGeom>
          <a:noFill/>
          <a:ln w="9525">
            <a:noFill/>
            <a:miter lim="800000"/>
            <a:headEnd/>
            <a:tailEnd/>
          </a:ln>
          <a:effectLst/>
        </p:spPr>
        <p:txBody>
          <a:bodyPr>
            <a:spAutoFit/>
          </a:bodyPr>
          <a:lstStyle/>
          <a:p>
            <a:pPr algn="r">
              <a:defRPr/>
            </a:pPr>
            <a:r>
              <a:rPr lang="en-US" sz="1700" b="1" dirty="0" err="1" smtClean="0">
                <a:solidFill>
                  <a:srgbClr val="5086C2"/>
                </a:solidFill>
                <a:latin typeface="Tahoma" pitchFamily="34" charset="0"/>
                <a:cs typeface="Tahoma" pitchFamily="34" charset="0"/>
              </a:rPr>
              <a:t>ThS</a:t>
            </a:r>
            <a:r>
              <a:rPr lang="en-US" sz="1700" b="1" dirty="0" smtClean="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Nguyễn</a:t>
            </a:r>
            <a:r>
              <a:rPr lang="en-US" sz="1700" b="1" dirty="0" smtClean="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Hữu</a:t>
            </a:r>
            <a:r>
              <a:rPr lang="en-US" sz="1700" b="1" dirty="0" smtClean="0">
                <a:solidFill>
                  <a:srgbClr val="5086C2"/>
                </a:solidFill>
                <a:latin typeface="Tahoma" pitchFamily="34" charset="0"/>
                <a:cs typeface="Tahoma" pitchFamily="34" charset="0"/>
              </a:rPr>
              <a:t> Trung</a:t>
            </a:r>
            <a:endParaRPr lang="en-US" sz="1700" b="1" dirty="0">
              <a:solidFill>
                <a:srgbClr val="5086C2"/>
              </a:solidFill>
              <a:latin typeface="Tahoma" pitchFamily="34" charset="0"/>
              <a:cs typeface="Tahoma" pitchFamily="34" charset="0"/>
            </a:endParaRPr>
          </a:p>
          <a:p>
            <a:pPr algn="r">
              <a:defRPr/>
            </a:pPr>
            <a:r>
              <a:rPr lang="en-US" sz="1700" b="1" dirty="0" err="1">
                <a:solidFill>
                  <a:srgbClr val="5086C2"/>
                </a:solidFill>
                <a:latin typeface="Tahoma" pitchFamily="34" charset="0"/>
                <a:cs typeface="Tahoma" pitchFamily="34" charset="0"/>
              </a:rPr>
              <a:t>Khoa</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Công</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nghệ</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Thông</a:t>
            </a:r>
            <a:r>
              <a:rPr lang="en-US" sz="1700" b="1" dirty="0">
                <a:solidFill>
                  <a:srgbClr val="5086C2"/>
                </a:solidFill>
                <a:latin typeface="Tahoma" pitchFamily="34" charset="0"/>
                <a:cs typeface="Tahoma" pitchFamily="34" charset="0"/>
              </a:rPr>
              <a:t> tin</a:t>
            </a:r>
          </a:p>
          <a:p>
            <a:pPr algn="r">
              <a:defRPr/>
            </a:pPr>
            <a:r>
              <a:rPr lang="en-US" sz="1700" b="1" dirty="0" err="1">
                <a:solidFill>
                  <a:srgbClr val="5086C2"/>
                </a:solidFill>
                <a:latin typeface="Tahoma" pitchFamily="34" charset="0"/>
                <a:cs typeface="Tahoma" pitchFamily="34" charset="0"/>
              </a:rPr>
              <a:t>Đại</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học</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Sư</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phạm</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Kỹ</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thuật</a:t>
            </a:r>
            <a:r>
              <a:rPr lang="en-US" sz="1700" b="1" dirty="0">
                <a:solidFill>
                  <a:srgbClr val="5086C2"/>
                </a:solidFill>
                <a:latin typeface="Tahoma" pitchFamily="34" charset="0"/>
                <a:cs typeface="Tahoma" pitchFamily="34" charset="0"/>
              </a:rPr>
              <a:t> TP.HCM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10</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38300"/>
            <a:ext cx="8038976" cy="49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5995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11</a:t>
            </a:fld>
            <a:endParaRPr lang="en-GB"/>
          </a:p>
        </p:txBody>
      </p:sp>
      <p:sp>
        <p:nvSpPr>
          <p:cNvPr id="4" name="Content Placeholder 3"/>
          <p:cNvSpPr>
            <a:spLocks noGrp="1"/>
          </p:cNvSpPr>
          <p:nvPr>
            <p:ph sz="quarter" idx="1"/>
          </p:nvPr>
        </p:nvSpPr>
        <p:spPr/>
        <p:txBody>
          <a:bodyPr>
            <a:normAutofit fontScale="92500" lnSpcReduction="10000"/>
          </a:bodyPr>
          <a:lstStyle/>
          <a:p>
            <a:pPr>
              <a:lnSpc>
                <a:spcPct val="85000"/>
              </a:lnSpc>
              <a:defRPr/>
            </a:pPr>
            <a:r>
              <a:rPr lang="en-US" dirty="0"/>
              <a:t>Router Interface is a physical connector that enables a router to send or receive packets</a:t>
            </a:r>
          </a:p>
          <a:p>
            <a:pPr>
              <a:lnSpc>
                <a:spcPct val="85000"/>
              </a:lnSpc>
              <a:defRPr/>
            </a:pPr>
            <a:r>
              <a:rPr lang="en-US" dirty="0"/>
              <a:t>Each interface connects to a separate network</a:t>
            </a:r>
          </a:p>
          <a:p>
            <a:pPr>
              <a:lnSpc>
                <a:spcPct val="85000"/>
              </a:lnSpc>
              <a:defRPr/>
            </a:pPr>
            <a:r>
              <a:rPr lang="en-US" dirty="0"/>
              <a:t>Consist of socket or jack found on the outside of a router </a:t>
            </a:r>
          </a:p>
          <a:p>
            <a:pPr>
              <a:lnSpc>
                <a:spcPct val="85000"/>
              </a:lnSpc>
              <a:defRPr/>
            </a:pPr>
            <a:r>
              <a:rPr lang="en-US" dirty="0"/>
              <a:t>Types of router interfaces:</a:t>
            </a:r>
          </a:p>
          <a:p>
            <a:pPr marL="688975" lvl="1" indent="-225425">
              <a:lnSpc>
                <a:spcPct val="85000"/>
              </a:lnSpc>
              <a:buFontTx/>
              <a:buChar char="–"/>
              <a:defRPr/>
            </a:pPr>
            <a:r>
              <a:rPr lang="en-US" dirty="0"/>
              <a:t>Ethernet</a:t>
            </a:r>
          </a:p>
          <a:p>
            <a:pPr marL="688975" lvl="1" indent="-225425">
              <a:lnSpc>
                <a:spcPct val="85000"/>
              </a:lnSpc>
              <a:buFontTx/>
              <a:buChar char="–"/>
              <a:defRPr/>
            </a:pPr>
            <a:r>
              <a:rPr lang="en-US" dirty="0" err="1"/>
              <a:t>Fastethernet</a:t>
            </a:r>
            <a:endParaRPr lang="en-US" dirty="0"/>
          </a:p>
          <a:p>
            <a:pPr marL="688975" lvl="1" indent="-225425">
              <a:lnSpc>
                <a:spcPct val="85000"/>
              </a:lnSpc>
              <a:buFontTx/>
              <a:buChar char="–"/>
              <a:defRPr/>
            </a:pPr>
            <a:r>
              <a:rPr lang="en-US" dirty="0"/>
              <a:t>Serial</a:t>
            </a:r>
          </a:p>
          <a:p>
            <a:pPr marL="688975" lvl="1" indent="-225425">
              <a:lnSpc>
                <a:spcPct val="85000"/>
              </a:lnSpc>
              <a:buFontTx/>
              <a:buChar char="–"/>
              <a:defRPr/>
            </a:pPr>
            <a:r>
              <a:rPr lang="en-US" dirty="0"/>
              <a:t>DSL</a:t>
            </a:r>
          </a:p>
          <a:p>
            <a:pPr marL="688975" lvl="1" indent="-225425">
              <a:lnSpc>
                <a:spcPct val="85000"/>
              </a:lnSpc>
              <a:buFontTx/>
              <a:buChar char="–"/>
              <a:defRPr/>
            </a:pPr>
            <a:r>
              <a:rPr lang="en-US" dirty="0"/>
              <a:t>ISDN</a:t>
            </a:r>
          </a:p>
          <a:p>
            <a:pPr marL="688975" lvl="1" indent="-225425">
              <a:lnSpc>
                <a:spcPct val="85000"/>
              </a:lnSpc>
              <a:buFontTx/>
              <a:buChar char="–"/>
              <a:defRPr/>
            </a:pPr>
            <a:r>
              <a:rPr lang="en-US" dirty="0"/>
              <a:t>Cable </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167" y="3922167"/>
            <a:ext cx="5799833" cy="274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27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12</a:t>
            </a:fld>
            <a:endParaRPr lang="en-GB"/>
          </a:p>
        </p:txBody>
      </p:sp>
      <p:sp>
        <p:nvSpPr>
          <p:cNvPr id="4" name="Content Placeholder 3"/>
          <p:cNvSpPr>
            <a:spLocks noGrp="1"/>
          </p:cNvSpPr>
          <p:nvPr>
            <p:ph sz="quarter" idx="1"/>
          </p:nvPr>
        </p:nvSpPr>
        <p:spPr>
          <a:xfrm>
            <a:off x="612648" y="1600200"/>
            <a:ext cx="7127704" cy="3845024"/>
          </a:xfrm>
        </p:spPr>
        <p:txBody>
          <a:bodyPr>
            <a:normAutofit fontScale="92500" lnSpcReduction="10000"/>
          </a:bodyPr>
          <a:lstStyle/>
          <a:p>
            <a:pPr>
              <a:spcBef>
                <a:spcPct val="25000"/>
              </a:spcBef>
              <a:defRPr/>
            </a:pPr>
            <a:r>
              <a:rPr lang="en-US" sz="2000" dirty="0"/>
              <a:t>Two major groups of Router Interfaces</a:t>
            </a:r>
          </a:p>
          <a:p>
            <a:pPr marL="688975" lvl="1" indent="-225425">
              <a:spcBef>
                <a:spcPct val="25000"/>
              </a:spcBef>
              <a:buFontTx/>
              <a:buChar char="–"/>
              <a:defRPr/>
            </a:pPr>
            <a:r>
              <a:rPr lang="en-US" dirty="0"/>
              <a:t>LAN Interfaces</a:t>
            </a:r>
          </a:p>
          <a:p>
            <a:pPr marL="1139825" lvl="2" indent="-225425">
              <a:spcBef>
                <a:spcPct val="25000"/>
              </a:spcBef>
              <a:buFontTx/>
              <a:buChar char="•"/>
              <a:defRPr/>
            </a:pPr>
            <a:r>
              <a:rPr lang="en-US" sz="1800" dirty="0"/>
              <a:t>Are used to connect router to LAN network</a:t>
            </a:r>
          </a:p>
          <a:p>
            <a:pPr marL="1139825" lvl="2" indent="-225425">
              <a:spcBef>
                <a:spcPct val="25000"/>
              </a:spcBef>
              <a:buFontTx/>
              <a:buChar char="•"/>
              <a:defRPr/>
            </a:pPr>
            <a:r>
              <a:rPr lang="en-US" sz="1800" dirty="0"/>
              <a:t>Has a layer 2 MAC address </a:t>
            </a:r>
          </a:p>
          <a:p>
            <a:pPr marL="1139825" lvl="2" indent="-225425">
              <a:spcBef>
                <a:spcPct val="25000"/>
              </a:spcBef>
              <a:buFontTx/>
              <a:buChar char="•"/>
              <a:defRPr/>
            </a:pPr>
            <a:r>
              <a:rPr lang="en-US" sz="1800" dirty="0"/>
              <a:t>Can be assigned a Layer 3 IP address</a:t>
            </a:r>
          </a:p>
          <a:p>
            <a:pPr marL="1139825" lvl="2" indent="-225425">
              <a:spcBef>
                <a:spcPct val="25000"/>
              </a:spcBef>
              <a:buFontTx/>
              <a:buChar char="•"/>
              <a:defRPr/>
            </a:pPr>
            <a:r>
              <a:rPr lang="en-US" sz="1800" dirty="0"/>
              <a:t>Usually consist of an RJ-45 jack</a:t>
            </a:r>
          </a:p>
          <a:p>
            <a:pPr marL="688975" lvl="1" indent="-225425">
              <a:spcBef>
                <a:spcPct val="25000"/>
              </a:spcBef>
              <a:buFontTx/>
              <a:buChar char="–"/>
              <a:defRPr/>
            </a:pPr>
            <a:r>
              <a:rPr lang="en-US" dirty="0"/>
              <a:t>WAN Interfaces</a:t>
            </a:r>
          </a:p>
          <a:p>
            <a:pPr marL="1139825" lvl="2" indent="-225425">
              <a:spcBef>
                <a:spcPct val="25000"/>
              </a:spcBef>
              <a:buFontTx/>
              <a:buChar char="•"/>
              <a:defRPr/>
            </a:pPr>
            <a:r>
              <a:rPr lang="en-US" sz="1800" dirty="0"/>
              <a:t>Are used to connect routers to external networks that interconnect LANs</a:t>
            </a:r>
          </a:p>
          <a:p>
            <a:pPr marL="1139825" lvl="2" indent="-225425">
              <a:spcBef>
                <a:spcPct val="25000"/>
              </a:spcBef>
              <a:buFontTx/>
              <a:buChar char="•"/>
              <a:defRPr/>
            </a:pPr>
            <a:r>
              <a:rPr lang="en-US" sz="1800" dirty="0"/>
              <a:t>Depending on the WAN technology, a layer 2 address may be used</a:t>
            </a:r>
          </a:p>
          <a:p>
            <a:pPr marL="1139825" lvl="2" indent="-225425">
              <a:spcBef>
                <a:spcPct val="25000"/>
              </a:spcBef>
              <a:buFontTx/>
              <a:buChar char="•"/>
              <a:defRPr/>
            </a:pPr>
            <a:r>
              <a:rPr lang="en-US" sz="1800" dirty="0"/>
              <a:t>Uses a layer 3 IP address </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886598"/>
            <a:ext cx="4716016" cy="197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525842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13</a:t>
            </a:fld>
            <a:endParaRPr lang="en-GB"/>
          </a:p>
        </p:txBody>
      </p:sp>
      <p:sp>
        <p:nvSpPr>
          <p:cNvPr id="4" name="Content Placeholder 3"/>
          <p:cNvSpPr>
            <a:spLocks noGrp="1"/>
          </p:cNvSpPr>
          <p:nvPr>
            <p:ph sz="quarter" idx="1"/>
          </p:nvPr>
        </p:nvSpPr>
        <p:spPr>
          <a:xfrm>
            <a:off x="612648" y="1600200"/>
            <a:ext cx="8153400" cy="2188840"/>
          </a:xfrm>
        </p:spPr>
        <p:txBody>
          <a:bodyPr>
            <a:normAutofit fontScale="85000" lnSpcReduction="10000"/>
          </a:bodyPr>
          <a:lstStyle/>
          <a:p>
            <a:pPr>
              <a:lnSpc>
                <a:spcPct val="85000"/>
              </a:lnSpc>
              <a:defRPr/>
            </a:pPr>
            <a:r>
              <a:rPr lang="en-US" dirty="0"/>
              <a:t>Routers and the Network Layer</a:t>
            </a:r>
          </a:p>
          <a:p>
            <a:pPr marL="688975" lvl="1" indent="-225425">
              <a:lnSpc>
                <a:spcPct val="85000"/>
              </a:lnSpc>
              <a:buFontTx/>
              <a:buChar char="–"/>
              <a:defRPr/>
            </a:pPr>
            <a:r>
              <a:rPr lang="en-US" dirty="0"/>
              <a:t>Routers use destination IP address to forward packets</a:t>
            </a:r>
          </a:p>
          <a:p>
            <a:pPr marL="1139825" lvl="2" indent="-225425">
              <a:lnSpc>
                <a:spcPct val="85000"/>
              </a:lnSpc>
              <a:buFontTx/>
              <a:buChar char="•"/>
              <a:defRPr/>
            </a:pPr>
            <a:r>
              <a:rPr lang="en-US" dirty="0"/>
              <a:t>The path a packet takes is determined after a router consults information in the routing table</a:t>
            </a:r>
          </a:p>
          <a:p>
            <a:pPr marL="1139825" lvl="2" indent="-225425">
              <a:lnSpc>
                <a:spcPct val="85000"/>
              </a:lnSpc>
              <a:buFontTx/>
              <a:buChar char="•"/>
              <a:defRPr/>
            </a:pPr>
            <a:r>
              <a:rPr lang="en-US" dirty="0"/>
              <a:t>After router determines the best path</a:t>
            </a:r>
          </a:p>
          <a:p>
            <a:pPr marL="1139825" lvl="2" indent="-225425">
              <a:lnSpc>
                <a:spcPct val="85000"/>
              </a:lnSpc>
              <a:buFontTx/>
              <a:buChar char="•"/>
              <a:defRPr/>
            </a:pPr>
            <a:r>
              <a:rPr lang="en-US" dirty="0"/>
              <a:t>Packet is encapsulated into a frame</a:t>
            </a:r>
          </a:p>
          <a:p>
            <a:pPr marL="1139825" lvl="2" indent="-225425">
              <a:lnSpc>
                <a:spcPct val="85000"/>
              </a:lnSpc>
              <a:buFontTx/>
              <a:buChar char="•"/>
              <a:defRPr/>
            </a:pPr>
            <a:r>
              <a:rPr lang="en-US" dirty="0"/>
              <a:t>Frame is then placed on network medium in form of </a:t>
            </a:r>
            <a:r>
              <a:rPr lang="en-US" dirty="0" smtClean="0"/>
              <a:t>Bits</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68750"/>
            <a:ext cx="91440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665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14</a:t>
            </a:fld>
            <a:endParaRPr lang="en-GB"/>
          </a:p>
        </p:txBody>
      </p:sp>
      <p:sp>
        <p:nvSpPr>
          <p:cNvPr id="4" name="Content Placeholder 3"/>
          <p:cNvSpPr>
            <a:spLocks noGrp="1"/>
          </p:cNvSpPr>
          <p:nvPr>
            <p:ph sz="quarter" idx="1"/>
          </p:nvPr>
        </p:nvSpPr>
        <p:spPr>
          <a:xfrm>
            <a:off x="612648" y="1600200"/>
            <a:ext cx="8153400" cy="1828800"/>
          </a:xfrm>
        </p:spPr>
        <p:txBody>
          <a:bodyPr>
            <a:normAutofit fontScale="62500" lnSpcReduction="20000"/>
          </a:bodyPr>
          <a:lstStyle/>
          <a:p>
            <a:pPr>
              <a:defRPr/>
            </a:pPr>
            <a:r>
              <a:rPr lang="en-US" dirty="0"/>
              <a:t>Routers Operate at Layers 1, 2 &amp; 3</a:t>
            </a:r>
          </a:p>
          <a:p>
            <a:pPr marL="688975" lvl="1" indent="-225425">
              <a:spcBef>
                <a:spcPct val="25000"/>
              </a:spcBef>
              <a:buFontTx/>
              <a:buChar char="–"/>
              <a:defRPr/>
            </a:pPr>
            <a:r>
              <a:rPr lang="en-US" dirty="0"/>
              <a:t>Router receives a stream of encoded bits</a:t>
            </a:r>
          </a:p>
          <a:p>
            <a:pPr marL="688975" lvl="1" indent="-225425">
              <a:spcBef>
                <a:spcPct val="25000"/>
              </a:spcBef>
              <a:buFontTx/>
              <a:buChar char="–"/>
              <a:defRPr/>
            </a:pPr>
            <a:r>
              <a:rPr lang="en-US" dirty="0"/>
              <a:t>Bits are decoded and passed to layer 2</a:t>
            </a:r>
          </a:p>
          <a:p>
            <a:pPr marL="688975" lvl="1" indent="-225425">
              <a:spcBef>
                <a:spcPct val="25000"/>
              </a:spcBef>
              <a:buFontTx/>
              <a:buChar char="–"/>
              <a:defRPr/>
            </a:pPr>
            <a:r>
              <a:rPr lang="en-US" dirty="0"/>
              <a:t>Router de-encapsulates the frame</a:t>
            </a:r>
          </a:p>
          <a:p>
            <a:pPr marL="688975" lvl="1" indent="-225425">
              <a:spcBef>
                <a:spcPct val="25000"/>
              </a:spcBef>
              <a:buFontTx/>
              <a:buChar char="–"/>
              <a:defRPr/>
            </a:pPr>
            <a:r>
              <a:rPr lang="en-US" dirty="0"/>
              <a:t>Remaining packet passed up to layer 3</a:t>
            </a:r>
          </a:p>
          <a:p>
            <a:pPr marL="1139825" lvl="2" indent="-225425">
              <a:spcBef>
                <a:spcPct val="25000"/>
              </a:spcBef>
              <a:buFontTx/>
              <a:buChar char="•"/>
              <a:defRPr/>
            </a:pPr>
            <a:r>
              <a:rPr lang="en-US" dirty="0"/>
              <a:t>Routing decision made at this layer by examining destination IP address</a:t>
            </a:r>
          </a:p>
          <a:p>
            <a:pPr marL="688975" lvl="1" indent="-225425">
              <a:spcBef>
                <a:spcPct val="25000"/>
              </a:spcBef>
              <a:buFontTx/>
              <a:buChar char="–"/>
              <a:defRPr/>
            </a:pPr>
            <a:r>
              <a:rPr lang="en-US" dirty="0"/>
              <a:t>Packet is then re-encapsulated &amp; sent out outbound </a:t>
            </a:r>
            <a:r>
              <a:rPr lang="en-US" dirty="0" smtClean="0"/>
              <a:t>interface</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73016"/>
            <a:ext cx="8352928" cy="328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526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Devices and Apply Addresses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15</a:t>
            </a:fld>
            <a:endParaRPr lang="en-GB"/>
          </a:p>
        </p:txBody>
      </p:sp>
      <p:sp>
        <p:nvSpPr>
          <p:cNvPr id="4" name="Content Placeholder 3"/>
          <p:cNvSpPr>
            <a:spLocks noGrp="1"/>
          </p:cNvSpPr>
          <p:nvPr>
            <p:ph sz="quarter" idx="1"/>
          </p:nvPr>
        </p:nvSpPr>
        <p:spPr>
          <a:xfrm>
            <a:off x="612648" y="1600200"/>
            <a:ext cx="6983688" cy="2476872"/>
          </a:xfrm>
        </p:spPr>
        <p:txBody>
          <a:bodyPr>
            <a:normAutofit fontScale="55000" lnSpcReduction="20000"/>
          </a:bodyPr>
          <a:lstStyle/>
          <a:p>
            <a:pPr>
              <a:defRPr/>
            </a:pPr>
            <a:r>
              <a:rPr lang="en-US" dirty="0"/>
              <a:t>Implementing Basic Addressing Schemes</a:t>
            </a:r>
          </a:p>
          <a:p>
            <a:pPr>
              <a:defRPr/>
            </a:pPr>
            <a:r>
              <a:rPr lang="en-US" dirty="0"/>
              <a:t>When designing a new network or mapping an existing network you must provide the following information in the form of a document:</a:t>
            </a:r>
          </a:p>
          <a:p>
            <a:pPr marL="688975" lvl="1" indent="-225425">
              <a:buFontTx/>
              <a:buChar char="–"/>
              <a:defRPr/>
            </a:pPr>
            <a:r>
              <a:rPr lang="en-US" sz="2200" dirty="0"/>
              <a:t>Topology drawing that Illustrates physical connectivity</a:t>
            </a:r>
          </a:p>
          <a:p>
            <a:pPr marL="688975" lvl="1" indent="-225425">
              <a:buFontTx/>
              <a:buChar char="–"/>
              <a:defRPr/>
            </a:pPr>
            <a:r>
              <a:rPr lang="en-US" sz="2200" dirty="0"/>
              <a:t>Address table that provides the following information:</a:t>
            </a:r>
          </a:p>
          <a:p>
            <a:pPr marL="1139825" lvl="2" indent="-225425">
              <a:buFontTx/>
              <a:buChar char="•"/>
              <a:defRPr/>
            </a:pPr>
            <a:r>
              <a:rPr lang="en-US" sz="2200" dirty="0"/>
              <a:t>Device name</a:t>
            </a:r>
          </a:p>
          <a:p>
            <a:pPr marL="1139825" lvl="2" indent="-225425">
              <a:buFontTx/>
              <a:buChar char="•"/>
              <a:defRPr/>
            </a:pPr>
            <a:r>
              <a:rPr lang="en-US" sz="2200" dirty="0"/>
              <a:t>Interfaces used</a:t>
            </a:r>
          </a:p>
          <a:p>
            <a:pPr marL="1139825" lvl="2" indent="-225425">
              <a:buFontTx/>
              <a:buChar char="•"/>
              <a:defRPr/>
            </a:pPr>
            <a:r>
              <a:rPr lang="en-US" sz="2200" dirty="0"/>
              <a:t>IP addresses</a:t>
            </a:r>
          </a:p>
          <a:p>
            <a:pPr marL="1139825" lvl="2" indent="-225425">
              <a:buFontTx/>
              <a:buChar char="•"/>
              <a:defRPr/>
            </a:pPr>
            <a:r>
              <a:rPr lang="en-US" sz="2200" dirty="0"/>
              <a:t>Default </a:t>
            </a:r>
            <a:r>
              <a:rPr lang="en-US" sz="2200" dirty="0" smtClean="0"/>
              <a:t>gateway</a:t>
            </a:r>
            <a:endParaRPr lang="en-US" sz="22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78288"/>
            <a:ext cx="8892479"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44958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Devices and Apply Addresses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16</a:t>
            </a:fld>
            <a:endParaRPr lang="en-GB"/>
          </a:p>
        </p:txBody>
      </p:sp>
      <p:sp>
        <p:nvSpPr>
          <p:cNvPr id="4" name="Content Placeholder 3"/>
          <p:cNvSpPr>
            <a:spLocks noGrp="1"/>
          </p:cNvSpPr>
          <p:nvPr>
            <p:ph sz="quarter" idx="1"/>
          </p:nvPr>
        </p:nvSpPr>
        <p:spPr>
          <a:xfrm>
            <a:off x="612648" y="1600200"/>
            <a:ext cx="8153400" cy="4925144"/>
          </a:xfrm>
        </p:spPr>
        <p:txBody>
          <a:bodyPr>
            <a:normAutofit lnSpcReduction="10000"/>
          </a:bodyPr>
          <a:lstStyle/>
          <a:p>
            <a:pPr>
              <a:defRPr/>
            </a:pPr>
            <a:r>
              <a:rPr lang="en-US" dirty="0"/>
              <a:t>Basic Router Configuration</a:t>
            </a:r>
          </a:p>
          <a:p>
            <a:pPr marL="688975" lvl="1" indent="-225425">
              <a:buFontTx/>
              <a:buChar char="–"/>
              <a:defRPr/>
            </a:pPr>
            <a:r>
              <a:rPr lang="en-US" dirty="0"/>
              <a:t>A basic router configuration should contain the following:</a:t>
            </a:r>
          </a:p>
          <a:p>
            <a:pPr marL="1139825" lvl="2" indent="-225425">
              <a:buFontTx/>
              <a:buChar char="•"/>
              <a:defRPr/>
            </a:pPr>
            <a:r>
              <a:rPr lang="en-US" sz="1800" dirty="0">
                <a:solidFill>
                  <a:srgbClr val="0000FF"/>
                </a:solidFill>
              </a:rPr>
              <a:t>Router name</a:t>
            </a:r>
            <a:r>
              <a:rPr lang="en-US" sz="1800" dirty="0"/>
              <a:t> - Host name should be unique.</a:t>
            </a:r>
          </a:p>
          <a:p>
            <a:pPr marL="1139825" lvl="2" indent="-225425">
              <a:buFontTx/>
              <a:buChar char="•"/>
              <a:defRPr/>
            </a:pPr>
            <a:r>
              <a:rPr lang="en-US" sz="1800" dirty="0">
                <a:solidFill>
                  <a:srgbClr val="0000FF"/>
                </a:solidFill>
              </a:rPr>
              <a:t>Banner</a:t>
            </a:r>
            <a:r>
              <a:rPr lang="en-US" sz="1800" dirty="0"/>
              <a:t> - At a minimum, banner should warn against unauthorized use.</a:t>
            </a:r>
          </a:p>
          <a:p>
            <a:pPr marL="1139825" lvl="2" indent="-225425">
              <a:buFontTx/>
              <a:buChar char="•"/>
              <a:defRPr/>
            </a:pPr>
            <a:r>
              <a:rPr lang="en-US" sz="1800" dirty="0">
                <a:solidFill>
                  <a:srgbClr val="0000FF"/>
                </a:solidFill>
              </a:rPr>
              <a:t>Passwords</a:t>
            </a:r>
            <a:r>
              <a:rPr lang="en-US" sz="1800" dirty="0"/>
              <a:t> - Use strong passwords.</a:t>
            </a:r>
          </a:p>
          <a:p>
            <a:pPr marL="1139825" lvl="2" indent="-225425">
              <a:buFontTx/>
              <a:buChar char="•"/>
              <a:defRPr/>
            </a:pPr>
            <a:r>
              <a:rPr lang="en-US" sz="1800" dirty="0">
                <a:solidFill>
                  <a:srgbClr val="0000FF"/>
                </a:solidFill>
              </a:rPr>
              <a:t>Interface configurations</a:t>
            </a:r>
            <a:r>
              <a:rPr lang="en-US" sz="1800" dirty="0"/>
              <a:t> - Specify interface type, IP address and subnet mask.  Describe purpose of interface.  Issue no shutdown command.  If DCE serial interface issue clock rate command.</a:t>
            </a:r>
          </a:p>
          <a:p>
            <a:pPr marL="688975" lvl="1" indent="-225425">
              <a:buFontTx/>
              <a:buChar char="–"/>
              <a:defRPr/>
            </a:pPr>
            <a:r>
              <a:rPr lang="en-US" dirty="0"/>
              <a:t>After entering in the basic configuration the following tasks should be completed:</a:t>
            </a:r>
          </a:p>
          <a:p>
            <a:pPr marL="1139825" lvl="2" indent="-225425">
              <a:buFontTx/>
              <a:buChar char="•"/>
              <a:defRPr/>
            </a:pPr>
            <a:r>
              <a:rPr lang="en-US" sz="1800" dirty="0">
                <a:solidFill>
                  <a:srgbClr val="FF0000"/>
                </a:solidFill>
              </a:rPr>
              <a:t>Verify</a:t>
            </a:r>
            <a:r>
              <a:rPr lang="en-US" sz="1800" dirty="0">
                <a:solidFill>
                  <a:schemeClr val="accent2"/>
                </a:solidFill>
              </a:rPr>
              <a:t> </a:t>
            </a:r>
            <a:r>
              <a:rPr lang="en-US" sz="1800" dirty="0"/>
              <a:t>basic configuration and router operations.  </a:t>
            </a:r>
          </a:p>
          <a:p>
            <a:pPr marL="1139825" lvl="2" indent="-225425">
              <a:buFontTx/>
              <a:buChar char="•"/>
              <a:defRPr/>
            </a:pPr>
            <a:r>
              <a:rPr lang="en-US" sz="1800" dirty="0">
                <a:solidFill>
                  <a:srgbClr val="FF0000"/>
                </a:solidFill>
              </a:rPr>
              <a:t>Save</a:t>
            </a:r>
            <a:r>
              <a:rPr lang="en-US" sz="1800" dirty="0"/>
              <a:t> the changes on a router</a:t>
            </a:r>
            <a:r>
              <a:rPr lang="en-US" sz="1800" dirty="0" smtClean="0"/>
              <a:t>.</a:t>
            </a:r>
            <a:endParaRPr lang="en-US" sz="18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89566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Devices and Apply Addresses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17</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44824"/>
            <a:ext cx="7488832" cy="432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2245269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Devices and Apply Addresses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18</a:t>
            </a:fld>
            <a:endParaRPr lang="en-GB"/>
          </a:p>
        </p:txBody>
      </p:sp>
      <p:sp>
        <p:nvSpPr>
          <p:cNvPr id="4" name="Content Placeholder 3"/>
          <p:cNvSpPr>
            <a:spLocks noGrp="1"/>
          </p:cNvSpPr>
          <p:nvPr>
            <p:ph sz="quarter" idx="1"/>
          </p:nvPr>
        </p:nvSpPr>
        <p:spPr>
          <a:xfrm>
            <a:off x="395536" y="1600200"/>
            <a:ext cx="8568952" cy="4495800"/>
          </a:xfrm>
        </p:spPr>
        <p:txBody>
          <a:bodyPr>
            <a:normAutofit/>
          </a:bodyPr>
          <a:lstStyle/>
          <a:p>
            <a:pPr>
              <a:defRPr/>
            </a:pPr>
            <a:r>
              <a:rPr lang="en-US" sz="2000" dirty="0"/>
              <a:t>Verify Basic Router Configuration</a:t>
            </a:r>
          </a:p>
          <a:p>
            <a:pPr marL="688975" lvl="1" indent="-225425">
              <a:buFontTx/>
              <a:buChar char="–"/>
              <a:defRPr/>
            </a:pPr>
            <a:r>
              <a:rPr lang="en-US" sz="2000" dirty="0"/>
              <a:t>Issue the </a:t>
            </a:r>
            <a:r>
              <a:rPr lang="en-US" sz="2000" i="1" dirty="0">
                <a:solidFill>
                  <a:srgbClr val="FF0000"/>
                </a:solidFill>
              </a:rPr>
              <a:t>show running-</a:t>
            </a:r>
            <a:r>
              <a:rPr lang="en-US" sz="2000" i="1" dirty="0" err="1">
                <a:solidFill>
                  <a:srgbClr val="FF0000"/>
                </a:solidFill>
              </a:rPr>
              <a:t>config</a:t>
            </a:r>
            <a:r>
              <a:rPr lang="en-US" sz="2000" dirty="0"/>
              <a:t> command</a:t>
            </a:r>
          </a:p>
          <a:p>
            <a:pPr marL="688975" lvl="1" indent="-225425">
              <a:buFontTx/>
              <a:buChar char="–"/>
              <a:defRPr/>
            </a:pPr>
            <a:r>
              <a:rPr lang="en-US" sz="2000" dirty="0"/>
              <a:t>Save the basic router configuration by issuing the </a:t>
            </a:r>
            <a:r>
              <a:rPr lang="en-US" sz="2000" i="1" dirty="0">
                <a:solidFill>
                  <a:srgbClr val="FF0000"/>
                </a:solidFill>
              </a:rPr>
              <a:t>copy running-</a:t>
            </a:r>
            <a:r>
              <a:rPr lang="en-US" sz="2000" i="1" dirty="0" err="1">
                <a:solidFill>
                  <a:srgbClr val="FF0000"/>
                </a:solidFill>
              </a:rPr>
              <a:t>config</a:t>
            </a:r>
            <a:r>
              <a:rPr lang="en-US" sz="2000" i="1" dirty="0">
                <a:solidFill>
                  <a:srgbClr val="FF0000"/>
                </a:solidFill>
              </a:rPr>
              <a:t> startup-</a:t>
            </a:r>
            <a:r>
              <a:rPr lang="en-US" sz="2000" i="1" dirty="0" err="1">
                <a:solidFill>
                  <a:srgbClr val="FF0000"/>
                </a:solidFill>
              </a:rPr>
              <a:t>config</a:t>
            </a:r>
            <a:r>
              <a:rPr lang="en-US" sz="2000" dirty="0"/>
              <a:t> command</a:t>
            </a:r>
          </a:p>
          <a:p>
            <a:pPr marL="688975" lvl="1" indent="-225425">
              <a:buFontTx/>
              <a:buChar char="–"/>
              <a:defRPr/>
            </a:pPr>
            <a:r>
              <a:rPr lang="en-US" sz="2000" dirty="0"/>
              <a:t>Additional commands that will enable you to further verify router configuration are:</a:t>
            </a:r>
          </a:p>
          <a:p>
            <a:pPr marL="1139825" lvl="2" indent="-225425">
              <a:buFontTx/>
              <a:buChar char="•"/>
              <a:defRPr/>
            </a:pPr>
            <a:r>
              <a:rPr lang="en-US" sz="2000" dirty="0">
                <a:solidFill>
                  <a:srgbClr val="FF0000"/>
                </a:solidFill>
              </a:rPr>
              <a:t>Show running-</a:t>
            </a:r>
            <a:r>
              <a:rPr lang="en-US" sz="2000" dirty="0" err="1">
                <a:solidFill>
                  <a:srgbClr val="FF0000"/>
                </a:solidFill>
              </a:rPr>
              <a:t>config</a:t>
            </a:r>
            <a:r>
              <a:rPr lang="en-US" sz="2000" dirty="0"/>
              <a:t> - Displays configuration currently in RAM</a:t>
            </a:r>
          </a:p>
          <a:p>
            <a:pPr marL="1139825" lvl="2" indent="-225425">
              <a:buFontTx/>
              <a:buChar char="•"/>
              <a:defRPr/>
            </a:pPr>
            <a:r>
              <a:rPr lang="en-US" sz="2000" dirty="0">
                <a:solidFill>
                  <a:srgbClr val="FF0000"/>
                </a:solidFill>
              </a:rPr>
              <a:t>Show startup-</a:t>
            </a:r>
            <a:r>
              <a:rPr lang="en-US" sz="2000" dirty="0" err="1">
                <a:solidFill>
                  <a:srgbClr val="FF0000"/>
                </a:solidFill>
              </a:rPr>
              <a:t>config</a:t>
            </a:r>
            <a:r>
              <a:rPr lang="en-US" sz="2000" dirty="0"/>
              <a:t> - Displays configuration file NVRAM</a:t>
            </a:r>
          </a:p>
          <a:p>
            <a:pPr marL="1139825" lvl="2" indent="-225425">
              <a:buFontTx/>
              <a:buChar char="•"/>
              <a:defRPr/>
            </a:pPr>
            <a:r>
              <a:rPr lang="en-US" sz="2000" dirty="0">
                <a:solidFill>
                  <a:srgbClr val="FF0000"/>
                </a:solidFill>
              </a:rPr>
              <a:t>Show IP route</a:t>
            </a:r>
            <a:r>
              <a:rPr lang="en-US" sz="2000" dirty="0"/>
              <a:t> - Displays routing table</a:t>
            </a:r>
          </a:p>
          <a:p>
            <a:pPr marL="1139825" lvl="2" indent="-225425">
              <a:buFontTx/>
              <a:buChar char="•"/>
              <a:defRPr/>
            </a:pPr>
            <a:r>
              <a:rPr lang="en-US" sz="2000" dirty="0">
                <a:solidFill>
                  <a:srgbClr val="FF0000"/>
                </a:solidFill>
              </a:rPr>
              <a:t>Show interfaces</a:t>
            </a:r>
            <a:r>
              <a:rPr lang="en-US" sz="2000" dirty="0"/>
              <a:t> - Displays all interface configurations</a:t>
            </a:r>
          </a:p>
          <a:p>
            <a:pPr marL="1139825" lvl="2" indent="-225425">
              <a:buFontTx/>
              <a:buChar char="•"/>
              <a:defRPr/>
            </a:pPr>
            <a:r>
              <a:rPr lang="en-US" sz="2000" dirty="0">
                <a:solidFill>
                  <a:srgbClr val="FF0000"/>
                </a:solidFill>
              </a:rPr>
              <a:t>Show IP </a:t>
            </a:r>
            <a:r>
              <a:rPr lang="en-US" sz="2000" dirty="0" err="1">
                <a:solidFill>
                  <a:srgbClr val="FF0000"/>
                </a:solidFill>
              </a:rPr>
              <a:t>int</a:t>
            </a:r>
            <a:r>
              <a:rPr lang="en-US" sz="2000" dirty="0">
                <a:solidFill>
                  <a:srgbClr val="FF0000"/>
                </a:solidFill>
              </a:rPr>
              <a:t> brief </a:t>
            </a:r>
            <a:r>
              <a:rPr lang="en-US" sz="2000" dirty="0"/>
              <a:t>- Displays abbreviated interface configuration </a:t>
            </a:r>
            <a:r>
              <a:rPr lang="en-US" sz="2000" dirty="0" smtClean="0"/>
              <a:t>information</a:t>
            </a:r>
            <a:endParaRPr lang="en-US" sz="20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048978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19</a:t>
            </a:fld>
            <a:endParaRPr lang="en-GB"/>
          </a:p>
        </p:txBody>
      </p:sp>
      <p:sp>
        <p:nvSpPr>
          <p:cNvPr id="4" name="Content Placeholder 3"/>
          <p:cNvSpPr>
            <a:spLocks noGrp="1"/>
          </p:cNvSpPr>
          <p:nvPr>
            <p:ph sz="quarter" idx="1"/>
          </p:nvPr>
        </p:nvSpPr>
        <p:spPr/>
        <p:txBody>
          <a:bodyPr>
            <a:normAutofit fontScale="92500" lnSpcReduction="10000"/>
          </a:bodyPr>
          <a:lstStyle/>
          <a:p>
            <a:pPr>
              <a:defRPr/>
            </a:pPr>
            <a:r>
              <a:rPr lang="en-US" dirty="0"/>
              <a:t>Routing Table is stored in ram and contains information about:</a:t>
            </a:r>
          </a:p>
          <a:p>
            <a:pPr marL="688975" lvl="1" indent="-225425">
              <a:buFontTx/>
              <a:buChar char="–"/>
              <a:defRPr/>
            </a:pPr>
            <a:r>
              <a:rPr lang="en-US" dirty="0">
                <a:solidFill>
                  <a:srgbClr val="0000FF"/>
                </a:solidFill>
              </a:rPr>
              <a:t>Directly connected networks</a:t>
            </a:r>
            <a:r>
              <a:rPr lang="en-US" dirty="0"/>
              <a:t> - this occurs when a device is connected to another router interface</a:t>
            </a:r>
          </a:p>
          <a:p>
            <a:pPr marL="688975" lvl="1" indent="-225425">
              <a:buFontTx/>
              <a:buChar char="–"/>
              <a:defRPr/>
            </a:pPr>
            <a:r>
              <a:rPr lang="en-US" dirty="0">
                <a:solidFill>
                  <a:srgbClr val="0000FF"/>
                </a:solidFill>
              </a:rPr>
              <a:t>Remotely connected networks</a:t>
            </a:r>
            <a:r>
              <a:rPr lang="en-US" dirty="0"/>
              <a:t> - this is a network that is not directly connected to a particular router</a:t>
            </a:r>
          </a:p>
          <a:p>
            <a:pPr marL="688975" lvl="1" indent="-225425">
              <a:buFontTx/>
              <a:buChar char="–"/>
              <a:defRPr/>
            </a:pPr>
            <a:r>
              <a:rPr lang="en-US" dirty="0">
                <a:solidFill>
                  <a:srgbClr val="0000FF"/>
                </a:solidFill>
              </a:rPr>
              <a:t>Detailed information</a:t>
            </a:r>
            <a:r>
              <a:rPr lang="en-US" dirty="0"/>
              <a:t> about the networks include source of information, network address &amp; subnet mask, and </a:t>
            </a:r>
            <a:r>
              <a:rPr lang="en-US" dirty="0" err="1"/>
              <a:t>Ip</a:t>
            </a:r>
            <a:r>
              <a:rPr lang="en-US" dirty="0"/>
              <a:t> address of next-hop router</a:t>
            </a:r>
          </a:p>
          <a:p>
            <a:pPr>
              <a:defRPr/>
            </a:pPr>
            <a:r>
              <a:rPr lang="en-US" dirty="0">
                <a:solidFill>
                  <a:srgbClr val="FF0000"/>
                </a:solidFill>
              </a:rPr>
              <a:t>Show </a:t>
            </a:r>
            <a:r>
              <a:rPr lang="en-US" dirty="0" err="1">
                <a:solidFill>
                  <a:srgbClr val="FF0000"/>
                </a:solidFill>
              </a:rPr>
              <a:t>ip</a:t>
            </a:r>
            <a:r>
              <a:rPr lang="en-US" dirty="0">
                <a:solidFill>
                  <a:srgbClr val="FF0000"/>
                </a:solidFill>
              </a:rPr>
              <a:t> route</a:t>
            </a:r>
            <a:r>
              <a:rPr lang="en-US" dirty="0"/>
              <a:t> command is used to view a routing </a:t>
            </a:r>
            <a:r>
              <a:rPr lang="en-US" dirty="0" smtClean="0"/>
              <a:t>table</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993495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a:t>
            </a:fld>
            <a:endParaRPr lang="en-GB"/>
          </a:p>
        </p:txBody>
      </p:sp>
      <p:sp>
        <p:nvSpPr>
          <p:cNvPr id="4" name="Content Placeholder 3"/>
          <p:cNvSpPr>
            <a:spLocks noGrp="1"/>
          </p:cNvSpPr>
          <p:nvPr>
            <p:ph sz="quarter" idx="1"/>
          </p:nvPr>
        </p:nvSpPr>
        <p:spPr/>
        <p:txBody>
          <a:bodyPr/>
          <a:lstStyle/>
          <a:p>
            <a:pPr marL="457200" indent="-457200">
              <a:defRPr/>
            </a:pPr>
            <a:r>
              <a:rPr lang="en-US" dirty="0"/>
              <a:t>Identify a router as a computer with an OS and hardware designed for the routing process.</a:t>
            </a:r>
          </a:p>
          <a:p>
            <a:pPr marL="457200" indent="-457200">
              <a:defRPr/>
            </a:pPr>
            <a:r>
              <a:rPr lang="en-US" dirty="0"/>
              <a:t>Demonstrate the ability to configure devices and apply addresses.</a:t>
            </a:r>
          </a:p>
          <a:p>
            <a:pPr marL="457200" indent="-457200">
              <a:defRPr/>
            </a:pPr>
            <a:r>
              <a:rPr lang="en-US" dirty="0"/>
              <a:t>Describe the structure of a routing table.</a:t>
            </a:r>
          </a:p>
          <a:p>
            <a:pPr marL="457200" indent="-457200">
              <a:defRPr/>
            </a:pPr>
            <a:r>
              <a:rPr lang="en-US" dirty="0"/>
              <a:t>Describe how a router determines a path and switches packets</a:t>
            </a:r>
            <a:r>
              <a:rPr lang="en-US" dirty="0" smtClean="0"/>
              <a:t>.</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231558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20</a:t>
            </a:fld>
            <a:endParaRPr lang="en-GB"/>
          </a:p>
        </p:txBody>
      </p:sp>
      <p:sp>
        <p:nvSpPr>
          <p:cNvPr id="4" name="Content Placeholder 3"/>
          <p:cNvSpPr>
            <a:spLocks noGrp="1"/>
          </p:cNvSpPr>
          <p:nvPr>
            <p:ph sz="quarter" idx="1"/>
          </p:nvPr>
        </p:nvSpPr>
        <p:spPr>
          <a:xfrm>
            <a:off x="467544" y="1556792"/>
            <a:ext cx="8531352" cy="1828800"/>
          </a:xfrm>
        </p:spPr>
        <p:txBody>
          <a:bodyPr>
            <a:normAutofit lnSpcReduction="10000"/>
          </a:bodyPr>
          <a:lstStyle/>
          <a:p>
            <a:pPr>
              <a:lnSpc>
                <a:spcPct val="75000"/>
              </a:lnSpc>
              <a:defRPr/>
            </a:pPr>
            <a:r>
              <a:rPr lang="en-US" dirty="0"/>
              <a:t>Adding a connected network to the routing table</a:t>
            </a:r>
          </a:p>
          <a:p>
            <a:pPr marL="688975" lvl="1" indent="-225425">
              <a:lnSpc>
                <a:spcPct val="75000"/>
              </a:lnSpc>
              <a:buFontTx/>
              <a:buChar char="–"/>
              <a:defRPr/>
            </a:pPr>
            <a:r>
              <a:rPr lang="en-US" dirty="0"/>
              <a:t>Router interfaces</a:t>
            </a:r>
          </a:p>
          <a:p>
            <a:pPr marL="1139825" lvl="2" indent="-225425">
              <a:lnSpc>
                <a:spcPct val="75000"/>
              </a:lnSpc>
              <a:buFontTx/>
              <a:buChar char="•"/>
              <a:defRPr/>
            </a:pPr>
            <a:r>
              <a:rPr lang="en-US" dirty="0"/>
              <a:t>Each router interface is a member of a </a:t>
            </a:r>
            <a:r>
              <a:rPr lang="en-US" dirty="0">
                <a:solidFill>
                  <a:srgbClr val="0000FF"/>
                </a:solidFill>
              </a:rPr>
              <a:t>different</a:t>
            </a:r>
            <a:r>
              <a:rPr lang="en-US" dirty="0">
                <a:solidFill>
                  <a:schemeClr val="accent2"/>
                </a:solidFill>
              </a:rPr>
              <a:t> </a:t>
            </a:r>
            <a:r>
              <a:rPr lang="en-US" dirty="0"/>
              <a:t>network</a:t>
            </a:r>
          </a:p>
          <a:p>
            <a:pPr marL="1139825" lvl="2" indent="-225425">
              <a:lnSpc>
                <a:spcPct val="75000"/>
              </a:lnSpc>
              <a:buFontTx/>
              <a:buChar char="•"/>
              <a:defRPr/>
            </a:pPr>
            <a:r>
              <a:rPr lang="en-US" dirty="0"/>
              <a:t>Activated using the </a:t>
            </a:r>
            <a:r>
              <a:rPr lang="en-US" i="1" dirty="0">
                <a:solidFill>
                  <a:srgbClr val="FF0000"/>
                </a:solidFill>
              </a:rPr>
              <a:t>no shutdown</a:t>
            </a:r>
            <a:r>
              <a:rPr lang="en-US" dirty="0"/>
              <a:t> command</a:t>
            </a:r>
          </a:p>
          <a:p>
            <a:pPr marL="1139825" lvl="2" indent="-225425">
              <a:lnSpc>
                <a:spcPct val="75000"/>
              </a:lnSpc>
              <a:buFontTx/>
              <a:buChar char="•"/>
              <a:defRPr/>
            </a:pPr>
            <a:r>
              <a:rPr lang="en-US" dirty="0"/>
              <a:t>In order for static and dynamic routes to exist in routing table you must have directly connected </a:t>
            </a:r>
            <a:r>
              <a:rPr lang="en-US" dirty="0" smtClean="0"/>
              <a:t>networks</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429000"/>
            <a:ext cx="8820472" cy="370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2468955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21</a:t>
            </a:fld>
            <a:endParaRPr lang="en-GB"/>
          </a:p>
        </p:txBody>
      </p:sp>
      <p:sp>
        <p:nvSpPr>
          <p:cNvPr id="4" name="Content Placeholder 3"/>
          <p:cNvSpPr>
            <a:spLocks noGrp="1"/>
          </p:cNvSpPr>
          <p:nvPr>
            <p:ph sz="quarter" idx="1"/>
          </p:nvPr>
        </p:nvSpPr>
        <p:spPr/>
        <p:txBody>
          <a:bodyPr>
            <a:normAutofit fontScale="92500" lnSpcReduction="20000"/>
          </a:bodyPr>
          <a:lstStyle/>
          <a:p>
            <a:pPr>
              <a:defRPr/>
            </a:pPr>
            <a:r>
              <a:rPr lang="en-US" dirty="0"/>
              <a:t>Static routes in the routing table</a:t>
            </a:r>
          </a:p>
          <a:p>
            <a:pPr marL="688975" lvl="1" indent="-225425">
              <a:buFontTx/>
              <a:buChar char="–"/>
              <a:defRPr/>
            </a:pPr>
            <a:r>
              <a:rPr lang="en-US" dirty="0"/>
              <a:t>Includes: network address and subnet mask and IP address of next hop router or exit interface</a:t>
            </a:r>
          </a:p>
          <a:p>
            <a:pPr marL="688975" lvl="1" indent="-225425">
              <a:buFontTx/>
              <a:buChar char="–"/>
              <a:defRPr/>
            </a:pPr>
            <a:r>
              <a:rPr lang="en-US" dirty="0"/>
              <a:t>Denoted with the code </a:t>
            </a:r>
            <a:r>
              <a:rPr lang="en-US" b="1" dirty="0">
                <a:solidFill>
                  <a:srgbClr val="0000FF"/>
                </a:solidFill>
              </a:rPr>
              <a:t>S</a:t>
            </a:r>
            <a:r>
              <a:rPr lang="en-US" b="1" dirty="0"/>
              <a:t> </a:t>
            </a:r>
            <a:r>
              <a:rPr lang="en-US" dirty="0"/>
              <a:t>in the routing table</a:t>
            </a:r>
          </a:p>
          <a:p>
            <a:pPr marL="688975" lvl="1" indent="-225425">
              <a:buFontTx/>
              <a:buChar char="–"/>
              <a:defRPr/>
            </a:pPr>
            <a:r>
              <a:rPr lang="en-US" dirty="0"/>
              <a:t>Routing tables must contain directly connected networks used to connect remote networks before static or dynamic routing can be used</a:t>
            </a:r>
          </a:p>
          <a:p>
            <a:pPr>
              <a:defRPr/>
            </a:pPr>
            <a:r>
              <a:rPr lang="en-US" dirty="0"/>
              <a:t>When to use static routes</a:t>
            </a:r>
          </a:p>
          <a:p>
            <a:pPr marL="688975" lvl="1" indent="-225425">
              <a:buFontTx/>
              <a:buChar char="–"/>
              <a:defRPr/>
            </a:pPr>
            <a:r>
              <a:rPr lang="en-US" dirty="0"/>
              <a:t>When network only consists of a few routers</a:t>
            </a:r>
          </a:p>
          <a:p>
            <a:pPr marL="688975" lvl="1" indent="-225425">
              <a:buFontTx/>
              <a:buChar char="–"/>
              <a:defRPr/>
            </a:pPr>
            <a:r>
              <a:rPr lang="en-US" dirty="0"/>
              <a:t>Network is connected to internet only through one ISP</a:t>
            </a:r>
          </a:p>
          <a:p>
            <a:pPr marL="688975" lvl="1" indent="-225425">
              <a:buFontTx/>
              <a:buChar char="–"/>
              <a:defRPr/>
            </a:pPr>
            <a:r>
              <a:rPr lang="en-US" dirty="0"/>
              <a:t>Hub &amp; spoke topology is used on a large </a:t>
            </a:r>
            <a:r>
              <a:rPr lang="en-US" dirty="0" smtClean="0"/>
              <a:t>network</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24752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22</a:t>
            </a:fld>
            <a:endParaRPr lang="en-GB"/>
          </a:p>
        </p:txBody>
      </p:sp>
      <p:sp>
        <p:nvSpPr>
          <p:cNvPr id="4" name="Content Placeholder 3"/>
          <p:cNvSpPr>
            <a:spLocks noGrp="1"/>
          </p:cNvSpPr>
          <p:nvPr>
            <p:ph sz="quarter" idx="1"/>
          </p:nvPr>
        </p:nvSpPr>
        <p:spPr/>
        <p:txBody>
          <a:bodyPr/>
          <a:lstStyle/>
          <a:p>
            <a:r>
              <a:rPr lang="en-US" dirty="0"/>
              <a:t>Connected and Static </a:t>
            </a:r>
            <a:r>
              <a:rPr lang="en-US" dirty="0" smtClean="0"/>
              <a:t>routes</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15641"/>
            <a:ext cx="914400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63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23</a:t>
            </a:fld>
            <a:endParaRPr lang="en-GB"/>
          </a:p>
        </p:txBody>
      </p:sp>
      <p:sp>
        <p:nvSpPr>
          <p:cNvPr id="4" name="Content Placeholder 3"/>
          <p:cNvSpPr>
            <a:spLocks noGrp="1"/>
          </p:cNvSpPr>
          <p:nvPr>
            <p:ph sz="quarter" idx="1"/>
          </p:nvPr>
        </p:nvSpPr>
        <p:spPr/>
        <p:txBody>
          <a:bodyPr/>
          <a:lstStyle/>
          <a:p>
            <a:pPr>
              <a:defRPr/>
            </a:pPr>
            <a:r>
              <a:rPr lang="en-US" dirty="0"/>
              <a:t>Dynamic routing protocols</a:t>
            </a:r>
          </a:p>
          <a:p>
            <a:pPr marL="688975" lvl="1" indent="-225425">
              <a:buFontTx/>
              <a:buChar char="–"/>
              <a:defRPr/>
            </a:pPr>
            <a:r>
              <a:rPr lang="en-US" dirty="0"/>
              <a:t>Used to add remote networks to a routing table</a:t>
            </a:r>
          </a:p>
          <a:p>
            <a:pPr marL="688975" lvl="1" indent="-225425">
              <a:buFontTx/>
              <a:buChar char="–"/>
              <a:defRPr/>
            </a:pPr>
            <a:r>
              <a:rPr lang="en-US" dirty="0"/>
              <a:t>Are used to discover networks</a:t>
            </a:r>
          </a:p>
          <a:p>
            <a:pPr marL="688975" lvl="1" indent="-225425">
              <a:buFontTx/>
              <a:buChar char="–"/>
              <a:defRPr/>
            </a:pPr>
            <a:r>
              <a:rPr lang="en-US" dirty="0"/>
              <a:t>Are used to update and maintain routing tables</a:t>
            </a:r>
          </a:p>
          <a:p>
            <a:pPr>
              <a:defRPr/>
            </a:pPr>
            <a:r>
              <a:rPr lang="en-US" dirty="0"/>
              <a:t>Automatic network discovery</a:t>
            </a:r>
          </a:p>
          <a:p>
            <a:pPr marL="688975" lvl="1" indent="-225425">
              <a:buFontTx/>
              <a:buChar char="–"/>
              <a:defRPr/>
            </a:pPr>
            <a:r>
              <a:rPr lang="en-US" dirty="0"/>
              <a:t>Routers are able discover new networks by sharing routing table </a:t>
            </a:r>
            <a:r>
              <a:rPr lang="en-US" dirty="0" smtClean="0"/>
              <a:t>information</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786737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24</a:t>
            </a:fld>
            <a:endParaRPr lang="en-GB"/>
          </a:p>
        </p:txBody>
      </p:sp>
      <p:sp>
        <p:nvSpPr>
          <p:cNvPr id="4" name="Content Placeholder 3"/>
          <p:cNvSpPr>
            <a:spLocks noGrp="1"/>
          </p:cNvSpPr>
          <p:nvPr>
            <p:ph sz="quarter" idx="1"/>
          </p:nvPr>
        </p:nvSpPr>
        <p:spPr>
          <a:xfrm>
            <a:off x="251520" y="1600200"/>
            <a:ext cx="7632848" cy="4205064"/>
          </a:xfrm>
        </p:spPr>
        <p:txBody>
          <a:bodyPr>
            <a:normAutofit/>
          </a:bodyPr>
          <a:lstStyle/>
          <a:p>
            <a:pPr>
              <a:spcBef>
                <a:spcPct val="20000"/>
              </a:spcBef>
              <a:tabLst>
                <a:tab pos="1139825" algn="l"/>
              </a:tabLst>
              <a:defRPr/>
            </a:pPr>
            <a:r>
              <a:rPr lang="en-US" sz="2000" dirty="0"/>
              <a:t>Maintaining routing tables</a:t>
            </a:r>
          </a:p>
          <a:p>
            <a:pPr marL="688975" lvl="1" indent="-225425">
              <a:spcBef>
                <a:spcPct val="20000"/>
              </a:spcBef>
              <a:buFontTx/>
              <a:buChar char="–"/>
              <a:tabLst>
                <a:tab pos="1139825" algn="l"/>
              </a:tabLst>
              <a:defRPr/>
            </a:pPr>
            <a:r>
              <a:rPr lang="en-US" sz="2000" dirty="0"/>
              <a:t>Dynamic routing protocols are used to share routing information with other router &amp; to maintain and up date their own routing table</a:t>
            </a:r>
          </a:p>
          <a:p>
            <a:pPr>
              <a:spcBef>
                <a:spcPct val="20000"/>
              </a:spcBef>
              <a:tabLst>
                <a:tab pos="1139825" algn="l"/>
              </a:tabLst>
              <a:defRPr/>
            </a:pPr>
            <a:r>
              <a:rPr lang="en-US" sz="2000" dirty="0"/>
              <a:t>IP routing protocols - example of routing protocols include:</a:t>
            </a:r>
          </a:p>
          <a:p>
            <a:pPr marL="1139825" lvl="2" indent="-225425">
              <a:spcBef>
                <a:spcPct val="20000"/>
              </a:spcBef>
              <a:buFontTx/>
              <a:buChar char="•"/>
              <a:tabLst>
                <a:tab pos="1139825" algn="l"/>
              </a:tabLst>
              <a:defRPr/>
            </a:pPr>
            <a:r>
              <a:rPr lang="en-US" sz="2000" dirty="0"/>
              <a:t>RIP</a:t>
            </a:r>
          </a:p>
          <a:p>
            <a:pPr marL="1139825" lvl="2" indent="-225425">
              <a:spcBef>
                <a:spcPct val="20000"/>
              </a:spcBef>
              <a:buFontTx/>
              <a:buChar char="•"/>
              <a:tabLst>
                <a:tab pos="1139825" algn="l"/>
              </a:tabLst>
              <a:defRPr/>
            </a:pPr>
            <a:r>
              <a:rPr lang="en-US" sz="2000" dirty="0"/>
              <a:t>IGRP</a:t>
            </a:r>
          </a:p>
          <a:p>
            <a:pPr marL="1139825" lvl="2" indent="-225425">
              <a:spcBef>
                <a:spcPct val="20000"/>
              </a:spcBef>
              <a:buFontTx/>
              <a:buChar char="•"/>
              <a:tabLst>
                <a:tab pos="1139825" algn="l"/>
              </a:tabLst>
              <a:defRPr/>
            </a:pPr>
            <a:r>
              <a:rPr lang="en-US" sz="2000" dirty="0"/>
              <a:t>EIGRP</a:t>
            </a:r>
          </a:p>
          <a:p>
            <a:pPr marL="1139825" lvl="2" indent="-225425">
              <a:spcBef>
                <a:spcPct val="20000"/>
              </a:spcBef>
              <a:buFontTx/>
              <a:buChar char="•"/>
              <a:tabLst>
                <a:tab pos="1139825" algn="l"/>
              </a:tabLst>
              <a:defRPr/>
            </a:pPr>
            <a:r>
              <a:rPr lang="en-US" sz="2000" dirty="0" smtClean="0"/>
              <a:t>OSPF</a:t>
            </a:r>
            <a:endParaRPr lang="en-US" sz="20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393597"/>
            <a:ext cx="6685362"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1782133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25</a:t>
            </a:fld>
            <a:endParaRPr lang="en-GB"/>
          </a:p>
        </p:txBody>
      </p:sp>
      <p:sp>
        <p:nvSpPr>
          <p:cNvPr id="4" name="Content Placeholder 3"/>
          <p:cNvSpPr>
            <a:spLocks noGrp="1"/>
          </p:cNvSpPr>
          <p:nvPr>
            <p:ph sz="quarter" idx="1"/>
          </p:nvPr>
        </p:nvSpPr>
        <p:spPr>
          <a:xfrm>
            <a:off x="612648" y="1600200"/>
            <a:ext cx="8153400" cy="2116832"/>
          </a:xfrm>
        </p:spPr>
        <p:txBody>
          <a:bodyPr>
            <a:normAutofit fontScale="77500" lnSpcReduction="20000"/>
          </a:bodyPr>
          <a:lstStyle/>
          <a:p>
            <a:pPr>
              <a:defRPr/>
            </a:pPr>
            <a:r>
              <a:rPr lang="en-US" dirty="0"/>
              <a:t>Routing Table Principles</a:t>
            </a:r>
          </a:p>
          <a:p>
            <a:pPr marL="688975" lvl="1" indent="-225425">
              <a:buFontTx/>
              <a:buChar char="–"/>
              <a:defRPr/>
            </a:pPr>
            <a:r>
              <a:rPr lang="en-US" dirty="0"/>
              <a:t>3 principles regarding routing tables: </a:t>
            </a:r>
          </a:p>
          <a:p>
            <a:pPr marL="1139825" lvl="2" indent="-225425">
              <a:buFontTx/>
              <a:buChar char="•"/>
              <a:defRPr/>
            </a:pPr>
            <a:r>
              <a:rPr lang="en-US" dirty="0">
                <a:solidFill>
                  <a:srgbClr val="0000FF"/>
                </a:solidFill>
              </a:rPr>
              <a:t>Every router makes its decisions alone</a:t>
            </a:r>
            <a:r>
              <a:rPr lang="en-US" dirty="0"/>
              <a:t>, based on the information it has in its routing table</a:t>
            </a:r>
          </a:p>
          <a:p>
            <a:pPr marL="1139825" lvl="2" indent="-225425">
              <a:buFontTx/>
              <a:buChar char="•"/>
              <a:defRPr/>
            </a:pPr>
            <a:r>
              <a:rPr lang="en-US" dirty="0"/>
              <a:t>Different routing table may contain</a:t>
            </a:r>
            <a:r>
              <a:rPr lang="en-US" dirty="0">
                <a:solidFill>
                  <a:srgbClr val="0000FF"/>
                </a:solidFill>
              </a:rPr>
              <a:t> </a:t>
            </a:r>
            <a:r>
              <a:rPr lang="en-US" dirty="0">
                <a:solidFill>
                  <a:schemeClr val="accent2"/>
                </a:solidFill>
              </a:rPr>
              <a:t>different</a:t>
            </a:r>
            <a:r>
              <a:rPr lang="en-US" dirty="0">
                <a:solidFill>
                  <a:srgbClr val="0000FF"/>
                </a:solidFill>
              </a:rPr>
              <a:t> </a:t>
            </a:r>
            <a:r>
              <a:rPr lang="en-US" dirty="0"/>
              <a:t>information</a:t>
            </a:r>
          </a:p>
          <a:p>
            <a:pPr marL="1139825" lvl="2" indent="-225425">
              <a:buFontTx/>
              <a:buChar char="•"/>
              <a:defRPr/>
            </a:pPr>
            <a:r>
              <a:rPr lang="en-US" dirty="0"/>
              <a:t>A routing table can tell how to get to a destination but not how to get </a:t>
            </a:r>
            <a:r>
              <a:rPr lang="en-US" dirty="0" smtClean="0"/>
              <a:t>back</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73016"/>
            <a:ext cx="8892480" cy="328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856143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 Structure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26</a:t>
            </a:fld>
            <a:endParaRPr lang="en-GB"/>
          </a:p>
        </p:txBody>
      </p:sp>
      <p:sp>
        <p:nvSpPr>
          <p:cNvPr id="4" name="Content Placeholder 3"/>
          <p:cNvSpPr>
            <a:spLocks noGrp="1"/>
          </p:cNvSpPr>
          <p:nvPr>
            <p:ph sz="quarter" idx="1"/>
          </p:nvPr>
        </p:nvSpPr>
        <p:spPr>
          <a:xfrm>
            <a:off x="612648" y="1600200"/>
            <a:ext cx="8063808" cy="2044824"/>
          </a:xfrm>
        </p:spPr>
        <p:txBody>
          <a:bodyPr>
            <a:normAutofit fontScale="92500" lnSpcReduction="10000"/>
          </a:bodyPr>
          <a:lstStyle/>
          <a:p>
            <a:pPr>
              <a:tabLst>
                <a:tab pos="1139825" algn="l"/>
              </a:tabLst>
              <a:defRPr/>
            </a:pPr>
            <a:r>
              <a:rPr lang="en-US" dirty="0"/>
              <a:t>Effects of the 3 Routing Table Principles</a:t>
            </a:r>
          </a:p>
          <a:p>
            <a:pPr marL="688975" lvl="1" indent="-225425">
              <a:buFontTx/>
              <a:buChar char="–"/>
              <a:tabLst>
                <a:tab pos="1139825" algn="l"/>
              </a:tabLst>
              <a:defRPr/>
            </a:pPr>
            <a:r>
              <a:rPr lang="en-US" dirty="0"/>
              <a:t>Packets are forwarded through the network from one router to another, on a hop by hop basis</a:t>
            </a:r>
          </a:p>
          <a:p>
            <a:pPr marL="688975" lvl="1" indent="-225425">
              <a:buFontTx/>
              <a:buChar char="–"/>
              <a:tabLst>
                <a:tab pos="1139825" algn="l"/>
              </a:tabLst>
              <a:defRPr/>
            </a:pPr>
            <a:r>
              <a:rPr lang="en-US" dirty="0"/>
              <a:t>Packets can take path </a:t>
            </a:r>
            <a:r>
              <a:rPr lang="ja-JP" altLang="en-US" dirty="0">
                <a:latin typeface="Arial"/>
              </a:rPr>
              <a:t>“</a:t>
            </a:r>
            <a:r>
              <a:rPr lang="en-US" dirty="0"/>
              <a:t>X</a:t>
            </a:r>
            <a:r>
              <a:rPr lang="ja-JP" altLang="en-US" dirty="0">
                <a:latin typeface="Arial"/>
              </a:rPr>
              <a:t>”</a:t>
            </a:r>
            <a:r>
              <a:rPr lang="en-US" dirty="0"/>
              <a:t> to a destination but return via path </a:t>
            </a:r>
            <a:r>
              <a:rPr lang="ja-JP" altLang="en-US" dirty="0">
                <a:latin typeface="Arial"/>
              </a:rPr>
              <a:t>“</a:t>
            </a:r>
            <a:r>
              <a:rPr lang="en-US" dirty="0"/>
              <a:t>Y</a:t>
            </a:r>
            <a:r>
              <a:rPr lang="ja-JP" altLang="en-US" dirty="0">
                <a:latin typeface="Arial"/>
              </a:rPr>
              <a:t>”</a:t>
            </a:r>
            <a:r>
              <a:rPr lang="en-US" dirty="0"/>
              <a:t> (Asymmetric routing</a:t>
            </a:r>
            <a:r>
              <a:rPr lang="en-US" dirty="0" smtClean="0"/>
              <a:t>)</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707209"/>
            <a:ext cx="5198790"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58195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27</a:t>
            </a:fld>
            <a:endParaRPr lang="en-GB"/>
          </a:p>
        </p:txBody>
      </p:sp>
      <p:sp>
        <p:nvSpPr>
          <p:cNvPr id="4" name="Content Placeholder 3"/>
          <p:cNvSpPr>
            <a:spLocks noGrp="1"/>
          </p:cNvSpPr>
          <p:nvPr>
            <p:ph sz="quarter" idx="1"/>
          </p:nvPr>
        </p:nvSpPr>
        <p:spPr>
          <a:xfrm>
            <a:off x="35496" y="1600200"/>
            <a:ext cx="8153400" cy="4495800"/>
          </a:xfrm>
        </p:spPr>
        <p:txBody>
          <a:bodyPr>
            <a:normAutofit lnSpcReduction="10000"/>
          </a:bodyPr>
          <a:lstStyle/>
          <a:p>
            <a:pPr>
              <a:defRPr/>
            </a:pPr>
            <a:r>
              <a:rPr lang="en-US" dirty="0"/>
              <a:t>Internet Protocol (IP) packet format contains fields that provide information about the packet and the sending and receiving hosts</a:t>
            </a:r>
          </a:p>
          <a:p>
            <a:pPr>
              <a:defRPr/>
            </a:pPr>
            <a:r>
              <a:rPr lang="en-US" dirty="0"/>
              <a:t>Fields that are importance for CCNA students:</a:t>
            </a:r>
          </a:p>
          <a:p>
            <a:pPr marL="688975" lvl="1" indent="-225425">
              <a:buFontTx/>
              <a:buChar char="–"/>
              <a:defRPr/>
            </a:pPr>
            <a:r>
              <a:rPr lang="en-US" dirty="0"/>
              <a:t>Destination IP address</a:t>
            </a:r>
          </a:p>
          <a:p>
            <a:pPr marL="688975" lvl="1" indent="-225425">
              <a:buFontTx/>
              <a:buChar char="–"/>
              <a:defRPr/>
            </a:pPr>
            <a:r>
              <a:rPr lang="en-US" dirty="0"/>
              <a:t>Source IP address</a:t>
            </a:r>
          </a:p>
          <a:p>
            <a:pPr marL="688975" lvl="1" indent="-225425">
              <a:buFontTx/>
              <a:buChar char="–"/>
              <a:defRPr/>
            </a:pPr>
            <a:r>
              <a:rPr lang="en-US" dirty="0"/>
              <a:t>Version &amp; TTL</a:t>
            </a:r>
          </a:p>
          <a:p>
            <a:pPr marL="688975" lvl="1" indent="-225425">
              <a:buFontTx/>
              <a:buChar char="–"/>
              <a:defRPr/>
            </a:pPr>
            <a:r>
              <a:rPr lang="en-US" dirty="0"/>
              <a:t>IP header length</a:t>
            </a:r>
          </a:p>
          <a:p>
            <a:pPr marL="688975" lvl="1" indent="-225425">
              <a:buFontTx/>
              <a:buChar char="–"/>
              <a:defRPr/>
            </a:pPr>
            <a:r>
              <a:rPr lang="en-US" dirty="0"/>
              <a:t>Precedence &amp; type of service</a:t>
            </a:r>
          </a:p>
          <a:p>
            <a:pPr marL="688975" lvl="1" indent="-225425">
              <a:buFontTx/>
              <a:buChar char="–"/>
              <a:defRPr/>
            </a:pPr>
            <a:r>
              <a:rPr lang="en-US" dirty="0"/>
              <a:t>Packet length</a:t>
            </a:r>
          </a:p>
          <a:p>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238" y="3933057"/>
            <a:ext cx="5465762"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985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28</a:t>
            </a:fld>
            <a:endParaRPr lang="en-GB"/>
          </a:p>
        </p:txBody>
      </p:sp>
      <p:sp>
        <p:nvSpPr>
          <p:cNvPr id="4" name="Content Placeholder 3"/>
          <p:cNvSpPr>
            <a:spLocks noGrp="1"/>
          </p:cNvSpPr>
          <p:nvPr>
            <p:ph sz="quarter" idx="1"/>
          </p:nvPr>
        </p:nvSpPr>
        <p:spPr>
          <a:xfrm>
            <a:off x="19000" y="1600200"/>
            <a:ext cx="8153400" cy="4495800"/>
          </a:xfrm>
        </p:spPr>
        <p:txBody>
          <a:bodyPr>
            <a:normAutofit/>
          </a:bodyPr>
          <a:lstStyle/>
          <a:p>
            <a:pPr>
              <a:defRPr/>
            </a:pPr>
            <a:r>
              <a:rPr lang="en-US" sz="2400" dirty="0"/>
              <a:t>MAC Layer Frame Format</a:t>
            </a:r>
          </a:p>
          <a:p>
            <a:pPr>
              <a:defRPr/>
            </a:pPr>
            <a:r>
              <a:rPr lang="en-US" sz="2400" dirty="0"/>
              <a:t>MAC Frames are also divided into fields - they include:</a:t>
            </a:r>
          </a:p>
          <a:p>
            <a:pPr marL="688975" lvl="1" indent="-225425">
              <a:buFontTx/>
              <a:buChar char="–"/>
              <a:defRPr/>
            </a:pPr>
            <a:r>
              <a:rPr lang="en-US" sz="2400" dirty="0"/>
              <a:t>Preamble</a:t>
            </a:r>
          </a:p>
          <a:p>
            <a:pPr marL="688975" lvl="1" indent="-225425">
              <a:buFontTx/>
              <a:buChar char="–"/>
              <a:defRPr/>
            </a:pPr>
            <a:r>
              <a:rPr lang="en-US" sz="2400" dirty="0"/>
              <a:t>Start of frame delimiter</a:t>
            </a:r>
          </a:p>
          <a:p>
            <a:pPr marL="688975" lvl="1" indent="-225425">
              <a:buFontTx/>
              <a:buChar char="–"/>
              <a:defRPr/>
            </a:pPr>
            <a:r>
              <a:rPr lang="en-US" sz="2400" dirty="0"/>
              <a:t>Destination MAC address</a:t>
            </a:r>
          </a:p>
          <a:p>
            <a:pPr marL="688975" lvl="1" indent="-225425">
              <a:buFontTx/>
              <a:buChar char="–"/>
              <a:defRPr/>
            </a:pPr>
            <a:r>
              <a:rPr lang="en-US" sz="2400" dirty="0"/>
              <a:t>Source MAC address</a:t>
            </a:r>
          </a:p>
          <a:p>
            <a:pPr marL="688975" lvl="1" indent="-225425">
              <a:buFontTx/>
              <a:buChar char="–"/>
              <a:defRPr/>
            </a:pPr>
            <a:r>
              <a:rPr lang="en-US" sz="2400" dirty="0"/>
              <a:t>Type/length</a:t>
            </a:r>
          </a:p>
          <a:p>
            <a:pPr marL="688975" lvl="1" indent="-225425">
              <a:buFontTx/>
              <a:buChar char="–"/>
              <a:defRPr/>
            </a:pPr>
            <a:r>
              <a:rPr lang="en-US" sz="2400" dirty="0"/>
              <a:t>Data and pad</a:t>
            </a:r>
          </a:p>
          <a:p>
            <a:pPr marL="688975" lvl="1" indent="-225425">
              <a:buFontTx/>
              <a:buChar char="–"/>
              <a:defRPr/>
            </a:pPr>
            <a:r>
              <a:rPr lang="en-US" sz="2400" dirty="0"/>
              <a:t>Frame check </a:t>
            </a:r>
            <a:r>
              <a:rPr lang="en-US" sz="2400" dirty="0" smtClean="0"/>
              <a:t>sequence</a:t>
            </a:r>
            <a:endParaRPr lang="en-US" sz="24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191" y="2564904"/>
            <a:ext cx="4786313" cy="429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074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29</a:t>
            </a:fld>
            <a:endParaRPr lang="en-GB"/>
          </a:p>
        </p:txBody>
      </p:sp>
      <p:sp>
        <p:nvSpPr>
          <p:cNvPr id="4" name="Content Placeholder 3"/>
          <p:cNvSpPr>
            <a:spLocks noGrp="1"/>
          </p:cNvSpPr>
          <p:nvPr>
            <p:ph sz="quarter" idx="1"/>
          </p:nvPr>
        </p:nvSpPr>
        <p:spPr>
          <a:xfrm>
            <a:off x="612648" y="1600200"/>
            <a:ext cx="8153400" cy="2116832"/>
          </a:xfrm>
        </p:spPr>
        <p:txBody>
          <a:bodyPr>
            <a:noAutofit/>
          </a:bodyPr>
          <a:lstStyle/>
          <a:p>
            <a:pPr>
              <a:lnSpc>
                <a:spcPct val="75000"/>
              </a:lnSpc>
              <a:defRPr/>
            </a:pPr>
            <a:r>
              <a:rPr lang="en-US" sz="2000" dirty="0"/>
              <a:t>A </a:t>
            </a:r>
            <a:r>
              <a:rPr lang="en-US" sz="2000" b="1" dirty="0"/>
              <a:t>Metric</a:t>
            </a:r>
            <a:r>
              <a:rPr lang="en-US" sz="2000" dirty="0"/>
              <a:t> is </a:t>
            </a:r>
            <a:r>
              <a:rPr lang="en-US" sz="2000" dirty="0">
                <a:solidFill>
                  <a:srgbClr val="0000FF"/>
                </a:solidFill>
              </a:rPr>
              <a:t>a numerical value</a:t>
            </a:r>
            <a:r>
              <a:rPr lang="en-US" sz="2000" dirty="0"/>
              <a:t> used by routing protocols help determine the best path to a destination</a:t>
            </a:r>
          </a:p>
          <a:p>
            <a:pPr marL="688975" lvl="1" indent="-225425">
              <a:lnSpc>
                <a:spcPct val="75000"/>
              </a:lnSpc>
              <a:buFontTx/>
              <a:buChar char="–"/>
              <a:defRPr/>
            </a:pPr>
            <a:r>
              <a:rPr lang="en-US" sz="2000" dirty="0">
                <a:solidFill>
                  <a:srgbClr val="0000FF"/>
                </a:solidFill>
              </a:rPr>
              <a:t>The smaller</a:t>
            </a:r>
            <a:r>
              <a:rPr lang="en-US" sz="2000" dirty="0"/>
              <a:t> the metric value </a:t>
            </a:r>
            <a:r>
              <a:rPr lang="en-US" sz="2000" dirty="0">
                <a:solidFill>
                  <a:srgbClr val="0000FF"/>
                </a:solidFill>
              </a:rPr>
              <a:t>the better</a:t>
            </a:r>
            <a:r>
              <a:rPr lang="en-US" sz="2000" dirty="0"/>
              <a:t> the path</a:t>
            </a:r>
          </a:p>
          <a:p>
            <a:pPr>
              <a:lnSpc>
                <a:spcPct val="75000"/>
              </a:lnSpc>
              <a:defRPr/>
            </a:pPr>
            <a:r>
              <a:rPr lang="en-US" sz="2000" dirty="0"/>
              <a:t>2 types of metrics used by routing protocols are:</a:t>
            </a:r>
          </a:p>
          <a:p>
            <a:pPr marL="688975" lvl="1" indent="-225425">
              <a:lnSpc>
                <a:spcPct val="75000"/>
              </a:lnSpc>
              <a:buFontTx/>
              <a:buChar char="–"/>
              <a:defRPr/>
            </a:pPr>
            <a:r>
              <a:rPr lang="en-US" sz="2000" dirty="0">
                <a:solidFill>
                  <a:srgbClr val="0000FF"/>
                </a:solidFill>
              </a:rPr>
              <a:t>Hop count</a:t>
            </a:r>
            <a:r>
              <a:rPr lang="en-US" sz="2000" dirty="0"/>
              <a:t> - this is the number of routers a packet must travel through to get to its destination</a:t>
            </a:r>
          </a:p>
          <a:p>
            <a:pPr marL="688975" lvl="1" indent="-225425">
              <a:lnSpc>
                <a:spcPct val="75000"/>
              </a:lnSpc>
              <a:buFontTx/>
              <a:buChar char="–"/>
              <a:defRPr/>
            </a:pPr>
            <a:r>
              <a:rPr lang="en-US" sz="2000" dirty="0">
                <a:solidFill>
                  <a:srgbClr val="0000FF"/>
                </a:solidFill>
              </a:rPr>
              <a:t>Bandwidth</a:t>
            </a:r>
            <a:r>
              <a:rPr lang="en-US" sz="2000" dirty="0"/>
              <a:t> - this is the </a:t>
            </a:r>
            <a:r>
              <a:rPr lang="ja-JP" altLang="en-US" sz="2000" dirty="0">
                <a:latin typeface="Arial"/>
              </a:rPr>
              <a:t>“</a:t>
            </a:r>
            <a:r>
              <a:rPr lang="en-US" sz="2000" dirty="0"/>
              <a:t>speed</a:t>
            </a:r>
            <a:r>
              <a:rPr lang="ja-JP" altLang="en-US" sz="2000" dirty="0">
                <a:latin typeface="Arial"/>
              </a:rPr>
              <a:t>”</a:t>
            </a:r>
            <a:r>
              <a:rPr lang="en-US" sz="2000" dirty="0"/>
              <a:t> of a link also known as the data capacity of a </a:t>
            </a:r>
            <a:r>
              <a:rPr lang="en-US" sz="2000" dirty="0" smtClean="0"/>
              <a:t>link</a:t>
            </a:r>
            <a:endParaRPr lang="en-US" sz="20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835400"/>
            <a:ext cx="6048671"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728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a:t>
            </a:fld>
            <a:endParaRPr lang="en-GB"/>
          </a:p>
        </p:txBody>
      </p:sp>
      <p:sp>
        <p:nvSpPr>
          <p:cNvPr id="4" name="Content Placeholder 3"/>
          <p:cNvSpPr>
            <a:spLocks noGrp="1"/>
          </p:cNvSpPr>
          <p:nvPr>
            <p:ph sz="quarter" idx="1"/>
          </p:nvPr>
        </p:nvSpPr>
        <p:spPr/>
        <p:txBody>
          <a:bodyPr>
            <a:normAutofit lnSpcReduction="10000"/>
          </a:bodyPr>
          <a:lstStyle/>
          <a:p>
            <a:pPr>
              <a:defRPr/>
            </a:pPr>
            <a:r>
              <a:rPr lang="en-US" dirty="0"/>
              <a:t>Describe the basic purpose of a router</a:t>
            </a:r>
          </a:p>
          <a:p>
            <a:pPr marL="688975" lvl="1" indent="-225425">
              <a:buFontTx/>
              <a:buChar char="–"/>
              <a:defRPr/>
            </a:pPr>
            <a:r>
              <a:rPr lang="en-US" dirty="0"/>
              <a:t>Computers that specialize in sending packets over the data network</a:t>
            </a:r>
          </a:p>
          <a:p>
            <a:pPr marL="688975" lvl="1" indent="-225425">
              <a:buFontTx/>
              <a:buChar char="–"/>
              <a:defRPr/>
            </a:pPr>
            <a:r>
              <a:rPr lang="en-US" dirty="0"/>
              <a:t>They are responsible for interconnecting networks by selecting the best path for a packet to travel and forwarding packets to their destination</a:t>
            </a:r>
          </a:p>
          <a:p>
            <a:pPr>
              <a:defRPr/>
            </a:pPr>
            <a:r>
              <a:rPr lang="en-US" dirty="0"/>
              <a:t>Routers are the network center</a:t>
            </a:r>
          </a:p>
          <a:p>
            <a:pPr marL="688975" lvl="1" indent="-225425">
              <a:buFontTx/>
              <a:buChar char="–"/>
              <a:defRPr/>
            </a:pPr>
            <a:r>
              <a:rPr lang="en-US" dirty="0"/>
              <a:t>Routers generally have 2 connections:</a:t>
            </a:r>
          </a:p>
          <a:p>
            <a:pPr marL="1139825" lvl="2" indent="-225425">
              <a:buFontTx/>
              <a:buChar char="•"/>
              <a:defRPr/>
            </a:pPr>
            <a:r>
              <a:rPr lang="en-US" dirty="0"/>
              <a:t>WAN connection (Connection to ISP)</a:t>
            </a:r>
          </a:p>
          <a:p>
            <a:pPr marL="1139825" lvl="2" indent="-225425">
              <a:buFontTx/>
              <a:buChar char="•"/>
              <a:defRPr/>
            </a:pPr>
            <a:r>
              <a:rPr lang="en-US" dirty="0"/>
              <a:t>LAN </a:t>
            </a:r>
            <a:r>
              <a:rPr lang="en-US" dirty="0" smtClean="0"/>
              <a:t>connection</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635858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30</a:t>
            </a:fld>
            <a:endParaRPr lang="en-GB"/>
          </a:p>
        </p:txBody>
      </p:sp>
      <p:sp>
        <p:nvSpPr>
          <p:cNvPr id="4" name="Content Placeholder 3"/>
          <p:cNvSpPr>
            <a:spLocks noGrp="1"/>
          </p:cNvSpPr>
          <p:nvPr>
            <p:ph sz="quarter" idx="1"/>
          </p:nvPr>
        </p:nvSpPr>
        <p:spPr>
          <a:xfrm>
            <a:off x="612648" y="1600200"/>
            <a:ext cx="8153400" cy="2044824"/>
          </a:xfrm>
        </p:spPr>
        <p:txBody>
          <a:bodyPr>
            <a:normAutofit/>
          </a:bodyPr>
          <a:lstStyle/>
          <a:p>
            <a:pPr>
              <a:defRPr/>
            </a:pPr>
            <a:r>
              <a:rPr lang="en-US" sz="2000" b="1" dirty="0"/>
              <a:t>Equal cost metric</a:t>
            </a:r>
            <a:r>
              <a:rPr lang="en-US" sz="2000" dirty="0"/>
              <a:t> is a condition where a router has </a:t>
            </a:r>
            <a:r>
              <a:rPr lang="en-US" sz="2000" dirty="0">
                <a:solidFill>
                  <a:srgbClr val="0000FF"/>
                </a:solidFill>
              </a:rPr>
              <a:t>multiple paths to the same destination</a:t>
            </a:r>
            <a:r>
              <a:rPr lang="en-US" sz="2000" dirty="0"/>
              <a:t> that all have the same metric</a:t>
            </a:r>
          </a:p>
          <a:p>
            <a:pPr>
              <a:defRPr/>
            </a:pPr>
            <a:r>
              <a:rPr lang="en-US" sz="2000" dirty="0">
                <a:solidFill>
                  <a:srgbClr val="0000FF"/>
                </a:solidFill>
              </a:rPr>
              <a:t>To solve this dilemma</a:t>
            </a:r>
            <a:r>
              <a:rPr lang="en-US" sz="2000" dirty="0"/>
              <a:t>, a router will </a:t>
            </a:r>
            <a:r>
              <a:rPr lang="en-US" sz="2000" dirty="0">
                <a:solidFill>
                  <a:srgbClr val="0000FF"/>
                </a:solidFill>
              </a:rPr>
              <a:t>use</a:t>
            </a:r>
            <a:r>
              <a:rPr lang="en-US" sz="2000" dirty="0"/>
              <a:t> </a:t>
            </a:r>
            <a:r>
              <a:rPr lang="en-US" sz="2000" dirty="0">
                <a:solidFill>
                  <a:srgbClr val="FF0000"/>
                </a:solidFill>
              </a:rPr>
              <a:t>Equal Cost Load Balancing</a:t>
            </a:r>
            <a:r>
              <a:rPr lang="en-US" sz="2000" dirty="0"/>
              <a:t> - this means the router sends packets over the multiple exit interfaces listed in the routing table</a:t>
            </a:r>
            <a:r>
              <a:rPr lang="en-US" sz="2000" dirty="0" smtClean="0"/>
              <a:t>.</a:t>
            </a:r>
            <a:endParaRPr lang="en-US" sz="20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356992"/>
            <a:ext cx="5748858" cy="321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7642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31</a:t>
            </a:fld>
            <a:endParaRPr lang="en-GB"/>
          </a:p>
        </p:txBody>
      </p:sp>
      <p:sp>
        <p:nvSpPr>
          <p:cNvPr id="4" name="Content Placeholder 3"/>
          <p:cNvSpPr>
            <a:spLocks noGrp="1"/>
          </p:cNvSpPr>
          <p:nvPr>
            <p:ph sz="quarter" idx="1"/>
          </p:nvPr>
        </p:nvSpPr>
        <p:spPr/>
        <p:txBody>
          <a:bodyPr/>
          <a:lstStyle/>
          <a:p>
            <a:pPr>
              <a:lnSpc>
                <a:spcPct val="85000"/>
              </a:lnSpc>
              <a:defRPr/>
            </a:pPr>
            <a:r>
              <a:rPr lang="en-US" b="1" dirty="0"/>
              <a:t>Path determination</a:t>
            </a:r>
            <a:r>
              <a:rPr lang="en-US" dirty="0"/>
              <a:t> is a process used by a router to pick the best path to a destination</a:t>
            </a:r>
          </a:p>
          <a:p>
            <a:pPr>
              <a:lnSpc>
                <a:spcPct val="85000"/>
              </a:lnSpc>
              <a:defRPr/>
            </a:pPr>
            <a:r>
              <a:rPr lang="en-US" dirty="0">
                <a:solidFill>
                  <a:srgbClr val="0000FF"/>
                </a:solidFill>
              </a:rPr>
              <a:t>One of 3 path determinations </a:t>
            </a:r>
            <a:r>
              <a:rPr lang="en-US" dirty="0"/>
              <a:t>results from searching for the best path</a:t>
            </a:r>
          </a:p>
          <a:p>
            <a:pPr marL="688975" lvl="1" indent="-225425">
              <a:lnSpc>
                <a:spcPct val="85000"/>
              </a:lnSpc>
              <a:buFontTx/>
              <a:buChar char="–"/>
              <a:defRPr/>
            </a:pPr>
            <a:r>
              <a:rPr lang="en-US" sz="2400" dirty="0"/>
              <a:t>Directly connected network</a:t>
            </a:r>
          </a:p>
          <a:p>
            <a:pPr marL="688975" lvl="1" indent="-225425">
              <a:lnSpc>
                <a:spcPct val="85000"/>
              </a:lnSpc>
              <a:buFontTx/>
              <a:buChar char="–"/>
              <a:defRPr/>
            </a:pPr>
            <a:r>
              <a:rPr lang="en-US" sz="2400" dirty="0"/>
              <a:t>Remote network</a:t>
            </a:r>
          </a:p>
          <a:p>
            <a:pPr marL="688975" lvl="1" indent="-225425">
              <a:lnSpc>
                <a:spcPct val="85000"/>
              </a:lnSpc>
              <a:buFontTx/>
              <a:buChar char="–"/>
              <a:defRPr/>
            </a:pPr>
            <a:r>
              <a:rPr lang="en-US" sz="2400" dirty="0"/>
              <a:t>No route </a:t>
            </a:r>
            <a:r>
              <a:rPr lang="en-US" sz="2400" dirty="0" smtClean="0"/>
              <a:t>determined</a:t>
            </a:r>
            <a:endParaRPr lang="en-US" sz="24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694509"/>
            <a:ext cx="4990901"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044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32</a:t>
            </a:fld>
            <a:endParaRPr lang="en-GB"/>
          </a:p>
        </p:txBody>
      </p:sp>
      <p:sp>
        <p:nvSpPr>
          <p:cNvPr id="4" name="Content Placeholder 3"/>
          <p:cNvSpPr>
            <a:spLocks noGrp="1"/>
          </p:cNvSpPr>
          <p:nvPr>
            <p:ph sz="quarter" idx="1"/>
          </p:nvPr>
        </p:nvSpPr>
        <p:spPr/>
        <p:txBody>
          <a:bodyPr>
            <a:normAutofit lnSpcReduction="10000"/>
          </a:bodyPr>
          <a:lstStyle/>
          <a:p>
            <a:pPr>
              <a:defRPr/>
            </a:pPr>
            <a:r>
              <a:rPr lang="en-US" b="1" dirty="0"/>
              <a:t>Switching Function</a:t>
            </a:r>
            <a:r>
              <a:rPr lang="en-US" dirty="0"/>
              <a:t> of Router is the process used by a router to switch a packet from an incoming interface to an outgoing interface on the same router</a:t>
            </a:r>
          </a:p>
          <a:p>
            <a:pPr marL="688975" lvl="1" indent="-225425">
              <a:buFontTx/>
              <a:buChar char="–"/>
              <a:defRPr/>
            </a:pPr>
            <a:r>
              <a:rPr lang="en-US" dirty="0"/>
              <a:t>A packet received by a router will do the following:</a:t>
            </a:r>
          </a:p>
          <a:p>
            <a:pPr marL="1139825" lvl="2" indent="-225425">
              <a:buFontTx/>
              <a:buChar char="•"/>
              <a:defRPr/>
            </a:pPr>
            <a:r>
              <a:rPr lang="en-US" dirty="0">
                <a:solidFill>
                  <a:srgbClr val="0000FF"/>
                </a:solidFill>
              </a:rPr>
              <a:t>Strips off</a:t>
            </a:r>
            <a:r>
              <a:rPr lang="en-US" dirty="0"/>
              <a:t> layer 2 headers</a:t>
            </a:r>
          </a:p>
          <a:p>
            <a:pPr marL="1139825" lvl="2" indent="-225425">
              <a:buFontTx/>
              <a:buChar char="•"/>
              <a:defRPr/>
            </a:pPr>
            <a:r>
              <a:rPr lang="en-US" dirty="0">
                <a:solidFill>
                  <a:srgbClr val="0000FF"/>
                </a:solidFill>
              </a:rPr>
              <a:t>Examines destination IP</a:t>
            </a:r>
            <a:r>
              <a:rPr lang="en-US" dirty="0"/>
              <a:t> address located in Layer 3 header to find best route to destination</a:t>
            </a:r>
          </a:p>
          <a:p>
            <a:pPr marL="1139825" lvl="2" indent="-225425">
              <a:buFontTx/>
              <a:buChar char="•"/>
              <a:defRPr/>
            </a:pPr>
            <a:r>
              <a:rPr lang="en-US" dirty="0">
                <a:solidFill>
                  <a:srgbClr val="0000FF"/>
                </a:solidFill>
              </a:rPr>
              <a:t>Re-encapsulates</a:t>
            </a:r>
            <a:r>
              <a:rPr lang="en-US" dirty="0"/>
              <a:t> layer 3 packet into layer 2 frame</a:t>
            </a:r>
          </a:p>
          <a:p>
            <a:pPr marL="1139825" lvl="2" indent="-225425">
              <a:buFontTx/>
              <a:buChar char="•"/>
              <a:defRPr/>
            </a:pPr>
            <a:r>
              <a:rPr lang="en-US" dirty="0">
                <a:solidFill>
                  <a:srgbClr val="0000FF"/>
                </a:solidFill>
              </a:rPr>
              <a:t>Forwards frame</a:t>
            </a:r>
            <a:r>
              <a:rPr lang="en-US" dirty="0"/>
              <a:t> out exit </a:t>
            </a:r>
            <a:r>
              <a:rPr lang="en-US" dirty="0" smtClean="0"/>
              <a:t>interface</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176652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33</a:t>
            </a:fld>
            <a:endParaRPr lang="en-GB"/>
          </a:p>
        </p:txBody>
      </p:sp>
      <p:sp>
        <p:nvSpPr>
          <p:cNvPr id="4" name="Content Placeholder 3"/>
          <p:cNvSpPr>
            <a:spLocks noGrp="1"/>
          </p:cNvSpPr>
          <p:nvPr>
            <p:ph sz="quarter" idx="1"/>
          </p:nvPr>
        </p:nvSpPr>
        <p:spPr>
          <a:xfrm>
            <a:off x="612648" y="1600200"/>
            <a:ext cx="8153400" cy="2116832"/>
          </a:xfrm>
        </p:spPr>
        <p:txBody>
          <a:bodyPr>
            <a:normAutofit fontScale="77500" lnSpcReduction="20000"/>
          </a:bodyPr>
          <a:lstStyle/>
          <a:p>
            <a:pPr>
              <a:defRPr/>
            </a:pPr>
            <a:r>
              <a:rPr lang="en-US" sz="2200" dirty="0"/>
              <a:t>As a packet travels from one networking device to another</a:t>
            </a:r>
          </a:p>
          <a:p>
            <a:pPr marL="688975" lvl="1" indent="-225425">
              <a:buFontTx/>
              <a:buChar char="–"/>
              <a:defRPr/>
            </a:pPr>
            <a:r>
              <a:rPr lang="en-US" dirty="0"/>
              <a:t>The Source and Destination </a:t>
            </a:r>
            <a:r>
              <a:rPr lang="en-US" dirty="0">
                <a:solidFill>
                  <a:srgbClr val="0000FF"/>
                </a:solidFill>
              </a:rPr>
              <a:t>IP addresses</a:t>
            </a:r>
            <a:r>
              <a:rPr lang="en-US" dirty="0"/>
              <a:t> </a:t>
            </a:r>
            <a:r>
              <a:rPr lang="en-US" b="1" dirty="0"/>
              <a:t>NEVER </a:t>
            </a:r>
            <a:r>
              <a:rPr lang="en-US" dirty="0"/>
              <a:t>change</a:t>
            </a:r>
          </a:p>
          <a:p>
            <a:pPr marL="688975" lvl="1" indent="-225425">
              <a:buFontTx/>
              <a:buChar char="–"/>
              <a:defRPr/>
            </a:pPr>
            <a:r>
              <a:rPr lang="en-US" dirty="0"/>
              <a:t>The Source &amp; Destination </a:t>
            </a:r>
            <a:r>
              <a:rPr lang="en-US" dirty="0">
                <a:solidFill>
                  <a:srgbClr val="0000FF"/>
                </a:solidFill>
              </a:rPr>
              <a:t>MAC addresses</a:t>
            </a:r>
            <a:r>
              <a:rPr lang="en-US" b="1" dirty="0"/>
              <a:t> CHANGE</a:t>
            </a:r>
            <a:r>
              <a:rPr lang="en-US" dirty="0"/>
              <a:t> as packet is forwarded from one router to the next</a:t>
            </a:r>
          </a:p>
          <a:p>
            <a:pPr marL="688975" lvl="1" indent="-225425">
              <a:buFontTx/>
              <a:buChar char="–"/>
              <a:defRPr/>
            </a:pPr>
            <a:r>
              <a:rPr lang="en-US" dirty="0"/>
              <a:t>TTL field decrement by one until a value of zero is reached at which point router discards packet (prevents packets from endlessly traversing the network</a:t>
            </a:r>
            <a:r>
              <a:rPr lang="en-US" dirty="0" smtClean="0"/>
              <a:t>)</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645024"/>
            <a:ext cx="5904656"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105197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34</a:t>
            </a:fld>
            <a:endParaRPr lang="en-GB"/>
          </a:p>
        </p:txBody>
      </p:sp>
      <p:sp>
        <p:nvSpPr>
          <p:cNvPr id="4" name="Content Placeholder 3"/>
          <p:cNvSpPr>
            <a:spLocks noGrp="1"/>
          </p:cNvSpPr>
          <p:nvPr>
            <p:ph sz="quarter" idx="1"/>
          </p:nvPr>
        </p:nvSpPr>
        <p:spPr>
          <a:xfrm>
            <a:off x="612648" y="1600200"/>
            <a:ext cx="8351840" cy="2116832"/>
          </a:xfrm>
        </p:spPr>
        <p:txBody>
          <a:bodyPr>
            <a:normAutofit/>
          </a:bodyPr>
          <a:lstStyle/>
          <a:p>
            <a:pPr>
              <a:defRPr/>
            </a:pPr>
            <a:r>
              <a:rPr lang="en-US" dirty="0"/>
              <a:t>Path determination and switching function details.  PC1 wants to send something to PC 2. </a:t>
            </a:r>
          </a:p>
          <a:p>
            <a:pPr marL="688975" lvl="1" indent="-225425">
              <a:buFontTx/>
              <a:buChar char="–"/>
              <a:defRPr/>
            </a:pPr>
            <a:r>
              <a:rPr lang="en-US" b="1" dirty="0"/>
              <a:t>Step 1</a:t>
            </a:r>
            <a:r>
              <a:rPr lang="en-US" dirty="0"/>
              <a:t> - PC1 encapsulates packet into a frame - frame contains R1</a:t>
            </a:r>
            <a:r>
              <a:rPr lang="ja-JP" altLang="en-US" dirty="0">
                <a:latin typeface="Arial"/>
              </a:rPr>
              <a:t>’</a:t>
            </a:r>
            <a:r>
              <a:rPr lang="en-US" dirty="0"/>
              <a:t>s destination MAC </a:t>
            </a:r>
            <a:r>
              <a:rPr lang="en-US" dirty="0" smtClean="0"/>
              <a:t>address</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645024"/>
            <a:ext cx="8964488"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57984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35</a:t>
            </a:fld>
            <a:endParaRPr lang="en-GB"/>
          </a:p>
        </p:txBody>
      </p:sp>
      <p:sp>
        <p:nvSpPr>
          <p:cNvPr id="4" name="Content Placeholder 3"/>
          <p:cNvSpPr>
            <a:spLocks noGrp="1"/>
          </p:cNvSpPr>
          <p:nvPr>
            <p:ph sz="quarter" idx="1"/>
          </p:nvPr>
        </p:nvSpPr>
        <p:spPr/>
        <p:txBody>
          <a:bodyPr>
            <a:normAutofit lnSpcReduction="10000"/>
          </a:bodyPr>
          <a:lstStyle/>
          <a:p>
            <a:pPr>
              <a:lnSpc>
                <a:spcPct val="90000"/>
              </a:lnSpc>
              <a:defRPr/>
            </a:pPr>
            <a:r>
              <a:rPr lang="en-US" b="1" dirty="0"/>
              <a:t>Step 2</a:t>
            </a:r>
            <a:r>
              <a:rPr lang="en-US" dirty="0"/>
              <a:t> - R1 receives Ethernet frame </a:t>
            </a:r>
          </a:p>
          <a:p>
            <a:pPr marL="688975" lvl="1" indent="-225425">
              <a:lnSpc>
                <a:spcPct val="90000"/>
              </a:lnSpc>
              <a:buFontTx/>
              <a:buChar char="–"/>
              <a:defRPr/>
            </a:pPr>
            <a:r>
              <a:rPr lang="en-US" dirty="0"/>
              <a:t>R1 sees that destination MAC address matches its own MAC</a:t>
            </a:r>
          </a:p>
          <a:p>
            <a:pPr marL="688975" lvl="1" indent="-225425">
              <a:lnSpc>
                <a:spcPct val="90000"/>
              </a:lnSpc>
              <a:buFontTx/>
              <a:buChar char="–"/>
              <a:defRPr/>
            </a:pPr>
            <a:r>
              <a:rPr lang="en-US" dirty="0"/>
              <a:t>R1 then strips off Ethernet frame</a:t>
            </a:r>
          </a:p>
          <a:p>
            <a:pPr marL="688975" lvl="1" indent="-225425">
              <a:lnSpc>
                <a:spcPct val="90000"/>
              </a:lnSpc>
              <a:buFontTx/>
              <a:buChar char="–"/>
              <a:defRPr/>
            </a:pPr>
            <a:r>
              <a:rPr lang="en-US" dirty="0"/>
              <a:t>R1 Examines destination IP</a:t>
            </a:r>
          </a:p>
          <a:p>
            <a:pPr marL="688975" lvl="1" indent="-225425">
              <a:lnSpc>
                <a:spcPct val="90000"/>
              </a:lnSpc>
              <a:buFontTx/>
              <a:buChar char="–"/>
              <a:defRPr/>
            </a:pPr>
            <a:r>
              <a:rPr lang="en-US" dirty="0"/>
              <a:t>R1 consults routing table looking for destination IP</a:t>
            </a:r>
          </a:p>
          <a:p>
            <a:pPr marL="688975" lvl="1" indent="-225425">
              <a:lnSpc>
                <a:spcPct val="90000"/>
              </a:lnSpc>
              <a:buFontTx/>
              <a:buChar char="–"/>
              <a:defRPr/>
            </a:pPr>
            <a:r>
              <a:rPr lang="en-US" dirty="0"/>
              <a:t>After finding destination IP in routing table, R1 now looks up next hop IP address</a:t>
            </a:r>
          </a:p>
          <a:p>
            <a:pPr marL="688975" lvl="1" indent="-225425">
              <a:lnSpc>
                <a:spcPct val="90000"/>
              </a:lnSpc>
              <a:buFontTx/>
              <a:buChar char="–"/>
              <a:defRPr/>
            </a:pPr>
            <a:r>
              <a:rPr lang="en-US" dirty="0"/>
              <a:t>R1 re-encapsulates IP packet with a new Ethernet frame</a:t>
            </a:r>
          </a:p>
          <a:p>
            <a:pPr marL="688975" lvl="1" indent="-225425">
              <a:lnSpc>
                <a:spcPct val="90000"/>
              </a:lnSpc>
              <a:buFontTx/>
              <a:buChar char="–"/>
              <a:defRPr/>
            </a:pPr>
            <a:r>
              <a:rPr lang="en-US" dirty="0"/>
              <a:t>R1 forwards Ethernet packet out Fa0/1 </a:t>
            </a:r>
            <a:r>
              <a:rPr lang="en-US" dirty="0" smtClean="0"/>
              <a:t>interface</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2237766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36</a:t>
            </a:fld>
            <a:endParaRPr lang="en-GB"/>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85912"/>
            <a:ext cx="9073008"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541111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37</a:t>
            </a:fld>
            <a:endParaRPr lang="en-GB"/>
          </a:p>
        </p:txBody>
      </p:sp>
      <p:sp>
        <p:nvSpPr>
          <p:cNvPr id="4" name="Content Placeholder 3"/>
          <p:cNvSpPr>
            <a:spLocks noGrp="1"/>
          </p:cNvSpPr>
          <p:nvPr>
            <p:ph sz="quarter" idx="1"/>
          </p:nvPr>
        </p:nvSpPr>
        <p:spPr>
          <a:xfrm>
            <a:off x="612648" y="1600200"/>
            <a:ext cx="7847784" cy="2692896"/>
          </a:xfrm>
        </p:spPr>
        <p:txBody>
          <a:bodyPr>
            <a:normAutofit fontScale="70000" lnSpcReduction="20000"/>
          </a:bodyPr>
          <a:lstStyle/>
          <a:p>
            <a:pPr>
              <a:lnSpc>
                <a:spcPct val="90000"/>
              </a:lnSpc>
              <a:defRPr/>
            </a:pPr>
            <a:r>
              <a:rPr lang="en-US" b="1" dirty="0"/>
              <a:t>Step 3</a:t>
            </a:r>
            <a:r>
              <a:rPr lang="en-US" dirty="0"/>
              <a:t> - Packet arrives at R2</a:t>
            </a:r>
          </a:p>
          <a:p>
            <a:pPr marL="688975" lvl="1" indent="-225425">
              <a:lnSpc>
                <a:spcPct val="90000"/>
              </a:lnSpc>
              <a:spcBef>
                <a:spcPct val="25000"/>
              </a:spcBef>
              <a:buFontTx/>
              <a:buChar char="–"/>
              <a:defRPr/>
            </a:pPr>
            <a:r>
              <a:rPr lang="en-US" dirty="0"/>
              <a:t>R2 receives Ethernet frame</a:t>
            </a:r>
          </a:p>
          <a:p>
            <a:pPr marL="688975" lvl="1" indent="-225425">
              <a:lnSpc>
                <a:spcPct val="90000"/>
              </a:lnSpc>
              <a:spcBef>
                <a:spcPct val="25000"/>
              </a:spcBef>
              <a:buFontTx/>
              <a:buChar char="–"/>
              <a:defRPr/>
            </a:pPr>
            <a:r>
              <a:rPr lang="en-US" dirty="0"/>
              <a:t>R2 sees that destination MAC address matches its own MAC</a:t>
            </a:r>
          </a:p>
          <a:p>
            <a:pPr marL="688975" lvl="1" indent="-225425">
              <a:lnSpc>
                <a:spcPct val="90000"/>
              </a:lnSpc>
              <a:spcBef>
                <a:spcPct val="25000"/>
              </a:spcBef>
              <a:buFontTx/>
              <a:buChar char="–"/>
              <a:defRPr/>
            </a:pPr>
            <a:r>
              <a:rPr lang="en-US" dirty="0"/>
              <a:t>R2 then strips off Ethernet frame</a:t>
            </a:r>
          </a:p>
          <a:p>
            <a:pPr marL="688975" lvl="1" indent="-225425">
              <a:lnSpc>
                <a:spcPct val="90000"/>
              </a:lnSpc>
              <a:spcBef>
                <a:spcPct val="25000"/>
              </a:spcBef>
              <a:buFontTx/>
              <a:buChar char="–"/>
              <a:defRPr/>
            </a:pPr>
            <a:r>
              <a:rPr lang="en-US" dirty="0"/>
              <a:t>R2 Examines destination IP</a:t>
            </a:r>
          </a:p>
          <a:p>
            <a:pPr marL="688975" lvl="1" indent="-225425">
              <a:lnSpc>
                <a:spcPct val="90000"/>
              </a:lnSpc>
              <a:spcBef>
                <a:spcPct val="25000"/>
              </a:spcBef>
              <a:buFontTx/>
              <a:buChar char="–"/>
              <a:defRPr/>
            </a:pPr>
            <a:r>
              <a:rPr lang="en-US" dirty="0"/>
              <a:t>R2 consults routing table looking for destination IP</a:t>
            </a:r>
          </a:p>
          <a:p>
            <a:pPr marL="688975" lvl="1" indent="-225425">
              <a:lnSpc>
                <a:spcPct val="90000"/>
              </a:lnSpc>
              <a:spcBef>
                <a:spcPct val="25000"/>
              </a:spcBef>
              <a:buFontTx/>
              <a:buChar char="–"/>
              <a:defRPr/>
            </a:pPr>
            <a:r>
              <a:rPr lang="en-US" dirty="0"/>
              <a:t>After finding destination IP in routing table, R2 now looks up next hop IP address</a:t>
            </a:r>
          </a:p>
          <a:p>
            <a:pPr marL="688975" lvl="1" indent="-225425">
              <a:lnSpc>
                <a:spcPct val="90000"/>
              </a:lnSpc>
              <a:spcBef>
                <a:spcPct val="25000"/>
              </a:spcBef>
              <a:buFontTx/>
              <a:buChar char="–"/>
              <a:defRPr/>
            </a:pPr>
            <a:r>
              <a:rPr lang="en-US" dirty="0"/>
              <a:t>R2 re-encapsulates IP packet with a new data link frame</a:t>
            </a:r>
          </a:p>
          <a:p>
            <a:pPr marL="688975" lvl="1" indent="-225425">
              <a:lnSpc>
                <a:spcPct val="90000"/>
              </a:lnSpc>
              <a:spcBef>
                <a:spcPct val="25000"/>
              </a:spcBef>
              <a:buFontTx/>
              <a:buChar char="–"/>
              <a:defRPr/>
            </a:pPr>
            <a:r>
              <a:rPr lang="en-US" dirty="0"/>
              <a:t>R2 forwards Ethernet packet out S0/0 </a:t>
            </a:r>
            <a:r>
              <a:rPr lang="en-US" dirty="0" smtClean="0"/>
              <a:t>interface</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97" y="4437112"/>
            <a:ext cx="9036115" cy="24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3560287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Paths and Packet Switching</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38</a:t>
            </a:fld>
            <a:endParaRPr lang="en-GB"/>
          </a:p>
        </p:txBody>
      </p:sp>
      <p:sp>
        <p:nvSpPr>
          <p:cNvPr id="4" name="Content Placeholder 3"/>
          <p:cNvSpPr>
            <a:spLocks noGrp="1"/>
          </p:cNvSpPr>
          <p:nvPr>
            <p:ph sz="quarter" idx="1"/>
          </p:nvPr>
        </p:nvSpPr>
        <p:spPr>
          <a:xfrm>
            <a:off x="251520" y="1484784"/>
            <a:ext cx="8892480" cy="2908920"/>
          </a:xfrm>
        </p:spPr>
        <p:txBody>
          <a:bodyPr>
            <a:noAutofit/>
          </a:bodyPr>
          <a:lstStyle/>
          <a:p>
            <a:pPr>
              <a:lnSpc>
                <a:spcPct val="90000"/>
              </a:lnSpc>
              <a:spcBef>
                <a:spcPct val="25000"/>
              </a:spcBef>
              <a:defRPr/>
            </a:pPr>
            <a:r>
              <a:rPr lang="en-US" sz="1800" b="1" dirty="0"/>
              <a:t>Step 4</a:t>
            </a:r>
            <a:r>
              <a:rPr lang="en-US" sz="1800" dirty="0"/>
              <a:t> - Packet arrives at R3 </a:t>
            </a:r>
          </a:p>
          <a:p>
            <a:pPr marL="688975" lvl="1" indent="-225425">
              <a:lnSpc>
                <a:spcPct val="90000"/>
              </a:lnSpc>
              <a:spcBef>
                <a:spcPct val="25000"/>
              </a:spcBef>
              <a:buFontTx/>
              <a:buChar char="–"/>
              <a:defRPr/>
            </a:pPr>
            <a:r>
              <a:rPr lang="en-US" sz="1800" dirty="0"/>
              <a:t>R3 receives PPP frame</a:t>
            </a:r>
          </a:p>
          <a:p>
            <a:pPr marL="688975" lvl="1" indent="-225425">
              <a:lnSpc>
                <a:spcPct val="90000"/>
              </a:lnSpc>
              <a:spcBef>
                <a:spcPct val="25000"/>
              </a:spcBef>
              <a:buFontTx/>
              <a:buChar char="–"/>
              <a:defRPr/>
            </a:pPr>
            <a:r>
              <a:rPr lang="en-US" sz="1800" dirty="0"/>
              <a:t>R3 then strips off PPP frame</a:t>
            </a:r>
          </a:p>
          <a:p>
            <a:pPr marL="688975" lvl="1" indent="-225425">
              <a:lnSpc>
                <a:spcPct val="90000"/>
              </a:lnSpc>
              <a:spcBef>
                <a:spcPct val="25000"/>
              </a:spcBef>
              <a:buFontTx/>
              <a:buChar char="–"/>
              <a:defRPr/>
            </a:pPr>
            <a:r>
              <a:rPr lang="en-US" sz="1800" dirty="0"/>
              <a:t>R3 Examines destination IP </a:t>
            </a:r>
          </a:p>
          <a:p>
            <a:pPr marL="688975" lvl="1" indent="-225425">
              <a:lnSpc>
                <a:spcPct val="90000"/>
              </a:lnSpc>
              <a:spcBef>
                <a:spcPct val="25000"/>
              </a:spcBef>
              <a:buFontTx/>
              <a:buChar char="–"/>
              <a:defRPr/>
            </a:pPr>
            <a:r>
              <a:rPr lang="en-US" sz="1800" dirty="0"/>
              <a:t>R3 consults routing table looking for destination IP</a:t>
            </a:r>
          </a:p>
          <a:p>
            <a:pPr marL="688975" lvl="1" indent="-225425">
              <a:lnSpc>
                <a:spcPct val="90000"/>
              </a:lnSpc>
              <a:spcBef>
                <a:spcPct val="25000"/>
              </a:spcBef>
              <a:buFontTx/>
              <a:buChar char="–"/>
              <a:defRPr/>
            </a:pPr>
            <a:r>
              <a:rPr lang="en-US" sz="1800" dirty="0"/>
              <a:t>After finding destination IP in routing table, R3 is directly connected to destination via its fast Ethernet interface</a:t>
            </a:r>
          </a:p>
          <a:p>
            <a:pPr marL="688975" lvl="1" indent="-225425">
              <a:lnSpc>
                <a:spcPct val="90000"/>
              </a:lnSpc>
              <a:spcBef>
                <a:spcPct val="25000"/>
              </a:spcBef>
              <a:buFontTx/>
              <a:buChar char="–"/>
              <a:defRPr/>
            </a:pPr>
            <a:r>
              <a:rPr lang="en-US" sz="1800" dirty="0"/>
              <a:t>R3 re-encapsulates IP packet with a new Ethernet frame</a:t>
            </a:r>
          </a:p>
          <a:p>
            <a:pPr marL="688975" lvl="1" indent="-225425">
              <a:lnSpc>
                <a:spcPct val="90000"/>
              </a:lnSpc>
              <a:spcBef>
                <a:spcPct val="25000"/>
              </a:spcBef>
              <a:buFontTx/>
              <a:buChar char="–"/>
              <a:defRPr/>
            </a:pPr>
            <a:r>
              <a:rPr lang="en-US" sz="1800" dirty="0"/>
              <a:t>R3 forwards Ethernet packet out Fa0/0 interface</a:t>
            </a:r>
          </a:p>
          <a:p>
            <a:pPr>
              <a:lnSpc>
                <a:spcPct val="90000"/>
              </a:lnSpc>
              <a:spcBef>
                <a:spcPct val="25000"/>
              </a:spcBef>
              <a:defRPr/>
            </a:pPr>
            <a:r>
              <a:rPr lang="en-US" sz="1800" b="1" dirty="0"/>
              <a:t>Step 5</a:t>
            </a:r>
            <a:r>
              <a:rPr lang="en-US" sz="1800" dirty="0"/>
              <a:t> - IP packet arrives at PC2 - frame is </a:t>
            </a:r>
            <a:r>
              <a:rPr lang="en-US" sz="1800" dirty="0" err="1"/>
              <a:t>decapsulated</a:t>
            </a:r>
            <a:r>
              <a:rPr lang="en-US" sz="1800" dirty="0"/>
              <a:t> and processed by upper layer </a:t>
            </a:r>
            <a:r>
              <a:rPr lang="en-US" sz="1800" dirty="0" smtClean="0"/>
              <a:t>protocols</a:t>
            </a:r>
            <a:endParaRPr lang="en-US" sz="18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869160"/>
            <a:ext cx="7624019"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3361143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a:t>
            </a:fld>
            <a:endParaRPr lang="en-GB"/>
          </a:p>
        </p:txBody>
      </p:sp>
      <p:sp>
        <p:nvSpPr>
          <p:cNvPr id="4" name="Content Placeholder 3"/>
          <p:cNvSpPr>
            <a:spLocks noGrp="1"/>
          </p:cNvSpPr>
          <p:nvPr>
            <p:ph sz="quarter" idx="1"/>
          </p:nvPr>
        </p:nvSpPr>
        <p:spPr>
          <a:xfrm>
            <a:off x="612648" y="1600200"/>
            <a:ext cx="8351840" cy="1396752"/>
          </a:xfrm>
        </p:spPr>
        <p:txBody>
          <a:bodyPr>
            <a:normAutofit/>
          </a:bodyPr>
          <a:lstStyle/>
          <a:p>
            <a:pPr>
              <a:defRPr/>
            </a:pPr>
            <a:r>
              <a:rPr lang="en-US" sz="2400" dirty="0"/>
              <a:t>Data is sent in form of packets between 2 end devices</a:t>
            </a:r>
          </a:p>
          <a:p>
            <a:pPr>
              <a:defRPr/>
            </a:pPr>
            <a:r>
              <a:rPr lang="en-US" sz="2400" dirty="0"/>
              <a:t>Routers are used to direct packet to its </a:t>
            </a:r>
            <a:r>
              <a:rPr lang="en-US" sz="2400" dirty="0" smtClean="0"/>
              <a:t>destination</a:t>
            </a:r>
            <a:endParaRPr lang="en-US" sz="24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49885"/>
            <a:ext cx="4740275"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4067894"/>
            <a:ext cx="43402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129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a:t>
            </a:fld>
            <a:endParaRPr lang="en-GB"/>
          </a:p>
        </p:txBody>
      </p:sp>
      <p:sp>
        <p:nvSpPr>
          <p:cNvPr id="4" name="Content Placeholder 3"/>
          <p:cNvSpPr>
            <a:spLocks noGrp="1"/>
          </p:cNvSpPr>
          <p:nvPr>
            <p:ph sz="quarter" idx="1"/>
          </p:nvPr>
        </p:nvSpPr>
        <p:spPr>
          <a:xfrm>
            <a:off x="612648" y="1600200"/>
            <a:ext cx="8153400" cy="1180728"/>
          </a:xfrm>
        </p:spPr>
        <p:txBody>
          <a:bodyPr>
            <a:normAutofit lnSpcReduction="10000"/>
          </a:bodyPr>
          <a:lstStyle/>
          <a:p>
            <a:r>
              <a:rPr lang="en-US" sz="2400" dirty="0"/>
              <a:t>Routers examine a packet</a:t>
            </a:r>
            <a:r>
              <a:rPr lang="ja-JP" altLang="en-US" sz="2400" dirty="0">
                <a:latin typeface="Arial"/>
              </a:rPr>
              <a:t>’</a:t>
            </a:r>
            <a:r>
              <a:rPr lang="en-US" sz="2400" dirty="0"/>
              <a:t>s destination IP address and determine the best path by enlisting the aid of a routing table </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2698750"/>
            <a:ext cx="6519242"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1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a:t>
            </a:fld>
            <a:endParaRPr lang="en-GB"/>
          </a:p>
        </p:txBody>
      </p:sp>
      <p:sp>
        <p:nvSpPr>
          <p:cNvPr id="4" name="Content Placeholder 3"/>
          <p:cNvSpPr>
            <a:spLocks noGrp="1"/>
          </p:cNvSpPr>
          <p:nvPr>
            <p:ph sz="quarter" idx="1"/>
          </p:nvPr>
        </p:nvSpPr>
        <p:spPr>
          <a:xfrm>
            <a:off x="612648" y="1600200"/>
            <a:ext cx="8351840" cy="5141168"/>
          </a:xfrm>
        </p:spPr>
        <p:txBody>
          <a:bodyPr>
            <a:noAutofit/>
          </a:bodyPr>
          <a:lstStyle/>
          <a:p>
            <a:pPr>
              <a:lnSpc>
                <a:spcPct val="110000"/>
              </a:lnSpc>
              <a:defRPr/>
            </a:pPr>
            <a:r>
              <a:rPr lang="en-US" sz="1800" dirty="0"/>
              <a:t>Router components and their functions:</a:t>
            </a:r>
          </a:p>
          <a:p>
            <a:pPr marL="688975" lvl="1" indent="-225425">
              <a:lnSpc>
                <a:spcPct val="110000"/>
              </a:lnSpc>
              <a:buFontTx/>
              <a:buChar char="–"/>
              <a:defRPr/>
            </a:pPr>
            <a:r>
              <a:rPr lang="en-US" sz="1800" dirty="0"/>
              <a:t>CPU - Executes operating system instructions</a:t>
            </a:r>
          </a:p>
          <a:p>
            <a:pPr marL="688975" lvl="1" indent="-225425">
              <a:lnSpc>
                <a:spcPct val="110000"/>
              </a:lnSpc>
              <a:buFontTx/>
              <a:buChar char="–"/>
              <a:defRPr/>
            </a:pPr>
            <a:r>
              <a:rPr lang="en-US" sz="1800" dirty="0"/>
              <a:t>Random access memory (RAM) - Contains the running copy of configuration file.  Stores routing table. RAM contents lost when power is off.</a:t>
            </a:r>
          </a:p>
          <a:p>
            <a:pPr marL="688975" lvl="1" indent="-225425">
              <a:lnSpc>
                <a:spcPct val="110000"/>
              </a:lnSpc>
              <a:buFontTx/>
              <a:buChar char="–"/>
              <a:defRPr/>
            </a:pPr>
            <a:r>
              <a:rPr lang="en-US" sz="1800" dirty="0"/>
              <a:t>Read-only memory (ROM) - Holds diagnostic software used when router is powered up.  Stores the router</a:t>
            </a:r>
            <a:r>
              <a:rPr lang="ja-JP" altLang="en-US" sz="1800" dirty="0">
                <a:latin typeface="Arial"/>
              </a:rPr>
              <a:t>’</a:t>
            </a:r>
            <a:r>
              <a:rPr lang="en-US" sz="1800" dirty="0"/>
              <a:t>s bootstrap program.</a:t>
            </a:r>
          </a:p>
          <a:p>
            <a:pPr marL="688975" lvl="1" indent="-225425">
              <a:lnSpc>
                <a:spcPct val="110000"/>
              </a:lnSpc>
              <a:buFontTx/>
              <a:buChar char="–"/>
              <a:defRPr/>
            </a:pPr>
            <a:r>
              <a:rPr lang="en-US" sz="1800" dirty="0"/>
              <a:t>Non-volatile RAM (NVRAM) - Stores startup configuration.  This may include IP addresses (Routing protocol, Hostname of router).</a:t>
            </a:r>
          </a:p>
          <a:p>
            <a:pPr marL="688975" lvl="1" indent="-225425">
              <a:lnSpc>
                <a:spcPct val="110000"/>
              </a:lnSpc>
              <a:buFontTx/>
              <a:buChar char="–"/>
              <a:defRPr/>
            </a:pPr>
            <a:r>
              <a:rPr lang="en-US" sz="1800" dirty="0"/>
              <a:t>Flash memory - Contains the operating system (Cisco IOS).</a:t>
            </a:r>
          </a:p>
          <a:p>
            <a:pPr marL="688975" lvl="1" indent="-225425">
              <a:lnSpc>
                <a:spcPct val="110000"/>
              </a:lnSpc>
              <a:buFontTx/>
              <a:buChar char="–"/>
              <a:defRPr/>
            </a:pPr>
            <a:r>
              <a:rPr lang="en-US" sz="1800" dirty="0"/>
              <a:t>Interfaces - There exist multiple physical interfaces that are used to connect network.  Examples of interface types:</a:t>
            </a:r>
          </a:p>
          <a:p>
            <a:pPr marL="1139825" lvl="2" indent="-225425">
              <a:lnSpc>
                <a:spcPct val="110000"/>
              </a:lnSpc>
              <a:buFontTx/>
              <a:buChar char="•"/>
              <a:defRPr/>
            </a:pPr>
            <a:r>
              <a:rPr lang="en-US" sz="1800" dirty="0"/>
              <a:t>Ethernet / fast Ethernet interfaces</a:t>
            </a:r>
          </a:p>
          <a:p>
            <a:pPr marL="1139825" lvl="2" indent="-225425">
              <a:lnSpc>
                <a:spcPct val="110000"/>
              </a:lnSpc>
              <a:buFontTx/>
              <a:buChar char="•"/>
              <a:defRPr/>
            </a:pPr>
            <a:r>
              <a:rPr lang="en-US" sz="1800" dirty="0"/>
              <a:t>Serial interfaces</a:t>
            </a:r>
          </a:p>
          <a:p>
            <a:pPr marL="1139825" lvl="2" indent="-225425">
              <a:lnSpc>
                <a:spcPct val="110000"/>
              </a:lnSpc>
              <a:buFontTx/>
              <a:buChar char="•"/>
              <a:defRPr/>
            </a:pPr>
            <a:r>
              <a:rPr lang="en-US" sz="1800" dirty="0"/>
              <a:t>Management interfaces</a:t>
            </a:r>
          </a:p>
          <a:p>
            <a:pPr>
              <a:lnSpc>
                <a:spcPct val="110000"/>
              </a:lnSpc>
            </a:pPr>
            <a:endParaRPr lang="en-US" sz="1800"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366410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a:t>
            </a:fld>
            <a:endParaRPr lang="en-GB"/>
          </a:p>
        </p:txBody>
      </p:sp>
      <p:sp>
        <p:nvSpPr>
          <p:cNvPr id="4" name="Content Placeholder 3"/>
          <p:cNvSpPr>
            <a:spLocks noGrp="1"/>
          </p:cNvSpPr>
          <p:nvPr>
            <p:ph sz="quarter" idx="1"/>
          </p:nvPr>
        </p:nvSpPr>
        <p:spPr>
          <a:xfrm>
            <a:off x="612648" y="1600200"/>
            <a:ext cx="8153400" cy="820688"/>
          </a:xfrm>
        </p:spPr>
        <p:txBody>
          <a:bodyPr/>
          <a:lstStyle/>
          <a:p>
            <a:r>
              <a:rPr lang="en-US" dirty="0"/>
              <a:t>Router </a:t>
            </a:r>
            <a:r>
              <a:rPr lang="en-US" dirty="0" smtClean="0"/>
              <a:t>components</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132856"/>
            <a:ext cx="7197725" cy="440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0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a:t>
            </a:fld>
            <a:endParaRPr lang="en-GB"/>
          </a:p>
        </p:txBody>
      </p:sp>
      <p:sp>
        <p:nvSpPr>
          <p:cNvPr id="4" name="Content Placeholder 3"/>
          <p:cNvSpPr>
            <a:spLocks noGrp="1"/>
          </p:cNvSpPr>
          <p:nvPr>
            <p:ph sz="quarter" idx="1"/>
          </p:nvPr>
        </p:nvSpPr>
        <p:spPr>
          <a:xfrm>
            <a:off x="-108520" y="1957536"/>
            <a:ext cx="3384376" cy="4495800"/>
          </a:xfrm>
        </p:spPr>
        <p:txBody>
          <a:bodyPr>
            <a:normAutofit fontScale="92500" lnSpcReduction="20000"/>
          </a:bodyPr>
          <a:lstStyle/>
          <a:p>
            <a:pPr marL="234950" indent="-234950">
              <a:spcBef>
                <a:spcPct val="10000"/>
              </a:spcBef>
              <a:defRPr/>
            </a:pPr>
            <a:r>
              <a:rPr lang="en-US" sz="2000" dirty="0"/>
              <a:t>Major phases to the router boot-up process</a:t>
            </a:r>
          </a:p>
          <a:p>
            <a:pPr marL="568325" lvl="1" indent="-219075">
              <a:spcBef>
                <a:spcPct val="5000"/>
              </a:spcBef>
              <a:buFontTx/>
              <a:buChar char="–"/>
              <a:defRPr/>
            </a:pPr>
            <a:r>
              <a:rPr lang="en-US" sz="2000" dirty="0"/>
              <a:t>Test router hardware</a:t>
            </a:r>
          </a:p>
          <a:p>
            <a:pPr lvl="2" indent="-222250">
              <a:spcBef>
                <a:spcPct val="5000"/>
              </a:spcBef>
              <a:buFontTx/>
              <a:buChar char="•"/>
              <a:defRPr/>
            </a:pPr>
            <a:r>
              <a:rPr lang="en-US" sz="2000" dirty="0"/>
              <a:t>Power-On Self Test (POST)</a:t>
            </a:r>
          </a:p>
          <a:p>
            <a:pPr lvl="2" indent="-222250">
              <a:spcBef>
                <a:spcPct val="5000"/>
              </a:spcBef>
              <a:buFontTx/>
              <a:buChar char="•"/>
              <a:defRPr/>
            </a:pPr>
            <a:r>
              <a:rPr lang="en-US" sz="2000" dirty="0"/>
              <a:t>Execute bootstrap loader</a:t>
            </a:r>
          </a:p>
          <a:p>
            <a:pPr marL="568325" lvl="1" indent="-219075">
              <a:spcBef>
                <a:spcPct val="5000"/>
              </a:spcBef>
              <a:buFontTx/>
              <a:buChar char="–"/>
              <a:defRPr/>
            </a:pPr>
            <a:r>
              <a:rPr lang="en-US" sz="2000" dirty="0"/>
              <a:t>Locate &amp; load Cisco IOS software</a:t>
            </a:r>
          </a:p>
          <a:p>
            <a:pPr lvl="2" indent="-222250">
              <a:spcBef>
                <a:spcPct val="5000"/>
              </a:spcBef>
              <a:buFontTx/>
              <a:buChar char="•"/>
              <a:defRPr/>
            </a:pPr>
            <a:r>
              <a:rPr lang="en-US" sz="2000" dirty="0"/>
              <a:t>Locate IOS</a:t>
            </a:r>
          </a:p>
          <a:p>
            <a:pPr lvl="2" indent="-222250">
              <a:spcBef>
                <a:spcPct val="5000"/>
              </a:spcBef>
              <a:buFontTx/>
              <a:buChar char="•"/>
              <a:defRPr/>
            </a:pPr>
            <a:r>
              <a:rPr lang="en-US" sz="2000" dirty="0"/>
              <a:t>Load IOS</a:t>
            </a:r>
          </a:p>
          <a:p>
            <a:pPr marL="568325" lvl="1" indent="-219075">
              <a:spcBef>
                <a:spcPct val="5000"/>
              </a:spcBef>
              <a:buFontTx/>
              <a:buChar char="–"/>
              <a:defRPr/>
            </a:pPr>
            <a:r>
              <a:rPr lang="en-US" sz="2000" dirty="0"/>
              <a:t>Locate &amp; load startup configuration file or enter setup mode</a:t>
            </a:r>
          </a:p>
          <a:p>
            <a:pPr lvl="2" indent="-222250">
              <a:spcBef>
                <a:spcPct val="5000"/>
              </a:spcBef>
              <a:buFontTx/>
              <a:buChar char="•"/>
              <a:defRPr/>
            </a:pPr>
            <a:r>
              <a:rPr lang="en-US" sz="2000" dirty="0"/>
              <a:t>Bootstrap program looks for configuration file </a:t>
            </a:r>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556792"/>
            <a:ext cx="590465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344579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as a Computer</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9</a:t>
            </a:fld>
            <a:endParaRPr lang="en-GB"/>
          </a:p>
        </p:txBody>
      </p:sp>
      <p:sp>
        <p:nvSpPr>
          <p:cNvPr id="4" name="Content Placeholder 3"/>
          <p:cNvSpPr>
            <a:spLocks noGrp="1"/>
          </p:cNvSpPr>
          <p:nvPr>
            <p:ph sz="quarter" idx="1"/>
          </p:nvPr>
        </p:nvSpPr>
        <p:spPr/>
        <p:txBody>
          <a:bodyPr>
            <a:normAutofit fontScale="92500" lnSpcReduction="10000"/>
          </a:bodyPr>
          <a:lstStyle/>
          <a:p>
            <a:pPr>
              <a:defRPr/>
            </a:pPr>
            <a:r>
              <a:rPr lang="en-US" dirty="0"/>
              <a:t>Verify the router boot-up process:</a:t>
            </a:r>
          </a:p>
          <a:p>
            <a:pPr marL="688975" lvl="1" indent="-225425">
              <a:buFontTx/>
              <a:buChar char="–"/>
              <a:defRPr/>
            </a:pPr>
            <a:r>
              <a:rPr lang="en-US" dirty="0"/>
              <a:t>The show version command is used to view information about the router during the </a:t>
            </a:r>
            <a:r>
              <a:rPr lang="en-US" dirty="0" err="1"/>
              <a:t>bootup</a:t>
            </a:r>
            <a:r>
              <a:rPr lang="en-US" dirty="0"/>
              <a:t> process.  Information includes:</a:t>
            </a:r>
          </a:p>
          <a:p>
            <a:pPr marL="1139825" lvl="2" indent="-225425">
              <a:buFontTx/>
              <a:buChar char="•"/>
              <a:defRPr/>
            </a:pPr>
            <a:r>
              <a:rPr lang="en-US" dirty="0"/>
              <a:t>Platform model number</a:t>
            </a:r>
          </a:p>
          <a:p>
            <a:pPr marL="1139825" lvl="2" indent="-225425">
              <a:buFontTx/>
              <a:buChar char="•"/>
              <a:defRPr/>
            </a:pPr>
            <a:r>
              <a:rPr lang="en-US" dirty="0"/>
              <a:t>Image name &amp; IOS version</a:t>
            </a:r>
          </a:p>
          <a:p>
            <a:pPr marL="1139825" lvl="2" indent="-225425">
              <a:buFontTx/>
              <a:buChar char="•"/>
              <a:defRPr/>
            </a:pPr>
            <a:r>
              <a:rPr lang="en-US" dirty="0"/>
              <a:t>Bootstrap version stored in ROM</a:t>
            </a:r>
          </a:p>
          <a:p>
            <a:pPr marL="1139825" lvl="2" indent="-225425">
              <a:buFontTx/>
              <a:buChar char="•"/>
              <a:defRPr/>
            </a:pPr>
            <a:r>
              <a:rPr lang="en-US" dirty="0"/>
              <a:t>Image file name &amp; where it was loaded from</a:t>
            </a:r>
          </a:p>
          <a:p>
            <a:pPr marL="1139825" lvl="2" indent="-225425">
              <a:buFontTx/>
              <a:buChar char="•"/>
              <a:defRPr/>
            </a:pPr>
            <a:r>
              <a:rPr lang="en-US" dirty="0"/>
              <a:t>Number &amp; type of interfaces</a:t>
            </a:r>
          </a:p>
          <a:p>
            <a:pPr marL="1139825" lvl="2" indent="-225425">
              <a:buFontTx/>
              <a:buChar char="•"/>
              <a:defRPr/>
            </a:pPr>
            <a:r>
              <a:rPr lang="en-US" dirty="0"/>
              <a:t>Amount of NVRAM</a:t>
            </a:r>
          </a:p>
          <a:p>
            <a:pPr marL="1139825" lvl="2" indent="-225425">
              <a:buFontTx/>
              <a:buChar char="•"/>
              <a:defRPr/>
            </a:pPr>
            <a:r>
              <a:rPr lang="en-US" dirty="0"/>
              <a:t>Amount of flash</a:t>
            </a:r>
          </a:p>
          <a:p>
            <a:pPr marL="1139825" lvl="2" indent="-225425">
              <a:buFontTx/>
              <a:buChar char="•"/>
              <a:defRPr/>
            </a:pPr>
            <a:r>
              <a:rPr lang="en-US" dirty="0"/>
              <a:t>Configuration </a:t>
            </a:r>
            <a:r>
              <a:rPr lang="en-US" dirty="0" smtClean="0"/>
              <a:t>register</a:t>
            </a:r>
            <a:endParaRPr lang="en-US" dirty="0"/>
          </a:p>
        </p:txBody>
      </p:sp>
      <p:sp>
        <p:nvSpPr>
          <p:cNvPr id="5" name="Footer Placeholder 4"/>
          <p:cNvSpPr>
            <a:spLocks noGrp="1"/>
          </p:cNvSpPr>
          <p:nvPr>
            <p:ph type="ftr" sz="quarter" idx="3"/>
          </p:nvPr>
        </p:nvSpPr>
        <p:spPr/>
        <p:txBody>
          <a:bodyPr/>
          <a:lstStyle/>
          <a:p>
            <a:r>
              <a:rPr lang="en-GB" smtClean="0"/>
              <a:t>Networking Essentials – ThS. Nguyễn Hữu Trung</a:t>
            </a:r>
            <a:endParaRPr lang="en-GB" dirty="0"/>
          </a:p>
        </p:txBody>
      </p:sp>
    </p:spTree>
    <p:extLst>
      <p:ext uri="{BB962C8B-B14F-4D97-AF65-F5344CB8AC3E}">
        <p14:creationId xmlns:p14="http://schemas.microsoft.com/office/powerpoint/2010/main" val="15537767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Routing 1"/>
  <p:tag name="ISPRING_RESOURCE_PATHS_HASH_2" val="5b464118e4eb47e65e15783f457224ffe9d4c57"/>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840</TotalTime>
  <Words>2798</Words>
  <Application>Microsoft Office PowerPoint</Application>
  <PresentationFormat>On-screen Show (4:3)</PresentationFormat>
  <Paragraphs>398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PowerPoint Presentation</vt:lpstr>
      <vt:lpstr>Objectives</vt:lpstr>
      <vt:lpstr>Router as a Computer</vt:lpstr>
      <vt:lpstr>Router as a Computer</vt:lpstr>
      <vt:lpstr>Router as a Computer</vt:lpstr>
      <vt:lpstr>Router as a Computer</vt:lpstr>
      <vt:lpstr>Router as a Computer</vt:lpstr>
      <vt:lpstr>Router as a Computer</vt:lpstr>
      <vt:lpstr>Router as a Computer</vt:lpstr>
      <vt:lpstr>Router as a Computer</vt:lpstr>
      <vt:lpstr>Router as a Computer</vt:lpstr>
      <vt:lpstr>Router as a Computer</vt:lpstr>
      <vt:lpstr>Router as a Computer</vt:lpstr>
      <vt:lpstr>Router as a Computer</vt:lpstr>
      <vt:lpstr>Configure Devices and Apply Addresses</vt:lpstr>
      <vt:lpstr>Configure Devices and Apply Addresses</vt:lpstr>
      <vt:lpstr>Configure Devices and Apply Addresses</vt:lpstr>
      <vt:lpstr>Configure Devices and Apply Addresses</vt:lpstr>
      <vt:lpstr>Routing Table Structure</vt:lpstr>
      <vt:lpstr>Routing Table Structure</vt:lpstr>
      <vt:lpstr>Routing Table Structure</vt:lpstr>
      <vt:lpstr>Routing Table Structure</vt:lpstr>
      <vt:lpstr>Routing Table Structure</vt:lpstr>
      <vt:lpstr>Routing Table Structure</vt:lpstr>
      <vt:lpstr>Routing Table Structure</vt:lpstr>
      <vt:lpstr>Routing Table Structure</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PC-MAC</cp:lastModifiedBy>
  <cp:revision>90</cp:revision>
  <dcterms:created xsi:type="dcterms:W3CDTF">2014-07-14T09:55:58Z</dcterms:created>
  <dcterms:modified xsi:type="dcterms:W3CDTF">2014-10-05T10:18:54Z</dcterms:modified>
</cp:coreProperties>
</file>