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56" r:id="rId4"/>
    <p:sldId id="258" r:id="rId5"/>
    <p:sldId id="340" r:id="rId6"/>
    <p:sldId id="341" r:id="rId7"/>
    <p:sldId id="327" r:id="rId8"/>
    <p:sldId id="328" r:id="rId9"/>
    <p:sldId id="326" r:id="rId10"/>
    <p:sldId id="352" r:id="rId11"/>
    <p:sldId id="357" r:id="rId12"/>
    <p:sldId id="358" r:id="rId13"/>
    <p:sldId id="351" r:id="rId14"/>
    <p:sldId id="322" r:id="rId15"/>
    <p:sldId id="353" r:id="rId16"/>
    <p:sldId id="354" r:id="rId17"/>
    <p:sldId id="355" r:id="rId18"/>
    <p:sldId id="35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898371C-402D-4637-A947-EA1CCD1C86D4}" type="datetimeFigureOut">
              <a:rPr lang="en-US"/>
              <a:pPr>
                <a:defRPr/>
              </a:pPr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C2118C-1EEB-4D68-B2BD-B4E4DD267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5B78EA-85DD-4217-888E-DFD51BEADC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7C22F-FB41-4241-93FB-3B2273171361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0196-30AD-47C5-85A3-847EA94B1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346A-E77C-489A-B32F-18F34B51888E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2A34-DC98-4A5D-8B74-18E84D209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00203-7D09-4E95-8D0B-D0DC174D0781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DDC9-469F-4484-B6EE-1449530B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274C0-0D80-4D59-8AE0-F2323E576EFD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72561-2F75-4038-B409-602A983B3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A1B9-1278-4A79-A53C-F5C60A2D75E3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9B04-7EFB-43C5-9AA4-457AE648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996D9-5570-4DBB-A58A-78D8BF2E4080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45F9-9910-4CB5-A8E4-2FD36F89A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205AB-CA47-4C19-85B9-CD0EC3E52232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5D4F-4EFA-4DC2-9B30-2F0DB4864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00B5-FBBC-4766-8272-BA2B3AF4521F}" type="datetime1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26AC-E4CE-44C5-9EC4-8FCB38987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9B0DC-D398-43D0-ABA0-245A1448704F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3A3D2-442D-4779-801D-1A81E5B7D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C3650-A85D-4179-ACB2-ED6814377982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0C12-B50C-4D28-ACC3-4404D01E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7D9-9FE6-4026-B166-8D1DFF7E00A7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62235-E249-4568-97E5-06339F5F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D8D783-8F55-4025-973C-B955BDB3F476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1FD378-A61C-4E64-902E-6C675E71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MÔ HÌNH QUAN HỆ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hoangqd@hcmute.edu.vn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30196-30AD-47C5-85A3-847EA94B13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QUAN HỆ VÀ LƯỢC ĐỒ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Cho </a:t>
            </a:r>
            <a:r>
              <a:rPr lang="en-US" b="1" i="1" dirty="0" err="1" smtClean="0">
                <a:solidFill>
                  <a:srgbClr val="FF0000"/>
                </a:solidFill>
              </a:rPr>
              <a:t>lược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đồ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PROJECT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mtClean="0"/>
              <a:t>		</a:t>
            </a:r>
            <a:r>
              <a:rPr lang="en-US" sz="2800" i="1" smtClean="0"/>
              <a:t>SUPPLY</a:t>
            </a:r>
            <a:r>
              <a:rPr lang="en-US" sz="2800" smtClean="0"/>
              <a:t>(</a:t>
            </a:r>
            <a:r>
              <a:rPr lang="en-US" sz="2800" b="1" i="1" u="sng" smtClean="0"/>
              <a:t>SCODE</a:t>
            </a:r>
            <a:r>
              <a:rPr lang="en-US" sz="2800" smtClean="0"/>
              <a:t>, </a:t>
            </a:r>
            <a:r>
              <a:rPr lang="en-US" sz="2800" b="1" i="1" u="sng" smtClean="0"/>
              <a:t>PCODE</a:t>
            </a:r>
            <a:r>
              <a:rPr lang="en-US" sz="2800" smtClean="0"/>
              <a:t>, </a:t>
            </a:r>
            <a:r>
              <a:rPr lang="en-US" sz="2800" i="1" smtClean="0"/>
              <a:t>QTY</a:t>
            </a:r>
            <a:r>
              <a:rPr lang="en-US" sz="2800" smtClean="0"/>
              <a:t>)</a:t>
            </a:r>
          </a:p>
          <a:p>
            <a:pPr>
              <a:buNone/>
            </a:pPr>
            <a:r>
              <a:rPr lang="en-US" sz="2800" smtClean="0"/>
              <a:t>		</a:t>
            </a:r>
            <a:r>
              <a:rPr lang="en-US" sz="2800" i="1" smtClean="0"/>
              <a:t>A</a:t>
            </a:r>
            <a:r>
              <a:rPr lang="en-US" sz="2800" i="1" baseline="-25000" smtClean="0"/>
              <a:t>1</a:t>
            </a:r>
            <a:r>
              <a:rPr lang="en-US" sz="2800" smtClean="0"/>
              <a:t> = </a:t>
            </a:r>
            <a:r>
              <a:rPr lang="en-US" sz="2800" i="1" smtClean="0"/>
              <a:t>SCODE</a:t>
            </a:r>
            <a:r>
              <a:rPr lang="en-US" sz="2800" smtClean="0"/>
              <a:t>, 	</a:t>
            </a:r>
            <a:r>
              <a:rPr lang="en-US" sz="2800" i="1" smtClean="0"/>
              <a:t>D</a:t>
            </a:r>
            <a:r>
              <a:rPr lang="en-US" sz="2800" i="1" baseline="-25000" smtClean="0"/>
              <a:t>1</a:t>
            </a:r>
            <a:r>
              <a:rPr lang="en-US" sz="2800" smtClean="0"/>
              <a:t> = </a:t>
            </a:r>
            <a:r>
              <a:rPr lang="en-US" sz="2800" i="1" smtClean="0"/>
              <a:t>Dom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1</a:t>
            </a:r>
            <a:r>
              <a:rPr lang="en-US" sz="2800" smtClean="0"/>
              <a:t>) = char(2)</a:t>
            </a:r>
          </a:p>
          <a:p>
            <a:pPr>
              <a:buNone/>
            </a:pPr>
            <a:r>
              <a:rPr lang="en-US" sz="2800" smtClean="0"/>
              <a:t>		</a:t>
            </a:r>
            <a:r>
              <a:rPr lang="en-US" sz="2800" i="1" smtClean="0"/>
              <a:t>A</a:t>
            </a:r>
            <a:r>
              <a:rPr lang="en-US" sz="2800" i="1" baseline="-25000" smtClean="0"/>
              <a:t>2</a:t>
            </a:r>
            <a:r>
              <a:rPr lang="en-US" sz="2800" smtClean="0"/>
              <a:t> = </a:t>
            </a:r>
            <a:r>
              <a:rPr lang="en-US" sz="2800" i="1" smtClean="0"/>
              <a:t>PCODE</a:t>
            </a:r>
            <a:r>
              <a:rPr lang="en-US" sz="2800" smtClean="0"/>
              <a:t>, 	</a:t>
            </a:r>
            <a:r>
              <a:rPr lang="en-US" sz="2800" i="1" smtClean="0"/>
              <a:t>D</a:t>
            </a:r>
            <a:r>
              <a:rPr lang="en-US" sz="2800" i="1" baseline="-25000" smtClean="0"/>
              <a:t>2</a:t>
            </a:r>
            <a:r>
              <a:rPr lang="en-US" sz="2800" smtClean="0"/>
              <a:t> = </a:t>
            </a:r>
            <a:r>
              <a:rPr lang="en-US" sz="2800" i="1" smtClean="0"/>
              <a:t>Dom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2</a:t>
            </a:r>
            <a:r>
              <a:rPr lang="en-US" sz="2800" smtClean="0"/>
              <a:t>) = char(2)</a:t>
            </a:r>
          </a:p>
          <a:p>
            <a:pPr>
              <a:buNone/>
            </a:pPr>
            <a:r>
              <a:rPr lang="en-US" sz="2800" smtClean="0"/>
              <a:t>		</a:t>
            </a:r>
            <a:r>
              <a:rPr lang="en-US" sz="2800" i="1" smtClean="0"/>
              <a:t>A</a:t>
            </a:r>
            <a:r>
              <a:rPr lang="en-US" sz="2800" i="1" baseline="-25000" smtClean="0"/>
              <a:t>3</a:t>
            </a:r>
            <a:r>
              <a:rPr lang="en-US" sz="2800" smtClean="0"/>
              <a:t> = </a:t>
            </a:r>
            <a:r>
              <a:rPr lang="en-US" sz="2800" i="1" smtClean="0"/>
              <a:t>QTY</a:t>
            </a:r>
            <a:r>
              <a:rPr lang="en-US" sz="2800" smtClean="0"/>
              <a:t>,		</a:t>
            </a:r>
            <a:r>
              <a:rPr lang="en-US" sz="2800" i="1" smtClean="0"/>
              <a:t>D</a:t>
            </a:r>
            <a:r>
              <a:rPr lang="en-US" sz="2800" i="1" baseline="-25000" smtClean="0"/>
              <a:t>3</a:t>
            </a:r>
            <a:r>
              <a:rPr lang="en-US" sz="2800" smtClean="0"/>
              <a:t> = </a:t>
            </a:r>
            <a:r>
              <a:rPr lang="en-US" sz="2800" i="1" smtClean="0"/>
              <a:t>Dom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3</a:t>
            </a:r>
            <a:r>
              <a:rPr lang="en-US" sz="2800" smtClean="0"/>
              <a:t>) = int</a:t>
            </a:r>
          </a:p>
          <a:p>
            <a:r>
              <a:rPr lang="en-US" smtClean="0"/>
              <a:t>Cho</a:t>
            </a:r>
            <a:r>
              <a:rPr lang="en-US" b="1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t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) </a:t>
            </a:r>
            <a:r>
              <a:rPr lang="en-US" sz="2800" smtClean="0"/>
              <a:t>= ‘S1</a:t>
            </a:r>
            <a:r>
              <a:rPr lang="en-US" sz="2800" dirty="0" smtClean="0"/>
              <a:t>’, 	</a:t>
            </a:r>
            <a:r>
              <a:rPr lang="en-US" sz="2800" i="1" dirty="0" smtClean="0"/>
              <a:t>t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) </a:t>
            </a:r>
            <a:r>
              <a:rPr lang="en-US" sz="2800" smtClean="0"/>
              <a:t>= ‘P1’, </a:t>
            </a:r>
            <a:r>
              <a:rPr lang="en-US" sz="2800" dirty="0" smtClean="0"/>
              <a:t>	</a:t>
            </a:r>
            <a:r>
              <a:rPr lang="en-US" sz="2800" i="1" dirty="0" smtClean="0"/>
              <a:t>t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) </a:t>
            </a:r>
            <a:r>
              <a:rPr lang="en-US" sz="2800" smtClean="0"/>
              <a:t>= 800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t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) </a:t>
            </a:r>
            <a:r>
              <a:rPr lang="en-US" sz="2800" smtClean="0"/>
              <a:t>= ‘S2</a:t>
            </a:r>
            <a:r>
              <a:rPr lang="en-US" sz="2800" dirty="0" smtClean="0"/>
              <a:t>’, 	</a:t>
            </a:r>
            <a:r>
              <a:rPr lang="en-US" sz="2800" i="1" dirty="0" smtClean="0"/>
              <a:t>t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) </a:t>
            </a:r>
            <a:r>
              <a:rPr lang="en-US" sz="2800" smtClean="0"/>
              <a:t>= ‘P3’, </a:t>
            </a:r>
            <a:r>
              <a:rPr lang="en-US" sz="2800" dirty="0" smtClean="0"/>
              <a:t>	</a:t>
            </a:r>
            <a:r>
              <a:rPr lang="en-US" sz="2800" i="1" dirty="0" smtClean="0"/>
              <a:t>t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) </a:t>
            </a:r>
            <a:r>
              <a:rPr lang="en-US" sz="2800" smtClean="0"/>
              <a:t>= 500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b="1" smtClean="0"/>
              <a:t>CÁC ĐỊNH NGHĨA VÀ KÝ 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5068" y="1600200"/>
            <a:ext cx="8444132" cy="4525963"/>
          </a:xfrm>
        </p:spPr>
        <p:txBody>
          <a:bodyPr/>
          <a:lstStyle/>
          <a:p>
            <a:r>
              <a:rPr lang="en-US" b="1" i="1" smtClean="0"/>
              <a:t>X = </a:t>
            </a:r>
            <a:r>
              <a:rPr lang="en-US" smtClean="0"/>
              <a:t>{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A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A</a:t>
            </a:r>
            <a:r>
              <a:rPr lang="en-US" b="1" i="1" baseline="-25000" smtClean="0"/>
              <a:t>n</a:t>
            </a:r>
            <a:r>
              <a:rPr lang="en-US" smtClean="0"/>
              <a:t>} là các </a:t>
            </a:r>
            <a:r>
              <a:rPr lang="en-US" b="1" i="1" smtClean="0">
                <a:solidFill>
                  <a:srgbClr val="0000FF"/>
                </a:solidFill>
              </a:rPr>
              <a:t>thuộc tính</a:t>
            </a:r>
            <a:endParaRPr lang="en-US" smtClean="0"/>
          </a:p>
          <a:p>
            <a:r>
              <a:rPr lang="en-US" b="1" i="1" smtClean="0"/>
              <a:t>D = </a:t>
            </a:r>
            <a:r>
              <a:rPr lang="en-US" smtClean="0"/>
              <a:t>{</a:t>
            </a:r>
            <a:r>
              <a:rPr lang="en-US" b="1" i="1" smtClean="0"/>
              <a:t>D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D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D</a:t>
            </a:r>
            <a:r>
              <a:rPr lang="en-US" b="1" i="1" baseline="-25000" smtClean="0"/>
              <a:t>n</a:t>
            </a:r>
            <a:r>
              <a:rPr lang="en-US" smtClean="0"/>
              <a:t>} là các </a:t>
            </a:r>
            <a:r>
              <a:rPr lang="en-US" b="1" i="1" smtClean="0">
                <a:solidFill>
                  <a:srgbClr val="0000FF"/>
                </a:solidFill>
              </a:rPr>
              <a:t>miền giá trị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các </a:t>
            </a:r>
            <a:r>
              <a:rPr lang="en-US" b="1" i="1" smtClean="0">
                <a:solidFill>
                  <a:srgbClr val="0000FF"/>
                </a:solidFill>
              </a:rPr>
              <a:t>thuộc tính</a:t>
            </a:r>
            <a:r>
              <a:rPr lang="en-US" smtClean="0"/>
              <a:t> 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A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A</a:t>
            </a:r>
            <a:r>
              <a:rPr lang="en-US" b="1" i="1" baseline="-25000" smtClean="0"/>
              <a:t>n</a:t>
            </a:r>
            <a:r>
              <a:rPr lang="en-US" smtClean="0"/>
              <a:t> tương ứng</a:t>
            </a:r>
          </a:p>
          <a:p>
            <a:r>
              <a:rPr lang="en-US" b="1" i="1" smtClean="0"/>
              <a:t>R</a:t>
            </a:r>
            <a:r>
              <a:rPr lang="en-US" smtClean="0"/>
              <a:t>(</a:t>
            </a:r>
            <a:r>
              <a:rPr lang="en-US" b="1" i="1" smtClean="0"/>
              <a:t>X</a:t>
            </a:r>
            <a:r>
              <a:rPr lang="en-US" smtClean="0"/>
              <a:t>) hay </a:t>
            </a:r>
            <a:r>
              <a:rPr lang="en-US" b="1" i="1" smtClean="0"/>
              <a:t>R</a:t>
            </a:r>
            <a:r>
              <a:rPr lang="en-US" smtClean="0"/>
              <a:t>(</a:t>
            </a:r>
            <a:r>
              <a:rPr lang="en-US" b="1" i="1" smtClean="0"/>
              <a:t>X, D</a:t>
            </a:r>
            <a:r>
              <a:rPr lang="en-US" smtClean="0"/>
              <a:t>) là </a:t>
            </a:r>
            <a:r>
              <a:rPr lang="en-US" b="1" i="1" smtClean="0">
                <a:solidFill>
                  <a:srgbClr val="0000FF"/>
                </a:solidFill>
              </a:rPr>
              <a:t>lược đồ quan hệ </a:t>
            </a:r>
            <a:r>
              <a:rPr lang="en-US" b="1" i="1" smtClean="0"/>
              <a:t>R </a:t>
            </a:r>
            <a:r>
              <a:rPr lang="en-US" smtClean="0"/>
              <a:t>trên</a:t>
            </a:r>
            <a:r>
              <a:rPr lang="en-US" b="1" i="1" smtClean="0">
                <a:solidFill>
                  <a:srgbClr val="0000FF"/>
                </a:solidFill>
              </a:rPr>
              <a:t> </a:t>
            </a:r>
            <a:r>
              <a:rPr lang="en-US" b="1" i="1" smtClean="0"/>
              <a:t>X</a:t>
            </a:r>
          </a:p>
          <a:p>
            <a:r>
              <a:rPr lang="en-US" b="1" i="1" smtClean="0"/>
              <a:t>r </a:t>
            </a:r>
            <a:r>
              <a:rPr lang="en-US" smtClean="0"/>
              <a:t>là một </a:t>
            </a:r>
            <a:r>
              <a:rPr lang="en-US" b="1" i="1" smtClean="0">
                <a:solidFill>
                  <a:srgbClr val="0000FF"/>
                </a:solidFill>
              </a:rPr>
              <a:t>quan hệ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trên </a:t>
            </a:r>
            <a:r>
              <a:rPr lang="en-US" b="1" i="1" smtClean="0"/>
              <a:t>R</a:t>
            </a:r>
            <a:r>
              <a:rPr lang="en-US" smtClean="0"/>
              <a:t>(</a:t>
            </a:r>
            <a:r>
              <a:rPr lang="en-US" b="1" i="1" smtClean="0"/>
              <a:t>X</a:t>
            </a:r>
            <a:r>
              <a:rPr lang="en-US" smtClean="0"/>
              <a:t>)</a:t>
            </a:r>
          </a:p>
          <a:p>
            <a:r>
              <a:rPr lang="en-US" b="1" i="1" smtClean="0"/>
              <a:t>t</a:t>
            </a:r>
            <a:r>
              <a:rPr lang="en-US" smtClean="0"/>
              <a:t> </a:t>
            </a:r>
            <a:r>
              <a:rPr lang="en-US" b="1" smtClean="0"/>
              <a:t>=</a:t>
            </a:r>
            <a:r>
              <a:rPr lang="en-US" smtClean="0"/>
              <a:t> (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a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a</a:t>
            </a:r>
            <a:r>
              <a:rPr lang="en-US" b="1" i="1" baseline="-25000" smtClean="0"/>
              <a:t>n</a:t>
            </a:r>
            <a:r>
              <a:rPr lang="en-US" smtClean="0"/>
              <a:t>), với </a:t>
            </a:r>
            <a:r>
              <a:rPr lang="en-US" b="1" i="1" smtClean="0"/>
              <a:t>a</a:t>
            </a:r>
            <a:r>
              <a:rPr lang="en-US" b="1" i="1" baseline="-25000" smtClean="0"/>
              <a:t>i</a:t>
            </a:r>
            <a:r>
              <a:rPr lang="en-US" b="1" i="1" smtClean="0"/>
              <a:t> </a:t>
            </a:r>
            <a:r>
              <a:rPr lang="en-US" b="1" smtClean="0">
                <a:sym typeface="Symbol"/>
              </a:rPr>
              <a:t></a:t>
            </a:r>
            <a:r>
              <a:rPr lang="en-US" smtClean="0"/>
              <a:t> </a:t>
            </a:r>
            <a:r>
              <a:rPr lang="en-US" b="1" i="1" smtClean="0"/>
              <a:t>D</a:t>
            </a:r>
            <a:r>
              <a:rPr lang="en-US" b="1" i="1" baseline="-25000" smtClean="0"/>
              <a:t>i</a:t>
            </a:r>
            <a:r>
              <a:rPr lang="en-US" smtClean="0"/>
              <a:t> là một </a:t>
            </a:r>
            <a:r>
              <a:rPr lang="en-US" b="1" i="1" smtClean="0">
                <a:solidFill>
                  <a:srgbClr val="0000FF"/>
                </a:solidFill>
              </a:rPr>
              <a:t>bộ</a:t>
            </a:r>
            <a:r>
              <a:rPr lang="en-US" smtClean="0"/>
              <a:t> của </a:t>
            </a:r>
            <a:r>
              <a:rPr lang="en-US" b="1" i="1" smtClean="0"/>
              <a:t>r</a:t>
            </a:r>
          </a:p>
          <a:p>
            <a:r>
              <a:rPr lang="en-US" b="1" i="1" smtClean="0"/>
              <a:t>t</a:t>
            </a:r>
            <a:r>
              <a:rPr lang="en-US" b="1" smtClean="0"/>
              <a:t>[</a:t>
            </a:r>
            <a:r>
              <a:rPr lang="en-US" b="1" i="1" smtClean="0"/>
              <a:t>A</a:t>
            </a:r>
            <a:r>
              <a:rPr lang="en-US" b="1" i="1" baseline="-25000" smtClean="0"/>
              <a:t>i</a:t>
            </a:r>
            <a:r>
              <a:rPr lang="en-US" b="1" smtClean="0"/>
              <a:t>]</a:t>
            </a:r>
            <a:r>
              <a:rPr lang="en-US" b="1" i="1" smtClean="0"/>
              <a:t> </a:t>
            </a:r>
            <a:r>
              <a:rPr lang="en-US" smtClean="0"/>
              <a:t>là giá trị trên </a:t>
            </a:r>
            <a:r>
              <a:rPr lang="en-US" b="1" i="1" smtClean="0">
                <a:solidFill>
                  <a:srgbClr val="0000FF"/>
                </a:solidFill>
              </a:rPr>
              <a:t>A</a:t>
            </a:r>
            <a:r>
              <a:rPr lang="en-US" b="1" i="1" baseline="-25000" smtClean="0">
                <a:solidFill>
                  <a:srgbClr val="0000FF"/>
                </a:solidFill>
              </a:rPr>
              <a:t>i</a:t>
            </a:r>
            <a:r>
              <a:rPr lang="en-US" b="1" i="1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</a:t>
            </a:r>
            <a:r>
              <a:rPr lang="en-US" b="1" i="1" smtClean="0"/>
              <a:t> </a:t>
            </a:r>
            <a:r>
              <a:rPr lang="en-US" b="1" i="1" smtClean="0">
                <a:solidFill>
                  <a:srgbClr val="0000FF"/>
                </a:solidFill>
              </a:rPr>
              <a:t>bộ t</a:t>
            </a:r>
          </a:p>
          <a:p>
            <a:r>
              <a:rPr lang="en-US" b="1" i="1" smtClean="0"/>
              <a:t>t</a:t>
            </a:r>
            <a:r>
              <a:rPr lang="en-US" b="1" smtClean="0"/>
              <a:t>[</a:t>
            </a:r>
            <a:r>
              <a:rPr lang="en-US" b="1" i="1" smtClean="0"/>
              <a:t>H</a:t>
            </a:r>
            <a:r>
              <a:rPr lang="en-US" b="1" smtClean="0"/>
              <a:t>]</a:t>
            </a:r>
            <a:r>
              <a:rPr lang="en-US" smtClean="0"/>
              <a:t>,</a:t>
            </a:r>
            <a:r>
              <a:rPr lang="en-US" b="1" smtClean="0"/>
              <a:t> </a:t>
            </a:r>
            <a:r>
              <a:rPr lang="en-US" b="1" i="1" smtClean="0"/>
              <a:t>H </a:t>
            </a:r>
            <a:r>
              <a:rPr lang="en-US" b="1" smtClean="0">
                <a:sym typeface="Symbol"/>
              </a:rPr>
              <a:t> </a:t>
            </a:r>
            <a:r>
              <a:rPr lang="en-US" b="1" i="1" smtClean="0"/>
              <a:t>X</a:t>
            </a:r>
            <a:r>
              <a:rPr lang="en-US" i="1" smtClean="0"/>
              <a:t>, </a:t>
            </a:r>
            <a:r>
              <a:rPr lang="en-US" smtClean="0"/>
              <a:t>là giá trị trên </a:t>
            </a:r>
            <a:r>
              <a:rPr lang="en-US" b="1" i="1" smtClean="0">
                <a:solidFill>
                  <a:srgbClr val="0000FF"/>
                </a:solidFill>
              </a:rPr>
              <a:t>H </a:t>
            </a:r>
            <a:r>
              <a:rPr lang="en-US" smtClean="0"/>
              <a:t>của</a:t>
            </a:r>
            <a:r>
              <a:rPr lang="en-US" b="1" i="1" smtClean="0"/>
              <a:t> </a:t>
            </a:r>
            <a:r>
              <a:rPr lang="en-US" b="1" i="1" smtClean="0">
                <a:solidFill>
                  <a:srgbClr val="0000FF"/>
                </a:solidFill>
              </a:rPr>
              <a:t>bộ 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b="1" smtClean="0"/>
              <a:t>CÁC ĐỊNH NGHĨA VÀ KÝ 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b="1" i="1" smtClean="0">
                <a:solidFill>
                  <a:srgbClr val="0000FF"/>
                </a:solidFill>
              </a:rPr>
              <a:t>Lược đồ quan hệ R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trên tập các </a:t>
            </a:r>
            <a:r>
              <a:rPr lang="en-US" b="1" i="1" smtClean="0">
                <a:solidFill>
                  <a:srgbClr val="0000FF"/>
                </a:solidFill>
              </a:rPr>
              <a:t>thuộc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b="1" i="1" smtClean="0">
                <a:solidFill>
                  <a:srgbClr val="0000FF"/>
                </a:solidFill>
              </a:rPr>
              <a:t>X</a:t>
            </a:r>
          </a:p>
          <a:p>
            <a:pPr lvl="1">
              <a:buFont typeface="Wingdings" pitchFamily="2" charset="2"/>
              <a:buChar char="§"/>
            </a:pPr>
            <a:r>
              <a:rPr lang="en-US" b="1" i="1" smtClean="0"/>
              <a:t>R</a:t>
            </a:r>
            <a:r>
              <a:rPr lang="en-US" smtClean="0"/>
              <a:t>(</a:t>
            </a:r>
            <a:r>
              <a:rPr lang="en-US" b="1" i="1" smtClean="0"/>
              <a:t>X</a:t>
            </a:r>
            <a:r>
              <a:rPr lang="en-US" smtClean="0"/>
              <a:t>), hay </a:t>
            </a:r>
            <a:r>
              <a:rPr lang="en-US" b="1" i="1" smtClean="0"/>
              <a:t>R</a:t>
            </a:r>
            <a:r>
              <a:rPr lang="en-US" smtClean="0"/>
              <a:t>(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b="1" i="1" smtClean="0"/>
              <a:t>, A</a:t>
            </a:r>
            <a:r>
              <a:rPr lang="en-US" b="1" i="1" baseline="-25000" smtClean="0"/>
              <a:t>2</a:t>
            </a:r>
            <a:r>
              <a:rPr lang="en-US" b="1" i="1" smtClean="0"/>
              <a:t>, …, A</a:t>
            </a:r>
            <a:r>
              <a:rPr lang="en-US" b="1" i="1" baseline="-25000" smtClean="0"/>
              <a:t>n</a:t>
            </a:r>
            <a:r>
              <a:rPr lang="en-US" smtClean="0"/>
              <a:t>) với </a:t>
            </a:r>
            <a:r>
              <a:rPr lang="en-US" b="1" i="1" smtClean="0"/>
              <a:t>X =</a:t>
            </a:r>
            <a:r>
              <a:rPr lang="en-US" smtClean="0"/>
              <a:t> {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b="1" i="1" smtClean="0"/>
              <a:t>, A</a:t>
            </a:r>
            <a:r>
              <a:rPr lang="en-US" b="1" i="1" baseline="-25000" smtClean="0"/>
              <a:t>2</a:t>
            </a:r>
            <a:r>
              <a:rPr lang="en-US" b="1" i="1" smtClean="0"/>
              <a:t>, …, A</a:t>
            </a:r>
            <a:r>
              <a:rPr lang="en-US" b="1" i="1" baseline="-25000" smtClean="0"/>
              <a:t>n</a:t>
            </a:r>
            <a:r>
              <a:rPr lang="en-US" smtClean="0"/>
              <a:t>}</a:t>
            </a:r>
          </a:p>
          <a:p>
            <a:r>
              <a:rPr lang="en-US" b="1" i="1" smtClean="0">
                <a:solidFill>
                  <a:srgbClr val="0000FF"/>
                </a:solidFill>
              </a:rPr>
              <a:t>Lược đồ CSDL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Là một tập các </a:t>
            </a:r>
            <a:r>
              <a:rPr lang="en-US" b="1" i="1" smtClean="0">
                <a:solidFill>
                  <a:srgbClr val="0000FF"/>
                </a:solidFill>
              </a:rPr>
              <a:t>lược đồ quan hệ R</a:t>
            </a:r>
            <a:r>
              <a:rPr lang="en-US" b="1" i="1" baseline="-25000" smtClean="0">
                <a:solidFill>
                  <a:srgbClr val="0000FF"/>
                </a:solidFill>
              </a:rPr>
              <a:t>i</a:t>
            </a:r>
            <a:endParaRPr lang="en-US" smtClean="0"/>
          </a:p>
          <a:p>
            <a:pPr lvl="1">
              <a:buFont typeface="Wingdings" pitchFamily="2" charset="2"/>
              <a:buChar char="§"/>
            </a:pPr>
            <a:r>
              <a:rPr lang="en-US" b="1" i="1" smtClean="0"/>
              <a:t>R = </a:t>
            </a:r>
            <a:r>
              <a:rPr lang="en-US" b="1" smtClean="0"/>
              <a:t>{</a:t>
            </a:r>
            <a:r>
              <a:rPr lang="en-US" b="1" i="1" smtClean="0"/>
              <a:t>R</a:t>
            </a:r>
            <a:r>
              <a:rPr lang="en-US" b="1" i="1" baseline="-25000" smtClean="0"/>
              <a:t>1</a:t>
            </a:r>
            <a:r>
              <a:rPr lang="en-US" b="1" smtClean="0"/>
              <a:t>(</a:t>
            </a:r>
            <a:r>
              <a:rPr lang="en-US" b="1" i="1" smtClean="0"/>
              <a:t>X</a:t>
            </a:r>
            <a:r>
              <a:rPr lang="en-US" b="1" i="1" baseline="-25000" smtClean="0"/>
              <a:t>1</a:t>
            </a:r>
            <a:r>
              <a:rPr lang="en-US" b="1" smtClean="0"/>
              <a:t>)</a:t>
            </a:r>
            <a:r>
              <a:rPr lang="en-US" b="1" i="1" smtClean="0"/>
              <a:t>, R</a:t>
            </a:r>
            <a:r>
              <a:rPr lang="en-US" b="1" i="1" baseline="-25000" smtClean="0"/>
              <a:t>2</a:t>
            </a:r>
            <a:r>
              <a:rPr lang="en-US" b="1" smtClean="0"/>
              <a:t>(</a:t>
            </a:r>
            <a:r>
              <a:rPr lang="en-US" b="1" i="1" smtClean="0"/>
              <a:t>X</a:t>
            </a:r>
            <a:r>
              <a:rPr lang="en-US" b="1" i="1" baseline="-25000" smtClean="0"/>
              <a:t>2</a:t>
            </a:r>
            <a:r>
              <a:rPr lang="en-US" b="1" smtClean="0"/>
              <a:t>)</a:t>
            </a:r>
            <a:r>
              <a:rPr lang="en-US" b="1" i="1" smtClean="0"/>
              <a:t>, …, R</a:t>
            </a:r>
            <a:r>
              <a:rPr lang="en-US" b="1" i="1" baseline="-25000" smtClean="0"/>
              <a:t>k</a:t>
            </a:r>
            <a:r>
              <a:rPr lang="en-US" b="1" smtClean="0"/>
              <a:t>(</a:t>
            </a:r>
            <a:r>
              <a:rPr lang="en-US" b="1" i="1" smtClean="0"/>
              <a:t>X</a:t>
            </a:r>
            <a:r>
              <a:rPr lang="en-US" b="1" i="1" baseline="-25000" smtClean="0"/>
              <a:t>n</a:t>
            </a:r>
            <a:r>
              <a:rPr lang="en-US" b="1" smtClean="0"/>
              <a:t>)}</a:t>
            </a:r>
            <a:endParaRPr lang="en-US" b="1" i="1" smtClean="0"/>
          </a:p>
          <a:p>
            <a:r>
              <a:rPr lang="en-US" b="1" i="1" smtClean="0">
                <a:solidFill>
                  <a:srgbClr val="0000FF"/>
                </a:solidFill>
              </a:rPr>
              <a:t>Quan hệ r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trên </a:t>
            </a:r>
            <a:r>
              <a:rPr lang="en-US" b="1" i="1" smtClean="0">
                <a:solidFill>
                  <a:srgbClr val="0000FF"/>
                </a:solidFill>
              </a:rPr>
              <a:t>lược đồ quan hệ R</a:t>
            </a:r>
            <a:r>
              <a:rPr lang="en-US" smtClean="0">
                <a:solidFill>
                  <a:srgbClr val="0000FF"/>
                </a:solidFill>
              </a:rPr>
              <a:t>(</a:t>
            </a:r>
            <a:r>
              <a:rPr lang="en-US" b="1" i="1" smtClean="0">
                <a:solidFill>
                  <a:srgbClr val="0000FF"/>
                </a:solidFill>
              </a:rPr>
              <a:t>X</a:t>
            </a:r>
            <a:r>
              <a:rPr lang="en-US" smtClean="0">
                <a:solidFill>
                  <a:srgbClr val="0000FF"/>
                </a:solidFill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Là một tập các bộ </a:t>
            </a:r>
            <a:r>
              <a:rPr lang="en-US" b="1" i="1" smtClean="0"/>
              <a:t>t = </a:t>
            </a:r>
            <a:r>
              <a:rPr lang="en-US" smtClean="0"/>
              <a:t>(</a:t>
            </a:r>
            <a:r>
              <a:rPr lang="en-US" b="1" i="1" smtClean="0"/>
              <a:t>t</a:t>
            </a:r>
            <a:r>
              <a:rPr lang="en-US" b="1" i="1" baseline="-25000" smtClean="0"/>
              <a:t>1</a:t>
            </a:r>
            <a:r>
              <a:rPr lang="en-US" b="1" i="1" smtClean="0"/>
              <a:t>, t</a:t>
            </a:r>
            <a:r>
              <a:rPr lang="en-US" b="1" i="1" baseline="-25000" smtClean="0"/>
              <a:t>2</a:t>
            </a:r>
            <a:r>
              <a:rPr lang="en-US" b="1" i="1" smtClean="0"/>
              <a:t>, …, t</a:t>
            </a:r>
            <a:r>
              <a:rPr lang="en-US" b="1" i="1" baseline="-25000" smtClean="0"/>
              <a:t>n</a:t>
            </a:r>
            <a:r>
              <a:rPr lang="en-US" smtClean="0"/>
              <a:t>) trên</a:t>
            </a:r>
            <a:r>
              <a:rPr lang="en-US" b="1" i="1" smtClean="0"/>
              <a:t> X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b="1" i="1" smtClean="0">
                <a:solidFill>
                  <a:srgbClr val="0000FF"/>
                </a:solidFill>
              </a:rPr>
              <a:t>CSDL </a:t>
            </a:r>
            <a:r>
              <a:rPr lang="en-US" smtClean="0"/>
              <a:t>trên</a:t>
            </a:r>
            <a:r>
              <a:rPr lang="en-US" b="1" i="1" smtClean="0">
                <a:solidFill>
                  <a:srgbClr val="0000FF"/>
                </a:solidFill>
              </a:rPr>
              <a:t> lược đồ </a:t>
            </a:r>
            <a:r>
              <a:rPr lang="en-US" b="1" i="1" smtClean="0"/>
              <a:t>R = </a:t>
            </a:r>
            <a:r>
              <a:rPr lang="en-US" b="1" smtClean="0"/>
              <a:t>{</a:t>
            </a:r>
            <a:r>
              <a:rPr lang="en-US" b="1" i="1" smtClean="0"/>
              <a:t>R</a:t>
            </a:r>
            <a:r>
              <a:rPr lang="en-US" b="1" i="1" baseline="-25000" smtClean="0"/>
              <a:t>1</a:t>
            </a:r>
            <a:r>
              <a:rPr lang="en-US" b="1" smtClean="0"/>
              <a:t>(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b="1" smtClean="0"/>
              <a:t>)</a:t>
            </a:r>
            <a:r>
              <a:rPr lang="en-US" b="1" i="1" smtClean="0"/>
              <a:t>, R</a:t>
            </a:r>
            <a:r>
              <a:rPr lang="en-US" b="1" i="1" baseline="-25000" smtClean="0"/>
              <a:t>2</a:t>
            </a:r>
            <a:r>
              <a:rPr lang="en-US" b="1" smtClean="0"/>
              <a:t>(</a:t>
            </a:r>
            <a:r>
              <a:rPr lang="en-US" b="1" i="1" smtClean="0"/>
              <a:t>A</a:t>
            </a:r>
            <a:r>
              <a:rPr lang="en-US" b="1" i="1" baseline="-25000" smtClean="0"/>
              <a:t>2</a:t>
            </a:r>
            <a:r>
              <a:rPr lang="en-US" b="1" smtClean="0"/>
              <a:t>)</a:t>
            </a:r>
            <a:r>
              <a:rPr lang="en-US" b="1" i="1" smtClean="0"/>
              <a:t>, …, R</a:t>
            </a:r>
            <a:r>
              <a:rPr lang="en-US" b="1" i="1" baseline="-25000" smtClean="0"/>
              <a:t>k</a:t>
            </a:r>
            <a:r>
              <a:rPr lang="en-US" b="1" smtClean="0"/>
              <a:t>(</a:t>
            </a:r>
            <a:r>
              <a:rPr lang="en-US" b="1" i="1" smtClean="0"/>
              <a:t>A</a:t>
            </a:r>
            <a:r>
              <a:rPr lang="en-US" b="1" i="1" baseline="-25000" smtClean="0"/>
              <a:t>n</a:t>
            </a:r>
            <a:r>
              <a:rPr lang="en-US" b="1" smtClean="0"/>
              <a:t>)}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mtClean="0"/>
              <a:t>Là một tập các quan hệ </a:t>
            </a:r>
            <a:r>
              <a:rPr lang="en-US" b="1" i="1" smtClean="0"/>
              <a:t>r = </a:t>
            </a:r>
            <a:r>
              <a:rPr lang="en-US" smtClean="0"/>
              <a:t>(</a:t>
            </a:r>
            <a:r>
              <a:rPr lang="en-US" b="1" i="1" smtClean="0"/>
              <a:t>r</a:t>
            </a:r>
            <a:r>
              <a:rPr lang="en-US" b="1" i="1" baseline="-25000" smtClean="0"/>
              <a:t>1</a:t>
            </a:r>
            <a:r>
              <a:rPr lang="en-US" b="1" i="1" smtClean="0"/>
              <a:t>, r</a:t>
            </a:r>
            <a:r>
              <a:rPr lang="en-US" b="1" i="1" baseline="-25000" smtClean="0"/>
              <a:t>2</a:t>
            </a:r>
            <a:r>
              <a:rPr lang="en-US" b="1" i="1" smtClean="0"/>
              <a:t>, …, r</a:t>
            </a:r>
            <a:r>
              <a:rPr lang="en-US" b="1" i="1" baseline="-25000" smtClean="0"/>
              <a:t>n</a:t>
            </a:r>
            <a:r>
              <a:rPr lang="en-US" smtClean="0"/>
              <a:t>) với</a:t>
            </a:r>
            <a:r>
              <a:rPr lang="en-US" b="1" i="1" smtClean="0"/>
              <a:t> r</a:t>
            </a:r>
            <a:r>
              <a:rPr lang="en-US" b="1" i="1" baseline="-25000" smtClean="0"/>
              <a:t>i</a:t>
            </a:r>
            <a:r>
              <a:rPr lang="en-US" b="1" i="1" smtClean="0"/>
              <a:t> </a:t>
            </a:r>
            <a:r>
              <a:rPr lang="en-US" smtClean="0"/>
              <a:t>là quan hệ trên </a:t>
            </a:r>
            <a:r>
              <a:rPr lang="en-US" b="1" i="1" smtClean="0"/>
              <a:t>R</a:t>
            </a:r>
            <a:r>
              <a:rPr lang="en-US" b="1" i="1" baseline="-25000" smtClean="0"/>
              <a:t>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RÀNG BUỘC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FF0000"/>
                </a:solidFill>
              </a:rPr>
              <a:t>Ràng buộc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Constraint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Những điều kiện mà các quan hệ phải thỏa</a:t>
            </a:r>
          </a:p>
          <a:p>
            <a:r>
              <a:rPr lang="en-US" smtClean="0"/>
              <a:t>Các loại ràng buộc</a:t>
            </a:r>
          </a:p>
          <a:p>
            <a:pPr lvl="1"/>
            <a:r>
              <a:rPr lang="en-US" smtClean="0"/>
              <a:t>Khóa (</a:t>
            </a:r>
            <a:r>
              <a:rPr lang="en-US" b="1" i="1" smtClean="0">
                <a:solidFill>
                  <a:srgbClr val="0000FF"/>
                </a:solidFill>
              </a:rPr>
              <a:t>Key Constraint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Toàn vẹn thực thể (</a:t>
            </a:r>
            <a:r>
              <a:rPr lang="en-US" b="1" i="1" smtClean="0">
                <a:solidFill>
                  <a:srgbClr val="0000FF"/>
                </a:solidFill>
              </a:rPr>
              <a:t>Entity Integrity Constraint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Toàn vẹn tham chiếu (</a:t>
            </a:r>
            <a:r>
              <a:rPr lang="en-US" b="1" i="1" smtClean="0">
                <a:solidFill>
                  <a:srgbClr val="0000FF"/>
                </a:solidFill>
              </a:rPr>
              <a:t>Referential Integrity Constraint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Miền giá trị (</a:t>
            </a:r>
            <a:r>
              <a:rPr lang="en-US" b="1" i="1" smtClean="0">
                <a:solidFill>
                  <a:srgbClr val="0000FF"/>
                </a:solidFill>
              </a:rPr>
              <a:t>Domain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b="1" i="1" smtClean="0">
                <a:solidFill>
                  <a:srgbClr val="0000FF"/>
                </a:solidFill>
              </a:rPr>
              <a:t>Constraint</a:t>
            </a:r>
            <a:r>
              <a:rPr lang="en-US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b="1" smtClean="0"/>
              <a:t>RÀNG BUỘC KHÓA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sz="2800" b="1" i="1" smtClean="0">
                <a:solidFill>
                  <a:srgbClr val="FF0000"/>
                </a:solidFill>
              </a:rPr>
              <a:t>Siêu khóa</a:t>
            </a:r>
            <a:r>
              <a:rPr lang="en-US" sz="2800" b="1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(</a:t>
            </a:r>
            <a:r>
              <a:rPr lang="en-US" sz="2800" b="1" i="1" smtClean="0">
                <a:solidFill>
                  <a:srgbClr val="FF0000"/>
                </a:solidFill>
              </a:rPr>
              <a:t>superkey</a:t>
            </a:r>
            <a:r>
              <a:rPr lang="en-US" sz="2800" smtClean="0"/>
              <a:t>):</a:t>
            </a:r>
            <a:r>
              <a:rPr lang="en-US" sz="2800" b="1" i="1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một </a:t>
            </a:r>
            <a:r>
              <a:rPr lang="en-US" sz="2800" b="1" i="1" smtClean="0">
                <a:solidFill>
                  <a:srgbClr val="0000FF"/>
                </a:solidFill>
              </a:rPr>
              <a:t>tập</a:t>
            </a:r>
            <a:r>
              <a:rPr lang="en-US" sz="2800" smtClean="0">
                <a:solidFill>
                  <a:srgbClr val="0000FF"/>
                </a:solidFill>
              </a:rPr>
              <a:t> </a:t>
            </a:r>
            <a:r>
              <a:rPr lang="en-US" sz="2800" b="1" i="1" smtClean="0">
                <a:solidFill>
                  <a:srgbClr val="0000FF"/>
                </a:solidFill>
              </a:rPr>
              <a:t>thuộc tính </a:t>
            </a:r>
            <a:r>
              <a:rPr lang="en-US" sz="2800" smtClean="0"/>
              <a:t>của lược đồ quan hệ </a:t>
            </a:r>
            <a:r>
              <a:rPr lang="en-US" sz="2800" b="1" i="1" smtClean="0">
                <a:solidFill>
                  <a:srgbClr val="0000FF"/>
                </a:solidFill>
              </a:rPr>
              <a:t>xác định duy nhất</a:t>
            </a:r>
            <a:r>
              <a:rPr lang="en-US" sz="2800" smtClean="0">
                <a:solidFill>
                  <a:srgbClr val="0000FF"/>
                </a:solidFill>
              </a:rPr>
              <a:t> </a:t>
            </a:r>
            <a:r>
              <a:rPr lang="en-US" sz="2800" smtClean="0"/>
              <a:t>mỗi </a:t>
            </a:r>
            <a:r>
              <a:rPr lang="en-US" sz="2800" b="1" i="1" smtClean="0">
                <a:solidFill>
                  <a:srgbClr val="0000FF"/>
                </a:solidFill>
              </a:rPr>
              <a:t>bộ</a:t>
            </a:r>
            <a:r>
              <a:rPr lang="en-US" sz="2800" smtClean="0"/>
              <a:t> của </a:t>
            </a:r>
            <a:r>
              <a:rPr lang="en-US" sz="2800" smtClean="0">
                <a:solidFill>
                  <a:srgbClr val="0000FF"/>
                </a:solidFill>
              </a:rPr>
              <a:t>một </a:t>
            </a:r>
            <a:r>
              <a:rPr lang="en-US" sz="2800" b="1" i="1" smtClean="0">
                <a:solidFill>
                  <a:srgbClr val="0000FF"/>
                </a:solidFill>
              </a:rPr>
              <a:t>quan hệ</a:t>
            </a:r>
            <a:r>
              <a:rPr lang="en-US" sz="2800" smtClean="0">
                <a:solidFill>
                  <a:srgbClr val="0000FF"/>
                </a:solidFill>
              </a:rPr>
              <a:t> </a:t>
            </a:r>
            <a:r>
              <a:rPr lang="en-US" sz="2800" b="1" i="1" smtClean="0">
                <a:solidFill>
                  <a:srgbClr val="0000FF"/>
                </a:solidFill>
              </a:rPr>
              <a:t>bất kỳ</a:t>
            </a:r>
            <a:r>
              <a:rPr lang="en-US" sz="2800" b="1" i="1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trên lược đồ này.</a:t>
            </a:r>
            <a:endParaRPr lang="en-US" sz="2800" b="1" i="1" smtClean="0">
              <a:solidFill>
                <a:srgbClr val="FF0000"/>
              </a:solidFill>
            </a:endParaRPr>
          </a:p>
          <a:p>
            <a:r>
              <a:rPr lang="en-US" sz="2800" b="1" i="1" smtClean="0">
                <a:solidFill>
                  <a:srgbClr val="FF0000"/>
                </a:solidFill>
              </a:rPr>
              <a:t>Khóa</a:t>
            </a:r>
            <a:r>
              <a:rPr lang="en-US" sz="2800" smtClean="0"/>
              <a:t> </a:t>
            </a:r>
            <a:r>
              <a:rPr lang="en-US" sz="2800" dirty="0" smtClean="0"/>
              <a:t>(</a:t>
            </a:r>
            <a:r>
              <a:rPr lang="en-US" sz="2800" b="1" i="1" smtClean="0">
                <a:solidFill>
                  <a:srgbClr val="FF0000"/>
                </a:solidFill>
              </a:rPr>
              <a:t>key</a:t>
            </a:r>
            <a:r>
              <a:rPr lang="en-US" sz="2800" smtClean="0"/>
              <a:t>): là </a:t>
            </a:r>
            <a:r>
              <a:rPr lang="en-US" sz="2800" err="1" smtClean="0"/>
              <a:t>một</a:t>
            </a:r>
            <a:r>
              <a:rPr lang="en-US" sz="2800" smtClean="0"/>
              <a:t> siêu khóa </a:t>
            </a:r>
            <a:r>
              <a:rPr lang="en-US" sz="2800" b="1" i="1" smtClean="0">
                <a:solidFill>
                  <a:srgbClr val="0000FF"/>
                </a:solidFill>
              </a:rPr>
              <a:t>tối tiểu</a:t>
            </a:r>
            <a:r>
              <a:rPr lang="en-US" sz="2800" smtClean="0"/>
              <a:t>.</a:t>
            </a:r>
            <a:endParaRPr lang="en-US" sz="2800" dirty="0" smtClean="0"/>
          </a:p>
          <a:p>
            <a:r>
              <a:rPr lang="en-US" sz="2800" dirty="0" smtClean="0"/>
              <a:t>Cho </a:t>
            </a:r>
            <a:r>
              <a:rPr lang="en-US" sz="2800" b="1" i="1" dirty="0" smtClean="0"/>
              <a:t>r</a:t>
            </a:r>
            <a:r>
              <a:rPr lang="en-US" sz="2800" dirty="0" smtClean="0"/>
              <a:t>(</a:t>
            </a:r>
            <a:r>
              <a:rPr lang="en-US" sz="2800" b="1" i="1" dirty="0" smtClean="0"/>
              <a:t>R</a:t>
            </a:r>
            <a:r>
              <a:rPr lang="en-US" sz="2800" dirty="0" smtClean="0"/>
              <a:t>)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b="1" i="1" dirty="0" smtClean="0"/>
              <a:t>R</a:t>
            </a:r>
            <a:r>
              <a:rPr lang="en-US" sz="2800" dirty="0" smtClean="0"/>
              <a:t>(</a:t>
            </a:r>
            <a:r>
              <a:rPr lang="en-US" sz="2800" b="1" i="1" dirty="0" smtClean="0"/>
              <a:t>A</a:t>
            </a:r>
            <a:r>
              <a:rPr lang="en-US" sz="2800" b="1" i="1" baseline="-25000" dirty="0" smtClean="0"/>
              <a:t>1</a:t>
            </a:r>
            <a:r>
              <a:rPr lang="en-US" sz="2800" b="1" i="1" dirty="0" smtClean="0"/>
              <a:t>, A</a:t>
            </a:r>
            <a:r>
              <a:rPr lang="en-US" sz="2800" b="1" i="1" baseline="-25000" dirty="0" smtClean="0"/>
              <a:t>2</a:t>
            </a:r>
            <a:r>
              <a:rPr lang="en-US" sz="2800" b="1" i="1" dirty="0" smtClean="0"/>
              <a:t>, …, A</a:t>
            </a:r>
            <a:r>
              <a:rPr lang="en-US" sz="2800" b="1" i="1" baseline="-25000" dirty="0" smtClean="0"/>
              <a:t>n</a:t>
            </a:r>
            <a:r>
              <a:rPr lang="en-US" sz="2800" dirty="0" smtClean="0"/>
              <a:t>). </a:t>
            </a:r>
            <a:r>
              <a:rPr lang="en-US" sz="2800" b="1" i="1" dirty="0" smtClean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khóa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b="1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err="1" smtClean="0"/>
              <a:t>khi</a:t>
            </a:r>
            <a:r>
              <a:rPr lang="en-US" sz="2800" smtClean="0"/>
              <a:t>: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219200" y="4362450"/>
          <a:ext cx="7313613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4" imgW="3162240" imgH="914400" progId="Equation.DSMT4">
                  <p:embed/>
                </p:oleObj>
              </mc:Choice>
              <mc:Fallback>
                <p:oleObj name="Equation" r:id="rId4" imgW="316224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62450"/>
                        <a:ext cx="7313613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smtClean="0"/>
              <a:t>RÀNG BUỘC KHÓA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b="1" i="1" smtClean="0">
                <a:solidFill>
                  <a:srgbClr val="FF0000"/>
                </a:solidFill>
              </a:rPr>
              <a:t>Khóa ứng viên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candidate key</a:t>
            </a:r>
            <a:r>
              <a:rPr lang="en-US" smtClean="0"/>
              <a:t>):</a:t>
            </a:r>
            <a:r>
              <a:rPr lang="en-US" b="1" i="1" smtClean="0">
                <a:solidFill>
                  <a:srgbClr val="FF0000"/>
                </a:solidFill>
              </a:rPr>
              <a:t> </a:t>
            </a:r>
            <a:r>
              <a:rPr lang="en-US" smtClean="0"/>
              <a:t>nếu quan hệ có nhiều </a:t>
            </a:r>
            <a:r>
              <a:rPr lang="en-US" b="1" i="1" smtClean="0">
                <a:solidFill>
                  <a:srgbClr val="0000FF"/>
                </a:solidFill>
              </a:rPr>
              <a:t>khóa</a:t>
            </a:r>
            <a:r>
              <a:rPr lang="en-US" smtClean="0"/>
              <a:t>, các </a:t>
            </a:r>
            <a:r>
              <a:rPr lang="en-US" b="1" i="1" smtClean="0">
                <a:solidFill>
                  <a:srgbClr val="0000FF"/>
                </a:solidFill>
              </a:rPr>
              <a:t>khóa</a:t>
            </a:r>
            <a:r>
              <a:rPr lang="en-US" smtClean="0"/>
              <a:t> này gọi là </a:t>
            </a:r>
            <a:r>
              <a:rPr lang="en-US" b="1" i="1" smtClean="0">
                <a:solidFill>
                  <a:srgbClr val="0000FF"/>
                </a:solidFill>
              </a:rPr>
              <a:t>khóa ứng viên</a:t>
            </a:r>
            <a:r>
              <a:rPr lang="en-US" smtClean="0"/>
              <a:t>.</a:t>
            </a:r>
          </a:p>
          <a:p>
            <a:r>
              <a:rPr lang="en-US" b="1" i="1" smtClean="0">
                <a:solidFill>
                  <a:srgbClr val="FF0000"/>
                </a:solidFill>
              </a:rPr>
              <a:t>Khóa ứng viên </a:t>
            </a:r>
            <a:r>
              <a:rPr lang="en-US" smtClean="0"/>
              <a:t>có thể được gọi là </a:t>
            </a:r>
            <a:r>
              <a:rPr lang="en-US" b="1" i="1" smtClean="0">
                <a:solidFill>
                  <a:srgbClr val="0000FF"/>
                </a:solidFill>
              </a:rPr>
              <a:t>khóa thứ cấp</a:t>
            </a:r>
            <a:r>
              <a:rPr lang="en-US" b="1" i="1" smtClean="0">
                <a:solidFill>
                  <a:srgbClr val="FF0000"/>
                </a:solidFill>
              </a:rPr>
              <a:t>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0000FF"/>
                </a:solidFill>
              </a:rPr>
              <a:t>secondary key</a:t>
            </a:r>
            <a:r>
              <a:rPr lang="en-US" b="1" smtClean="0">
                <a:solidFill>
                  <a:srgbClr val="0000FF"/>
                </a:solidFill>
              </a:rPr>
              <a:t>)</a:t>
            </a:r>
            <a:r>
              <a:rPr lang="en-US" b="1" i="1" smtClean="0">
                <a:solidFill>
                  <a:srgbClr val="FF0000"/>
                </a:solidFill>
              </a:rPr>
              <a:t> </a:t>
            </a:r>
            <a:r>
              <a:rPr lang="en-US" smtClean="0"/>
              <a:t>hay</a:t>
            </a:r>
            <a:r>
              <a:rPr lang="en-US" b="1" i="1" smtClean="0">
                <a:solidFill>
                  <a:srgbClr val="FF0000"/>
                </a:solidFill>
              </a:rPr>
              <a:t> </a:t>
            </a:r>
            <a:r>
              <a:rPr lang="en-US" b="1" i="1" smtClean="0">
                <a:solidFill>
                  <a:srgbClr val="0000FF"/>
                </a:solidFill>
              </a:rPr>
              <a:t>unique</a:t>
            </a:r>
            <a:r>
              <a:rPr lang="en-US" smtClean="0"/>
              <a:t>.</a:t>
            </a:r>
          </a:p>
          <a:p>
            <a:r>
              <a:rPr lang="en-US" b="1" i="1" smtClean="0">
                <a:solidFill>
                  <a:srgbClr val="FF0000"/>
                </a:solidFill>
              </a:rPr>
              <a:t>Khóa chính</a:t>
            </a:r>
            <a:r>
              <a:rPr lang="en-US" smtClean="0"/>
              <a:t> (</a:t>
            </a:r>
            <a:r>
              <a:rPr lang="en-US" b="1" i="1" smtClean="0">
                <a:solidFill>
                  <a:srgbClr val="FF0000"/>
                </a:solidFill>
              </a:rPr>
              <a:t>primary key</a:t>
            </a:r>
            <a:r>
              <a:rPr lang="en-US" smtClean="0"/>
              <a:t>): là </a:t>
            </a:r>
            <a:r>
              <a:rPr lang="en-US" err="1" smtClean="0"/>
              <a:t>một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0000FF"/>
                </a:solidFill>
              </a:rPr>
              <a:t>khóa</a:t>
            </a:r>
            <a:r>
              <a:rPr lang="en-US" smtClean="0"/>
              <a:t> được chọn từ các</a:t>
            </a:r>
            <a:r>
              <a:rPr lang="en-US" b="1" i="1" smtClean="0">
                <a:solidFill>
                  <a:srgbClr val="FF0000"/>
                </a:solidFill>
              </a:rPr>
              <a:t> </a:t>
            </a:r>
            <a:r>
              <a:rPr lang="en-US" b="1" i="1" smtClean="0">
                <a:solidFill>
                  <a:srgbClr val="0000FF"/>
                </a:solidFill>
              </a:rPr>
              <a:t>khóa ứng viên</a:t>
            </a:r>
            <a:r>
              <a:rPr lang="en-US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TOÀN VẸN THỰC THỂ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FF0000"/>
                </a:solidFill>
              </a:rPr>
              <a:t>Giá trị NULL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NULL Value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Một giá trị đặt biệt được sử dụng để thể hiện </a:t>
            </a:r>
            <a:r>
              <a:rPr lang="en-US" b="1" i="1" smtClean="0">
                <a:solidFill>
                  <a:srgbClr val="0000FF"/>
                </a:solidFill>
              </a:rPr>
              <a:t>giá trị chưa biết</a:t>
            </a:r>
            <a:r>
              <a:rPr lang="en-US" smtClean="0"/>
              <a:t> hoặc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b="1" i="1" smtClean="0">
                <a:solidFill>
                  <a:srgbClr val="0000FF"/>
                </a:solidFill>
              </a:rPr>
              <a:t>không tồn tại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hoặc </a:t>
            </a:r>
            <a:r>
              <a:rPr lang="en-US" b="1" i="1" smtClean="0">
                <a:solidFill>
                  <a:srgbClr val="0000FF"/>
                </a:solidFill>
              </a:rPr>
              <a:t>không thể áp dụng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cho một bộ nào đó.</a:t>
            </a:r>
          </a:p>
          <a:p>
            <a:pPr lvl="1"/>
            <a:r>
              <a:rPr lang="en-US" smtClean="0"/>
              <a:t>Nếu </a:t>
            </a:r>
            <a:r>
              <a:rPr lang="en-US" b="1" i="1" smtClean="0"/>
              <a:t>t</a:t>
            </a:r>
            <a:r>
              <a:rPr lang="en-US" i="1" smtClean="0"/>
              <a:t> </a:t>
            </a:r>
            <a:r>
              <a:rPr lang="en-US" smtClean="0"/>
              <a:t>= (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a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a</a:t>
            </a:r>
            <a:r>
              <a:rPr lang="en-US" b="1" i="1" baseline="-25000" smtClean="0"/>
              <a:t>n</a:t>
            </a:r>
            <a:r>
              <a:rPr lang="en-US" smtClean="0"/>
              <a:t>) là một bộ thuộc quan hệ </a:t>
            </a:r>
            <a:r>
              <a:rPr lang="en-US" b="1" i="1" smtClean="0"/>
              <a:t>r </a:t>
            </a:r>
            <a:r>
              <a:rPr lang="en-US" smtClean="0"/>
              <a:t>của lược đồ </a:t>
            </a:r>
            <a:r>
              <a:rPr lang="en-US" b="1" i="1" smtClean="0"/>
              <a:t>R</a:t>
            </a:r>
            <a:r>
              <a:rPr lang="en-US" smtClean="0"/>
              <a:t>(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A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A</a:t>
            </a:r>
            <a:r>
              <a:rPr lang="en-US" b="1" i="1" baseline="-25000" smtClean="0"/>
              <a:t>n</a:t>
            </a:r>
            <a:r>
              <a:rPr lang="en-US" smtClean="0"/>
              <a:t>) thì </a:t>
            </a:r>
            <a:r>
              <a:rPr lang="en-US" b="1" i="1" smtClean="0"/>
              <a:t>a</a:t>
            </a:r>
            <a:r>
              <a:rPr lang="en-US" b="1" i="1" baseline="-25000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b="1" i="1" smtClean="0"/>
              <a:t>D</a:t>
            </a:r>
            <a:r>
              <a:rPr lang="en-US" b="1" i="1" baseline="-25000" smtClean="0"/>
              <a:t>i</a:t>
            </a:r>
            <a:r>
              <a:rPr lang="en-US" smtClean="0"/>
              <a:t> = Dom(</a:t>
            </a:r>
            <a:r>
              <a:rPr lang="en-US" b="1" i="1" smtClean="0"/>
              <a:t>A</a:t>
            </a:r>
            <a:r>
              <a:rPr lang="en-US" b="1" i="1" baseline="-25000" smtClean="0"/>
              <a:t>i</a:t>
            </a:r>
            <a:r>
              <a:rPr lang="en-US" smtClean="0"/>
              <a:t>) hoặc </a:t>
            </a:r>
            <a:r>
              <a:rPr lang="en-US" b="1" i="1" smtClean="0"/>
              <a:t>a</a:t>
            </a:r>
            <a:r>
              <a:rPr lang="en-US" b="1" i="1" baseline="-25000" smtClean="0"/>
              <a:t>i</a:t>
            </a:r>
            <a:r>
              <a:rPr lang="en-US" smtClean="0"/>
              <a:t> = </a:t>
            </a:r>
            <a:r>
              <a:rPr lang="en-US" b="1" i="1" smtClean="0"/>
              <a:t>NULL</a:t>
            </a:r>
            <a:r>
              <a:rPr lang="en-US" smtClean="0"/>
              <a:t> (nếu được phép).</a:t>
            </a:r>
          </a:p>
          <a:p>
            <a:r>
              <a:rPr lang="en-US" b="1" i="1" smtClean="0">
                <a:solidFill>
                  <a:srgbClr val="FF0000"/>
                </a:solidFill>
              </a:rPr>
              <a:t>Toàn vẹn thực thể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Entity Integrity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Giá trị của </a:t>
            </a:r>
            <a:r>
              <a:rPr lang="en-US" b="1" i="1" smtClean="0">
                <a:solidFill>
                  <a:srgbClr val="0000FF"/>
                </a:solidFill>
              </a:rPr>
              <a:t>các thuộc tính trong khóa chính </a:t>
            </a:r>
            <a:r>
              <a:rPr lang="en-US" b="1" i="1" smtClean="0">
                <a:solidFill>
                  <a:srgbClr val="FF0000"/>
                </a:solidFill>
              </a:rPr>
              <a:t>không</a:t>
            </a:r>
            <a:r>
              <a:rPr lang="en-US" smtClean="0"/>
              <a:t> nhận giá trị </a:t>
            </a:r>
            <a:r>
              <a:rPr lang="en-US" b="1" i="1" smtClean="0">
                <a:solidFill>
                  <a:srgbClr val="0000FF"/>
                </a:solidFill>
              </a:rPr>
              <a:t>NULL</a:t>
            </a:r>
            <a:r>
              <a:rPr lang="en-US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smtClean="0"/>
              <a:t>TOÀN VẸN THAM CHIẾU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b="1" i="1" smtClean="0">
                <a:solidFill>
                  <a:srgbClr val="FF0000"/>
                </a:solidFill>
              </a:rPr>
              <a:t>Khóa ngoại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Foreign Key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Một (một tập) thuộc tính của một lược đồ quan hệ R </a:t>
            </a:r>
            <a:r>
              <a:rPr lang="en-US" b="1" i="1" smtClean="0">
                <a:solidFill>
                  <a:srgbClr val="0000FF"/>
                </a:solidFill>
              </a:rPr>
              <a:t>khớp</a:t>
            </a:r>
            <a:r>
              <a:rPr lang="en-US" smtClean="0"/>
              <a:t> với </a:t>
            </a:r>
            <a:r>
              <a:rPr lang="en-US" b="1" i="1" smtClean="0">
                <a:solidFill>
                  <a:srgbClr val="0000FF"/>
                </a:solidFill>
              </a:rPr>
              <a:t>khóa</a:t>
            </a:r>
            <a:r>
              <a:rPr lang="en-US" smtClean="0"/>
              <a:t> của một lược đồ quan hệ S khác.</a:t>
            </a:r>
          </a:p>
          <a:p>
            <a:r>
              <a:rPr lang="en-US" b="1" i="1" smtClean="0">
                <a:solidFill>
                  <a:srgbClr val="FF0000"/>
                </a:solidFill>
              </a:rPr>
              <a:t>Ràng buộc toàn vẹn tham chiếu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Referential Integrity Constrant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Giả sử </a:t>
            </a:r>
            <a:r>
              <a:rPr lang="en-US" b="1" i="1" smtClean="0">
                <a:solidFill>
                  <a:srgbClr val="0000FF"/>
                </a:solidFill>
              </a:rPr>
              <a:t>khóa ngoại FK</a:t>
            </a:r>
            <a:r>
              <a:rPr lang="en-US" smtClean="0"/>
              <a:t> của lược đồ R </a:t>
            </a:r>
            <a:r>
              <a:rPr lang="en-US" b="1" i="1" smtClean="0">
                <a:solidFill>
                  <a:srgbClr val="0000FF"/>
                </a:solidFill>
              </a:rPr>
              <a:t>tham chiếu</a:t>
            </a:r>
            <a:r>
              <a:rPr lang="en-US" smtClean="0"/>
              <a:t> đến </a:t>
            </a:r>
            <a:r>
              <a:rPr lang="en-US" b="1" i="1" smtClean="0">
                <a:solidFill>
                  <a:srgbClr val="0000FF"/>
                </a:solidFill>
              </a:rPr>
              <a:t>khóa chính PK</a:t>
            </a:r>
            <a:r>
              <a:rPr lang="en-US" smtClean="0"/>
              <a:t> của lược đồ S, khi đó, giá trị chiếu trên FK của các bộ trong R phải</a:t>
            </a:r>
          </a:p>
          <a:p>
            <a:pPr lvl="2"/>
            <a:r>
              <a:rPr lang="en-US" smtClean="0"/>
              <a:t>Tồn tại trong các giá trị chiếu trên PK của các bộ trong S, hoặc</a:t>
            </a:r>
          </a:p>
          <a:p>
            <a:pPr lvl="2"/>
            <a:r>
              <a:rPr lang="en-US" smtClean="0"/>
              <a:t>Là giá trị </a:t>
            </a:r>
            <a:r>
              <a:rPr lang="en-US" b="1" i="1" smtClean="0">
                <a:solidFill>
                  <a:srgbClr val="0000FF"/>
                </a:solidFill>
              </a:rPr>
              <a:t>NULL</a:t>
            </a:r>
            <a:r>
              <a:rPr lang="en-US" smtClean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TỔNG KẾT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dữ liệu</a:t>
            </a:r>
          </a:p>
          <a:p>
            <a:r>
              <a:rPr lang="en-US" smtClean="0"/>
              <a:t>Mô hình quan hệ</a:t>
            </a:r>
          </a:p>
          <a:p>
            <a:pPr lvl="1"/>
            <a:r>
              <a:rPr lang="en-US" smtClean="0"/>
              <a:t>Lược đồ quan hệ</a:t>
            </a:r>
          </a:p>
          <a:p>
            <a:pPr lvl="1"/>
            <a:r>
              <a:rPr lang="en-US" smtClean="0"/>
              <a:t>Quan hệ</a:t>
            </a:r>
          </a:p>
          <a:p>
            <a:r>
              <a:rPr lang="en-US" smtClean="0"/>
              <a:t>Các ràng buộc</a:t>
            </a:r>
          </a:p>
          <a:p>
            <a:pPr lvl="1"/>
            <a:r>
              <a:rPr lang="en-US" smtClean="0"/>
              <a:t>Ràng buộc khóa</a:t>
            </a:r>
            <a:endParaRPr lang="en-US" dirty="0" smtClean="0"/>
          </a:p>
          <a:p>
            <a:pPr lvl="1"/>
            <a:r>
              <a:rPr lang="en-US" smtClean="0"/>
              <a:t>Toàn vẹn thực thể</a:t>
            </a:r>
          </a:p>
          <a:p>
            <a:pPr lvl="1"/>
            <a:r>
              <a:rPr lang="en-US" smtClean="0"/>
              <a:t>Toàn vẹn tham chiếu</a:t>
            </a:r>
          </a:p>
          <a:p>
            <a:pPr lvl="1"/>
            <a:r>
              <a:rPr lang="en-US" smtClean="0"/>
              <a:t>Ràng buộc miền giá trị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dữ liệu</a:t>
            </a:r>
          </a:p>
          <a:p>
            <a:r>
              <a:rPr lang="en-US" smtClean="0"/>
              <a:t>Mô hình quan hệ</a:t>
            </a:r>
          </a:p>
          <a:p>
            <a:pPr lvl="1"/>
            <a:r>
              <a:rPr lang="en-US" smtClean="0"/>
              <a:t>Lược đồ quan hệ</a:t>
            </a:r>
          </a:p>
          <a:p>
            <a:pPr lvl="1"/>
            <a:r>
              <a:rPr lang="en-US" smtClean="0"/>
              <a:t>Quan hệ</a:t>
            </a:r>
          </a:p>
          <a:p>
            <a:r>
              <a:rPr lang="en-US" smtClean="0"/>
              <a:t>Các ràng buộc</a:t>
            </a:r>
          </a:p>
          <a:p>
            <a:pPr lvl="1"/>
            <a:r>
              <a:rPr lang="en-US" smtClean="0"/>
              <a:t>Ràng buộc khóa</a:t>
            </a:r>
            <a:endParaRPr lang="en-US" dirty="0" smtClean="0"/>
          </a:p>
          <a:p>
            <a:pPr lvl="1"/>
            <a:r>
              <a:rPr lang="en-US" smtClean="0"/>
              <a:t>Toàn vẹn thực thể</a:t>
            </a:r>
          </a:p>
          <a:p>
            <a:pPr lvl="1"/>
            <a:r>
              <a:rPr lang="en-US" smtClean="0"/>
              <a:t>Toàn vẹn tham chiếu</a:t>
            </a:r>
          </a:p>
          <a:p>
            <a:pPr lvl="1"/>
            <a:r>
              <a:rPr lang="en-US" smtClean="0"/>
              <a:t>Ràng buộc miền giá trị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Mô hình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 hình dữ liệu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model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là một tập các khái niệm để mô tả:</a:t>
            </a:r>
          </a:p>
          <a:p>
            <a:pPr lvl="1"/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 biểu diễn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dữ liệu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ràng buộc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trên dữ liệu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phép toán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trên dữ liệu</a:t>
            </a:r>
          </a:p>
          <a:p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 hình dữ liệu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 hệ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relational data model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 hệ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là một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gồm các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 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 hệ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có một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lược đồ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mô tả các </a:t>
            </a:r>
            <a:r>
              <a:rPr lang="en-US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của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Cở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FF0000"/>
                </a:solidFill>
              </a:rPr>
              <a:t>Relational Database</a:t>
            </a:r>
            <a:r>
              <a:rPr lang="en-US" dirty="0" smtClean="0"/>
              <a:t>)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FF0000"/>
                </a:solidFill>
              </a:rPr>
              <a:t>Relational  Model</a:t>
            </a:r>
            <a:r>
              <a:rPr lang="en-US" dirty="0" smtClean="0"/>
              <a:t>).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Edgar F. </a:t>
            </a:r>
            <a:r>
              <a:rPr lang="en-US" altLang="zh-CN" b="1" dirty="0" err="1" smtClean="0">
                <a:solidFill>
                  <a:srgbClr val="FF0000"/>
                </a:solidFill>
                <a:ea typeface="宋体" charset="-122"/>
              </a:rPr>
              <a:t>Codd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(1923-2003) </a:t>
            </a:r>
            <a:r>
              <a:rPr lang="en-US" altLang="zh-CN" dirty="0" err="1" smtClean="0">
                <a:ea typeface="宋体" charset="-122"/>
              </a:rPr>
              <a:t>là</a:t>
            </a:r>
            <a:r>
              <a:rPr lang="en-US" altLang="zh-CN" dirty="0" smtClean="0">
                <a:ea typeface="宋体" charset="-122"/>
              </a:rPr>
              <a:t> cha </a:t>
            </a:r>
            <a:r>
              <a:rPr lang="en-US" altLang="zh-CN" dirty="0" err="1" smtClean="0">
                <a:ea typeface="宋体" charset="-122"/>
              </a:rPr>
              <a:t>đẻ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của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mô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hình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quan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hệ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 descr="C:\edga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200400"/>
            <a:ext cx="2865438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4495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smtClean="0">
                <a:latin typeface="+mj-lt"/>
                <a:ea typeface="宋体" charset="-122"/>
              </a:rPr>
              <a:t> PhD </a:t>
            </a:r>
            <a:r>
              <a:rPr lang="en-US" altLang="zh-CN" sz="2000" dirty="0">
                <a:latin typeface="+mj-lt"/>
                <a:ea typeface="宋体" charset="-122"/>
              </a:rPr>
              <a:t>from U. of Michigan, Ann Arbor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smtClean="0">
                <a:latin typeface="+mj-lt"/>
                <a:ea typeface="宋体" charset="-122"/>
              </a:rPr>
              <a:t> Nhận </a:t>
            </a:r>
            <a:r>
              <a:rPr lang="en-US" altLang="zh-CN" sz="2000" dirty="0" err="1" smtClean="0">
                <a:latin typeface="+mj-lt"/>
                <a:ea typeface="宋体" charset="-122"/>
              </a:rPr>
              <a:t>giải</a:t>
            </a:r>
            <a:r>
              <a:rPr lang="en-US" altLang="zh-CN" sz="2000" dirty="0" smtClean="0">
                <a:latin typeface="+mj-lt"/>
                <a:ea typeface="宋体" charset="-122"/>
              </a:rPr>
              <a:t> </a:t>
            </a:r>
            <a:r>
              <a:rPr lang="en-US" altLang="zh-CN" sz="2000" dirty="0" err="1" smtClean="0">
                <a:latin typeface="+mj-lt"/>
                <a:ea typeface="宋体" charset="-122"/>
              </a:rPr>
              <a:t>thưởng</a:t>
            </a:r>
            <a:r>
              <a:rPr lang="en-US" altLang="zh-CN" sz="2000" dirty="0" smtClean="0">
                <a:latin typeface="+mj-lt"/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j-lt"/>
                <a:ea typeface="宋体" charset="-122"/>
              </a:rPr>
              <a:t>Turing</a:t>
            </a:r>
            <a:r>
              <a:rPr lang="en-US" altLang="zh-CN" sz="2000" dirty="0" smtClean="0">
                <a:latin typeface="+mj-lt"/>
                <a:ea typeface="宋体" charset="-122"/>
              </a:rPr>
              <a:t> năm1981.</a:t>
            </a:r>
            <a:endParaRPr lang="en-US" altLang="zh-CN" sz="2000" dirty="0">
              <a:latin typeface="+mj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smtClean="0"/>
              <a:t>MÔ HÌNH QUAN HỆ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752600"/>
            <a:ext cx="4114800" cy="490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971800" y="1524000"/>
            <a:ext cx="4114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10000" y="1524000"/>
            <a:ext cx="32766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00600" y="1524000"/>
            <a:ext cx="22860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38800" y="1524000"/>
            <a:ext cx="1447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0400" y="10668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thuộc tính</a:t>
            </a:r>
          </a:p>
          <a:p>
            <a:pPr algn="ctr"/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(attributes)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867400" y="3200400"/>
            <a:ext cx="1219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867400" y="3505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867400" y="3505200"/>
            <a:ext cx="1219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81800" y="31314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bộ</a:t>
            </a:r>
          </a:p>
          <a:p>
            <a:pPr algn="ctr"/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(tuples)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" y="9144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 quan hệ</a:t>
            </a:r>
          </a:p>
          <a:p>
            <a:pPr algn="ctr"/>
            <a:r>
              <a:rPr 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(relation name)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00200" y="1676400"/>
            <a:ext cx="685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MÔ HÌNH QUAN HỆ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A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A</a:t>
            </a:r>
            <a:r>
              <a:rPr lang="en-US" b="1" i="1" baseline="-25000" smtClean="0"/>
              <a:t>n</a:t>
            </a:r>
            <a:r>
              <a:rPr lang="en-US" smtClean="0"/>
              <a:t> là các </a:t>
            </a:r>
            <a:r>
              <a:rPr lang="en-US" b="1" i="1" smtClean="0">
                <a:solidFill>
                  <a:srgbClr val="0000FF"/>
                </a:solidFill>
              </a:rPr>
              <a:t>thuộc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0000FF"/>
                </a:solidFill>
              </a:rPr>
              <a:t>attribute</a:t>
            </a:r>
            <a:r>
              <a:rPr lang="en-US" smtClean="0"/>
              <a:t>)</a:t>
            </a:r>
          </a:p>
          <a:p>
            <a:r>
              <a:rPr lang="en-US" b="1" i="1" smtClean="0"/>
              <a:t>D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D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D</a:t>
            </a:r>
            <a:r>
              <a:rPr lang="en-US" b="1" i="1" baseline="-25000" smtClean="0"/>
              <a:t>n</a:t>
            </a:r>
            <a:r>
              <a:rPr lang="en-US" smtClean="0"/>
              <a:t> là </a:t>
            </a:r>
            <a:r>
              <a:rPr lang="en-US" b="1" i="1" smtClean="0">
                <a:solidFill>
                  <a:srgbClr val="0000FF"/>
                </a:solidFill>
              </a:rPr>
              <a:t>miền giá trị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0000FF"/>
                </a:solidFill>
              </a:rPr>
              <a:t>domain</a:t>
            </a:r>
            <a:r>
              <a:rPr lang="en-US" smtClean="0"/>
              <a:t>) của các thuộc tính</a:t>
            </a:r>
          </a:p>
          <a:p>
            <a:r>
              <a:rPr lang="en-US" b="1" i="1" smtClean="0"/>
              <a:t>R</a:t>
            </a:r>
            <a:r>
              <a:rPr lang="en-US" smtClean="0"/>
              <a:t> </a:t>
            </a:r>
            <a:r>
              <a:rPr lang="en-US" b="1" smtClean="0"/>
              <a:t>=</a:t>
            </a:r>
            <a:r>
              <a:rPr lang="en-US" smtClean="0"/>
              <a:t> (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A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A</a:t>
            </a:r>
            <a:r>
              <a:rPr lang="en-US" b="1" i="1" baseline="-25000" smtClean="0"/>
              <a:t>n</a:t>
            </a:r>
            <a:r>
              <a:rPr lang="en-US" smtClean="0"/>
              <a:t>) là </a:t>
            </a:r>
            <a:r>
              <a:rPr lang="en-US" b="1" i="1" smtClean="0">
                <a:solidFill>
                  <a:srgbClr val="0000FF"/>
                </a:solidFill>
              </a:rPr>
              <a:t>lược đồ quan hệ</a:t>
            </a:r>
          </a:p>
          <a:p>
            <a:r>
              <a:rPr lang="en-US" b="1" i="1" smtClean="0"/>
              <a:t>r </a:t>
            </a:r>
            <a:r>
              <a:rPr lang="en-US" b="1" smtClean="0">
                <a:sym typeface="Symbol"/>
              </a:rPr>
              <a:t></a:t>
            </a:r>
            <a:r>
              <a:rPr lang="en-US" smtClean="0">
                <a:sym typeface="Symbol"/>
              </a:rPr>
              <a:t> </a:t>
            </a:r>
            <a:r>
              <a:rPr lang="en-US" b="1" i="1" smtClean="0"/>
              <a:t>D</a:t>
            </a:r>
            <a:r>
              <a:rPr lang="en-US" b="1" i="1" baseline="-25000" smtClean="0"/>
              <a:t>1</a:t>
            </a:r>
            <a:r>
              <a:rPr lang="en-US" smtClean="0"/>
              <a:t> x </a:t>
            </a:r>
            <a:r>
              <a:rPr lang="en-US" b="1" i="1" smtClean="0"/>
              <a:t>D</a:t>
            </a:r>
            <a:r>
              <a:rPr lang="en-US" b="1" i="1" baseline="-25000" smtClean="0"/>
              <a:t>2</a:t>
            </a:r>
            <a:r>
              <a:rPr lang="en-US" smtClean="0"/>
              <a:t> x … x </a:t>
            </a:r>
            <a:r>
              <a:rPr lang="en-US" b="1" i="1" smtClean="0"/>
              <a:t>D</a:t>
            </a:r>
            <a:r>
              <a:rPr lang="en-US" b="1" i="1" baseline="-25000" smtClean="0"/>
              <a:t>n</a:t>
            </a:r>
            <a:r>
              <a:rPr lang="en-US" smtClean="0"/>
              <a:t> là một </a:t>
            </a:r>
            <a:r>
              <a:rPr lang="en-US" b="1" i="1" smtClean="0">
                <a:solidFill>
                  <a:srgbClr val="0000FF"/>
                </a:solidFill>
              </a:rPr>
              <a:t>quan hệ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trên </a:t>
            </a:r>
            <a:r>
              <a:rPr lang="en-US" b="1" i="1" smtClean="0"/>
              <a:t>R</a:t>
            </a:r>
          </a:p>
          <a:p>
            <a:r>
              <a:rPr lang="en-US" b="1" i="1" smtClean="0"/>
              <a:t>t</a:t>
            </a:r>
            <a:r>
              <a:rPr lang="en-US" smtClean="0"/>
              <a:t> </a:t>
            </a:r>
            <a:r>
              <a:rPr lang="en-US" b="1" smtClean="0"/>
              <a:t>=</a:t>
            </a:r>
            <a:r>
              <a:rPr lang="en-US" smtClean="0"/>
              <a:t> (</a:t>
            </a:r>
            <a:r>
              <a:rPr lang="en-US" b="1" i="1" smtClean="0"/>
              <a:t>a</a:t>
            </a:r>
            <a:r>
              <a:rPr lang="en-US" b="1" i="1" baseline="-25000" smtClean="0"/>
              <a:t>1</a:t>
            </a:r>
            <a:r>
              <a:rPr lang="en-US" smtClean="0"/>
              <a:t>, </a:t>
            </a:r>
            <a:r>
              <a:rPr lang="en-US" b="1" i="1" smtClean="0"/>
              <a:t>a</a:t>
            </a:r>
            <a:r>
              <a:rPr lang="en-US" b="1" i="1" baseline="-25000" smtClean="0"/>
              <a:t>2</a:t>
            </a:r>
            <a:r>
              <a:rPr lang="en-US" smtClean="0"/>
              <a:t>, …, </a:t>
            </a:r>
            <a:r>
              <a:rPr lang="en-US" b="1" i="1" smtClean="0"/>
              <a:t>a</a:t>
            </a:r>
            <a:r>
              <a:rPr lang="en-US" b="1" i="1" baseline="-25000" smtClean="0"/>
              <a:t>n</a:t>
            </a:r>
            <a:r>
              <a:rPr lang="en-US" smtClean="0"/>
              <a:t>), với </a:t>
            </a:r>
            <a:r>
              <a:rPr lang="en-US" b="1" i="1" smtClean="0"/>
              <a:t>a</a:t>
            </a:r>
            <a:r>
              <a:rPr lang="en-US" b="1" i="1" baseline="-25000" smtClean="0"/>
              <a:t>i</a:t>
            </a:r>
            <a:r>
              <a:rPr lang="en-US" b="1" i="1" smtClean="0"/>
              <a:t> </a:t>
            </a:r>
            <a:r>
              <a:rPr lang="en-US" b="1" smtClean="0">
                <a:sym typeface="Symbol"/>
              </a:rPr>
              <a:t></a:t>
            </a:r>
            <a:r>
              <a:rPr lang="en-US" smtClean="0"/>
              <a:t> </a:t>
            </a:r>
            <a:r>
              <a:rPr lang="en-US" b="1" i="1" smtClean="0"/>
              <a:t>D</a:t>
            </a:r>
            <a:r>
              <a:rPr lang="en-US" b="1" i="1" baseline="-25000" smtClean="0"/>
              <a:t>i</a:t>
            </a:r>
            <a:r>
              <a:rPr lang="en-US" smtClean="0"/>
              <a:t> là một </a:t>
            </a:r>
            <a:r>
              <a:rPr lang="en-US" b="1" i="1" smtClean="0">
                <a:solidFill>
                  <a:srgbClr val="0000FF"/>
                </a:solidFill>
              </a:rPr>
              <a:t>bộ</a:t>
            </a:r>
            <a:r>
              <a:rPr lang="en-US" smtClean="0"/>
              <a:t> của </a:t>
            </a:r>
            <a:r>
              <a:rPr lang="en-US" b="1" i="1" smtClean="0"/>
              <a:t>r</a:t>
            </a:r>
          </a:p>
          <a:p>
            <a:r>
              <a:rPr lang="en-US" b="1" i="1" smtClean="0"/>
              <a:t>K </a:t>
            </a:r>
            <a:r>
              <a:rPr lang="en-US" b="1" smtClean="0">
                <a:sym typeface="Symbol"/>
              </a:rPr>
              <a:t></a:t>
            </a:r>
            <a:r>
              <a:rPr lang="en-US" b="1" i="1" smtClean="0">
                <a:sym typeface="Symbol"/>
              </a:rPr>
              <a:t> R </a:t>
            </a:r>
            <a:r>
              <a:rPr lang="en-US" smtClean="0">
                <a:sym typeface="Symbol"/>
              </a:rPr>
              <a:t>là </a:t>
            </a:r>
            <a:r>
              <a:rPr lang="en-US" b="1" i="1" smtClean="0">
                <a:solidFill>
                  <a:srgbClr val="0000FF"/>
                </a:solidFill>
                <a:sym typeface="Symbol"/>
              </a:rPr>
              <a:t>siêu khóa</a:t>
            </a:r>
            <a:r>
              <a:rPr lang="en-US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mtClean="0">
                <a:sym typeface="Symbol"/>
              </a:rPr>
              <a:t>của </a:t>
            </a:r>
            <a:r>
              <a:rPr lang="en-US" b="1" i="1" smtClean="0">
                <a:sym typeface="Symbol"/>
              </a:rPr>
              <a:t>R</a:t>
            </a:r>
            <a:r>
              <a:rPr lang="en-US" smtClean="0">
                <a:sym typeface="Symbol"/>
              </a:rPr>
              <a:t> nếu chỉ các giá trị trên </a:t>
            </a:r>
            <a:r>
              <a:rPr lang="en-US" b="1" i="1" smtClean="0">
                <a:sym typeface="Symbol"/>
              </a:rPr>
              <a:t>K</a:t>
            </a:r>
            <a:r>
              <a:rPr lang="en-US" smtClean="0">
                <a:sym typeface="Symbol"/>
              </a:rPr>
              <a:t> là đủ để xác định duy nhất mỗi bộ của </a:t>
            </a:r>
            <a:r>
              <a:rPr lang="en-US" b="1" i="1" smtClean="0">
                <a:sym typeface="Symbol"/>
              </a:rPr>
              <a:t>r</a:t>
            </a:r>
            <a:r>
              <a:rPr lang="en-US" smtClean="0">
                <a:sym typeface="Symbol"/>
              </a:rPr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LƯỢC ĐỒ QUAN HỆ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Lược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đồ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Realtion Schema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Lược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đồ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quan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hệ</a:t>
            </a:r>
            <a:r>
              <a:rPr lang="en-US" b="1" i="1" dirty="0" smtClean="0">
                <a:solidFill>
                  <a:srgbClr val="0000FF"/>
                </a:solidFill>
              </a:rPr>
              <a:t> 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tên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thuộc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tính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attribute</a:t>
            </a:r>
            <a:r>
              <a:rPr lang="en-US" dirty="0" smtClean="0"/>
              <a:t>) X = {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ánh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xạ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Dom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b="1" i="1" smtClean="0">
                <a:solidFill>
                  <a:srgbClr val="FF0000"/>
                </a:solidFill>
              </a:rPr>
              <a:t>Ví dụ</a:t>
            </a:r>
          </a:p>
          <a:p>
            <a:pPr>
              <a:buNone/>
            </a:pPr>
            <a:r>
              <a:rPr lang="en-US" i="1" smtClean="0"/>
              <a:t>		</a:t>
            </a:r>
            <a:r>
              <a:rPr lang="en-US" sz="2800" i="1" smtClean="0"/>
              <a:t>SUPPLY</a:t>
            </a:r>
            <a:r>
              <a:rPr lang="en-US" sz="2800" smtClean="0"/>
              <a:t>(</a:t>
            </a:r>
            <a:r>
              <a:rPr lang="en-US" sz="2800" i="1" smtClean="0"/>
              <a:t>SCODE</a:t>
            </a:r>
            <a:r>
              <a:rPr lang="en-US" sz="2800" smtClean="0"/>
              <a:t>, </a:t>
            </a:r>
            <a:r>
              <a:rPr lang="en-US" sz="2800" i="1" smtClean="0"/>
              <a:t>PCODE</a:t>
            </a:r>
            <a:r>
              <a:rPr lang="en-US" sz="2800" smtClean="0"/>
              <a:t>, </a:t>
            </a:r>
            <a:r>
              <a:rPr lang="en-US" sz="2800" i="1" smtClean="0"/>
              <a:t>QTY</a:t>
            </a:r>
            <a:r>
              <a:rPr lang="en-US" sz="2800" smtClean="0"/>
              <a:t>)</a:t>
            </a:r>
          </a:p>
          <a:p>
            <a:pPr>
              <a:buNone/>
            </a:pPr>
            <a:r>
              <a:rPr lang="en-US" sz="2800" smtClean="0"/>
              <a:t>		</a:t>
            </a:r>
            <a:r>
              <a:rPr lang="en-US" sz="2800" i="1" smtClean="0"/>
              <a:t>A</a:t>
            </a:r>
            <a:r>
              <a:rPr lang="en-US" sz="2800" i="1" baseline="-25000" smtClean="0"/>
              <a:t>1</a:t>
            </a:r>
            <a:r>
              <a:rPr lang="en-US" sz="2800" smtClean="0"/>
              <a:t> = </a:t>
            </a:r>
            <a:r>
              <a:rPr lang="en-US" sz="2800" i="1" smtClean="0"/>
              <a:t>SCODE</a:t>
            </a:r>
            <a:r>
              <a:rPr lang="en-US" sz="2800" smtClean="0"/>
              <a:t>, 	</a:t>
            </a:r>
            <a:r>
              <a:rPr lang="en-US" sz="2800" i="1" smtClean="0"/>
              <a:t>D</a:t>
            </a:r>
            <a:r>
              <a:rPr lang="en-US" sz="2800" i="1" baseline="-25000" smtClean="0"/>
              <a:t>1</a:t>
            </a:r>
            <a:r>
              <a:rPr lang="en-US" sz="2800" smtClean="0"/>
              <a:t> = </a:t>
            </a:r>
            <a:r>
              <a:rPr lang="en-US" sz="2800" i="1" smtClean="0"/>
              <a:t>Dom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1</a:t>
            </a:r>
            <a:r>
              <a:rPr lang="en-US" sz="2800" smtClean="0"/>
              <a:t>) = char(2)</a:t>
            </a:r>
          </a:p>
          <a:p>
            <a:pPr>
              <a:buNone/>
            </a:pPr>
            <a:r>
              <a:rPr lang="en-US" sz="2800" smtClean="0"/>
              <a:t>		</a:t>
            </a:r>
            <a:r>
              <a:rPr lang="en-US" sz="2800" i="1" smtClean="0"/>
              <a:t>A</a:t>
            </a:r>
            <a:r>
              <a:rPr lang="en-US" sz="2800" i="1" baseline="-25000" smtClean="0"/>
              <a:t>2</a:t>
            </a:r>
            <a:r>
              <a:rPr lang="en-US" sz="2800" smtClean="0"/>
              <a:t> = </a:t>
            </a:r>
            <a:r>
              <a:rPr lang="en-US" sz="2800" i="1" smtClean="0"/>
              <a:t>PCODE</a:t>
            </a:r>
            <a:r>
              <a:rPr lang="en-US" sz="2800" smtClean="0"/>
              <a:t>, 	</a:t>
            </a:r>
            <a:r>
              <a:rPr lang="en-US" sz="2800" i="1" smtClean="0"/>
              <a:t>D</a:t>
            </a:r>
            <a:r>
              <a:rPr lang="en-US" sz="2800" i="1" baseline="-25000" smtClean="0"/>
              <a:t>2</a:t>
            </a:r>
            <a:r>
              <a:rPr lang="en-US" sz="2800" smtClean="0"/>
              <a:t> = </a:t>
            </a:r>
            <a:r>
              <a:rPr lang="en-US" sz="2800" i="1" smtClean="0"/>
              <a:t>Dom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2</a:t>
            </a:r>
            <a:r>
              <a:rPr lang="en-US" sz="2800" smtClean="0"/>
              <a:t>) = char(2)</a:t>
            </a:r>
          </a:p>
          <a:p>
            <a:pPr>
              <a:buNone/>
            </a:pPr>
            <a:r>
              <a:rPr lang="en-US" sz="2800" smtClean="0"/>
              <a:t>		</a:t>
            </a:r>
            <a:r>
              <a:rPr lang="en-US" sz="2800" i="1" smtClean="0"/>
              <a:t>A</a:t>
            </a:r>
            <a:r>
              <a:rPr lang="en-US" sz="2800" i="1" baseline="-25000" smtClean="0"/>
              <a:t>3</a:t>
            </a:r>
            <a:r>
              <a:rPr lang="en-US" sz="2800" smtClean="0"/>
              <a:t> = </a:t>
            </a:r>
            <a:r>
              <a:rPr lang="en-US" sz="2800" i="1" smtClean="0"/>
              <a:t>QTY</a:t>
            </a:r>
            <a:r>
              <a:rPr lang="en-US" sz="2800" smtClean="0"/>
              <a:t>,		</a:t>
            </a:r>
            <a:r>
              <a:rPr lang="en-US" sz="2800" i="1" smtClean="0"/>
              <a:t>D</a:t>
            </a:r>
            <a:r>
              <a:rPr lang="en-US" sz="2800" i="1" baseline="-25000" smtClean="0"/>
              <a:t>3</a:t>
            </a:r>
            <a:r>
              <a:rPr lang="en-US" sz="2800" smtClean="0"/>
              <a:t> = </a:t>
            </a:r>
            <a:r>
              <a:rPr lang="en-US" sz="2800" i="1" smtClean="0"/>
              <a:t>Dom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3</a:t>
            </a:r>
            <a:r>
              <a:rPr lang="en-US" sz="2800" smtClean="0"/>
              <a:t>) = 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159000" y="2743200"/>
          <a:ext cx="4673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Equation" r:id="rId4" imgW="2336760" imgH="660240" progId="Equation.DSMT4">
                  <p:embed/>
                </p:oleObj>
              </mc:Choice>
              <mc:Fallback>
                <p:oleObj name="Equation" r:id="rId4" imgW="233676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743200"/>
                        <a:ext cx="46736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QUAN HỆ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i="1" smtClean="0">
                <a:solidFill>
                  <a:srgbClr val="FF0000"/>
                </a:solidFill>
              </a:rPr>
              <a:t>Quan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Relation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Quan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hệ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lược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đồ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ánh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xạ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{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t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t</a:t>
            </a:r>
            <a:r>
              <a:rPr lang="en-US" i="1" baseline="-25000" dirty="0" smtClean="0"/>
              <a:t>m</a:t>
            </a:r>
            <a:r>
              <a:rPr lang="en-US" dirty="0" smtClean="0"/>
              <a:t>}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bộ</a:t>
            </a:r>
            <a:r>
              <a:rPr lang="en-US" dirty="0" smtClean="0"/>
              <a:t> (</a:t>
            </a:r>
            <a:r>
              <a:rPr lang="en-US" b="1" i="1" err="1" smtClean="0">
                <a:solidFill>
                  <a:srgbClr val="0000FF"/>
                </a:solidFill>
              </a:rPr>
              <a:t>tuple</a:t>
            </a:r>
            <a:r>
              <a:rPr lang="en-US" smtClean="0"/>
              <a:t>).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b="1" i="1" smtClean="0">
                <a:solidFill>
                  <a:srgbClr val="FF0000"/>
                </a:solidFill>
              </a:rPr>
              <a:t>Ví dụ</a:t>
            </a:r>
            <a:r>
              <a:rPr lang="en-US" i="1" smtClean="0"/>
              <a:t> </a:t>
            </a:r>
            <a:r>
              <a:rPr lang="en-US" smtClean="0"/>
              <a:t>(</a:t>
            </a:r>
            <a:r>
              <a:rPr lang="en-US" i="1" smtClean="0"/>
              <a:t>sử dụng lược đồ quan hệ SUPPLY</a:t>
            </a:r>
            <a:r>
              <a:rPr lang="en-US" smtClean="0"/>
              <a:t>)</a:t>
            </a:r>
            <a:endParaRPr lang="en-US" b="1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i="1" smtClean="0"/>
              <a:t>	t</a:t>
            </a:r>
            <a:r>
              <a:rPr lang="en-US" sz="2800" i="1" baseline="-25000" smtClean="0"/>
              <a:t>1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1</a:t>
            </a:r>
            <a:r>
              <a:rPr lang="en-US" sz="2800" smtClean="0"/>
              <a:t>) = ‘S1’, 	</a:t>
            </a:r>
            <a:r>
              <a:rPr lang="en-US" sz="2800" i="1" smtClean="0"/>
              <a:t>t</a:t>
            </a:r>
            <a:r>
              <a:rPr lang="en-US" sz="2800" i="1" baseline="-25000" smtClean="0"/>
              <a:t>1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2</a:t>
            </a:r>
            <a:r>
              <a:rPr lang="en-US" sz="2800" smtClean="0"/>
              <a:t>) = ‘P1’, 	</a:t>
            </a:r>
            <a:r>
              <a:rPr lang="en-US" sz="2800" i="1" smtClean="0"/>
              <a:t>t</a:t>
            </a:r>
            <a:r>
              <a:rPr lang="en-US" sz="2800" i="1" baseline="-25000" smtClean="0"/>
              <a:t>1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3</a:t>
            </a:r>
            <a:r>
              <a:rPr lang="en-US" sz="2800" smtClean="0"/>
              <a:t>) = 800</a:t>
            </a:r>
          </a:p>
          <a:p>
            <a:pPr>
              <a:buNone/>
            </a:pPr>
            <a:r>
              <a:rPr lang="en-US" sz="2800" smtClean="0"/>
              <a:t>	</a:t>
            </a:r>
            <a:r>
              <a:rPr lang="en-US" sz="2800" i="1" smtClean="0"/>
              <a:t>t</a:t>
            </a:r>
            <a:r>
              <a:rPr lang="en-US" sz="2800" i="1" baseline="-25000" smtClean="0"/>
              <a:t>2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1</a:t>
            </a:r>
            <a:r>
              <a:rPr lang="en-US" sz="2800" smtClean="0"/>
              <a:t>) = ‘S2’, 	</a:t>
            </a:r>
            <a:r>
              <a:rPr lang="en-US" sz="2800" i="1" smtClean="0"/>
              <a:t>t</a:t>
            </a:r>
            <a:r>
              <a:rPr lang="en-US" sz="2800" i="1" baseline="-25000" smtClean="0"/>
              <a:t>2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2</a:t>
            </a:r>
            <a:r>
              <a:rPr lang="en-US" sz="2800" smtClean="0"/>
              <a:t>) = ‘P3’, 	</a:t>
            </a:r>
            <a:r>
              <a:rPr lang="en-US" sz="2800" i="1" smtClean="0"/>
              <a:t>t</a:t>
            </a:r>
            <a:r>
              <a:rPr lang="en-US" sz="2800" i="1" baseline="-25000" smtClean="0"/>
              <a:t>2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3</a:t>
            </a:r>
            <a:r>
              <a:rPr lang="en-US" sz="2800" smtClean="0"/>
              <a:t>) = 500</a:t>
            </a:r>
          </a:p>
          <a:p>
            <a:pPr>
              <a:buNone/>
            </a:pPr>
            <a:r>
              <a:rPr lang="en-US" sz="2800" smtClean="0"/>
              <a:t>	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362200" y="2895600"/>
          <a:ext cx="4597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name="Equation" r:id="rId4" imgW="2298600" imgH="685800" progId="Equation.DSMT4">
                  <p:embed/>
                </p:oleObj>
              </mc:Choice>
              <mc:Fallback>
                <p:oleObj name="Equation" r:id="rId4" imgW="22986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4597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QUAN HỆ VÀ LƯỢC ĐỒ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Lược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đồ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Realtion </a:t>
            </a:r>
            <a:r>
              <a:rPr lang="en-US" b="1" i="1" dirty="0" smtClean="0">
                <a:solidFill>
                  <a:srgbClr val="FF0000"/>
                </a:solidFill>
              </a:rPr>
              <a:t>Schema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Lược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đồ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quan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hệ</a:t>
            </a:r>
            <a:r>
              <a:rPr lang="en-US" b="1" i="1" dirty="0" smtClean="0">
                <a:solidFill>
                  <a:srgbClr val="0000FF"/>
                </a:solidFill>
              </a:rPr>
              <a:t> 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tên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thuộc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tính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attribute</a:t>
            </a:r>
            <a:r>
              <a:rPr lang="en-US" dirty="0" smtClean="0"/>
              <a:t>) X = {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</a:t>
            </a:r>
            <a:r>
              <a:rPr lang="en-US" dirty="0" smtClean="0"/>
              <a:t>}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ánh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xạ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Dom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Relation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Quan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hệ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lược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đồ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ánh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xạ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{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t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t</a:t>
            </a:r>
            <a:r>
              <a:rPr lang="en-US" i="1" baseline="-25000" dirty="0" smtClean="0"/>
              <a:t>m</a:t>
            </a:r>
            <a:r>
              <a:rPr lang="en-US" dirty="0" smtClean="0"/>
              <a:t>}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bộ</a:t>
            </a:r>
            <a:r>
              <a:rPr lang="en-US" dirty="0" smtClean="0"/>
              <a:t> (</a:t>
            </a:r>
            <a:r>
              <a:rPr lang="en-US" b="1" i="1" dirty="0" err="1" smtClean="0">
                <a:solidFill>
                  <a:srgbClr val="0000FF"/>
                </a:solidFill>
              </a:rPr>
              <a:t>tuple</a:t>
            </a:r>
            <a:r>
              <a:rPr lang="en-US" dirty="0" smtClean="0"/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057400" y="2695136"/>
          <a:ext cx="4673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Equation" r:id="rId4" imgW="2336760" imgH="660240" progId="Equation.DSMT4">
                  <p:embed/>
                </p:oleObj>
              </mc:Choice>
              <mc:Fallback>
                <p:oleObj name="Equation" r:id="rId4" imgW="2336760" imgH="660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95136"/>
                        <a:ext cx="46736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209800" y="5410200"/>
          <a:ext cx="4597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Equation" r:id="rId6" imgW="2298600" imgH="685800" progId="Equation.DSMT4">
                  <p:embed/>
                </p:oleObj>
              </mc:Choice>
              <mc:Fallback>
                <p:oleObj name="Equation" r:id="rId6" imgW="22986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4597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1193</TotalTime>
  <Words>1198</Words>
  <Application>Microsoft Office PowerPoint</Application>
  <PresentationFormat>On-screen Show (4:3)</PresentationFormat>
  <Paragraphs>169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宋体</vt:lpstr>
      <vt:lpstr>Arial</vt:lpstr>
      <vt:lpstr>Calibri</vt:lpstr>
      <vt:lpstr>Symbol</vt:lpstr>
      <vt:lpstr>Times New Roman</vt:lpstr>
      <vt:lpstr>Wingdings</vt:lpstr>
      <vt:lpstr>blank</vt:lpstr>
      <vt:lpstr>Equation</vt:lpstr>
      <vt:lpstr>MÔ HÌNH QUAN HỆ</vt:lpstr>
      <vt:lpstr>NỘI DUNG</vt:lpstr>
      <vt:lpstr>Mô hình dữ liệu</vt:lpstr>
      <vt:lpstr>MÔ HÌNH QUAN HỆ</vt:lpstr>
      <vt:lpstr>MÔ HÌNH QUAN HỆ</vt:lpstr>
      <vt:lpstr>MÔ HÌNH QUAN HỆ</vt:lpstr>
      <vt:lpstr>LƯỢC ĐỒ QUAN HỆ</vt:lpstr>
      <vt:lpstr>QUAN HỆ</vt:lpstr>
      <vt:lpstr>QUAN HỆ VÀ LƯỢC ĐỒ</vt:lpstr>
      <vt:lpstr>QUAN HỆ VÀ LƯỢC ĐỒ</vt:lpstr>
      <vt:lpstr>CÁC ĐỊNH NGHĨA VÀ KÝ HIỆU</vt:lpstr>
      <vt:lpstr>CÁC ĐỊNH NGHĨA VÀ KÝ HIỆU</vt:lpstr>
      <vt:lpstr>CÁC RÀNG BUỘC</vt:lpstr>
      <vt:lpstr>RÀNG BUỘC KHÓA</vt:lpstr>
      <vt:lpstr>RÀNG BUỘC KHÓA</vt:lpstr>
      <vt:lpstr>TOÀN VẸN THỰC THỂ</vt:lpstr>
      <vt:lpstr>TOÀN VẸN THAM CHIẾU</vt:lpstr>
      <vt:lpstr>TỔNG KẾT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hoangqd</dc:creator>
  <cp:lastModifiedBy>hoangqd@hcmute.edu.vn</cp:lastModifiedBy>
  <cp:revision>457</cp:revision>
  <dcterms:created xsi:type="dcterms:W3CDTF">2011-04-26T03:31:44Z</dcterms:created>
  <dcterms:modified xsi:type="dcterms:W3CDTF">2019-08-29T01:50:29Z</dcterms:modified>
</cp:coreProperties>
</file>