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5" autoAdjust="0"/>
    <p:restoredTop sz="62082" autoAdjust="0"/>
  </p:normalViewPr>
  <p:slideViewPr>
    <p:cSldViewPr>
      <p:cViewPr varScale="1">
        <p:scale>
          <a:sx n="54" d="100"/>
          <a:sy n="54" d="100"/>
        </p:scale>
        <p:origin x="2792" y="200"/>
      </p:cViewPr>
      <p:guideLst>
        <p:guide orient="horz" pos="2160"/>
        <p:guide pos="2880"/>
      </p:guideLst>
    </p:cSldViewPr>
  </p:slideViewPr>
  <p:outlineViewPr>
    <p:cViewPr>
      <p:scale>
        <a:sx n="33" d="100"/>
        <a:sy n="33" d="100"/>
      </p:scale>
      <p:origin x="42" y="1620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22/09/2015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60400" indent="-660400" algn="just" eaLnBrk="1" hangingPunct="1">
              <a:lnSpc>
                <a:spcPct val="90000"/>
              </a:lnSpc>
            </a:pPr>
            <a:r>
              <a:rPr lang="en-US" dirty="0" smtClean="0">
                <a:latin typeface="Tahoma" pitchFamily="34" charset="0"/>
                <a:cs typeface="Tahoma" pitchFamily="34" charset="0"/>
              </a:rPr>
              <a:t>Hai </a:t>
            </a:r>
            <a:r>
              <a:rPr lang="en-US" dirty="0" err="1" smtClean="0">
                <a:latin typeface="Tahoma" pitchFamily="34" charset="0"/>
                <a:cs typeface="Tahoma" pitchFamily="34" charset="0"/>
              </a:rPr>
              <a:t>máy</a:t>
            </a:r>
            <a:r>
              <a:rPr lang="en-US" dirty="0" smtClean="0">
                <a:latin typeface="Tahoma" pitchFamily="34" charset="0"/>
                <a:cs typeface="Tahoma" pitchFamily="34" charset="0"/>
              </a:rPr>
              <a:t> </a:t>
            </a:r>
            <a:r>
              <a:rPr lang="en-US" dirty="0" err="1" smtClean="0">
                <a:latin typeface="Tahoma" pitchFamily="34" charset="0"/>
                <a:cs typeface="Tahoma" pitchFamily="34" charset="0"/>
              </a:rPr>
              <a:t>tính</a:t>
            </a:r>
            <a:r>
              <a:rPr lang="en-US" dirty="0" smtClean="0">
                <a:latin typeface="Tahoma" pitchFamily="34" charset="0"/>
                <a:cs typeface="Tahoma" pitchFamily="34" charset="0"/>
              </a:rPr>
              <a:t> ở </a:t>
            </a:r>
            <a:r>
              <a:rPr lang="en-US" dirty="0" err="1" smtClean="0">
                <a:latin typeface="Tahoma" pitchFamily="34" charset="0"/>
                <a:cs typeface="Tahoma" pitchFamily="34" charset="0"/>
              </a:rPr>
              <a:t>trên</a:t>
            </a:r>
            <a:r>
              <a:rPr lang="en-US" dirty="0" smtClean="0">
                <a:latin typeface="Tahoma" pitchFamily="34" charset="0"/>
                <a:cs typeface="Tahoma" pitchFamily="34" charset="0"/>
              </a:rPr>
              <a:t> </a:t>
            </a:r>
            <a:r>
              <a:rPr lang="en-US" dirty="0" err="1" smtClean="0">
                <a:latin typeface="Tahoma" pitchFamily="34" charset="0"/>
                <a:cs typeface="Tahoma" pitchFamily="34" charset="0"/>
              </a:rPr>
              <a:t>cùng</a:t>
            </a:r>
            <a:r>
              <a:rPr lang="en-US" dirty="0" smtClean="0">
                <a:latin typeface="Tahoma" pitchFamily="34" charset="0"/>
                <a:cs typeface="Tahoma" pitchFamily="34" charset="0"/>
              </a:rPr>
              <a:t> </a:t>
            </a:r>
            <a:r>
              <a:rPr lang="en-US" dirty="0" err="1" smtClean="0">
                <a:latin typeface="Tahoma" pitchFamily="34" charset="0"/>
                <a:cs typeface="Tahoma" pitchFamily="34" charset="0"/>
              </a:rPr>
              <a:t>một</a:t>
            </a:r>
            <a:r>
              <a:rPr lang="en-US" dirty="0" smtClean="0">
                <a:latin typeface="Tahoma" pitchFamily="34" charset="0"/>
                <a:cs typeface="Tahoma" pitchFamily="34" charset="0"/>
              </a:rPr>
              <a:t> </a:t>
            </a:r>
            <a:r>
              <a:rPr lang="en-US" dirty="0" err="1" smtClean="0">
                <a:latin typeface="Tahoma" pitchFamily="34" charset="0"/>
                <a:cs typeface="Tahoma" pitchFamily="34" charset="0"/>
              </a:rPr>
              <a:t>lớp</a:t>
            </a:r>
            <a:r>
              <a:rPr lang="en-US" dirty="0" smtClean="0">
                <a:latin typeface="Tahoma" pitchFamily="34" charset="0"/>
                <a:cs typeface="Tahoma" pitchFamily="34" charset="0"/>
              </a:rPr>
              <a:t> </a:t>
            </a:r>
            <a:r>
              <a:rPr lang="en-US" dirty="0" err="1" smtClean="0">
                <a:latin typeface="Tahoma" pitchFamily="34" charset="0"/>
                <a:cs typeface="Tahoma" pitchFamily="34" charset="0"/>
              </a:rPr>
              <a:t>mạng</a:t>
            </a:r>
            <a:r>
              <a:rPr lang="en-US" dirty="0" smtClean="0">
                <a:latin typeface="Tahoma" pitchFamily="34" charset="0"/>
                <a:cs typeface="Tahoma" pitchFamily="34" charset="0"/>
              </a:rPr>
              <a:t> (</a:t>
            </a:r>
            <a:r>
              <a:rPr lang="en-US" dirty="0" err="1" smtClean="0">
                <a:latin typeface="Tahoma" pitchFamily="34" charset="0"/>
                <a:cs typeface="Tahoma" pitchFamily="34" charset="0"/>
              </a:rPr>
              <a:t>cùng</a:t>
            </a:r>
            <a:r>
              <a:rPr lang="en-US" dirty="0" smtClean="0">
                <a:latin typeface="Tahoma" pitchFamily="34" charset="0"/>
                <a:cs typeface="Tahoma" pitchFamily="34" charset="0"/>
              </a:rPr>
              <a:t> subnet) </a:t>
            </a:r>
            <a:r>
              <a:rPr lang="en-US" dirty="0" err="1" smtClean="0">
                <a:latin typeface="Tahoma" pitchFamily="34" charset="0"/>
                <a:cs typeface="Tahoma" pitchFamily="34" charset="0"/>
              </a:rPr>
              <a:t>kết</a:t>
            </a:r>
            <a:r>
              <a:rPr lang="en-US" dirty="0" smtClean="0">
                <a:latin typeface="Tahoma" pitchFamily="34" charset="0"/>
                <a:cs typeface="Tahoma" pitchFamily="34" charset="0"/>
              </a:rPr>
              <a:t> </a:t>
            </a:r>
            <a:r>
              <a:rPr lang="en-US" dirty="0" err="1" smtClean="0">
                <a:latin typeface="Tahoma" pitchFamily="34" charset="0"/>
                <a:cs typeface="Tahoma" pitchFamily="34" charset="0"/>
              </a:rPr>
              <a:t>nối</a:t>
            </a:r>
            <a:r>
              <a:rPr lang="en-US" dirty="0" smtClean="0">
                <a:latin typeface="Tahoma" pitchFamily="34" charset="0"/>
                <a:cs typeface="Tahoma" pitchFamily="34" charset="0"/>
              </a:rPr>
              <a:t> </a:t>
            </a:r>
            <a:r>
              <a:rPr lang="en-US" dirty="0" err="1" smtClean="0">
                <a:latin typeface="Tahoma" pitchFamily="34" charset="0"/>
                <a:cs typeface="Tahoma" pitchFamily="34" charset="0"/>
              </a:rPr>
              <a:t>trực</a:t>
            </a:r>
            <a:r>
              <a:rPr lang="en-US" dirty="0" smtClean="0">
                <a:latin typeface="Tahoma" pitchFamily="34" charset="0"/>
                <a:cs typeface="Tahoma" pitchFamily="34" charset="0"/>
              </a:rPr>
              <a:t> </a:t>
            </a:r>
            <a:r>
              <a:rPr lang="en-US" dirty="0" err="1" smtClean="0">
                <a:latin typeface="Tahoma" pitchFamily="34" charset="0"/>
                <a:cs typeface="Tahoma" pitchFamily="34" charset="0"/>
              </a:rPr>
              <a:t>tiếp</a:t>
            </a:r>
            <a:r>
              <a:rPr lang="en-US" dirty="0" smtClean="0">
                <a:latin typeface="Tahoma" pitchFamily="34" charset="0"/>
                <a:cs typeface="Tahoma" pitchFamily="34" charset="0"/>
              </a:rPr>
              <a:t>, </a:t>
            </a:r>
            <a:r>
              <a:rPr lang="en-US" dirty="0" err="1" smtClean="0">
                <a:latin typeface="Tahoma" pitchFamily="34" charset="0"/>
                <a:cs typeface="Tahoma" pitchFamily="34" charset="0"/>
              </a:rPr>
              <a:t>nghĩa</a:t>
            </a:r>
            <a:r>
              <a:rPr lang="en-US" dirty="0" smtClean="0">
                <a:latin typeface="Tahoma" pitchFamily="34" charset="0"/>
                <a:cs typeface="Tahoma" pitchFamily="34" charset="0"/>
              </a:rPr>
              <a:t> </a:t>
            </a:r>
            <a:r>
              <a:rPr lang="en-US" dirty="0" err="1" smtClean="0">
                <a:latin typeface="Tahoma" pitchFamily="34" charset="0"/>
                <a:cs typeface="Tahoma" pitchFamily="34" charset="0"/>
              </a:rPr>
              <a:t>là</a:t>
            </a:r>
            <a:r>
              <a:rPr lang="en-US" dirty="0" smtClean="0">
                <a:latin typeface="Tahoma" pitchFamily="34" charset="0"/>
                <a:cs typeface="Tahoma" pitchFamily="34" charset="0"/>
              </a:rPr>
              <a:t> </a:t>
            </a:r>
            <a:r>
              <a:rPr lang="en-US" dirty="0" err="1" smtClean="0">
                <a:latin typeface="Tahoma" pitchFamily="34" charset="0"/>
                <a:cs typeface="Tahoma" pitchFamily="34" charset="0"/>
              </a:rPr>
              <a:t>chúng</a:t>
            </a:r>
            <a:r>
              <a:rPr lang="en-US" dirty="0" smtClean="0">
                <a:latin typeface="Tahoma" pitchFamily="34" charset="0"/>
                <a:cs typeface="Tahoma" pitchFamily="34" charset="0"/>
              </a:rPr>
              <a:t> </a:t>
            </a:r>
            <a:r>
              <a:rPr lang="en-US" dirty="0" err="1" smtClean="0">
                <a:latin typeface="Tahoma" pitchFamily="34" charset="0"/>
                <a:cs typeface="Tahoma" pitchFamily="34" charset="0"/>
              </a:rPr>
              <a:t>có</a:t>
            </a:r>
            <a:r>
              <a:rPr lang="en-US" dirty="0" smtClean="0">
                <a:latin typeface="Tahoma" pitchFamily="34" charset="0"/>
                <a:cs typeface="Tahoma" pitchFamily="34" charset="0"/>
              </a:rPr>
              <a:t> </a:t>
            </a:r>
            <a:r>
              <a:rPr lang="en-US" dirty="0" err="1" smtClean="0">
                <a:latin typeface="Tahoma" pitchFamily="34" charset="0"/>
                <a:cs typeface="Tahoma" pitchFamily="34" charset="0"/>
              </a:rPr>
              <a:t>thể</a:t>
            </a:r>
            <a:r>
              <a:rPr lang="en-US" dirty="0" smtClean="0">
                <a:latin typeface="Tahoma" pitchFamily="34" charset="0"/>
                <a:cs typeface="Tahoma" pitchFamily="34" charset="0"/>
              </a:rPr>
              <a:t> </a:t>
            </a:r>
            <a:r>
              <a:rPr lang="en-US" dirty="0" err="1" smtClean="0">
                <a:latin typeface="Tahoma" pitchFamily="34" charset="0"/>
                <a:cs typeface="Tahoma" pitchFamily="34" charset="0"/>
              </a:rPr>
              <a:t>gởi</a:t>
            </a:r>
            <a:r>
              <a:rPr lang="en-US" dirty="0" smtClean="0">
                <a:latin typeface="Tahoma" pitchFamily="34" charset="0"/>
                <a:cs typeface="Tahoma" pitchFamily="34" charset="0"/>
              </a:rPr>
              <a:t> </a:t>
            </a:r>
            <a:r>
              <a:rPr lang="en-US" dirty="0" err="1" smtClean="0">
                <a:latin typeface="Tahoma" pitchFamily="34" charset="0"/>
                <a:cs typeface="Tahoma" pitchFamily="34" charset="0"/>
              </a:rPr>
              <a:t>và</a:t>
            </a:r>
            <a:r>
              <a:rPr lang="en-US" dirty="0" smtClean="0">
                <a:latin typeface="Tahoma" pitchFamily="34" charset="0"/>
                <a:cs typeface="Tahoma" pitchFamily="34" charset="0"/>
              </a:rPr>
              <a:t> </a:t>
            </a:r>
            <a:r>
              <a:rPr lang="en-US" dirty="0" err="1" smtClean="0">
                <a:latin typeface="Tahoma" pitchFamily="34" charset="0"/>
                <a:cs typeface="Tahoma" pitchFamily="34" charset="0"/>
              </a:rPr>
              <a:t>nhận</a:t>
            </a:r>
            <a:r>
              <a:rPr lang="en-US" dirty="0" smtClean="0">
                <a:latin typeface="Tahoma" pitchFamily="34" charset="0"/>
                <a:cs typeface="Tahoma" pitchFamily="34" charset="0"/>
              </a:rPr>
              <a:t> </a:t>
            </a:r>
            <a:r>
              <a:rPr lang="en-US" dirty="0" err="1" smtClean="0">
                <a:latin typeface="Tahoma" pitchFamily="34" charset="0"/>
                <a:cs typeface="Tahoma" pitchFamily="34" charset="0"/>
              </a:rPr>
              <a:t>dữ</a:t>
            </a:r>
            <a:r>
              <a:rPr lang="en-US" dirty="0" smtClean="0">
                <a:latin typeface="Tahoma" pitchFamily="34" charset="0"/>
                <a:cs typeface="Tahoma" pitchFamily="34" charset="0"/>
              </a:rPr>
              <a:t> </a:t>
            </a:r>
            <a:r>
              <a:rPr lang="en-US" dirty="0" err="1" smtClean="0">
                <a:latin typeface="Tahoma" pitchFamily="34" charset="0"/>
                <a:cs typeface="Tahoma" pitchFamily="34" charset="0"/>
              </a:rPr>
              <a:t>liệu</a:t>
            </a:r>
            <a:r>
              <a:rPr lang="en-US" dirty="0" smtClean="0">
                <a:latin typeface="Tahoma" pitchFamily="34" charset="0"/>
                <a:cs typeface="Tahoma" pitchFamily="34" charset="0"/>
              </a:rPr>
              <a:t> </a:t>
            </a:r>
            <a:r>
              <a:rPr lang="en-US" dirty="0" err="1" smtClean="0">
                <a:latin typeface="Tahoma" pitchFamily="34" charset="0"/>
                <a:cs typeface="Tahoma" pitchFamily="34" charset="0"/>
              </a:rPr>
              <a:t>trực</a:t>
            </a:r>
            <a:r>
              <a:rPr lang="en-US" dirty="0" smtClean="0">
                <a:latin typeface="Tahoma" pitchFamily="34" charset="0"/>
                <a:cs typeface="Tahoma" pitchFamily="34" charset="0"/>
              </a:rPr>
              <a:t> </a:t>
            </a:r>
            <a:r>
              <a:rPr lang="en-US" dirty="0" err="1" smtClean="0">
                <a:latin typeface="Tahoma" pitchFamily="34" charset="0"/>
                <a:cs typeface="Tahoma" pitchFamily="34" charset="0"/>
              </a:rPr>
              <a:t>tiếp</a:t>
            </a:r>
            <a:r>
              <a:rPr lang="en-US" dirty="0" smtClean="0">
                <a:latin typeface="Tahoma" pitchFamily="34" charset="0"/>
                <a:cs typeface="Tahoma" pitchFamily="34" charset="0"/>
              </a:rPr>
              <a:t> </a:t>
            </a:r>
            <a:r>
              <a:rPr lang="en-US" dirty="0" err="1" smtClean="0">
                <a:latin typeface="Tahoma" pitchFamily="34" charset="0"/>
                <a:cs typeface="Tahoma" pitchFamily="34" charset="0"/>
              </a:rPr>
              <a:t>với</a:t>
            </a:r>
            <a:r>
              <a:rPr lang="en-US" dirty="0" smtClean="0">
                <a:latin typeface="Tahoma" pitchFamily="34" charset="0"/>
                <a:cs typeface="Tahoma" pitchFamily="34" charset="0"/>
              </a:rPr>
              <a:t> </a:t>
            </a:r>
            <a:r>
              <a:rPr lang="en-US" dirty="0" err="1" smtClean="0">
                <a:latin typeface="Tahoma" pitchFamily="34" charset="0"/>
                <a:cs typeface="Tahoma" pitchFamily="34" charset="0"/>
              </a:rPr>
              <a:t>nhau</a:t>
            </a:r>
            <a:r>
              <a:rPr lang="en-US" dirty="0" smtClean="0">
                <a:latin typeface="Tahoma" pitchFamily="34" charset="0"/>
                <a:cs typeface="Tahoma" pitchFamily="34" charset="0"/>
              </a:rPr>
              <a:t>. </a:t>
            </a:r>
          </a:p>
          <a:p>
            <a:pPr marL="660400" indent="-660400" algn="just" eaLnBrk="1" hangingPunct="1">
              <a:lnSpc>
                <a:spcPct val="90000"/>
              </a:lnSpc>
            </a:pPr>
            <a:r>
              <a:rPr lang="en-US" dirty="0" err="1" smtClean="0">
                <a:latin typeface="Tahoma" pitchFamily="34" charset="0"/>
                <a:cs typeface="Tahoma" pitchFamily="34" charset="0"/>
              </a:rPr>
              <a:t>Nếu</a:t>
            </a:r>
            <a:r>
              <a:rPr lang="en-US" dirty="0" smtClean="0">
                <a:latin typeface="Tahoma" pitchFamily="34" charset="0"/>
                <a:cs typeface="Tahoma" pitchFamily="34" charset="0"/>
              </a:rPr>
              <a:t> </a:t>
            </a:r>
            <a:r>
              <a:rPr lang="en-US" dirty="0" err="1" smtClean="0">
                <a:latin typeface="Tahoma" pitchFamily="34" charset="0"/>
                <a:cs typeface="Tahoma" pitchFamily="34" charset="0"/>
              </a:rPr>
              <a:t>những</a:t>
            </a:r>
            <a:r>
              <a:rPr lang="en-US" dirty="0" smtClean="0">
                <a:latin typeface="Tahoma" pitchFamily="34" charset="0"/>
                <a:cs typeface="Tahoma" pitchFamily="34" charset="0"/>
              </a:rPr>
              <a:t> </a:t>
            </a:r>
            <a:r>
              <a:rPr lang="en-US" dirty="0" err="1" smtClean="0">
                <a:latin typeface="Tahoma" pitchFamily="34" charset="0"/>
                <a:cs typeface="Tahoma" pitchFamily="34" charset="0"/>
              </a:rPr>
              <a:t>máy</a:t>
            </a:r>
            <a:r>
              <a:rPr lang="en-US" dirty="0" smtClean="0">
                <a:latin typeface="Tahoma" pitchFamily="34" charset="0"/>
                <a:cs typeface="Tahoma" pitchFamily="34" charset="0"/>
              </a:rPr>
              <a:t> </a:t>
            </a:r>
            <a:r>
              <a:rPr lang="en-US" dirty="0" err="1" smtClean="0">
                <a:latin typeface="Tahoma" pitchFamily="34" charset="0"/>
                <a:cs typeface="Tahoma" pitchFamily="34" charset="0"/>
              </a:rPr>
              <a:t>tính</a:t>
            </a:r>
            <a:r>
              <a:rPr lang="en-US" dirty="0" smtClean="0">
                <a:latin typeface="Tahoma" pitchFamily="34" charset="0"/>
                <a:cs typeface="Tahoma" pitchFamily="34" charset="0"/>
              </a:rPr>
              <a:t> </a:t>
            </a:r>
            <a:r>
              <a:rPr lang="en-US" dirty="0" err="1" smtClean="0">
                <a:latin typeface="Tahoma" pitchFamily="34" charset="0"/>
                <a:cs typeface="Tahoma" pitchFamily="34" charset="0"/>
              </a:rPr>
              <a:t>này</a:t>
            </a:r>
            <a:r>
              <a:rPr lang="en-US" dirty="0" smtClean="0">
                <a:latin typeface="Tahoma" pitchFamily="34" charset="0"/>
                <a:cs typeface="Tahoma" pitchFamily="34" charset="0"/>
              </a:rPr>
              <a:t> </a:t>
            </a:r>
            <a:r>
              <a:rPr lang="en-US" dirty="0" err="1" smtClean="0">
                <a:latin typeface="Tahoma" pitchFamily="34" charset="0"/>
                <a:cs typeface="Tahoma" pitchFamily="34" charset="0"/>
              </a:rPr>
              <a:t>không</a:t>
            </a:r>
            <a:r>
              <a:rPr lang="en-US" dirty="0" smtClean="0">
                <a:latin typeface="Tahoma" pitchFamily="34" charset="0"/>
                <a:cs typeface="Tahoma" pitchFamily="34" charset="0"/>
              </a:rPr>
              <a:t> </a:t>
            </a:r>
            <a:r>
              <a:rPr lang="en-US" dirty="0" err="1" smtClean="0">
                <a:latin typeface="Tahoma" pitchFamily="34" charset="0"/>
                <a:cs typeface="Tahoma" pitchFamily="34" charset="0"/>
              </a:rPr>
              <a:t>cùng</a:t>
            </a:r>
            <a:r>
              <a:rPr lang="en-US" dirty="0" smtClean="0">
                <a:latin typeface="Tahoma" pitchFamily="34" charset="0"/>
                <a:cs typeface="Tahoma" pitchFamily="34" charset="0"/>
              </a:rPr>
              <a:t> </a:t>
            </a:r>
            <a:r>
              <a:rPr lang="en-US" dirty="0" err="1" smtClean="0">
                <a:latin typeface="Tahoma" pitchFamily="34" charset="0"/>
                <a:cs typeface="Tahoma" pitchFamily="34" charset="0"/>
              </a:rPr>
              <a:t>một</a:t>
            </a:r>
            <a:r>
              <a:rPr lang="en-US" dirty="0" smtClean="0">
                <a:latin typeface="Tahoma" pitchFamily="34" charset="0"/>
                <a:cs typeface="Tahoma" pitchFamily="34" charset="0"/>
              </a:rPr>
              <a:t> </a:t>
            </a:r>
            <a:r>
              <a:rPr lang="en-US" dirty="0" err="1" smtClean="0">
                <a:latin typeface="Tahoma" pitchFamily="34" charset="0"/>
                <a:cs typeface="Tahoma" pitchFamily="34" charset="0"/>
              </a:rPr>
              <a:t>lớp</a:t>
            </a:r>
            <a:r>
              <a:rPr lang="en-US" dirty="0" smtClean="0">
                <a:latin typeface="Tahoma" pitchFamily="34" charset="0"/>
                <a:cs typeface="Tahoma" pitchFamily="34" charset="0"/>
              </a:rPr>
              <a:t> </a:t>
            </a:r>
            <a:r>
              <a:rPr lang="en-US" dirty="0" err="1" smtClean="0">
                <a:latin typeface="Tahoma" pitchFamily="34" charset="0"/>
                <a:cs typeface="Tahoma" pitchFamily="34" charset="0"/>
              </a:rPr>
              <a:t>mạng</a:t>
            </a:r>
            <a:r>
              <a:rPr lang="en-US" dirty="0" smtClean="0">
                <a:latin typeface="Tahoma" pitchFamily="34" charset="0"/>
                <a:cs typeface="Tahoma" pitchFamily="34" charset="0"/>
              </a:rPr>
              <a:t> </a:t>
            </a:r>
            <a:r>
              <a:rPr lang="en-US" dirty="0" err="1" smtClean="0">
                <a:latin typeface="Tahoma" pitchFamily="34" charset="0"/>
                <a:cs typeface="Tahoma" pitchFamily="34" charset="0"/>
              </a:rPr>
              <a:t>và</a:t>
            </a:r>
            <a:r>
              <a:rPr lang="en-US" dirty="0" smtClean="0">
                <a:latin typeface="Tahoma" pitchFamily="34" charset="0"/>
                <a:cs typeface="Tahoma" pitchFamily="34" charset="0"/>
              </a:rPr>
              <a:t> </a:t>
            </a:r>
            <a:r>
              <a:rPr lang="en-US" dirty="0" err="1" smtClean="0">
                <a:latin typeface="Tahoma" pitchFamily="34" charset="0"/>
                <a:cs typeface="Tahoma" pitchFamily="34" charset="0"/>
              </a:rPr>
              <a:t>không</a:t>
            </a:r>
            <a:r>
              <a:rPr lang="en-US" dirty="0" smtClean="0">
                <a:latin typeface="Tahoma" pitchFamily="34" charset="0"/>
                <a:cs typeface="Tahoma" pitchFamily="34" charset="0"/>
              </a:rPr>
              <a:t> </a:t>
            </a:r>
            <a:r>
              <a:rPr lang="en-US" dirty="0" err="1" smtClean="0">
                <a:latin typeface="Tahoma" pitchFamily="34" charset="0"/>
                <a:cs typeface="Tahoma" pitchFamily="34" charset="0"/>
              </a:rPr>
              <a:t>có</a:t>
            </a:r>
            <a:r>
              <a:rPr lang="en-US" dirty="0" smtClean="0">
                <a:latin typeface="Tahoma" pitchFamily="34" charset="0"/>
                <a:cs typeface="Tahoma" pitchFamily="34" charset="0"/>
              </a:rPr>
              <a:t> </a:t>
            </a:r>
            <a:r>
              <a:rPr lang="en-US" dirty="0" err="1" smtClean="0">
                <a:latin typeface="Tahoma" pitchFamily="34" charset="0"/>
                <a:cs typeface="Tahoma" pitchFamily="34" charset="0"/>
              </a:rPr>
              <a:t>kết</a:t>
            </a:r>
            <a:r>
              <a:rPr lang="en-US" dirty="0" smtClean="0">
                <a:latin typeface="Tahoma" pitchFamily="34" charset="0"/>
                <a:cs typeface="Tahoma" pitchFamily="34" charset="0"/>
              </a:rPr>
              <a:t> </a:t>
            </a:r>
            <a:r>
              <a:rPr lang="en-US" dirty="0" err="1" smtClean="0">
                <a:latin typeface="Tahoma" pitchFamily="34" charset="0"/>
                <a:cs typeface="Tahoma" pitchFamily="34" charset="0"/>
              </a:rPr>
              <a:t>nối</a:t>
            </a:r>
            <a:r>
              <a:rPr lang="en-US" dirty="0" smtClean="0">
                <a:latin typeface="Tahoma" pitchFamily="34" charset="0"/>
                <a:cs typeface="Tahoma" pitchFamily="34" charset="0"/>
              </a:rPr>
              <a:t> </a:t>
            </a:r>
            <a:r>
              <a:rPr lang="en-US" dirty="0" err="1" smtClean="0">
                <a:latin typeface="Tahoma" pitchFamily="34" charset="0"/>
                <a:cs typeface="Tahoma" pitchFamily="34" charset="0"/>
              </a:rPr>
              <a:t>trực</a:t>
            </a:r>
            <a:r>
              <a:rPr lang="en-US" dirty="0" smtClean="0">
                <a:latin typeface="Tahoma" pitchFamily="34" charset="0"/>
                <a:cs typeface="Tahoma" pitchFamily="34" charset="0"/>
              </a:rPr>
              <a:t> </a:t>
            </a:r>
            <a:r>
              <a:rPr lang="en-US" dirty="0" err="1" smtClean="0">
                <a:latin typeface="Tahoma" pitchFamily="34" charset="0"/>
                <a:cs typeface="Tahoma" pitchFamily="34" charset="0"/>
              </a:rPr>
              <a:t>tiếp</a:t>
            </a:r>
            <a:r>
              <a:rPr lang="en-US" dirty="0" smtClean="0">
                <a:latin typeface="Tahoma" pitchFamily="34" charset="0"/>
                <a:cs typeface="Tahoma" pitchFamily="34" charset="0"/>
              </a:rPr>
              <a:t> </a:t>
            </a:r>
            <a:r>
              <a:rPr lang="en-US" dirty="0" err="1" smtClean="0">
                <a:latin typeface="Tahoma" pitchFamily="34" charset="0"/>
                <a:cs typeface="Tahoma" pitchFamily="34" charset="0"/>
              </a:rPr>
              <a:t>thì</a:t>
            </a:r>
            <a:r>
              <a:rPr lang="en-US" dirty="0" smtClean="0">
                <a:latin typeface="Tahoma" pitchFamily="34" charset="0"/>
                <a:cs typeface="Tahoma" pitchFamily="34" charset="0"/>
              </a:rPr>
              <a:t> </a:t>
            </a:r>
            <a:r>
              <a:rPr lang="en-US" dirty="0" err="1" smtClean="0">
                <a:latin typeface="Tahoma" pitchFamily="34" charset="0"/>
                <a:cs typeface="Tahoma" pitchFamily="34" charset="0"/>
              </a:rPr>
              <a:t>dữ</a:t>
            </a:r>
            <a:r>
              <a:rPr lang="en-US" dirty="0" smtClean="0">
                <a:latin typeface="Tahoma" pitchFamily="34" charset="0"/>
                <a:cs typeface="Tahoma" pitchFamily="34" charset="0"/>
              </a:rPr>
              <a:t> </a:t>
            </a:r>
            <a:r>
              <a:rPr lang="en-US" dirty="0" err="1" smtClean="0">
                <a:latin typeface="Tahoma" pitchFamily="34" charset="0"/>
                <a:cs typeface="Tahoma" pitchFamily="34" charset="0"/>
              </a:rPr>
              <a:t>liệu</a:t>
            </a:r>
            <a:r>
              <a:rPr lang="en-US" dirty="0" smtClean="0">
                <a:latin typeface="Tahoma" pitchFamily="34" charset="0"/>
                <a:cs typeface="Tahoma" pitchFamily="34" charset="0"/>
              </a:rPr>
              <a:t> </a:t>
            </a:r>
            <a:r>
              <a:rPr lang="en-US" dirty="0" err="1" smtClean="0">
                <a:latin typeface="Tahoma" pitchFamily="34" charset="0"/>
                <a:cs typeface="Tahoma" pitchFamily="34" charset="0"/>
              </a:rPr>
              <a:t>sẽ</a:t>
            </a:r>
            <a:r>
              <a:rPr lang="en-US" dirty="0" smtClean="0">
                <a:latin typeface="Tahoma" pitchFamily="34" charset="0"/>
                <a:cs typeface="Tahoma" pitchFamily="34" charset="0"/>
              </a:rPr>
              <a:t> </a:t>
            </a:r>
            <a:r>
              <a:rPr lang="en-US" dirty="0" err="1" smtClean="0">
                <a:latin typeface="Tahoma" pitchFamily="34" charset="0"/>
                <a:cs typeface="Tahoma" pitchFamily="34" charset="0"/>
              </a:rPr>
              <a:t>được</a:t>
            </a:r>
            <a:r>
              <a:rPr lang="en-US" dirty="0" smtClean="0">
                <a:latin typeface="Tahoma" pitchFamily="34" charset="0"/>
                <a:cs typeface="Tahoma" pitchFamily="34" charset="0"/>
              </a:rPr>
              <a:t> </a:t>
            </a:r>
            <a:r>
              <a:rPr lang="en-US" dirty="0" err="1" smtClean="0">
                <a:latin typeface="Tahoma" pitchFamily="34" charset="0"/>
                <a:cs typeface="Tahoma" pitchFamily="34" charset="0"/>
              </a:rPr>
              <a:t>chuyển</a:t>
            </a:r>
            <a:r>
              <a:rPr lang="en-US" dirty="0" smtClean="0">
                <a:latin typeface="Tahoma" pitchFamily="34" charset="0"/>
                <a:cs typeface="Tahoma" pitchFamily="34" charset="0"/>
              </a:rPr>
              <a:t> </a:t>
            </a:r>
            <a:r>
              <a:rPr lang="en-US" dirty="0" err="1" smtClean="0">
                <a:latin typeface="Tahoma" pitchFamily="34" charset="0"/>
                <a:cs typeface="Tahoma" pitchFamily="34" charset="0"/>
              </a:rPr>
              <a:t>tiếp</a:t>
            </a:r>
            <a:r>
              <a:rPr lang="en-US" dirty="0" smtClean="0">
                <a:latin typeface="Tahoma" pitchFamily="34" charset="0"/>
                <a:cs typeface="Tahoma" pitchFamily="34" charset="0"/>
              </a:rPr>
              <a:t> qua </a:t>
            </a:r>
            <a:r>
              <a:rPr lang="en-US" dirty="0" err="1" smtClean="0">
                <a:latin typeface="Tahoma" pitchFamily="34" charset="0"/>
                <a:cs typeface="Tahoma" pitchFamily="34" charset="0"/>
              </a:rPr>
              <a:t>lại</a:t>
            </a:r>
            <a:r>
              <a:rPr lang="en-US" dirty="0" smtClean="0">
                <a:latin typeface="Tahoma" pitchFamily="34" charset="0"/>
                <a:cs typeface="Tahoma" pitchFamily="34" charset="0"/>
              </a:rPr>
              <a:t> </a:t>
            </a:r>
            <a:r>
              <a:rPr lang="en-US" dirty="0" err="1" smtClean="0">
                <a:latin typeface="Tahoma" pitchFamily="34" charset="0"/>
                <a:cs typeface="Tahoma" pitchFamily="34" charset="0"/>
              </a:rPr>
              <a:t>giữa</a:t>
            </a:r>
            <a:r>
              <a:rPr lang="en-US" dirty="0" smtClean="0">
                <a:latin typeface="Tahoma" pitchFamily="34" charset="0"/>
                <a:cs typeface="Tahoma" pitchFamily="34" charset="0"/>
              </a:rPr>
              <a:t> </a:t>
            </a:r>
            <a:r>
              <a:rPr lang="en-US" dirty="0" err="1" smtClean="0">
                <a:latin typeface="Tahoma" pitchFamily="34" charset="0"/>
                <a:cs typeface="Tahoma" pitchFamily="34" charset="0"/>
              </a:rPr>
              <a:t>những</a:t>
            </a:r>
            <a:r>
              <a:rPr lang="en-US" dirty="0" smtClean="0">
                <a:latin typeface="Tahoma" pitchFamily="34" charset="0"/>
                <a:cs typeface="Tahoma" pitchFamily="34" charset="0"/>
              </a:rPr>
              <a:t> </a:t>
            </a:r>
            <a:r>
              <a:rPr lang="en-US" dirty="0" err="1" smtClean="0">
                <a:latin typeface="Tahoma" pitchFamily="34" charset="0"/>
                <a:cs typeface="Tahoma" pitchFamily="34" charset="0"/>
              </a:rPr>
              <a:t>lớp</a:t>
            </a:r>
            <a:r>
              <a:rPr lang="en-US" dirty="0" smtClean="0">
                <a:latin typeface="Tahoma" pitchFamily="34" charset="0"/>
                <a:cs typeface="Tahoma" pitchFamily="34" charset="0"/>
              </a:rPr>
              <a:t> </a:t>
            </a:r>
            <a:r>
              <a:rPr lang="en-US" dirty="0" err="1" smtClean="0">
                <a:latin typeface="Tahoma" pitchFamily="34" charset="0"/>
                <a:cs typeface="Tahoma" pitchFamily="34" charset="0"/>
              </a:rPr>
              <a:t>mạng</a:t>
            </a:r>
            <a:r>
              <a:rPr lang="en-US" dirty="0" smtClean="0">
                <a:latin typeface="Tahoma" pitchFamily="34" charset="0"/>
                <a:cs typeface="Tahoma" pitchFamily="34" charset="0"/>
              </a:rPr>
              <a:t> </a:t>
            </a:r>
            <a:r>
              <a:rPr lang="en-US" dirty="0" err="1" smtClean="0">
                <a:latin typeface="Tahoma" pitchFamily="34" charset="0"/>
                <a:cs typeface="Tahoma" pitchFamily="34" charset="0"/>
              </a:rPr>
              <a:t>này</a:t>
            </a:r>
            <a:r>
              <a:rPr lang="en-US" dirty="0" smtClean="0">
                <a:latin typeface="Tahoma" pitchFamily="34" charset="0"/>
                <a:cs typeface="Tahoma" pitchFamily="34" charset="0"/>
              </a:rPr>
              <a:t> </a:t>
            </a:r>
            <a:r>
              <a:rPr lang="en-US" dirty="0" err="1" smtClean="0">
                <a:latin typeface="Tahoma" pitchFamily="34" charset="0"/>
                <a:cs typeface="Tahoma" pitchFamily="34" charset="0"/>
              </a:rPr>
              <a:t>cần</a:t>
            </a:r>
            <a:r>
              <a:rPr lang="en-US" dirty="0" smtClean="0">
                <a:latin typeface="Tahoma" pitchFamily="34" charset="0"/>
                <a:cs typeface="Tahoma" pitchFamily="34" charset="0"/>
              </a:rPr>
              <a:t> </a:t>
            </a:r>
            <a:r>
              <a:rPr lang="en-US" dirty="0" err="1" smtClean="0">
                <a:latin typeface="Tahoma" pitchFamily="34" charset="0"/>
                <a:cs typeface="Tahoma" pitchFamily="34" charset="0"/>
              </a:rPr>
              <a:t>phải</a:t>
            </a:r>
            <a:r>
              <a:rPr lang="en-US" dirty="0" smtClean="0">
                <a:latin typeface="Tahoma" pitchFamily="34" charset="0"/>
                <a:cs typeface="Tahoma" pitchFamily="34" charset="0"/>
              </a:rPr>
              <a:t> </a:t>
            </a:r>
            <a:r>
              <a:rPr lang="en-US" dirty="0" err="1" smtClean="0">
                <a:latin typeface="Tahoma" pitchFamily="34" charset="0"/>
                <a:cs typeface="Tahoma" pitchFamily="34" charset="0"/>
              </a:rPr>
              <a:t>có</a:t>
            </a:r>
            <a:r>
              <a:rPr lang="en-US" dirty="0" smtClean="0">
                <a:latin typeface="Tahoma" pitchFamily="34" charset="0"/>
                <a:cs typeface="Tahoma" pitchFamily="34" charset="0"/>
              </a:rPr>
              <a:t> </a:t>
            </a:r>
            <a:r>
              <a:rPr lang="en-US" dirty="0" err="1" smtClean="0">
                <a:latin typeface="Tahoma" pitchFamily="34" charset="0"/>
                <a:cs typeface="Tahoma" pitchFamily="34" charset="0"/>
              </a:rPr>
              <a:t>một</a:t>
            </a:r>
            <a:r>
              <a:rPr lang="en-US" dirty="0" smtClean="0">
                <a:latin typeface="Tahoma" pitchFamily="34" charset="0"/>
                <a:cs typeface="Tahoma" pitchFamily="34" charset="0"/>
              </a:rPr>
              <a:t> router (</a:t>
            </a:r>
            <a:r>
              <a:rPr lang="en-US" dirty="0" err="1" smtClean="0">
                <a:latin typeface="Tahoma" pitchFamily="34" charset="0"/>
                <a:cs typeface="Tahoma" pitchFamily="34" charset="0"/>
              </a:rPr>
              <a:t>phần</a:t>
            </a:r>
            <a:r>
              <a:rPr lang="en-US" dirty="0" smtClean="0">
                <a:latin typeface="Tahoma" pitchFamily="34" charset="0"/>
                <a:cs typeface="Tahoma" pitchFamily="34" charset="0"/>
              </a:rPr>
              <a:t> </a:t>
            </a:r>
            <a:r>
              <a:rPr lang="en-US" dirty="0" err="1" smtClean="0">
                <a:latin typeface="Tahoma" pitchFamily="34" charset="0"/>
                <a:cs typeface="Tahoma" pitchFamily="34" charset="0"/>
              </a:rPr>
              <a:t>mềm</a:t>
            </a:r>
            <a:r>
              <a:rPr lang="en-US" dirty="0" smtClean="0">
                <a:latin typeface="Tahoma" pitchFamily="34" charset="0"/>
                <a:cs typeface="Tahoma" pitchFamily="34" charset="0"/>
              </a:rPr>
              <a:t> </a:t>
            </a:r>
            <a:r>
              <a:rPr lang="en-US" dirty="0" err="1" smtClean="0">
                <a:latin typeface="Tahoma" pitchFamily="34" charset="0"/>
                <a:cs typeface="Tahoma" pitchFamily="34" charset="0"/>
              </a:rPr>
              <a:t>hoặc</a:t>
            </a:r>
            <a:r>
              <a:rPr lang="en-US" dirty="0" smtClean="0">
                <a:latin typeface="Tahoma" pitchFamily="34" charset="0"/>
                <a:cs typeface="Tahoma" pitchFamily="34" charset="0"/>
              </a:rPr>
              <a:t> </a:t>
            </a:r>
            <a:r>
              <a:rPr lang="en-US" dirty="0" err="1" smtClean="0">
                <a:latin typeface="Tahoma" pitchFamily="34" charset="0"/>
                <a:cs typeface="Tahoma" pitchFamily="34" charset="0"/>
              </a:rPr>
              <a:t>phần</a:t>
            </a:r>
            <a:r>
              <a:rPr lang="en-US" dirty="0" smtClean="0">
                <a:latin typeface="Tahoma" pitchFamily="34" charset="0"/>
                <a:cs typeface="Tahoma" pitchFamily="34" charset="0"/>
              </a:rPr>
              <a:t> </a:t>
            </a:r>
            <a:r>
              <a:rPr lang="en-US" dirty="0" err="1" smtClean="0">
                <a:latin typeface="Tahoma" pitchFamily="34" charset="0"/>
                <a:cs typeface="Tahoma" pitchFamily="34" charset="0"/>
              </a:rPr>
              <a:t>cứng</a:t>
            </a:r>
            <a:r>
              <a:rPr lang="en-US" dirty="0" smtClean="0">
                <a:latin typeface="Tahoma" pitchFamily="34" charset="0"/>
                <a:cs typeface="Tahoma" pitchFamily="34" charset="0"/>
              </a:rPr>
              <a:t>).</a:t>
            </a:r>
            <a:r>
              <a:rPr lang="en-US" dirty="0" smtClean="0">
                <a:latin typeface="Arial" charset="0"/>
                <a:cs typeface="Arial" charset="0"/>
              </a:rPr>
              <a:t> </a:t>
            </a:r>
          </a:p>
          <a:p>
            <a:endParaRPr lang="en-US" dirty="0" smtClean="0"/>
          </a:p>
          <a:p>
            <a:r>
              <a:rPr lang="en-US" dirty="0" err="1" smtClean="0"/>
              <a:t>Hoạt</a:t>
            </a:r>
            <a:r>
              <a:rPr lang="en-US" baseline="0" dirty="0" smtClean="0"/>
              <a:t> </a:t>
            </a:r>
            <a:r>
              <a:rPr lang="en-US" baseline="0" dirty="0" err="1" smtClean="0"/>
              <a:t>động</a:t>
            </a:r>
            <a:r>
              <a:rPr lang="en-US" baseline="0" dirty="0" smtClean="0"/>
              <a:t>:</a:t>
            </a:r>
          </a:p>
          <a:p>
            <a:pPr algn="just" eaLnBrk="1" hangingPunct="1"/>
            <a:r>
              <a:rPr lang="en-US" sz="1200" dirty="0" smtClean="0">
                <a:latin typeface="Tahoma" pitchFamily="34" charset="0"/>
                <a:cs typeface="Tahoma" pitchFamily="34" charset="0"/>
              </a:rPr>
              <a:t>NAT </a:t>
            </a:r>
            <a:r>
              <a:rPr lang="en-US" sz="1200" dirty="0" err="1" smtClean="0">
                <a:latin typeface="Tahoma" pitchFamily="34" charset="0"/>
                <a:cs typeface="Tahoma" pitchFamily="34" charset="0"/>
              </a:rPr>
              <a:t>làm</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việc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như</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router, </a:t>
            </a:r>
            <a:r>
              <a:rPr lang="en-US" sz="1200" dirty="0" err="1" smtClean="0">
                <a:latin typeface="Tahoma" pitchFamily="34" charset="0"/>
                <a:cs typeface="Tahoma" pitchFamily="34" charset="0"/>
              </a:rPr>
              <a:t>công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việc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là</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chuyển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tiếp</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các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gói</a:t>
            </a:r>
            <a:r>
              <a:rPr lang="en-US" sz="1200" dirty="0" smtClean="0">
                <a:latin typeface="Tahoma" pitchFamily="34" charset="0"/>
                <a:cs typeface="Tahoma" pitchFamily="34" charset="0"/>
              </a:rPr>
              <a:t> tin (packets) </a:t>
            </a:r>
            <a:r>
              <a:rPr lang="en-US" sz="1200" dirty="0" err="1" smtClean="0">
                <a:latin typeface="Tahoma" pitchFamily="34" charset="0"/>
                <a:cs typeface="Tahoma" pitchFamily="34" charset="0"/>
              </a:rPr>
              <a:t>giữa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những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lớp</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mạng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khác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nhau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trên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mạng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lớn</a:t>
            </a:r>
            <a:r>
              <a:rPr lang="en-US" sz="1200" dirty="0" smtClean="0">
                <a:latin typeface="Tahoma" pitchFamily="34" charset="0"/>
                <a:cs typeface="Tahoma" pitchFamily="34" charset="0"/>
              </a:rPr>
              <a:t>. </a:t>
            </a:r>
          </a:p>
          <a:p>
            <a:pPr algn="just" eaLnBrk="1" hangingPunct="1"/>
            <a:r>
              <a:rPr lang="en-US" sz="1200" dirty="0" smtClean="0">
                <a:latin typeface="Tahoma" pitchFamily="34" charset="0"/>
                <a:cs typeface="Tahoma" pitchFamily="34" charset="0"/>
              </a:rPr>
              <a:t>NAT </a:t>
            </a:r>
            <a:r>
              <a:rPr lang="en-US" sz="1200" dirty="0" err="1" smtClean="0">
                <a:latin typeface="Tahoma" pitchFamily="34" charset="0"/>
                <a:cs typeface="Tahoma" pitchFamily="34" charset="0"/>
              </a:rPr>
              <a:t>sử</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dụng</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làm</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công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cộng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cho</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mỗi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(client) </a:t>
            </a:r>
            <a:r>
              <a:rPr lang="en-US" sz="1200" dirty="0" err="1" smtClean="0">
                <a:latin typeface="Tahoma" pitchFamily="34" charset="0"/>
                <a:cs typeface="Tahoma" pitchFamily="34" charset="0"/>
              </a:rPr>
              <a:t>với</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riêng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Khi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a:t>
            </a:r>
            <a:r>
              <a:rPr lang="en-US" sz="1200" dirty="0" err="1" smtClean="0">
                <a:latin typeface="Tahoma" pitchFamily="34" charset="0"/>
                <a:cs typeface="Tahoma" pitchFamily="34" charset="0"/>
              </a:rPr>
              <a:t>thực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hiện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kết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nối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hoặc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nào</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trên</a:t>
            </a:r>
            <a:r>
              <a:rPr lang="en-US" sz="1200" dirty="0" smtClean="0">
                <a:latin typeface="Tahoma" pitchFamily="34" charset="0"/>
                <a:cs typeface="Tahoma" pitchFamily="34" charset="0"/>
              </a:rPr>
              <a:t> Internet,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sẽ</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NAT, </a:t>
            </a:r>
            <a:r>
              <a:rPr lang="en-US" sz="1200" dirty="0" err="1" smtClean="0">
                <a:latin typeface="Tahoma" pitchFamily="34" charset="0"/>
                <a:cs typeface="Tahoma" pitchFamily="34" charset="0"/>
              </a:rPr>
              <a:t>sau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NAT </a:t>
            </a:r>
            <a:r>
              <a:rPr lang="en-US" sz="1200" dirty="0" err="1" smtClean="0">
                <a:latin typeface="Tahoma" pitchFamily="34" charset="0"/>
                <a:cs typeface="Tahoma" pitchFamily="34" charset="0"/>
              </a:rPr>
              <a:t>sẽ</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thay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thế</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gốc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rồi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gửi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gói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NAT.</a:t>
            </a:r>
            <a:r>
              <a:rPr lang="en-US" sz="1200" dirty="0" smtClean="0">
                <a:latin typeface="Arial" charset="0"/>
                <a:cs typeface="Arial" charset="0"/>
              </a:rPr>
              <a:t>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12</a:t>
            </a:fld>
            <a:endParaRPr lang="en-GB"/>
          </a:p>
        </p:txBody>
      </p:sp>
    </p:spTree>
    <p:extLst>
      <p:ext uri="{BB962C8B-B14F-4D97-AF65-F5344CB8AC3E}">
        <p14:creationId xmlns:p14="http://schemas.microsoft.com/office/powerpoint/2010/main" val="331450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Hoạt</a:t>
            </a:r>
            <a:r>
              <a:rPr lang="en-US" baseline="0" dirty="0" smtClean="0"/>
              <a:t> </a:t>
            </a:r>
            <a:r>
              <a:rPr lang="en-US" baseline="0" dirty="0" err="1" smtClean="0"/>
              <a:t>động</a:t>
            </a:r>
            <a:r>
              <a:rPr lang="en-US" baseline="0" dirty="0" smtClean="0"/>
              <a:t>:</a:t>
            </a:r>
          </a:p>
          <a:p>
            <a:pPr algn="just" eaLnBrk="1" hangingPunct="1"/>
            <a:r>
              <a:rPr lang="en-US" sz="1200" dirty="0" smtClean="0">
                <a:latin typeface="Tahoma" pitchFamily="34" charset="0"/>
                <a:cs typeface="Tahoma" pitchFamily="34" charset="0"/>
              </a:rPr>
              <a:t>NAT </a:t>
            </a:r>
            <a:r>
              <a:rPr lang="en-US" sz="1200" dirty="0" err="1" smtClean="0">
                <a:latin typeface="Tahoma" pitchFamily="34" charset="0"/>
                <a:cs typeface="Tahoma" pitchFamily="34" charset="0"/>
              </a:rPr>
              <a:t>làm</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việc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như</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router, </a:t>
            </a:r>
            <a:r>
              <a:rPr lang="en-US" sz="1200" dirty="0" err="1" smtClean="0">
                <a:latin typeface="Tahoma" pitchFamily="34" charset="0"/>
                <a:cs typeface="Tahoma" pitchFamily="34" charset="0"/>
              </a:rPr>
              <a:t>công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việc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là</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chuyển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tiếp</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các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gói</a:t>
            </a:r>
            <a:r>
              <a:rPr lang="en-US" sz="1200" dirty="0" smtClean="0">
                <a:latin typeface="Tahoma" pitchFamily="34" charset="0"/>
                <a:cs typeface="Tahoma" pitchFamily="34" charset="0"/>
              </a:rPr>
              <a:t> tin (packets) </a:t>
            </a:r>
            <a:r>
              <a:rPr lang="en-US" sz="1200" dirty="0" err="1" smtClean="0">
                <a:latin typeface="Tahoma" pitchFamily="34" charset="0"/>
                <a:cs typeface="Tahoma" pitchFamily="34" charset="0"/>
              </a:rPr>
              <a:t>giữa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những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lớp</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mạng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khác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nhau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trên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mạng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lớn</a:t>
            </a:r>
            <a:r>
              <a:rPr lang="en-US" sz="1200" dirty="0" smtClean="0">
                <a:latin typeface="Tahoma" pitchFamily="34" charset="0"/>
                <a:cs typeface="Tahoma" pitchFamily="34" charset="0"/>
              </a:rPr>
              <a:t>. </a:t>
            </a:r>
          </a:p>
          <a:p>
            <a:pPr algn="just" eaLnBrk="1" hangingPunct="1"/>
            <a:r>
              <a:rPr lang="en-US" sz="1200" dirty="0" smtClean="0">
                <a:latin typeface="Tahoma" pitchFamily="34" charset="0"/>
                <a:cs typeface="Tahoma" pitchFamily="34" charset="0"/>
              </a:rPr>
              <a:t>NAT </a:t>
            </a:r>
            <a:r>
              <a:rPr lang="en-US" sz="1200" dirty="0" err="1" smtClean="0">
                <a:latin typeface="Tahoma" pitchFamily="34" charset="0"/>
                <a:cs typeface="Tahoma" pitchFamily="34" charset="0"/>
              </a:rPr>
              <a:t>sử</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dụng</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làm</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công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cộng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cho</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mỗi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(client) </a:t>
            </a:r>
            <a:r>
              <a:rPr lang="en-US" sz="1200" dirty="0" err="1" smtClean="0">
                <a:latin typeface="Tahoma" pitchFamily="34" charset="0"/>
                <a:cs typeface="Tahoma" pitchFamily="34" charset="0"/>
              </a:rPr>
              <a:t>với</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riêng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Khi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a:t>
            </a:r>
            <a:r>
              <a:rPr lang="en-US" sz="1200" dirty="0" err="1" smtClean="0">
                <a:latin typeface="Tahoma" pitchFamily="34" charset="0"/>
                <a:cs typeface="Tahoma" pitchFamily="34" charset="0"/>
              </a:rPr>
              <a:t>thực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hiện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kết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nối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hoặc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một</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nào</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trên</a:t>
            </a:r>
            <a:r>
              <a:rPr lang="en-US" sz="1200" dirty="0" smtClean="0">
                <a:latin typeface="Tahoma" pitchFamily="34" charset="0"/>
                <a:cs typeface="Tahoma" pitchFamily="34" charset="0"/>
              </a:rPr>
              <a:t> Internet,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sẽ</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NAT, </a:t>
            </a:r>
            <a:r>
              <a:rPr lang="en-US" sz="1200" dirty="0" err="1" smtClean="0">
                <a:latin typeface="Tahoma" pitchFamily="34" charset="0"/>
                <a:cs typeface="Tahoma" pitchFamily="34" charset="0"/>
              </a:rPr>
              <a:t>sau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NAT </a:t>
            </a:r>
            <a:r>
              <a:rPr lang="en-US" sz="1200" dirty="0" err="1" smtClean="0">
                <a:latin typeface="Tahoma" pitchFamily="34" charset="0"/>
                <a:cs typeface="Tahoma" pitchFamily="34" charset="0"/>
              </a:rPr>
              <a:t>sẽ</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thay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thế</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gốc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rồi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gửi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gói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NAT.</a:t>
            </a:r>
            <a:r>
              <a:rPr lang="en-US" sz="1200" dirty="0" smtClean="0">
                <a:latin typeface="Arial" charset="0"/>
                <a:cs typeface="Arial" charset="0"/>
              </a:rPr>
              <a:t> </a:t>
            </a:r>
          </a:p>
          <a:p>
            <a:pPr algn="just" eaLnBrk="1" hangingPunct="1"/>
            <a:r>
              <a:rPr lang="en-US" sz="1200" dirty="0" err="1" smtClean="0">
                <a:latin typeface="Tahoma" pitchFamily="34" charset="0"/>
                <a:cs typeface="Tahoma" pitchFamily="34" charset="0"/>
              </a:rPr>
              <a:t>Chuyển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đổi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nguồn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thành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địa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chỉ</a:t>
            </a:r>
            <a:r>
              <a:rPr lang="en-US" sz="1200" dirty="0" smtClean="0">
                <a:latin typeface="Tahoma" pitchFamily="34" charset="0"/>
                <a:cs typeface="Tahoma" pitchFamily="34" charset="0"/>
              </a:rPr>
              <a:t> IP </a:t>
            </a:r>
            <a:r>
              <a:rPr lang="en-US" sz="1200" dirty="0" err="1" smtClean="0">
                <a:latin typeface="Tahoma" pitchFamily="34" charset="0"/>
                <a:cs typeface="Tahoma" pitchFamily="34" charset="0"/>
              </a:rPr>
              <a:t>của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nghĩa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là</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nhận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bởi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từ</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xa</a:t>
            </a:r>
            <a:r>
              <a:rPr lang="en-US" sz="1200" dirty="0" smtClean="0">
                <a:latin typeface="Tahoma" pitchFamily="34" charset="0"/>
                <a:cs typeface="Tahoma" pitchFamily="34" charset="0"/>
              </a:rPr>
              <a:t> (remote computer) </a:t>
            </a:r>
            <a:r>
              <a:rPr lang="en-US" sz="1200" dirty="0" err="1" smtClean="0">
                <a:latin typeface="Tahoma" pitchFamily="34" charset="0"/>
                <a:cs typeface="Tahoma" pitchFamily="34" charset="0"/>
              </a:rPr>
              <a:t>giống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như</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nhận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từ</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cấu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hình</a:t>
            </a:r>
            <a:r>
              <a:rPr lang="en-US" sz="1200" dirty="0" smtClean="0">
                <a:latin typeface="Tahoma" pitchFamily="34" charset="0"/>
                <a:cs typeface="Tahoma" pitchFamily="34" charset="0"/>
              </a:rPr>
              <a:t> NAT.</a:t>
            </a:r>
          </a:p>
          <a:p>
            <a:pPr algn="just" eaLnBrk="1" hangingPunct="1"/>
            <a:r>
              <a:rPr lang="en-US" sz="1200" dirty="0" err="1" smtClean="0">
                <a:latin typeface="Tahoma" pitchFamily="34" charset="0"/>
                <a:cs typeface="Tahoma" pitchFamily="34" charset="0"/>
              </a:rPr>
              <a:t>Gởi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từ</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xa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và</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nhớ</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gói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đó</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đã</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sử</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dụng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cổng</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dịch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vụ</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nào</a:t>
            </a:r>
            <a:r>
              <a:rPr lang="en-US" sz="1200" dirty="0" smtClean="0">
                <a:latin typeface="Tahoma" pitchFamily="34" charset="0"/>
                <a:cs typeface="Tahoma" pitchFamily="34" charset="0"/>
              </a:rPr>
              <a:t>.</a:t>
            </a:r>
          </a:p>
          <a:p>
            <a:pPr algn="just" eaLnBrk="1" hangingPunct="1"/>
            <a:r>
              <a:rPr lang="en-US" sz="1200" dirty="0" err="1" smtClean="0">
                <a:latin typeface="Tahoma" pitchFamily="34" charset="0"/>
                <a:cs typeface="Tahoma" pitchFamily="34" charset="0"/>
              </a:rPr>
              <a:t>Dữ</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liệu</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khi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nhận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từ</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tính</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từ</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xa</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sẽ</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được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chuyển</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tới</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cho</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các</a:t>
            </a:r>
            <a:r>
              <a:rPr lang="en-US" sz="1200" dirty="0" smtClean="0">
                <a:latin typeface="Tahoma" pitchFamily="34" charset="0"/>
                <a:cs typeface="Tahoma" pitchFamily="34" charset="0"/>
              </a:rPr>
              <a:t> </a:t>
            </a:r>
            <a:r>
              <a:rPr lang="en-US" sz="1200" dirty="0" err="1" smtClean="0">
                <a:latin typeface="Tahoma" pitchFamily="34" charset="0"/>
                <a:cs typeface="Tahoma" pitchFamily="34" charset="0"/>
              </a:rPr>
              <a:t>máy</a:t>
            </a:r>
            <a:r>
              <a:rPr lang="en-US" sz="1200" dirty="0" smtClean="0">
                <a:latin typeface="Tahoma" pitchFamily="34" charset="0"/>
                <a:cs typeface="Tahoma" pitchFamily="34" charset="0"/>
              </a:rPr>
              <a:t> con.</a:t>
            </a:r>
          </a:p>
          <a:p>
            <a:pPr algn="just" eaLnBrk="1" hangingPunct="1"/>
            <a:endParaRPr lang="en-US" sz="1200"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13</a:t>
            </a:fld>
            <a:endParaRPr lang="en-GB"/>
          </a:p>
        </p:txBody>
      </p:sp>
    </p:spTree>
    <p:extLst>
      <p:ext uri="{BB962C8B-B14F-4D97-AF65-F5344CB8AC3E}">
        <p14:creationId xmlns:p14="http://schemas.microsoft.com/office/powerpoint/2010/main" val="3745519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err="1" smtClean="0"/>
              <a:t>Mô</a:t>
            </a:r>
            <a:r>
              <a:rPr lang="en-US" sz="1200" dirty="0" smtClean="0"/>
              <a:t> </a:t>
            </a:r>
            <a:r>
              <a:rPr lang="en-US" sz="1200" dirty="0" err="1" smtClean="0"/>
              <a:t>hình</a:t>
            </a:r>
            <a:r>
              <a:rPr lang="en-US" sz="1200" dirty="0" smtClean="0"/>
              <a:t> Peer to Peer (</a:t>
            </a:r>
            <a:r>
              <a:rPr lang="en-US" sz="1200" dirty="0" err="1" smtClean="0"/>
              <a:t>mạng</a:t>
            </a:r>
            <a:r>
              <a:rPr lang="en-US" sz="1200" dirty="0" smtClean="0"/>
              <a:t> </a:t>
            </a:r>
            <a:r>
              <a:rPr lang="en-US" sz="1200" dirty="0" err="1" smtClean="0"/>
              <a:t>ngang</a:t>
            </a:r>
            <a:r>
              <a:rPr lang="en-US" sz="1200" dirty="0" smtClean="0"/>
              <a:t> </a:t>
            </a:r>
            <a:r>
              <a:rPr lang="en-US" sz="1200" dirty="0" err="1" smtClean="0"/>
              <a:t>hàng</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nho</a:t>
            </a:r>
            <a:r>
              <a:rPr lang="en-US" sz="1200" dirty="0" smtClean="0"/>
              <a:t>̉ </a:t>
            </a:r>
          </a:p>
          <a:p>
            <a:r>
              <a:rPr lang="en-US" sz="1200" dirty="0" smtClean="0"/>
              <a:t>Chi phí </a:t>
            </a:r>
            <a:r>
              <a:rPr lang="en-US" sz="1200" dirty="0" err="1" smtClean="0"/>
              <a:t>thấp</a:t>
            </a:r>
            <a:endParaRPr lang="en-US" sz="1200" dirty="0" smtClean="0"/>
          </a:p>
          <a:p>
            <a:r>
              <a:rPr lang="en-US" sz="1200" dirty="0" err="1" smtClean="0"/>
              <a:t>Bảo</a:t>
            </a:r>
            <a:r>
              <a:rPr lang="en-US" sz="1200" dirty="0" smtClean="0"/>
              <a:t> </a:t>
            </a:r>
            <a:r>
              <a:rPr lang="en-US" sz="1200" dirty="0" err="1" smtClean="0"/>
              <a:t>mật</a:t>
            </a:r>
            <a:r>
              <a:rPr lang="en-US" sz="1200" dirty="0" smtClean="0"/>
              <a:t> </a:t>
            </a:r>
            <a:r>
              <a:rPr lang="en-US" sz="1200" dirty="0" err="1" smtClean="0"/>
              <a:t>thấp</a:t>
            </a:r>
            <a:r>
              <a:rPr lang="en-US" sz="1200" dirty="0" smtClean="0"/>
              <a:t> </a:t>
            </a:r>
          </a:p>
          <a:p>
            <a:r>
              <a:rPr lang="en-US" sz="1200" dirty="0" smtClean="0"/>
              <a:t> </a:t>
            </a:r>
            <a:r>
              <a:rPr lang="en-US" sz="1200" dirty="0" err="1" smtClean="0"/>
              <a:t>Mỗi</a:t>
            </a:r>
            <a:r>
              <a:rPr lang="en-US" sz="1200" dirty="0" smtClean="0"/>
              <a:t> </a:t>
            </a:r>
            <a:r>
              <a:rPr lang="en-US" sz="1200" dirty="0" err="1" smtClean="0"/>
              <a:t>máy</a:t>
            </a:r>
            <a:r>
              <a:rPr lang="en-US" sz="1200" dirty="0" smtClean="0"/>
              <a:t> </a:t>
            </a:r>
            <a:r>
              <a:rPr lang="en-US" sz="1200" dirty="0" err="1" smtClean="0"/>
              <a:t>tính</a:t>
            </a:r>
            <a:r>
              <a:rPr lang="en-US" sz="1200" dirty="0" smtClean="0"/>
              <a:t> </a:t>
            </a:r>
            <a:r>
              <a:rPr lang="en-US" sz="1200" dirty="0" err="1" smtClean="0"/>
              <a:t>vừa</a:t>
            </a:r>
            <a:r>
              <a:rPr lang="en-US" sz="1200" dirty="0" smtClean="0"/>
              <a:t> là </a:t>
            </a:r>
            <a:r>
              <a:rPr lang="en-US" sz="1200" dirty="0" err="1" smtClean="0"/>
              <a:t>máy</a:t>
            </a:r>
            <a:r>
              <a:rPr lang="en-US" sz="1200" dirty="0" smtClean="0"/>
              <a:t> </a:t>
            </a:r>
            <a:r>
              <a:rPr lang="en-US" sz="1200" dirty="0" err="1" smtClean="0"/>
              <a:t>chủ</a:t>
            </a:r>
            <a:r>
              <a:rPr lang="en-US" sz="1200" dirty="0" smtClean="0"/>
              <a:t>, </a:t>
            </a:r>
            <a:r>
              <a:rPr lang="en-US" sz="1200" dirty="0" err="1" smtClean="0"/>
              <a:t>vừa</a:t>
            </a:r>
            <a:r>
              <a:rPr lang="en-US" sz="1200" dirty="0" smtClean="0"/>
              <a:t> là </a:t>
            </a:r>
            <a:r>
              <a:rPr lang="en-US" sz="1200" dirty="0" err="1" smtClean="0"/>
              <a:t>máy</a:t>
            </a:r>
            <a:r>
              <a:rPr lang="en-US" sz="1200" dirty="0" smtClean="0"/>
              <a:t> con</a:t>
            </a:r>
          </a:p>
          <a:p>
            <a:pPr marL="457200" indent="-457200">
              <a:buFont typeface="+mj-lt"/>
              <a:buAutoNum type="alphaLcPeriod" startAt="2"/>
            </a:pPr>
            <a:r>
              <a:rPr lang="en-US" sz="1200" dirty="0" err="1" smtClean="0"/>
              <a:t>Mô</a:t>
            </a:r>
            <a:r>
              <a:rPr lang="en-US" sz="1200" dirty="0" smtClean="0"/>
              <a:t> </a:t>
            </a:r>
            <a:r>
              <a:rPr lang="en-US" sz="1200" dirty="0" err="1" smtClean="0"/>
              <a:t>hình</a:t>
            </a:r>
            <a:r>
              <a:rPr lang="en-US" sz="1200" dirty="0" smtClean="0"/>
              <a:t> Client - Server (</a:t>
            </a:r>
            <a:r>
              <a:rPr lang="en-US" sz="1200" dirty="0" err="1" smtClean="0"/>
              <a:t>mạng</a:t>
            </a:r>
            <a:r>
              <a:rPr lang="en-US" sz="1200" dirty="0" smtClean="0"/>
              <a:t> </a:t>
            </a:r>
            <a:r>
              <a:rPr lang="en-US" sz="1200" dirty="0" err="1" smtClean="0"/>
              <a:t>Khách</a:t>
            </a:r>
            <a:r>
              <a:rPr lang="en-US" sz="1200" dirty="0" smtClean="0"/>
              <a:t> – </a:t>
            </a:r>
            <a:r>
              <a:rPr lang="en-US" sz="1200" dirty="0" err="1" smtClean="0"/>
              <a:t>chủ</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lớn</a:t>
            </a:r>
            <a:r>
              <a:rPr lang="en-US" sz="1200" dirty="0" smtClean="0"/>
              <a:t>.  </a:t>
            </a:r>
          </a:p>
          <a:p>
            <a:r>
              <a:rPr lang="en-US" sz="1200" dirty="0" smtClean="0"/>
              <a:t>Chi phí </a:t>
            </a:r>
            <a:r>
              <a:rPr lang="en-US" sz="1200" dirty="0" err="1" smtClean="0"/>
              <a:t>tương</a:t>
            </a:r>
            <a:r>
              <a:rPr lang="en-US" sz="1200" dirty="0" smtClean="0"/>
              <a:t> </a:t>
            </a:r>
            <a:r>
              <a:rPr lang="en-US" sz="1200" dirty="0" err="1" smtClean="0"/>
              <a:t>đối</a:t>
            </a:r>
            <a:r>
              <a:rPr lang="en-US" sz="1200" dirty="0" smtClean="0"/>
              <a:t>  </a:t>
            </a:r>
          </a:p>
          <a:p>
            <a:r>
              <a:rPr lang="en-US" sz="1200" dirty="0" smtClean="0"/>
              <a:t> </a:t>
            </a:r>
            <a:r>
              <a:rPr lang="en-US" sz="1200" dirty="0" err="1" smtClean="0"/>
              <a:t>Dữ</a:t>
            </a:r>
            <a:r>
              <a:rPr lang="en-US" sz="1200" dirty="0" smtClean="0"/>
              <a:t> </a:t>
            </a:r>
            <a:r>
              <a:rPr lang="en-US" sz="1200" dirty="0" err="1" smtClean="0"/>
              <a:t>liệu</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tập</a:t>
            </a:r>
            <a:r>
              <a:rPr lang="en-US" sz="1200" dirty="0" smtClean="0"/>
              <a:t> </a:t>
            </a:r>
            <a:r>
              <a:rPr lang="en-US" sz="1200" dirty="0" err="1" smtClean="0"/>
              <a:t>trung</a:t>
            </a:r>
            <a:r>
              <a:rPr lang="en-US" sz="1200" dirty="0" smtClean="0"/>
              <a:t>  </a:t>
            </a:r>
          </a:p>
          <a:p>
            <a:r>
              <a:rPr lang="en-US" sz="1200" dirty="0" smtClean="0"/>
              <a:t> </a:t>
            </a:r>
            <a:r>
              <a:rPr lang="en-US" sz="1200" dirty="0" err="1" smtClean="0"/>
              <a:t>Bảo</a:t>
            </a:r>
            <a:r>
              <a:rPr lang="en-US" sz="1200" dirty="0" smtClean="0"/>
              <a:t> </a:t>
            </a:r>
            <a:r>
              <a:rPr lang="en-US" sz="1200" dirty="0" err="1" smtClean="0"/>
              <a:t>mật</a:t>
            </a:r>
            <a:r>
              <a:rPr lang="en-US" sz="1200" dirty="0" smtClean="0"/>
              <a:t> </a:t>
            </a:r>
            <a:r>
              <a:rPr lang="en-US" sz="1200" dirty="0" err="1" smtClean="0"/>
              <a:t>tốt</a:t>
            </a:r>
            <a:r>
              <a:rPr lang="en-US" sz="1200" dirty="0" smtClean="0"/>
              <a:t>  </a:t>
            </a:r>
          </a:p>
          <a:p>
            <a:r>
              <a:rPr lang="en-US" sz="1200" dirty="0" smtClean="0"/>
              <a:t> </a:t>
            </a:r>
            <a:r>
              <a:rPr lang="en-US" sz="1200" dirty="0" err="1" smtClean="0"/>
              <a:t>Những</a:t>
            </a:r>
            <a:r>
              <a:rPr lang="en-US" sz="1200" dirty="0" smtClean="0"/>
              <a:t> </a:t>
            </a:r>
            <a:r>
              <a:rPr lang="en-US" sz="1200" dirty="0" err="1" smtClean="0"/>
              <a:t>máy</a:t>
            </a:r>
            <a:r>
              <a:rPr lang="en-US" sz="1200" dirty="0" smtClean="0"/>
              <a:t> con </a:t>
            </a:r>
            <a:r>
              <a:rPr lang="en-US" sz="1200" dirty="0" err="1" smtClean="0"/>
              <a:t>sẽ</a:t>
            </a:r>
            <a:r>
              <a:rPr lang="en-US" sz="1200" dirty="0" smtClean="0"/>
              <a:t> </a:t>
            </a:r>
            <a:r>
              <a:rPr lang="en-US" sz="1200" dirty="0" err="1" smtClean="0"/>
              <a:t>chịu</a:t>
            </a:r>
            <a:r>
              <a:rPr lang="en-US" sz="1200" dirty="0" smtClean="0"/>
              <a:t> </a:t>
            </a:r>
            <a:r>
              <a:rPr lang="en-US" sz="1200" dirty="0" err="1" smtClean="0"/>
              <a:t>sự</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của</a:t>
            </a:r>
            <a:r>
              <a:rPr lang="en-US" sz="1200" dirty="0" smtClean="0"/>
              <a:t> </a:t>
            </a:r>
            <a:r>
              <a:rPr lang="en-US" sz="1200" dirty="0" err="1" smtClean="0"/>
              <a:t>máy</a:t>
            </a:r>
            <a:r>
              <a:rPr lang="en-US" sz="1200" dirty="0" smtClean="0"/>
              <a:t> </a:t>
            </a:r>
            <a:r>
              <a:rPr lang="en-US" sz="1200" dirty="0" err="1" smtClean="0"/>
              <a:t>chủ</a:t>
            </a:r>
            <a:r>
              <a:rPr lang="en-US" sz="1200" dirty="0" smtClean="0"/>
              <a:t>: Internet, </a:t>
            </a:r>
            <a:r>
              <a:rPr lang="en-US" sz="1200" dirty="0" err="1" smtClean="0"/>
              <a:t>máy</a:t>
            </a:r>
            <a:r>
              <a:rPr lang="en-US" sz="1200" dirty="0" smtClean="0"/>
              <a:t> in, mail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14</a:t>
            </a:fld>
            <a:endParaRPr lang="en-GB"/>
          </a:p>
        </p:txBody>
      </p:sp>
    </p:spTree>
    <p:extLst>
      <p:ext uri="{BB962C8B-B14F-4D97-AF65-F5344CB8AC3E}">
        <p14:creationId xmlns:p14="http://schemas.microsoft.com/office/powerpoint/2010/main" val="10827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err="1" smtClean="0"/>
              <a:t>Mô</a:t>
            </a:r>
            <a:r>
              <a:rPr lang="en-US" sz="1200" dirty="0" smtClean="0"/>
              <a:t> </a:t>
            </a:r>
            <a:r>
              <a:rPr lang="en-US" sz="1200" dirty="0" err="1" smtClean="0"/>
              <a:t>hình</a:t>
            </a:r>
            <a:r>
              <a:rPr lang="en-US" sz="1200" dirty="0" smtClean="0"/>
              <a:t> Peer to Peer (</a:t>
            </a:r>
            <a:r>
              <a:rPr lang="en-US" sz="1200" dirty="0" err="1" smtClean="0"/>
              <a:t>mạng</a:t>
            </a:r>
            <a:r>
              <a:rPr lang="en-US" sz="1200" dirty="0" smtClean="0"/>
              <a:t> </a:t>
            </a:r>
            <a:r>
              <a:rPr lang="en-US" sz="1200" dirty="0" err="1" smtClean="0"/>
              <a:t>ngang</a:t>
            </a:r>
            <a:r>
              <a:rPr lang="en-US" sz="1200" dirty="0" smtClean="0"/>
              <a:t> </a:t>
            </a:r>
            <a:r>
              <a:rPr lang="en-US" sz="1200" dirty="0" err="1" smtClean="0"/>
              <a:t>hàng</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nho</a:t>
            </a:r>
            <a:r>
              <a:rPr lang="en-US" sz="1200" dirty="0" smtClean="0"/>
              <a:t>̉ </a:t>
            </a:r>
          </a:p>
          <a:p>
            <a:r>
              <a:rPr lang="en-US" sz="1200" dirty="0" smtClean="0"/>
              <a:t>Chi phí </a:t>
            </a:r>
            <a:r>
              <a:rPr lang="en-US" sz="1200" dirty="0" err="1" smtClean="0"/>
              <a:t>thấp</a:t>
            </a:r>
            <a:endParaRPr lang="en-US" sz="1200" dirty="0" smtClean="0"/>
          </a:p>
          <a:p>
            <a:r>
              <a:rPr lang="en-US" sz="1200" dirty="0" err="1" smtClean="0"/>
              <a:t>Bảo</a:t>
            </a:r>
            <a:r>
              <a:rPr lang="en-US" sz="1200" dirty="0" smtClean="0"/>
              <a:t> </a:t>
            </a:r>
            <a:r>
              <a:rPr lang="en-US" sz="1200" dirty="0" err="1" smtClean="0"/>
              <a:t>mật</a:t>
            </a:r>
            <a:r>
              <a:rPr lang="en-US" sz="1200" dirty="0" smtClean="0"/>
              <a:t> </a:t>
            </a:r>
            <a:r>
              <a:rPr lang="en-US" sz="1200" dirty="0" err="1" smtClean="0"/>
              <a:t>thấp</a:t>
            </a:r>
            <a:r>
              <a:rPr lang="en-US" sz="1200" dirty="0" smtClean="0"/>
              <a:t> </a:t>
            </a:r>
          </a:p>
          <a:p>
            <a:r>
              <a:rPr lang="en-US" sz="1200" dirty="0" smtClean="0"/>
              <a:t> </a:t>
            </a:r>
            <a:r>
              <a:rPr lang="en-US" sz="1200" dirty="0" err="1" smtClean="0"/>
              <a:t>Mỗi</a:t>
            </a:r>
            <a:r>
              <a:rPr lang="en-US" sz="1200" dirty="0" smtClean="0"/>
              <a:t> </a:t>
            </a:r>
            <a:r>
              <a:rPr lang="en-US" sz="1200" dirty="0" err="1" smtClean="0"/>
              <a:t>máy</a:t>
            </a:r>
            <a:r>
              <a:rPr lang="en-US" sz="1200" dirty="0" smtClean="0"/>
              <a:t> </a:t>
            </a:r>
            <a:r>
              <a:rPr lang="en-US" sz="1200" dirty="0" err="1" smtClean="0"/>
              <a:t>tính</a:t>
            </a:r>
            <a:r>
              <a:rPr lang="en-US" sz="1200" dirty="0" smtClean="0"/>
              <a:t> </a:t>
            </a:r>
            <a:r>
              <a:rPr lang="en-US" sz="1200" dirty="0" err="1" smtClean="0"/>
              <a:t>vừa</a:t>
            </a:r>
            <a:r>
              <a:rPr lang="en-US" sz="1200" dirty="0" smtClean="0"/>
              <a:t> là </a:t>
            </a:r>
            <a:r>
              <a:rPr lang="en-US" sz="1200" dirty="0" err="1" smtClean="0"/>
              <a:t>máy</a:t>
            </a:r>
            <a:r>
              <a:rPr lang="en-US" sz="1200" dirty="0" smtClean="0"/>
              <a:t> </a:t>
            </a:r>
            <a:r>
              <a:rPr lang="en-US" sz="1200" dirty="0" err="1" smtClean="0"/>
              <a:t>chủ</a:t>
            </a:r>
            <a:r>
              <a:rPr lang="en-US" sz="1200" dirty="0" smtClean="0"/>
              <a:t>, </a:t>
            </a:r>
            <a:r>
              <a:rPr lang="en-US" sz="1200" dirty="0" err="1" smtClean="0"/>
              <a:t>vừa</a:t>
            </a:r>
            <a:r>
              <a:rPr lang="en-US" sz="1200" dirty="0" smtClean="0"/>
              <a:t> là </a:t>
            </a:r>
            <a:r>
              <a:rPr lang="en-US" sz="1200" dirty="0" err="1" smtClean="0"/>
              <a:t>máy</a:t>
            </a:r>
            <a:r>
              <a:rPr lang="en-US" sz="1200" dirty="0" smtClean="0"/>
              <a:t> con</a:t>
            </a:r>
          </a:p>
          <a:p>
            <a:pPr marL="457200" indent="-457200">
              <a:buFont typeface="+mj-lt"/>
              <a:buAutoNum type="alphaLcPeriod" startAt="2"/>
            </a:pPr>
            <a:r>
              <a:rPr lang="en-US" sz="1200" dirty="0" err="1" smtClean="0"/>
              <a:t>Mô</a:t>
            </a:r>
            <a:r>
              <a:rPr lang="en-US" sz="1200" dirty="0" smtClean="0"/>
              <a:t> </a:t>
            </a:r>
            <a:r>
              <a:rPr lang="en-US" sz="1200" dirty="0" err="1" smtClean="0"/>
              <a:t>hình</a:t>
            </a:r>
            <a:r>
              <a:rPr lang="en-US" sz="1200" dirty="0" smtClean="0"/>
              <a:t> Client - Server (</a:t>
            </a:r>
            <a:r>
              <a:rPr lang="en-US" sz="1200" dirty="0" err="1" smtClean="0"/>
              <a:t>mạng</a:t>
            </a:r>
            <a:r>
              <a:rPr lang="en-US" sz="1200" dirty="0" smtClean="0"/>
              <a:t> </a:t>
            </a:r>
            <a:r>
              <a:rPr lang="en-US" sz="1200" dirty="0" err="1" smtClean="0"/>
              <a:t>Khách</a:t>
            </a:r>
            <a:r>
              <a:rPr lang="en-US" sz="1200" dirty="0" smtClean="0"/>
              <a:t> – </a:t>
            </a:r>
            <a:r>
              <a:rPr lang="en-US" sz="1200" dirty="0" err="1" smtClean="0"/>
              <a:t>chủ</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lớn</a:t>
            </a:r>
            <a:r>
              <a:rPr lang="en-US" sz="1200" dirty="0" smtClean="0"/>
              <a:t>.  </a:t>
            </a:r>
          </a:p>
          <a:p>
            <a:r>
              <a:rPr lang="en-US" sz="1200" dirty="0" smtClean="0"/>
              <a:t>Chi phí </a:t>
            </a:r>
            <a:r>
              <a:rPr lang="en-US" sz="1200" dirty="0" err="1" smtClean="0"/>
              <a:t>tương</a:t>
            </a:r>
            <a:r>
              <a:rPr lang="en-US" sz="1200" dirty="0" smtClean="0"/>
              <a:t> </a:t>
            </a:r>
            <a:r>
              <a:rPr lang="en-US" sz="1200" dirty="0" err="1" smtClean="0"/>
              <a:t>đối</a:t>
            </a:r>
            <a:r>
              <a:rPr lang="en-US" sz="1200" dirty="0" smtClean="0"/>
              <a:t>  </a:t>
            </a:r>
          </a:p>
          <a:p>
            <a:r>
              <a:rPr lang="en-US" sz="1200" dirty="0" smtClean="0"/>
              <a:t> </a:t>
            </a:r>
            <a:r>
              <a:rPr lang="en-US" sz="1200" dirty="0" err="1" smtClean="0"/>
              <a:t>Dữ</a:t>
            </a:r>
            <a:r>
              <a:rPr lang="en-US" sz="1200" dirty="0" smtClean="0"/>
              <a:t> </a:t>
            </a:r>
            <a:r>
              <a:rPr lang="en-US" sz="1200" dirty="0" err="1" smtClean="0"/>
              <a:t>liệu</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tập</a:t>
            </a:r>
            <a:r>
              <a:rPr lang="en-US" sz="1200" dirty="0" smtClean="0"/>
              <a:t> </a:t>
            </a:r>
            <a:r>
              <a:rPr lang="en-US" sz="1200" dirty="0" err="1" smtClean="0"/>
              <a:t>trung</a:t>
            </a:r>
            <a:r>
              <a:rPr lang="en-US" sz="1200" dirty="0" smtClean="0"/>
              <a:t>  </a:t>
            </a:r>
          </a:p>
          <a:p>
            <a:r>
              <a:rPr lang="en-US" sz="1200" dirty="0" smtClean="0"/>
              <a:t> </a:t>
            </a:r>
            <a:r>
              <a:rPr lang="en-US" sz="1200" dirty="0" err="1" smtClean="0"/>
              <a:t>Bảo</a:t>
            </a:r>
            <a:r>
              <a:rPr lang="en-US" sz="1200" dirty="0" smtClean="0"/>
              <a:t> </a:t>
            </a:r>
            <a:r>
              <a:rPr lang="en-US" sz="1200" dirty="0" err="1" smtClean="0"/>
              <a:t>mật</a:t>
            </a:r>
            <a:r>
              <a:rPr lang="en-US" sz="1200" dirty="0" smtClean="0"/>
              <a:t> </a:t>
            </a:r>
            <a:r>
              <a:rPr lang="en-US" sz="1200" dirty="0" err="1" smtClean="0"/>
              <a:t>tốt</a:t>
            </a:r>
            <a:r>
              <a:rPr lang="en-US" sz="1200" dirty="0" smtClean="0"/>
              <a:t>  </a:t>
            </a:r>
          </a:p>
          <a:p>
            <a:r>
              <a:rPr lang="en-US" sz="1200" dirty="0" smtClean="0"/>
              <a:t> </a:t>
            </a:r>
            <a:r>
              <a:rPr lang="en-US" sz="1200" dirty="0" err="1" smtClean="0"/>
              <a:t>Những</a:t>
            </a:r>
            <a:r>
              <a:rPr lang="en-US" sz="1200" dirty="0" smtClean="0"/>
              <a:t> </a:t>
            </a:r>
            <a:r>
              <a:rPr lang="en-US" sz="1200" dirty="0" err="1" smtClean="0"/>
              <a:t>máy</a:t>
            </a:r>
            <a:r>
              <a:rPr lang="en-US" sz="1200" dirty="0" smtClean="0"/>
              <a:t> con </a:t>
            </a:r>
            <a:r>
              <a:rPr lang="en-US" sz="1200" dirty="0" err="1" smtClean="0"/>
              <a:t>sẽ</a:t>
            </a:r>
            <a:r>
              <a:rPr lang="en-US" sz="1200" dirty="0" smtClean="0"/>
              <a:t> </a:t>
            </a:r>
            <a:r>
              <a:rPr lang="en-US" sz="1200" dirty="0" err="1" smtClean="0"/>
              <a:t>chịu</a:t>
            </a:r>
            <a:r>
              <a:rPr lang="en-US" sz="1200" dirty="0" smtClean="0"/>
              <a:t> </a:t>
            </a:r>
            <a:r>
              <a:rPr lang="en-US" sz="1200" dirty="0" err="1" smtClean="0"/>
              <a:t>sự</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của</a:t>
            </a:r>
            <a:r>
              <a:rPr lang="en-US" sz="1200" dirty="0" smtClean="0"/>
              <a:t> </a:t>
            </a:r>
            <a:r>
              <a:rPr lang="en-US" sz="1200" dirty="0" err="1" smtClean="0"/>
              <a:t>máy</a:t>
            </a:r>
            <a:r>
              <a:rPr lang="en-US" sz="1200" dirty="0" smtClean="0"/>
              <a:t> </a:t>
            </a:r>
            <a:r>
              <a:rPr lang="en-US" sz="1200" dirty="0" err="1" smtClean="0"/>
              <a:t>chủ</a:t>
            </a:r>
            <a:r>
              <a:rPr lang="en-US" sz="1200" dirty="0" smtClean="0"/>
              <a:t>: Internet, </a:t>
            </a:r>
            <a:r>
              <a:rPr lang="en-US" sz="1200" dirty="0" err="1" smtClean="0"/>
              <a:t>máy</a:t>
            </a:r>
            <a:r>
              <a:rPr lang="en-US" sz="1200" dirty="0" smtClean="0"/>
              <a:t> in, mail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15</a:t>
            </a:fld>
            <a:endParaRPr lang="en-GB"/>
          </a:p>
        </p:txBody>
      </p:sp>
    </p:spTree>
    <p:extLst>
      <p:ext uri="{BB962C8B-B14F-4D97-AF65-F5344CB8AC3E}">
        <p14:creationId xmlns:p14="http://schemas.microsoft.com/office/powerpoint/2010/main" val="836310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err="1" smtClean="0"/>
              <a:t>Mô</a:t>
            </a:r>
            <a:r>
              <a:rPr lang="en-US" sz="1200" dirty="0" smtClean="0"/>
              <a:t> </a:t>
            </a:r>
            <a:r>
              <a:rPr lang="en-US" sz="1200" dirty="0" err="1" smtClean="0"/>
              <a:t>hình</a:t>
            </a:r>
            <a:r>
              <a:rPr lang="en-US" sz="1200" dirty="0" smtClean="0"/>
              <a:t> Peer to Peer (</a:t>
            </a:r>
            <a:r>
              <a:rPr lang="en-US" sz="1200" dirty="0" err="1" smtClean="0"/>
              <a:t>mạng</a:t>
            </a:r>
            <a:r>
              <a:rPr lang="en-US" sz="1200" dirty="0" smtClean="0"/>
              <a:t> </a:t>
            </a:r>
            <a:r>
              <a:rPr lang="en-US" sz="1200" dirty="0" err="1" smtClean="0"/>
              <a:t>ngang</a:t>
            </a:r>
            <a:r>
              <a:rPr lang="en-US" sz="1200" dirty="0" smtClean="0"/>
              <a:t> </a:t>
            </a:r>
            <a:r>
              <a:rPr lang="en-US" sz="1200" dirty="0" err="1" smtClean="0"/>
              <a:t>hàng</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nho</a:t>
            </a:r>
            <a:r>
              <a:rPr lang="en-US" sz="1200" dirty="0" smtClean="0"/>
              <a:t>̉ </a:t>
            </a:r>
          </a:p>
          <a:p>
            <a:r>
              <a:rPr lang="en-US" sz="1200" dirty="0" smtClean="0"/>
              <a:t>Chi phí </a:t>
            </a:r>
            <a:r>
              <a:rPr lang="en-US" sz="1200" dirty="0" err="1" smtClean="0"/>
              <a:t>thấp</a:t>
            </a:r>
            <a:endParaRPr lang="en-US" sz="1200" dirty="0" smtClean="0"/>
          </a:p>
          <a:p>
            <a:r>
              <a:rPr lang="en-US" sz="1200" dirty="0" err="1" smtClean="0"/>
              <a:t>Bảo</a:t>
            </a:r>
            <a:r>
              <a:rPr lang="en-US" sz="1200" dirty="0" smtClean="0"/>
              <a:t> </a:t>
            </a:r>
            <a:r>
              <a:rPr lang="en-US" sz="1200" dirty="0" err="1" smtClean="0"/>
              <a:t>mật</a:t>
            </a:r>
            <a:r>
              <a:rPr lang="en-US" sz="1200" dirty="0" smtClean="0"/>
              <a:t> </a:t>
            </a:r>
            <a:r>
              <a:rPr lang="en-US" sz="1200" dirty="0" err="1" smtClean="0"/>
              <a:t>thấp</a:t>
            </a:r>
            <a:r>
              <a:rPr lang="en-US" sz="1200" dirty="0" smtClean="0"/>
              <a:t> </a:t>
            </a:r>
          </a:p>
          <a:p>
            <a:r>
              <a:rPr lang="en-US" sz="1200" dirty="0" smtClean="0"/>
              <a:t> </a:t>
            </a:r>
            <a:r>
              <a:rPr lang="en-US" sz="1200" dirty="0" err="1" smtClean="0"/>
              <a:t>Mỗi</a:t>
            </a:r>
            <a:r>
              <a:rPr lang="en-US" sz="1200" dirty="0" smtClean="0"/>
              <a:t> </a:t>
            </a:r>
            <a:r>
              <a:rPr lang="en-US" sz="1200" dirty="0" err="1" smtClean="0"/>
              <a:t>máy</a:t>
            </a:r>
            <a:r>
              <a:rPr lang="en-US" sz="1200" dirty="0" smtClean="0"/>
              <a:t> </a:t>
            </a:r>
            <a:r>
              <a:rPr lang="en-US" sz="1200" dirty="0" err="1" smtClean="0"/>
              <a:t>tính</a:t>
            </a:r>
            <a:r>
              <a:rPr lang="en-US" sz="1200" dirty="0" smtClean="0"/>
              <a:t> </a:t>
            </a:r>
            <a:r>
              <a:rPr lang="en-US" sz="1200" dirty="0" err="1" smtClean="0"/>
              <a:t>vừa</a:t>
            </a:r>
            <a:r>
              <a:rPr lang="en-US" sz="1200" dirty="0" smtClean="0"/>
              <a:t> là </a:t>
            </a:r>
            <a:r>
              <a:rPr lang="en-US" sz="1200" dirty="0" err="1" smtClean="0"/>
              <a:t>máy</a:t>
            </a:r>
            <a:r>
              <a:rPr lang="en-US" sz="1200" dirty="0" smtClean="0"/>
              <a:t> </a:t>
            </a:r>
            <a:r>
              <a:rPr lang="en-US" sz="1200" dirty="0" err="1" smtClean="0"/>
              <a:t>chủ</a:t>
            </a:r>
            <a:r>
              <a:rPr lang="en-US" sz="1200" dirty="0" smtClean="0"/>
              <a:t>, </a:t>
            </a:r>
            <a:r>
              <a:rPr lang="en-US" sz="1200" dirty="0" err="1" smtClean="0"/>
              <a:t>vừa</a:t>
            </a:r>
            <a:r>
              <a:rPr lang="en-US" sz="1200" dirty="0" smtClean="0"/>
              <a:t> là </a:t>
            </a:r>
            <a:r>
              <a:rPr lang="en-US" sz="1200" dirty="0" err="1" smtClean="0"/>
              <a:t>máy</a:t>
            </a:r>
            <a:r>
              <a:rPr lang="en-US" sz="1200" dirty="0" smtClean="0"/>
              <a:t> con</a:t>
            </a:r>
          </a:p>
          <a:p>
            <a:pPr marL="457200" indent="-457200">
              <a:buFont typeface="+mj-lt"/>
              <a:buAutoNum type="alphaLcPeriod" startAt="2"/>
            </a:pPr>
            <a:r>
              <a:rPr lang="en-US" sz="1200" dirty="0" err="1" smtClean="0"/>
              <a:t>Mô</a:t>
            </a:r>
            <a:r>
              <a:rPr lang="en-US" sz="1200" dirty="0" smtClean="0"/>
              <a:t> </a:t>
            </a:r>
            <a:r>
              <a:rPr lang="en-US" sz="1200" dirty="0" err="1" smtClean="0"/>
              <a:t>hình</a:t>
            </a:r>
            <a:r>
              <a:rPr lang="en-US" sz="1200" dirty="0" smtClean="0"/>
              <a:t> Client - Server (</a:t>
            </a:r>
            <a:r>
              <a:rPr lang="en-US" sz="1200" dirty="0" err="1" smtClean="0"/>
              <a:t>mạng</a:t>
            </a:r>
            <a:r>
              <a:rPr lang="en-US" sz="1200" dirty="0" smtClean="0"/>
              <a:t> </a:t>
            </a:r>
            <a:r>
              <a:rPr lang="en-US" sz="1200" dirty="0" err="1" smtClean="0"/>
              <a:t>Khách</a:t>
            </a:r>
            <a:r>
              <a:rPr lang="en-US" sz="1200" dirty="0" smtClean="0"/>
              <a:t> – </a:t>
            </a:r>
            <a:r>
              <a:rPr lang="en-US" sz="1200" dirty="0" err="1" smtClean="0"/>
              <a:t>chủ</a:t>
            </a:r>
            <a:r>
              <a:rPr lang="en-US" sz="1200" dirty="0" smtClean="0"/>
              <a:t>)</a:t>
            </a:r>
          </a:p>
          <a:p>
            <a:r>
              <a:rPr lang="en-US" sz="1200" dirty="0" err="1" smtClean="0"/>
              <a:t>Mô</a:t>
            </a:r>
            <a:r>
              <a:rPr lang="en-US" sz="1200" dirty="0" smtClean="0"/>
              <a:t> </a:t>
            </a:r>
            <a:r>
              <a:rPr lang="en-US" sz="1200" dirty="0" err="1" smtClean="0"/>
              <a:t>hình</a:t>
            </a:r>
            <a:r>
              <a:rPr lang="en-US" sz="1200" dirty="0" smtClean="0"/>
              <a:t> </a:t>
            </a:r>
            <a:r>
              <a:rPr lang="en-US" sz="1200" dirty="0" err="1" smtClean="0"/>
              <a:t>lớn</a:t>
            </a:r>
            <a:r>
              <a:rPr lang="en-US" sz="1200" dirty="0" smtClean="0"/>
              <a:t>.  </a:t>
            </a:r>
          </a:p>
          <a:p>
            <a:r>
              <a:rPr lang="en-US" sz="1200" dirty="0" smtClean="0"/>
              <a:t>Chi phí </a:t>
            </a:r>
            <a:r>
              <a:rPr lang="en-US" sz="1200" dirty="0" err="1" smtClean="0"/>
              <a:t>tương</a:t>
            </a:r>
            <a:r>
              <a:rPr lang="en-US" sz="1200" dirty="0" smtClean="0"/>
              <a:t> </a:t>
            </a:r>
            <a:r>
              <a:rPr lang="en-US" sz="1200" dirty="0" err="1" smtClean="0"/>
              <a:t>đối</a:t>
            </a:r>
            <a:r>
              <a:rPr lang="en-US" sz="1200" dirty="0" smtClean="0"/>
              <a:t>  </a:t>
            </a:r>
          </a:p>
          <a:p>
            <a:r>
              <a:rPr lang="en-US" sz="1200" dirty="0" smtClean="0"/>
              <a:t> </a:t>
            </a:r>
            <a:r>
              <a:rPr lang="en-US" sz="1200" dirty="0" err="1" smtClean="0"/>
              <a:t>Dữ</a:t>
            </a:r>
            <a:r>
              <a:rPr lang="en-US" sz="1200" dirty="0" smtClean="0"/>
              <a:t> </a:t>
            </a:r>
            <a:r>
              <a:rPr lang="en-US" sz="1200" dirty="0" err="1" smtClean="0"/>
              <a:t>liệu</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tập</a:t>
            </a:r>
            <a:r>
              <a:rPr lang="en-US" sz="1200" dirty="0" smtClean="0"/>
              <a:t> </a:t>
            </a:r>
            <a:r>
              <a:rPr lang="en-US" sz="1200" dirty="0" err="1" smtClean="0"/>
              <a:t>trung</a:t>
            </a:r>
            <a:r>
              <a:rPr lang="en-US" sz="1200" dirty="0" smtClean="0"/>
              <a:t>  </a:t>
            </a:r>
          </a:p>
          <a:p>
            <a:r>
              <a:rPr lang="en-US" sz="1200" dirty="0" smtClean="0"/>
              <a:t> </a:t>
            </a:r>
            <a:r>
              <a:rPr lang="en-US" sz="1200" dirty="0" err="1" smtClean="0"/>
              <a:t>Bảo</a:t>
            </a:r>
            <a:r>
              <a:rPr lang="en-US" sz="1200" dirty="0" smtClean="0"/>
              <a:t> </a:t>
            </a:r>
            <a:r>
              <a:rPr lang="en-US" sz="1200" dirty="0" err="1" smtClean="0"/>
              <a:t>mật</a:t>
            </a:r>
            <a:r>
              <a:rPr lang="en-US" sz="1200" dirty="0" smtClean="0"/>
              <a:t> </a:t>
            </a:r>
            <a:r>
              <a:rPr lang="en-US" sz="1200" dirty="0" err="1" smtClean="0"/>
              <a:t>tốt</a:t>
            </a:r>
            <a:r>
              <a:rPr lang="en-US" sz="1200" dirty="0" smtClean="0"/>
              <a:t>  </a:t>
            </a:r>
          </a:p>
          <a:p>
            <a:r>
              <a:rPr lang="en-US" sz="1200" dirty="0" smtClean="0"/>
              <a:t> </a:t>
            </a:r>
            <a:r>
              <a:rPr lang="en-US" sz="1200" dirty="0" err="1" smtClean="0"/>
              <a:t>Những</a:t>
            </a:r>
            <a:r>
              <a:rPr lang="en-US" sz="1200" dirty="0" smtClean="0"/>
              <a:t> </a:t>
            </a:r>
            <a:r>
              <a:rPr lang="en-US" sz="1200" dirty="0" err="1" smtClean="0"/>
              <a:t>máy</a:t>
            </a:r>
            <a:r>
              <a:rPr lang="en-US" sz="1200" dirty="0" smtClean="0"/>
              <a:t> con </a:t>
            </a:r>
            <a:r>
              <a:rPr lang="en-US" sz="1200" dirty="0" err="1" smtClean="0"/>
              <a:t>sẽ</a:t>
            </a:r>
            <a:r>
              <a:rPr lang="en-US" sz="1200" dirty="0" smtClean="0"/>
              <a:t> </a:t>
            </a:r>
            <a:r>
              <a:rPr lang="en-US" sz="1200" dirty="0" err="1" smtClean="0"/>
              <a:t>chịu</a:t>
            </a:r>
            <a:r>
              <a:rPr lang="en-US" sz="1200" dirty="0" smtClean="0"/>
              <a:t> </a:t>
            </a:r>
            <a:r>
              <a:rPr lang="en-US" sz="1200" dirty="0" err="1" smtClean="0"/>
              <a:t>sự</a:t>
            </a:r>
            <a:r>
              <a:rPr lang="en-US" sz="1200" dirty="0" smtClean="0"/>
              <a:t> </a:t>
            </a:r>
            <a:r>
              <a:rPr lang="en-US" sz="1200" dirty="0" err="1" smtClean="0"/>
              <a:t>quản</a:t>
            </a:r>
            <a:r>
              <a:rPr lang="en-US" sz="1200" dirty="0" smtClean="0"/>
              <a:t> </a:t>
            </a:r>
            <a:r>
              <a:rPr lang="en-US" sz="1200" dirty="0" err="1" smtClean="0"/>
              <a:t>lý</a:t>
            </a:r>
            <a:r>
              <a:rPr lang="en-US" sz="1200" dirty="0" smtClean="0"/>
              <a:t> </a:t>
            </a:r>
            <a:r>
              <a:rPr lang="en-US" sz="1200" dirty="0" err="1" smtClean="0"/>
              <a:t>của</a:t>
            </a:r>
            <a:r>
              <a:rPr lang="en-US" sz="1200" dirty="0" smtClean="0"/>
              <a:t> </a:t>
            </a:r>
            <a:r>
              <a:rPr lang="en-US" sz="1200" dirty="0" err="1" smtClean="0"/>
              <a:t>máy</a:t>
            </a:r>
            <a:r>
              <a:rPr lang="en-US" sz="1200" dirty="0" smtClean="0"/>
              <a:t> </a:t>
            </a:r>
            <a:r>
              <a:rPr lang="en-US" sz="1200" dirty="0" err="1" smtClean="0"/>
              <a:t>chủ</a:t>
            </a:r>
            <a:r>
              <a:rPr lang="en-US" sz="1200" dirty="0" smtClean="0"/>
              <a:t>: Internet, </a:t>
            </a:r>
            <a:r>
              <a:rPr lang="en-US" sz="1200" dirty="0" err="1" smtClean="0"/>
              <a:t>máy</a:t>
            </a:r>
            <a:r>
              <a:rPr lang="en-US" sz="1200" dirty="0" smtClean="0"/>
              <a:t> in, mail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16</a:t>
            </a:fld>
            <a:endParaRPr lang="en-GB"/>
          </a:p>
        </p:txBody>
      </p:sp>
    </p:spTree>
    <p:extLst>
      <p:ext uri="{BB962C8B-B14F-4D97-AF65-F5344CB8AC3E}">
        <p14:creationId xmlns:p14="http://schemas.microsoft.com/office/powerpoint/2010/main" val="43168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charset="0"/>
                <a:cs typeface="Arial" charset="0"/>
              </a:rPr>
              <a:t>point-to-point (</a:t>
            </a:r>
            <a:r>
              <a:rPr lang="en-US" sz="1600" dirty="0" err="1" smtClean="0">
                <a:latin typeface="Arial" charset="0"/>
                <a:cs typeface="Arial" charset="0"/>
              </a:rPr>
              <a:t>điểm</a:t>
            </a:r>
            <a:r>
              <a:rPr lang="en-US" sz="1600" dirty="0" smtClean="0">
                <a:latin typeface="Arial" charset="0"/>
                <a:cs typeface="Arial" charset="0"/>
              </a:rPr>
              <a:t> – </a:t>
            </a:r>
            <a:r>
              <a:rPr lang="en-US" sz="1600" dirty="0" err="1" smtClean="0">
                <a:latin typeface="Arial" charset="0"/>
                <a:cs typeface="Arial" charset="0"/>
              </a:rPr>
              <a:t>điểm</a:t>
            </a:r>
            <a:r>
              <a:rPr lang="en-US" sz="1600"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đường</a:t>
            </a:r>
            <a:r>
              <a:rPr lang="en-US" dirty="0" smtClean="0">
                <a:latin typeface="Arial" charset="0"/>
                <a:cs typeface="Arial" charset="0"/>
              </a:rPr>
              <a:t> </a:t>
            </a:r>
            <a:r>
              <a:rPr lang="en-US" dirty="0" err="1" smtClean="0">
                <a:latin typeface="Arial" charset="0"/>
                <a:cs typeface="Arial" charset="0"/>
              </a:rPr>
              <a:t>truyền</a:t>
            </a:r>
            <a:r>
              <a:rPr lang="en-US" dirty="0" smtClean="0">
                <a:latin typeface="Arial" charset="0"/>
                <a:cs typeface="Arial" charset="0"/>
              </a:rPr>
              <a:t> </a:t>
            </a:r>
            <a:r>
              <a:rPr lang="en-US" dirty="0" err="1" smtClean="0">
                <a:latin typeface="Arial" charset="0"/>
                <a:cs typeface="Arial" charset="0"/>
              </a:rPr>
              <a:t>riêng</a:t>
            </a:r>
            <a:r>
              <a:rPr lang="en-US" dirty="0" smtClean="0">
                <a:latin typeface="Arial" charset="0"/>
                <a:cs typeface="Arial" charset="0"/>
              </a:rPr>
              <a:t> </a:t>
            </a:r>
            <a:r>
              <a:rPr lang="en-US" dirty="0" err="1" smtClean="0">
                <a:latin typeface="Arial" charset="0"/>
                <a:cs typeface="Arial" charset="0"/>
              </a:rPr>
              <a:t>biệt</a:t>
            </a:r>
            <a:r>
              <a:rPr lang="en-US" dirty="0" smtClean="0">
                <a:latin typeface="Arial" charset="0"/>
                <a:cs typeface="Arial" charset="0"/>
              </a:rPr>
              <a:t> </a:t>
            </a:r>
            <a:r>
              <a:rPr lang="en-US" dirty="0" err="1" smtClean="0">
                <a:latin typeface="Arial" charset="0"/>
                <a:cs typeface="Arial" charset="0"/>
              </a:rPr>
              <a:t>được</a:t>
            </a:r>
            <a:r>
              <a:rPr lang="en-US" dirty="0" smtClean="0">
                <a:latin typeface="Arial" charset="0"/>
                <a:cs typeface="Arial" charset="0"/>
              </a:rPr>
              <a:t> </a:t>
            </a:r>
            <a:r>
              <a:rPr lang="en-US" dirty="0" err="1" smtClean="0">
                <a:latin typeface="Arial" charset="0"/>
                <a:cs typeface="Arial" charset="0"/>
              </a:rPr>
              <a:t>thiết</a:t>
            </a:r>
            <a:r>
              <a:rPr lang="en-US" dirty="0" smtClean="0">
                <a:latin typeface="Arial" charset="0"/>
                <a:cs typeface="Arial" charset="0"/>
              </a:rPr>
              <a:t> </a:t>
            </a:r>
            <a:r>
              <a:rPr lang="en-US" dirty="0" err="1" smtClean="0">
                <a:latin typeface="Arial" charset="0"/>
                <a:cs typeface="Arial" charset="0"/>
              </a:rPr>
              <a:t>lập</a:t>
            </a:r>
            <a:r>
              <a:rPr lang="en-US" dirty="0" smtClean="0">
                <a:latin typeface="Arial" charset="0"/>
                <a:cs typeface="Arial" charset="0"/>
              </a:rPr>
              <a:t> </a:t>
            </a:r>
            <a:r>
              <a:rPr lang="en-US" dirty="0" err="1" smtClean="0">
                <a:latin typeface="Arial" charset="0"/>
                <a:cs typeface="Arial" charset="0"/>
              </a:rPr>
              <a:t>để</a:t>
            </a:r>
            <a:r>
              <a:rPr lang="en-US" dirty="0" smtClean="0">
                <a:latin typeface="Arial" charset="0"/>
                <a:cs typeface="Arial" charset="0"/>
              </a:rPr>
              <a:t> </a:t>
            </a:r>
            <a:r>
              <a:rPr lang="en-US" dirty="0" err="1" smtClean="0">
                <a:latin typeface="Arial" charset="0"/>
                <a:cs typeface="Arial" charset="0"/>
              </a:rPr>
              <a:t>nối</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cặp</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tính</a:t>
            </a:r>
            <a:r>
              <a:rPr lang="en-US" dirty="0" smtClean="0">
                <a:latin typeface="Arial" charset="0"/>
                <a:cs typeface="Arial" charset="0"/>
              </a:rPr>
              <a:t> </a:t>
            </a:r>
            <a:r>
              <a:rPr lang="en-US" dirty="0" err="1" smtClean="0">
                <a:latin typeface="Arial" charset="0"/>
                <a:cs typeface="Arial" charset="0"/>
              </a:rPr>
              <a:t>lại</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nhau</a:t>
            </a:r>
            <a:endParaRPr lang="en-US" altLang="ja-JP" dirty="0" smtClean="0">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Arial" charset="0"/>
                <a:ea typeface="+mn-ea"/>
                <a:cs typeface="Arial" charset="0"/>
              </a:rPr>
              <a:t>broadcast </a:t>
            </a:r>
            <a:r>
              <a:rPr lang="en-US" sz="1600" dirty="0" smtClean="0">
                <a:latin typeface="Arial" charset="0"/>
                <a:cs typeface="Arial" charset="0"/>
              </a:rPr>
              <a:t>(</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điểm</a:t>
            </a:r>
            <a:r>
              <a:rPr lang="en-US" dirty="0" smtClean="0">
                <a:latin typeface="Arial" charset="0"/>
                <a:cs typeface="Arial" charset="0"/>
              </a:rPr>
              <a:t> - </a:t>
            </a:r>
            <a:r>
              <a:rPr lang="en-US" dirty="0" err="1" smtClean="0">
                <a:latin typeface="Arial" charset="0"/>
                <a:cs typeface="Arial" charset="0"/>
              </a:rPr>
              <a:t>nhiều</a:t>
            </a:r>
            <a:r>
              <a:rPr lang="en-US" dirty="0" smtClean="0">
                <a:latin typeface="Arial" charset="0"/>
                <a:cs typeface="Arial" charset="0"/>
              </a:rPr>
              <a:t> </a:t>
            </a:r>
            <a:r>
              <a:rPr lang="en-US" dirty="0" err="1" smtClean="0">
                <a:latin typeface="Arial" charset="0"/>
                <a:cs typeface="Arial" charset="0"/>
              </a:rPr>
              <a:t>điểm</a:t>
            </a:r>
            <a:r>
              <a:rPr lang="en-US" sz="1600" dirty="0" smtClean="0">
                <a:latin typeface="Arial" charset="0"/>
                <a:cs typeface="Arial" charset="0"/>
              </a:rPr>
              <a:t>): </a:t>
            </a:r>
            <a:r>
              <a:rPr lang="en-US" dirty="0" err="1" smtClean="0">
                <a:latin typeface="Arial" charset="0"/>
                <a:cs typeface="Arial" charset="0"/>
              </a:rPr>
              <a:t>tất</a:t>
            </a:r>
            <a:r>
              <a:rPr lang="en-US" dirty="0" smtClean="0">
                <a:latin typeface="Arial" charset="0"/>
                <a:cs typeface="Arial" charset="0"/>
              </a:rPr>
              <a:t> </a:t>
            </a:r>
            <a:r>
              <a:rPr lang="en-US" dirty="0" err="1" smtClean="0">
                <a:latin typeface="Arial" charset="0"/>
                <a:cs typeface="Arial" charset="0"/>
              </a:rPr>
              <a:t>cả</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trạm</a:t>
            </a:r>
            <a:r>
              <a:rPr lang="en-US" dirty="0" smtClean="0">
                <a:latin typeface="Arial" charset="0"/>
                <a:cs typeface="Arial" charset="0"/>
              </a:rPr>
              <a:t> </a:t>
            </a:r>
            <a:r>
              <a:rPr lang="en-US" dirty="0" err="1" smtClean="0">
                <a:latin typeface="Arial" charset="0"/>
                <a:cs typeface="Arial" charset="0"/>
              </a:rPr>
              <a:t>phân</a:t>
            </a:r>
            <a:r>
              <a:rPr lang="en-US" dirty="0" smtClean="0">
                <a:latin typeface="Arial" charset="0"/>
                <a:cs typeface="Arial" charset="0"/>
              </a:rPr>
              <a:t> chia </a:t>
            </a:r>
            <a:r>
              <a:rPr lang="en-US" dirty="0" err="1" smtClean="0">
                <a:latin typeface="Arial" charset="0"/>
                <a:cs typeface="Arial" charset="0"/>
              </a:rPr>
              <a:t>chung</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đường</a:t>
            </a:r>
            <a:r>
              <a:rPr lang="en-US" dirty="0" smtClean="0">
                <a:latin typeface="Arial" charset="0"/>
                <a:cs typeface="Arial" charset="0"/>
              </a:rPr>
              <a:t> </a:t>
            </a:r>
            <a:r>
              <a:rPr lang="en-US" dirty="0" err="1" smtClean="0">
                <a:latin typeface="Arial" charset="0"/>
                <a:cs typeface="Arial" charset="0"/>
              </a:rPr>
              <a:t>truyền</a:t>
            </a:r>
            <a:r>
              <a:rPr lang="en-US" dirty="0" smtClean="0">
                <a:latin typeface="Arial" charset="0"/>
                <a:cs typeface="Arial" charset="0"/>
              </a:rPr>
              <a:t> </a:t>
            </a:r>
            <a:r>
              <a:rPr lang="en-US" dirty="0" err="1" smtClean="0">
                <a:latin typeface="Arial" charset="0"/>
                <a:cs typeface="Arial" charset="0"/>
              </a:rPr>
              <a:t>vật</a:t>
            </a:r>
            <a:r>
              <a:rPr lang="en-US" dirty="0" smtClean="0">
                <a:latin typeface="Arial" charset="0"/>
                <a:cs typeface="Arial" charset="0"/>
              </a:rPr>
              <a:t> </a:t>
            </a:r>
            <a:r>
              <a:rPr lang="en-US" dirty="0" err="1" smtClean="0">
                <a:latin typeface="Arial" charset="0"/>
                <a:cs typeface="Arial" charset="0"/>
              </a:rPr>
              <a:t>lý</a:t>
            </a:r>
            <a:r>
              <a:rPr lang="en-US" dirty="0" smtClean="0">
                <a:latin typeface="Arial" charset="0"/>
                <a:cs typeface="Arial" charset="0"/>
              </a:rPr>
              <a:t>.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a:t>
            </a:fld>
            <a:endParaRPr lang="en-GB"/>
          </a:p>
        </p:txBody>
      </p:sp>
    </p:spTree>
    <p:extLst>
      <p:ext uri="{BB962C8B-B14F-4D97-AF65-F5344CB8AC3E}">
        <p14:creationId xmlns:p14="http://schemas.microsoft.com/office/powerpoint/2010/main" val="352321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Arial" charset="0"/>
                <a:cs typeface="Arial" charset="0"/>
              </a:rPr>
              <a:t>Thông</a:t>
            </a:r>
            <a:r>
              <a:rPr lang="en-US" dirty="0" smtClean="0">
                <a:latin typeface="Arial" charset="0"/>
                <a:cs typeface="Arial" charset="0"/>
              </a:rPr>
              <a:t> </a:t>
            </a:r>
            <a:r>
              <a:rPr lang="en-US" dirty="0" err="1" smtClean="0">
                <a:latin typeface="Arial" charset="0"/>
                <a:cs typeface="Arial" charset="0"/>
              </a:rPr>
              <a:t>số</a:t>
            </a:r>
            <a:r>
              <a:rPr lang="en-US" dirty="0" smtClean="0">
                <a:latin typeface="Arial" charset="0"/>
                <a:cs typeface="Arial" charset="0"/>
              </a:rPr>
              <a:t> </a:t>
            </a:r>
            <a:r>
              <a:rPr lang="en-US" dirty="0" err="1" smtClean="0">
                <a:latin typeface="Arial" charset="0"/>
                <a:cs typeface="Arial" charset="0"/>
              </a:rPr>
              <a:t>kỹ</a:t>
            </a:r>
            <a:r>
              <a:rPr lang="en-US" dirty="0" smtClean="0">
                <a:latin typeface="Arial" charset="0"/>
                <a:cs typeface="Arial" charset="0"/>
              </a:rPr>
              <a:t> </a:t>
            </a:r>
            <a:r>
              <a:rPr lang="en-US" dirty="0" err="1" smtClean="0">
                <a:latin typeface="Arial" charset="0"/>
                <a:cs typeface="Arial" charset="0"/>
              </a:rPr>
              <a:t>thuật</a:t>
            </a:r>
            <a:r>
              <a:rPr lang="en-US" dirty="0" smtClean="0">
                <a:latin typeface="Arial" charset="0"/>
                <a:cs typeface="Arial" charset="0"/>
              </a:rPr>
              <a:t>: </a:t>
            </a:r>
            <a:r>
              <a:rPr lang="en-US" dirty="0" err="1" smtClean="0">
                <a:latin typeface="Arial" charset="0"/>
                <a:cs typeface="Arial" charset="0"/>
              </a:rPr>
              <a:t>đặt</a:t>
            </a:r>
            <a:r>
              <a:rPr lang="en-US" dirty="0" smtClean="0">
                <a:latin typeface="Arial" charset="0"/>
                <a:cs typeface="Arial" charset="0"/>
              </a:rPr>
              <a:t> </a:t>
            </a:r>
            <a:r>
              <a:rPr lang="en-US" dirty="0" err="1" smtClean="0">
                <a:latin typeface="Arial" charset="0"/>
                <a:cs typeface="Arial" charset="0"/>
              </a:rPr>
              <a:t>tên</a:t>
            </a:r>
            <a:r>
              <a:rPr lang="en-US" dirty="0" smtClean="0">
                <a:latin typeface="Arial" charset="0"/>
                <a:cs typeface="Arial" charset="0"/>
              </a:rPr>
              <a:t> qui </a:t>
            </a:r>
            <a:r>
              <a:rPr lang="en-US" dirty="0" err="1" smtClean="0">
                <a:latin typeface="Arial" charset="0"/>
                <a:cs typeface="Arial" charset="0"/>
              </a:rPr>
              <a:t>ước</a:t>
            </a:r>
            <a:r>
              <a:rPr lang="en-US" dirty="0" smtClean="0">
                <a:latin typeface="Arial" charset="0"/>
                <a:cs typeface="Arial" charset="0"/>
              </a:rPr>
              <a:t> </a:t>
            </a:r>
            <a:r>
              <a:rPr lang="en-US" dirty="0" err="1" smtClean="0">
                <a:latin typeface="Arial" charset="0"/>
                <a:cs typeface="Arial" charset="0"/>
              </a:rPr>
              <a:t>theo</a:t>
            </a:r>
            <a:r>
              <a:rPr lang="en-US" dirty="0" smtClean="0">
                <a:latin typeface="Arial" charset="0"/>
                <a:cs typeface="Arial" charset="0"/>
              </a:rPr>
              <a:t> </a:t>
            </a:r>
            <a:r>
              <a:rPr lang="en-US" dirty="0" err="1" smtClean="0">
                <a:latin typeface="Arial" charset="0"/>
                <a:cs typeface="Arial" charset="0"/>
              </a:rPr>
              <a:t>thông</a:t>
            </a:r>
            <a:r>
              <a:rPr lang="en-US" dirty="0" smtClean="0">
                <a:latin typeface="Arial" charset="0"/>
                <a:cs typeface="Arial" charset="0"/>
              </a:rPr>
              <a:t> </a:t>
            </a:r>
            <a:r>
              <a:rPr lang="en-US" dirty="0" err="1" smtClean="0">
                <a:latin typeface="Arial" charset="0"/>
                <a:cs typeface="Arial" charset="0"/>
              </a:rPr>
              <a:t>số</a:t>
            </a:r>
            <a:r>
              <a:rPr lang="en-US" dirty="0" smtClean="0">
                <a:latin typeface="Arial" charset="0"/>
                <a:cs typeface="Arial" charset="0"/>
              </a:rPr>
              <a:t>: </a:t>
            </a:r>
            <a:r>
              <a:rPr lang="en-US" dirty="0" err="1" smtClean="0">
                <a:latin typeface="Arial" charset="0"/>
                <a:cs typeface="Arial" charset="0"/>
              </a:rPr>
              <a:t>tốc</a:t>
            </a:r>
            <a:r>
              <a:rPr lang="en-US" dirty="0" smtClean="0">
                <a:latin typeface="Arial" charset="0"/>
                <a:cs typeface="Arial" charset="0"/>
              </a:rPr>
              <a:t> </a:t>
            </a:r>
            <a:r>
              <a:rPr lang="en-US" dirty="0" err="1" smtClean="0">
                <a:latin typeface="Arial" charset="0"/>
                <a:cs typeface="Arial" charset="0"/>
              </a:rPr>
              <a:t>độ</a:t>
            </a:r>
            <a:r>
              <a:rPr lang="en-US" dirty="0" smtClean="0">
                <a:latin typeface="Arial" charset="0"/>
                <a:cs typeface="Arial" charset="0"/>
              </a:rPr>
              <a:t> </a:t>
            </a:r>
            <a:r>
              <a:rPr lang="en-US" dirty="0" err="1" smtClean="0">
                <a:latin typeface="Arial" charset="0"/>
                <a:cs typeface="Arial" charset="0"/>
              </a:rPr>
              <a:t>truyền</a:t>
            </a:r>
            <a:r>
              <a:rPr lang="en-US" dirty="0" smtClean="0">
                <a:latin typeface="Arial" charset="0"/>
                <a:cs typeface="Arial" charset="0"/>
              </a:rPr>
              <a:t> </a:t>
            </a:r>
            <a:r>
              <a:rPr lang="en-US" dirty="0" err="1" smtClean="0">
                <a:latin typeface="Arial" charset="0"/>
                <a:cs typeface="Arial" charset="0"/>
              </a:rPr>
              <a:t>tín</a:t>
            </a:r>
            <a:r>
              <a:rPr lang="en-US" dirty="0" smtClean="0">
                <a:latin typeface="Arial" charset="0"/>
                <a:cs typeface="Arial" charset="0"/>
              </a:rPr>
              <a:t> </a:t>
            </a:r>
            <a:r>
              <a:rPr lang="en-US" dirty="0" err="1" smtClean="0">
                <a:latin typeface="Arial" charset="0"/>
                <a:cs typeface="Arial" charset="0"/>
              </a:rPr>
              <a:t>hiệu</a:t>
            </a:r>
            <a:r>
              <a:rPr lang="en-US" dirty="0" smtClean="0">
                <a:latin typeface="Arial" charset="0"/>
                <a:cs typeface="Arial" charset="0"/>
              </a:rPr>
              <a:t> (1, 10 </a:t>
            </a:r>
            <a:r>
              <a:rPr lang="en-US" dirty="0" err="1" smtClean="0">
                <a:latin typeface="Arial" charset="0"/>
                <a:cs typeface="Arial" charset="0"/>
              </a:rPr>
              <a:t>hoặc</a:t>
            </a:r>
            <a:r>
              <a:rPr lang="en-US" dirty="0" smtClean="0">
                <a:latin typeface="Arial" charset="0"/>
                <a:cs typeface="Arial" charset="0"/>
              </a:rPr>
              <a:t> 100 Mb/s); BASE (</a:t>
            </a:r>
            <a:r>
              <a:rPr lang="en-US" dirty="0" err="1" smtClean="0">
                <a:latin typeface="Arial" charset="0"/>
                <a:cs typeface="Arial" charset="0"/>
              </a:rPr>
              <a:t>nếu</a:t>
            </a:r>
            <a:r>
              <a:rPr lang="en-US" dirty="0" smtClean="0">
                <a:latin typeface="Arial" charset="0"/>
                <a:cs typeface="Arial" charset="0"/>
              </a:rPr>
              <a:t> </a:t>
            </a:r>
            <a:r>
              <a:rPr lang="en-US" dirty="0" err="1" smtClean="0">
                <a:latin typeface="Arial" charset="0"/>
                <a:cs typeface="Arial" charset="0"/>
              </a:rPr>
              <a:t>là</a:t>
            </a:r>
            <a:r>
              <a:rPr lang="en-US" dirty="0" smtClean="0">
                <a:latin typeface="Arial" charset="0"/>
                <a:cs typeface="Arial" charset="0"/>
              </a:rPr>
              <a:t> Baseband) </a:t>
            </a:r>
            <a:r>
              <a:rPr lang="en-US" dirty="0" err="1" smtClean="0">
                <a:latin typeface="Arial" charset="0"/>
                <a:cs typeface="Arial" charset="0"/>
              </a:rPr>
              <a:t>hoặc</a:t>
            </a:r>
            <a:r>
              <a:rPr lang="en-US" dirty="0" smtClean="0">
                <a:latin typeface="Arial" charset="0"/>
                <a:cs typeface="Arial" charset="0"/>
              </a:rPr>
              <a:t> BROAD (</a:t>
            </a:r>
            <a:r>
              <a:rPr lang="en-US" dirty="0" err="1" smtClean="0">
                <a:latin typeface="Arial" charset="0"/>
                <a:cs typeface="Arial" charset="0"/>
              </a:rPr>
              <a:t>nếu</a:t>
            </a:r>
            <a:r>
              <a:rPr lang="en-US" dirty="0" smtClean="0">
                <a:latin typeface="Arial" charset="0"/>
                <a:cs typeface="Arial" charset="0"/>
              </a:rPr>
              <a:t> </a:t>
            </a:r>
            <a:r>
              <a:rPr lang="en-US" dirty="0" err="1" smtClean="0">
                <a:latin typeface="Arial" charset="0"/>
                <a:cs typeface="Arial" charset="0"/>
              </a:rPr>
              <a:t>là</a:t>
            </a:r>
            <a:r>
              <a:rPr lang="en-US" dirty="0" smtClean="0">
                <a:latin typeface="Arial" charset="0"/>
                <a:cs typeface="Arial" charset="0"/>
              </a:rPr>
              <a:t> Broadband). </a:t>
            </a:r>
          </a:p>
          <a:p>
            <a:pPr marL="274320" indent="-274320" algn="just" eaLnBrk="1" fontAlgn="auto" hangingPunct="1">
              <a:lnSpc>
                <a:spcPct val="80000"/>
              </a:lnSpc>
              <a:spcBef>
                <a:spcPts val="580"/>
              </a:spcBef>
              <a:spcAft>
                <a:spcPts val="0"/>
              </a:spcAft>
              <a:buFont typeface="Wingdings 2"/>
              <a:buChar char=""/>
              <a:defRPr/>
            </a:pPr>
            <a:r>
              <a:rPr lang="en-US" sz="2800" dirty="0" err="1" smtClean="0"/>
              <a:t>Ưu</a:t>
            </a:r>
            <a:r>
              <a:rPr lang="en-US" sz="2800" dirty="0" smtClean="0"/>
              <a:t> </a:t>
            </a:r>
            <a:r>
              <a:rPr lang="en-US" sz="2800" dirty="0" err="1" smtClean="0"/>
              <a:t>điểm</a:t>
            </a:r>
            <a:endParaRPr lang="en-US" sz="2800" dirty="0" smtClean="0"/>
          </a:p>
          <a:p>
            <a:pPr marL="548640" lvl="1" algn="just" eaLnBrk="1" fontAlgn="auto" hangingPunct="1">
              <a:lnSpc>
                <a:spcPct val="80000"/>
              </a:lnSpc>
              <a:spcBef>
                <a:spcPts val="370"/>
              </a:spcBef>
              <a:spcAft>
                <a:spcPts val="0"/>
              </a:spcAft>
              <a:buFont typeface="Wingdings 2"/>
              <a:buChar char=""/>
              <a:defRPr/>
            </a:pPr>
            <a:r>
              <a:rPr lang="en-US" dirty="0" err="1" smtClean="0"/>
              <a:t>Dễ</a:t>
            </a:r>
            <a:r>
              <a:rPr lang="en-US" dirty="0" smtClean="0"/>
              <a:t> </a:t>
            </a:r>
            <a:r>
              <a:rPr lang="en-US" dirty="0" err="1" smtClean="0"/>
              <a:t>dàng</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mở</a:t>
            </a:r>
            <a:r>
              <a:rPr lang="en-US" dirty="0" smtClean="0"/>
              <a:t> </a:t>
            </a:r>
            <a:r>
              <a:rPr lang="en-US" dirty="0" err="1" smtClean="0"/>
              <a:t>rộng</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Phù</a:t>
            </a:r>
            <a:r>
              <a:rPr lang="en-US" dirty="0" smtClean="0"/>
              <a:t> </a:t>
            </a:r>
            <a:r>
              <a:rPr lang="en-US" dirty="0" err="1" smtClean="0"/>
              <a:t>hợp</a:t>
            </a:r>
            <a:r>
              <a:rPr lang="en-US" dirty="0" smtClean="0"/>
              <a:t> </a:t>
            </a:r>
            <a:r>
              <a:rPr lang="en-US" dirty="0" err="1" smtClean="0"/>
              <a:t>trong</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cần</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mạng</a:t>
            </a:r>
            <a:r>
              <a:rPr lang="en-US" dirty="0" smtClean="0"/>
              <a:t> </a:t>
            </a:r>
            <a:r>
              <a:rPr lang="en-US" dirty="0" err="1" smtClean="0"/>
              <a:t>tạm</a:t>
            </a:r>
            <a:r>
              <a:rPr lang="en-US" dirty="0" smtClean="0"/>
              <a:t> </a:t>
            </a:r>
            <a:r>
              <a:rPr lang="en-US" dirty="0" err="1" smtClean="0"/>
              <a:t>thời</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Là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đòi</a:t>
            </a:r>
            <a:r>
              <a:rPr lang="en-US" dirty="0" smtClean="0"/>
              <a:t> </a:t>
            </a:r>
            <a:r>
              <a:rPr lang="en-US" dirty="0" err="1" smtClean="0"/>
              <a:t>hỏi</a:t>
            </a:r>
            <a:r>
              <a:rPr lang="en-US" dirty="0" smtClean="0"/>
              <a:t> chi </a:t>
            </a:r>
            <a:r>
              <a:rPr lang="en-US" dirty="0" err="1" smtClean="0"/>
              <a:t>phí</a:t>
            </a:r>
            <a:r>
              <a:rPr lang="en-US" dirty="0" smtClean="0"/>
              <a:t> </a:t>
            </a:r>
            <a:r>
              <a:rPr lang="en-US" dirty="0" err="1" smtClean="0"/>
              <a:t>thấp</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Một</a:t>
            </a:r>
            <a:r>
              <a:rPr lang="en-US" dirty="0" smtClean="0"/>
              <a:t> </a:t>
            </a:r>
            <a:r>
              <a:rPr lang="en-US" dirty="0" err="1" smtClean="0"/>
              <a:t>máy</a:t>
            </a:r>
            <a:r>
              <a:rPr lang="en-US" dirty="0" smtClean="0"/>
              <a:t> </a:t>
            </a:r>
            <a:r>
              <a:rPr lang="en-US" dirty="0" err="1" smtClean="0"/>
              <a:t>hỏng</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máy</a:t>
            </a:r>
            <a:r>
              <a:rPr lang="en-US" dirty="0" smtClean="0"/>
              <a:t> </a:t>
            </a:r>
            <a:r>
              <a:rPr lang="en-US" dirty="0" err="1" smtClean="0"/>
              <a:t>khác</a:t>
            </a:r>
            <a:r>
              <a:rPr lang="en-US" dirty="0" smtClean="0"/>
              <a:t>.</a:t>
            </a:r>
          </a:p>
          <a:p>
            <a:pPr marL="274320" indent="-274320" algn="just" eaLnBrk="1" fontAlgn="auto" hangingPunct="1">
              <a:lnSpc>
                <a:spcPct val="80000"/>
              </a:lnSpc>
              <a:spcBef>
                <a:spcPts val="580"/>
              </a:spcBef>
              <a:spcAft>
                <a:spcPts val="0"/>
              </a:spcAft>
              <a:buFont typeface="Wingdings 2"/>
              <a:buChar char=""/>
              <a:defRPr/>
            </a:pPr>
            <a:r>
              <a:rPr lang="en-US" sz="2800" dirty="0" err="1" smtClean="0"/>
              <a:t>Hạn</a:t>
            </a:r>
            <a:r>
              <a:rPr lang="en-US" sz="2800" dirty="0" smtClean="0"/>
              <a:t> </a:t>
            </a:r>
            <a:r>
              <a:rPr lang="en-US" sz="2800" dirty="0" err="1" smtClean="0"/>
              <a:t>chế</a:t>
            </a:r>
            <a:endParaRPr lang="en-US" sz="2800" dirty="0" smtClean="0"/>
          </a:p>
          <a:p>
            <a:pPr marL="548640" lvl="1" algn="just" eaLnBrk="1" fontAlgn="auto" hangingPunct="1">
              <a:lnSpc>
                <a:spcPct val="80000"/>
              </a:lnSpc>
              <a:spcBef>
                <a:spcPts val="370"/>
              </a:spcBef>
              <a:spcAft>
                <a:spcPts val="0"/>
              </a:spcAft>
              <a:buFont typeface="Wingdings 2"/>
              <a:buChar char=""/>
              <a:defRPr/>
            </a:pPr>
            <a:r>
              <a:rPr lang="en-US" dirty="0" err="1" smtClean="0"/>
              <a:t>Khó</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và</a:t>
            </a:r>
            <a:r>
              <a:rPr lang="en-US" dirty="0" smtClean="0"/>
              <a:t> </a:t>
            </a:r>
            <a:r>
              <a:rPr lang="en-US" dirty="0" err="1" smtClean="0"/>
              <a:t>tìm</a:t>
            </a:r>
            <a:r>
              <a:rPr lang="en-US" dirty="0" smtClean="0"/>
              <a:t> </a:t>
            </a:r>
            <a:r>
              <a:rPr lang="en-US" dirty="0" err="1" smtClean="0"/>
              <a:t>nguyên</a:t>
            </a:r>
            <a:r>
              <a:rPr lang="en-US" dirty="0" smtClean="0"/>
              <a:t> </a:t>
            </a:r>
            <a:r>
              <a:rPr lang="en-US" dirty="0" err="1" smtClean="0"/>
              <a:t>nhân</a:t>
            </a:r>
            <a:r>
              <a:rPr lang="en-US" dirty="0" smtClean="0"/>
              <a:t> </a:t>
            </a:r>
            <a:r>
              <a:rPr lang="en-US" dirty="0" err="1" smtClean="0"/>
              <a:t>lỗi</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Giới</a:t>
            </a:r>
            <a:r>
              <a:rPr lang="en-US" dirty="0" smtClean="0"/>
              <a:t> </a:t>
            </a:r>
            <a:r>
              <a:rPr lang="en-US" dirty="0" err="1" smtClean="0"/>
              <a:t>hạn</a:t>
            </a:r>
            <a:r>
              <a:rPr lang="en-US" dirty="0" smtClean="0"/>
              <a:t> </a:t>
            </a:r>
            <a:r>
              <a:rPr lang="en-US" dirty="0" err="1" smtClean="0"/>
              <a:t>chiều</a:t>
            </a:r>
            <a:r>
              <a:rPr lang="en-US" dirty="0" smtClean="0"/>
              <a:t> </a:t>
            </a:r>
            <a:r>
              <a:rPr lang="en-US" dirty="0" err="1" smtClean="0"/>
              <a:t>dài</a:t>
            </a:r>
            <a:r>
              <a:rPr lang="en-US" dirty="0" smtClean="0"/>
              <a:t> </a:t>
            </a:r>
            <a:r>
              <a:rPr lang="en-US" dirty="0" err="1" smtClean="0"/>
              <a:t>cáp</a:t>
            </a:r>
            <a:r>
              <a:rPr lang="en-US" dirty="0" smtClean="0"/>
              <a:t> </a:t>
            </a:r>
            <a:r>
              <a:rPr lang="en-US" dirty="0" err="1" smtClean="0"/>
              <a:t>và</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máy</a:t>
            </a:r>
            <a:r>
              <a:rPr lang="en-US" dirty="0" smtClean="0"/>
              <a:t> </a:t>
            </a:r>
            <a:r>
              <a:rPr lang="en-US" dirty="0" err="1" smtClean="0"/>
              <a:t>tính</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Một</a:t>
            </a:r>
            <a:r>
              <a:rPr lang="en-US" dirty="0" smtClean="0"/>
              <a:t> </a:t>
            </a:r>
            <a:r>
              <a:rPr lang="en-US" dirty="0" err="1" smtClean="0"/>
              <a:t>đoạn</a:t>
            </a:r>
            <a:r>
              <a:rPr lang="en-US" dirty="0" smtClean="0"/>
              <a:t> </a:t>
            </a:r>
            <a:r>
              <a:rPr lang="en-US" dirty="0" err="1" smtClean="0"/>
              <a:t>cáp</a:t>
            </a:r>
            <a:r>
              <a:rPr lang="en-US" dirty="0" smtClean="0"/>
              <a:t> backbone </a:t>
            </a:r>
            <a:r>
              <a:rPr lang="en-US" dirty="0" err="1" smtClean="0"/>
              <a:t>bị</a:t>
            </a:r>
            <a:r>
              <a:rPr lang="en-US" dirty="0" smtClean="0"/>
              <a:t> </a:t>
            </a:r>
            <a:r>
              <a:rPr lang="en-US" dirty="0" err="1" smtClean="0"/>
              <a:t>đứt</a:t>
            </a:r>
            <a:r>
              <a:rPr lang="en-US" dirty="0" smtClean="0"/>
              <a:t> </a:t>
            </a:r>
            <a:r>
              <a:rPr lang="en-US" dirty="0" err="1" smtClean="0"/>
              <a:t>sẽ</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toàn</a:t>
            </a:r>
            <a:r>
              <a:rPr lang="en-US" dirty="0" smtClean="0"/>
              <a:t> </a:t>
            </a:r>
            <a:r>
              <a:rPr lang="en-US" dirty="0" err="1" smtClean="0"/>
              <a:t>mạng</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smtClean="0"/>
              <a:t>Chi </a:t>
            </a:r>
            <a:r>
              <a:rPr lang="en-US" dirty="0" err="1" smtClean="0"/>
              <a:t>phí</a:t>
            </a:r>
            <a:r>
              <a:rPr lang="en-US" dirty="0" smtClean="0"/>
              <a:t> </a:t>
            </a:r>
            <a:r>
              <a:rPr lang="en-US" dirty="0" err="1" smtClean="0"/>
              <a:t>bảo</a:t>
            </a:r>
            <a:r>
              <a:rPr lang="en-US" dirty="0" smtClean="0"/>
              <a:t> </a:t>
            </a:r>
            <a:r>
              <a:rPr lang="en-US" dirty="0" err="1" smtClean="0"/>
              <a:t>trì</a:t>
            </a:r>
            <a:r>
              <a:rPr lang="en-US" dirty="0" smtClean="0"/>
              <a:t> </a:t>
            </a:r>
            <a:r>
              <a:rPr lang="en-US" dirty="0" err="1" smtClean="0"/>
              <a:t>có</a:t>
            </a:r>
            <a:r>
              <a:rPr lang="en-US" dirty="0" smtClean="0"/>
              <a:t> </a:t>
            </a:r>
            <a:r>
              <a:rPr lang="en-US" dirty="0" err="1" smtClean="0"/>
              <a:t>thể</a:t>
            </a:r>
            <a:r>
              <a:rPr lang="en-US" dirty="0" smtClean="0"/>
              <a:t> </a:t>
            </a:r>
            <a:r>
              <a:rPr lang="en-US" dirty="0" err="1" smtClean="0"/>
              <a:t>cao</a:t>
            </a:r>
            <a:r>
              <a:rPr lang="en-US" dirty="0" smtClean="0"/>
              <a:t> </a:t>
            </a:r>
            <a:r>
              <a:rPr lang="en-US" dirty="0" err="1" smtClean="0"/>
              <a:t>hơn</a:t>
            </a:r>
            <a:r>
              <a:rPr lang="en-US" dirty="0" smtClean="0"/>
              <a:t> </a:t>
            </a:r>
            <a:r>
              <a:rPr lang="en-US" dirty="0" err="1" smtClean="0"/>
              <a:t>khi</a:t>
            </a:r>
            <a:r>
              <a:rPr lang="en-US" dirty="0" smtClean="0"/>
              <a:t> backbone </a:t>
            </a:r>
            <a:r>
              <a:rPr lang="en-US" dirty="0" err="1" smtClean="0"/>
              <a:t>dài</a:t>
            </a:r>
            <a:endParaRPr lang="en-US" dirty="0" smtClean="0"/>
          </a:p>
          <a:p>
            <a:pPr marL="548640" lvl="1" algn="just" eaLnBrk="1" fontAlgn="auto" hangingPunct="1">
              <a:lnSpc>
                <a:spcPct val="80000"/>
              </a:lnSpc>
              <a:spcBef>
                <a:spcPts val="370"/>
              </a:spcBef>
              <a:spcAft>
                <a:spcPts val="0"/>
              </a:spcAft>
              <a:buFont typeface="Wingdings 2"/>
              <a:buChar char=""/>
              <a:defRPr/>
            </a:pPr>
            <a:r>
              <a:rPr lang="en-US" dirty="0" err="1" smtClean="0"/>
              <a:t>Hiệu</a:t>
            </a:r>
            <a:r>
              <a:rPr lang="en-US" dirty="0" smtClean="0"/>
              <a:t> </a:t>
            </a:r>
            <a:r>
              <a:rPr lang="en-US" dirty="0" err="1" smtClean="0"/>
              <a:t>năng</a:t>
            </a:r>
            <a:r>
              <a:rPr lang="en-US" dirty="0" smtClean="0"/>
              <a:t> </a:t>
            </a:r>
            <a:r>
              <a:rPr lang="en-US" dirty="0" err="1" smtClean="0"/>
              <a:t>giảm</a:t>
            </a:r>
            <a:r>
              <a:rPr lang="en-US" dirty="0" smtClean="0"/>
              <a:t> </a:t>
            </a:r>
            <a:r>
              <a:rPr lang="en-US" dirty="0" err="1" smtClean="0"/>
              <a:t>khi</a:t>
            </a:r>
            <a:r>
              <a:rPr lang="en-US" dirty="0" smtClean="0"/>
              <a:t> </a:t>
            </a:r>
            <a:r>
              <a:rPr lang="en-US" dirty="0" err="1" smtClean="0"/>
              <a:t>có</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endParaRPr lang="en-US" dirty="0" smtClean="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a:t>
            </a:fld>
            <a:endParaRPr lang="en-GB"/>
          </a:p>
        </p:txBody>
      </p:sp>
    </p:spTree>
    <p:extLst>
      <p:ext uri="{BB962C8B-B14F-4D97-AF65-F5344CB8AC3E}">
        <p14:creationId xmlns:p14="http://schemas.microsoft.com/office/powerpoint/2010/main" val="3161968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tính</a:t>
            </a:r>
            <a:r>
              <a:rPr lang="en-US" dirty="0" smtClean="0">
                <a:latin typeface="Arial" charset="0"/>
                <a:cs typeface="Arial" charset="0"/>
              </a:rPr>
              <a:t> (</a:t>
            </a:r>
            <a:r>
              <a:rPr lang="en-US" dirty="0" err="1" smtClean="0">
                <a:latin typeface="Arial" charset="0"/>
                <a:cs typeface="Arial" charset="0"/>
              </a:rPr>
              <a:t>trạm</a:t>
            </a:r>
            <a:r>
              <a:rPr lang="en-US" dirty="0" smtClean="0">
                <a:latin typeface="Arial" charset="0"/>
                <a:cs typeface="Arial" charset="0"/>
              </a:rPr>
              <a:t>) </a:t>
            </a:r>
            <a:r>
              <a:rPr lang="en-US" dirty="0" err="1" smtClean="0">
                <a:latin typeface="Arial" charset="0"/>
                <a:cs typeface="Arial" charset="0"/>
              </a:rPr>
              <a:t>được</a:t>
            </a:r>
            <a:r>
              <a:rPr lang="en-US" dirty="0" smtClean="0">
                <a:latin typeface="Arial" charset="0"/>
                <a:cs typeface="Arial" charset="0"/>
              </a:rPr>
              <a:t> </a:t>
            </a:r>
            <a:r>
              <a:rPr lang="en-US" dirty="0" err="1" smtClean="0">
                <a:latin typeface="Arial" charset="0"/>
                <a:cs typeface="Arial" charset="0"/>
              </a:rPr>
              <a:t>liên</a:t>
            </a:r>
            <a:r>
              <a:rPr lang="en-US" dirty="0" smtClean="0">
                <a:latin typeface="Arial" charset="0"/>
                <a:cs typeface="Arial" charset="0"/>
              </a:rPr>
              <a:t> </a:t>
            </a:r>
            <a:r>
              <a:rPr lang="en-US" dirty="0" err="1" smtClean="0">
                <a:latin typeface="Arial" charset="0"/>
                <a:cs typeface="Arial" charset="0"/>
              </a:rPr>
              <a:t>kết</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nhau</a:t>
            </a:r>
            <a:r>
              <a:rPr lang="en-US" dirty="0" smtClean="0">
                <a:latin typeface="Arial" charset="0"/>
                <a:cs typeface="Arial" charset="0"/>
              </a:rPr>
              <a:t> </a:t>
            </a:r>
            <a:r>
              <a:rPr lang="en-US" dirty="0" err="1" smtClean="0">
                <a:latin typeface="Arial" charset="0"/>
                <a:cs typeface="Arial" charset="0"/>
              </a:rPr>
              <a:t>thành</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vòng</a:t>
            </a:r>
            <a:r>
              <a:rPr lang="en-US" dirty="0" smtClean="0">
                <a:latin typeface="Arial" charset="0"/>
                <a:cs typeface="Arial" charset="0"/>
              </a:rPr>
              <a:t> </a:t>
            </a:r>
            <a:r>
              <a:rPr lang="en-US" dirty="0" err="1" smtClean="0">
                <a:latin typeface="Arial" charset="0"/>
                <a:cs typeface="Arial" charset="0"/>
              </a:rPr>
              <a:t>tròn</a:t>
            </a:r>
            <a:r>
              <a:rPr lang="en-US" dirty="0" smtClean="0">
                <a:latin typeface="Arial" charset="0"/>
                <a:cs typeface="Arial" charset="0"/>
              </a:rPr>
              <a:t> </a:t>
            </a:r>
            <a:r>
              <a:rPr lang="en-US" dirty="0" err="1" smtClean="0">
                <a:latin typeface="Arial" charset="0"/>
                <a:cs typeface="Arial" charset="0"/>
              </a:rPr>
              <a:t>theo</a:t>
            </a:r>
            <a:r>
              <a:rPr lang="en-US" dirty="0" smtClean="0">
                <a:latin typeface="Arial" charset="0"/>
                <a:cs typeface="Arial" charset="0"/>
              </a:rPr>
              <a:t> </a:t>
            </a:r>
            <a:r>
              <a:rPr lang="en-US" dirty="0" err="1" smtClean="0">
                <a:latin typeface="Arial" charset="0"/>
                <a:cs typeface="Arial" charset="0"/>
              </a:rPr>
              <a:t>phương</a:t>
            </a:r>
            <a:r>
              <a:rPr lang="en-US" dirty="0" smtClean="0">
                <a:latin typeface="Arial" charset="0"/>
                <a:cs typeface="Arial" charset="0"/>
              </a:rPr>
              <a:t> </a:t>
            </a:r>
            <a:r>
              <a:rPr lang="en-US" dirty="0" err="1" smtClean="0">
                <a:latin typeface="Arial" charset="0"/>
                <a:cs typeface="Arial" charset="0"/>
              </a:rPr>
              <a:t>thức</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điểm</a:t>
            </a:r>
            <a:r>
              <a:rPr lang="en-US" dirty="0" smtClean="0">
                <a:latin typeface="Arial" charset="0"/>
                <a:cs typeface="Arial" charset="0"/>
              </a:rPr>
              <a:t> -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điểm</a:t>
            </a:r>
            <a:r>
              <a:rPr lang="en-US" dirty="0" smtClean="0">
                <a:latin typeface="Arial" charset="0"/>
                <a:cs typeface="Arial" charset="0"/>
              </a:rPr>
              <a:t>“.</a:t>
            </a:r>
          </a:p>
          <a:p>
            <a:pPr algn="just" eaLnBrk="1" hangingPunct="1">
              <a:lnSpc>
                <a:spcPct val="90000"/>
              </a:lnSpc>
            </a:pPr>
            <a:r>
              <a:rPr lang="en-US" sz="2800" dirty="0" err="1" smtClean="0">
                <a:latin typeface="Arial" charset="0"/>
                <a:cs typeface="Arial" charset="0"/>
              </a:rPr>
              <a:t>Ưu</a:t>
            </a:r>
            <a:r>
              <a:rPr lang="en-US" sz="2800" dirty="0" smtClean="0">
                <a:latin typeface="Arial" charset="0"/>
                <a:cs typeface="Arial" charset="0"/>
              </a:rPr>
              <a:t> </a:t>
            </a:r>
            <a:r>
              <a:rPr lang="en-US" sz="2800" dirty="0" err="1" smtClean="0">
                <a:latin typeface="Arial" charset="0"/>
                <a:cs typeface="Arial" charset="0"/>
              </a:rPr>
              <a:t>điểm</a:t>
            </a:r>
            <a:endParaRPr lang="en-US" sz="2800" dirty="0" smtClean="0">
              <a:latin typeface="Arial" charset="0"/>
              <a:cs typeface="Arial" charset="0"/>
            </a:endParaRPr>
          </a:p>
          <a:p>
            <a:pPr lvl="1" algn="just" eaLnBrk="1" hangingPunct="1">
              <a:lnSpc>
                <a:spcPct val="90000"/>
              </a:lnSpc>
            </a:pPr>
            <a:r>
              <a:rPr lang="en-US" dirty="0" err="1" smtClean="0">
                <a:latin typeface="Arial" charset="0"/>
                <a:cs typeface="Arial" charset="0"/>
              </a:rPr>
              <a:t>Sự</a:t>
            </a:r>
            <a:r>
              <a:rPr lang="en-US" dirty="0" smtClean="0">
                <a:latin typeface="Arial" charset="0"/>
                <a:cs typeface="Arial" charset="0"/>
              </a:rPr>
              <a:t> </a:t>
            </a:r>
            <a:r>
              <a:rPr lang="en-US" dirty="0" err="1" smtClean="0">
                <a:latin typeface="Arial" charset="0"/>
                <a:cs typeface="Arial" charset="0"/>
              </a:rPr>
              <a:t>phát</a:t>
            </a:r>
            <a:r>
              <a:rPr lang="en-US" dirty="0" smtClean="0">
                <a:latin typeface="Arial" charset="0"/>
                <a:cs typeface="Arial" charset="0"/>
              </a:rPr>
              <a:t> </a:t>
            </a:r>
            <a:r>
              <a:rPr lang="en-US" dirty="0" err="1" smtClean="0">
                <a:latin typeface="Arial" charset="0"/>
                <a:cs typeface="Arial" charset="0"/>
              </a:rPr>
              <a:t>triển</a:t>
            </a:r>
            <a:r>
              <a:rPr lang="en-US" dirty="0" smtClean="0">
                <a:latin typeface="Arial" charset="0"/>
                <a:cs typeface="Arial" charset="0"/>
              </a:rPr>
              <a:t> </a:t>
            </a:r>
            <a:r>
              <a:rPr lang="en-US" dirty="0" err="1" smtClean="0">
                <a:latin typeface="Arial" charset="0"/>
                <a:cs typeface="Arial" charset="0"/>
              </a:rPr>
              <a:t>của</a:t>
            </a:r>
            <a:r>
              <a:rPr lang="en-US" dirty="0" smtClean="0">
                <a:latin typeface="Arial" charset="0"/>
                <a:cs typeface="Arial" charset="0"/>
              </a:rPr>
              <a:t> </a:t>
            </a:r>
            <a:r>
              <a:rPr lang="en-US" dirty="0" err="1" smtClean="0">
                <a:latin typeface="Arial" charset="0"/>
                <a:cs typeface="Arial" charset="0"/>
              </a:rPr>
              <a:t>hệ</a:t>
            </a:r>
            <a:r>
              <a:rPr lang="en-US" dirty="0" smtClean="0">
                <a:latin typeface="Arial" charset="0"/>
                <a:cs typeface="Arial" charset="0"/>
              </a:rPr>
              <a:t> </a:t>
            </a:r>
            <a:r>
              <a:rPr lang="en-US" dirty="0" err="1" smtClean="0">
                <a:latin typeface="Arial" charset="0"/>
                <a:cs typeface="Arial" charset="0"/>
              </a:rPr>
              <a:t>thống</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tác</a:t>
            </a:r>
            <a:r>
              <a:rPr lang="en-US" dirty="0" smtClean="0">
                <a:latin typeface="Arial" charset="0"/>
                <a:cs typeface="Arial" charset="0"/>
              </a:rPr>
              <a:t> </a:t>
            </a:r>
            <a:r>
              <a:rPr lang="en-US" dirty="0" err="1" smtClean="0">
                <a:latin typeface="Arial" charset="0"/>
                <a:cs typeface="Arial" charset="0"/>
              </a:rPr>
              <a:t>động</a:t>
            </a:r>
            <a:r>
              <a:rPr lang="en-US" dirty="0" smtClean="0">
                <a:latin typeface="Arial" charset="0"/>
                <a:cs typeface="Arial" charset="0"/>
              </a:rPr>
              <a:t> </a:t>
            </a:r>
            <a:r>
              <a:rPr lang="en-US" dirty="0" err="1" smtClean="0">
                <a:latin typeface="Arial" charset="0"/>
                <a:cs typeface="Arial" charset="0"/>
              </a:rPr>
              <a:t>đáng</a:t>
            </a:r>
            <a:r>
              <a:rPr lang="en-US" dirty="0" smtClean="0">
                <a:latin typeface="Arial" charset="0"/>
                <a:cs typeface="Arial" charset="0"/>
              </a:rPr>
              <a:t> </a:t>
            </a:r>
            <a:r>
              <a:rPr lang="en-US" dirty="0" err="1" smtClean="0">
                <a:latin typeface="Arial" charset="0"/>
                <a:cs typeface="Arial" charset="0"/>
              </a:rPr>
              <a:t>kể</a:t>
            </a:r>
            <a:r>
              <a:rPr lang="en-US" dirty="0" smtClean="0">
                <a:latin typeface="Arial" charset="0"/>
                <a:cs typeface="Arial" charset="0"/>
              </a:rPr>
              <a:t> </a:t>
            </a:r>
            <a:r>
              <a:rPr lang="en-US" dirty="0" err="1" smtClean="0">
                <a:latin typeface="Arial" charset="0"/>
                <a:cs typeface="Arial" charset="0"/>
              </a:rPr>
              <a:t>đến</a:t>
            </a:r>
            <a:r>
              <a:rPr lang="en-US" dirty="0" smtClean="0">
                <a:latin typeface="Arial" charset="0"/>
                <a:cs typeface="Arial" charset="0"/>
              </a:rPr>
              <a:t> </a:t>
            </a:r>
            <a:r>
              <a:rPr lang="en-US" dirty="0" err="1" smtClean="0">
                <a:latin typeface="Arial" charset="0"/>
                <a:cs typeface="Arial" charset="0"/>
              </a:rPr>
              <a:t>hiệu</a:t>
            </a:r>
            <a:r>
              <a:rPr lang="en-US" dirty="0" smtClean="0">
                <a:latin typeface="Arial" charset="0"/>
                <a:cs typeface="Arial" charset="0"/>
              </a:rPr>
              <a:t> </a:t>
            </a:r>
            <a:r>
              <a:rPr lang="en-US" dirty="0" err="1" smtClean="0">
                <a:latin typeface="Arial" charset="0"/>
                <a:cs typeface="Arial" charset="0"/>
              </a:rPr>
              <a:t>năng</a:t>
            </a:r>
            <a:endParaRPr lang="en-US" dirty="0" smtClean="0">
              <a:latin typeface="Arial" charset="0"/>
              <a:cs typeface="Arial" charset="0"/>
            </a:endParaRPr>
          </a:p>
          <a:p>
            <a:pPr lvl="1" algn="just" eaLnBrk="1" hangingPunct="1">
              <a:lnSpc>
                <a:spcPct val="90000"/>
              </a:lnSpc>
            </a:pPr>
            <a:r>
              <a:rPr lang="en-US" dirty="0" err="1" smtClean="0">
                <a:latin typeface="Arial" charset="0"/>
                <a:cs typeface="Arial" charset="0"/>
              </a:rPr>
              <a:t>Tất</a:t>
            </a:r>
            <a:r>
              <a:rPr lang="en-US" dirty="0" smtClean="0">
                <a:latin typeface="Arial" charset="0"/>
                <a:cs typeface="Arial" charset="0"/>
              </a:rPr>
              <a:t> </a:t>
            </a:r>
            <a:r>
              <a:rPr lang="en-US" dirty="0" err="1" smtClean="0">
                <a:latin typeface="Arial" charset="0"/>
                <a:cs typeface="Arial" charset="0"/>
              </a:rPr>
              <a:t>cả</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tính</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quyền</a:t>
            </a:r>
            <a:r>
              <a:rPr lang="en-US" dirty="0" smtClean="0">
                <a:latin typeface="Arial" charset="0"/>
                <a:cs typeface="Arial" charset="0"/>
              </a:rPr>
              <a:t> </a:t>
            </a:r>
            <a:r>
              <a:rPr lang="en-US" dirty="0" err="1" smtClean="0">
                <a:latin typeface="Arial" charset="0"/>
                <a:cs typeface="Arial" charset="0"/>
              </a:rPr>
              <a:t>truy</a:t>
            </a:r>
            <a:r>
              <a:rPr lang="en-US" dirty="0" smtClean="0">
                <a:latin typeface="Arial" charset="0"/>
                <a:cs typeface="Arial" charset="0"/>
              </a:rPr>
              <a:t> </a:t>
            </a:r>
            <a:r>
              <a:rPr lang="en-US" dirty="0" err="1" smtClean="0">
                <a:latin typeface="Arial" charset="0"/>
                <a:cs typeface="Arial" charset="0"/>
              </a:rPr>
              <a:t>cập</a:t>
            </a:r>
            <a:r>
              <a:rPr lang="en-US" dirty="0" smtClean="0">
                <a:latin typeface="Arial" charset="0"/>
                <a:cs typeface="Arial" charset="0"/>
              </a:rPr>
              <a:t> </a:t>
            </a:r>
            <a:r>
              <a:rPr lang="en-US" dirty="0" err="1" smtClean="0">
                <a:latin typeface="Arial" charset="0"/>
                <a:cs typeface="Arial" charset="0"/>
              </a:rPr>
              <a:t>như</a:t>
            </a:r>
            <a:r>
              <a:rPr lang="en-US" dirty="0" smtClean="0">
                <a:latin typeface="Arial" charset="0"/>
                <a:cs typeface="Arial" charset="0"/>
              </a:rPr>
              <a:t> </a:t>
            </a:r>
            <a:r>
              <a:rPr lang="en-US" dirty="0" err="1" smtClean="0">
                <a:latin typeface="Arial" charset="0"/>
                <a:cs typeface="Arial" charset="0"/>
              </a:rPr>
              <a:t>nhau</a:t>
            </a:r>
            <a:endParaRPr lang="en-US" dirty="0" smtClean="0">
              <a:latin typeface="Arial" charset="0"/>
              <a:cs typeface="Arial" charset="0"/>
            </a:endParaRPr>
          </a:p>
          <a:p>
            <a:pPr algn="just" eaLnBrk="1" hangingPunct="1">
              <a:lnSpc>
                <a:spcPct val="90000"/>
              </a:lnSpc>
            </a:pPr>
            <a:r>
              <a:rPr lang="en-US" sz="2800" dirty="0" err="1" smtClean="0">
                <a:latin typeface="Arial" charset="0"/>
                <a:cs typeface="Arial" charset="0"/>
              </a:rPr>
              <a:t>Hạn</a:t>
            </a:r>
            <a:r>
              <a:rPr lang="en-US" sz="2800" dirty="0" smtClean="0">
                <a:latin typeface="Arial" charset="0"/>
                <a:cs typeface="Arial" charset="0"/>
              </a:rPr>
              <a:t> </a:t>
            </a:r>
            <a:r>
              <a:rPr lang="en-US" sz="2800" dirty="0" err="1" smtClean="0">
                <a:latin typeface="Arial" charset="0"/>
                <a:cs typeface="Arial" charset="0"/>
              </a:rPr>
              <a:t>chế</a:t>
            </a:r>
            <a:endParaRPr lang="en-US" sz="2800" dirty="0" smtClean="0">
              <a:latin typeface="Arial" charset="0"/>
              <a:cs typeface="Arial" charset="0"/>
            </a:endParaRPr>
          </a:p>
          <a:p>
            <a:pPr lvl="1" algn="just" eaLnBrk="1" hangingPunct="1">
              <a:lnSpc>
                <a:spcPct val="90000"/>
              </a:lnSpc>
            </a:pPr>
            <a:r>
              <a:rPr lang="en-US" dirty="0" smtClean="0">
                <a:latin typeface="Arial" charset="0"/>
                <a:cs typeface="Arial" charset="0"/>
              </a:rPr>
              <a:t>Chi </a:t>
            </a:r>
            <a:r>
              <a:rPr lang="en-US" dirty="0" err="1" smtClean="0">
                <a:latin typeface="Arial" charset="0"/>
                <a:cs typeface="Arial" charset="0"/>
              </a:rPr>
              <a:t>phí</a:t>
            </a:r>
            <a:r>
              <a:rPr lang="en-US" dirty="0" smtClean="0">
                <a:latin typeface="Arial" charset="0"/>
                <a:cs typeface="Arial" charset="0"/>
              </a:rPr>
              <a:t> </a:t>
            </a:r>
            <a:r>
              <a:rPr lang="en-US" dirty="0" err="1" smtClean="0">
                <a:latin typeface="Arial" charset="0"/>
                <a:cs typeface="Arial" charset="0"/>
              </a:rPr>
              <a:t>thực</a:t>
            </a:r>
            <a:r>
              <a:rPr lang="en-US" dirty="0" smtClean="0">
                <a:latin typeface="Arial" charset="0"/>
                <a:cs typeface="Arial" charset="0"/>
              </a:rPr>
              <a:t> </a:t>
            </a:r>
            <a:r>
              <a:rPr lang="en-US" dirty="0" err="1" smtClean="0">
                <a:latin typeface="Arial" charset="0"/>
                <a:cs typeface="Arial" charset="0"/>
              </a:rPr>
              <a:t>hiện</a:t>
            </a:r>
            <a:r>
              <a:rPr lang="en-US" dirty="0" smtClean="0">
                <a:latin typeface="Arial" charset="0"/>
                <a:cs typeface="Arial" charset="0"/>
              </a:rPr>
              <a:t> </a:t>
            </a:r>
            <a:r>
              <a:rPr lang="en-US" dirty="0" err="1" smtClean="0">
                <a:latin typeface="Arial" charset="0"/>
                <a:cs typeface="Arial" charset="0"/>
              </a:rPr>
              <a:t>cao</a:t>
            </a:r>
            <a:endParaRPr lang="en-US" dirty="0" smtClean="0">
              <a:latin typeface="Arial" charset="0"/>
              <a:cs typeface="Arial" charset="0"/>
            </a:endParaRPr>
          </a:p>
          <a:p>
            <a:pPr lvl="1" algn="just" eaLnBrk="1" hangingPunct="1">
              <a:lnSpc>
                <a:spcPct val="90000"/>
              </a:lnSpc>
            </a:pPr>
            <a:r>
              <a:rPr lang="en-US" dirty="0" err="1" smtClean="0">
                <a:latin typeface="Arial" charset="0"/>
                <a:cs typeface="Arial" charset="0"/>
              </a:rPr>
              <a:t>Phức</a:t>
            </a:r>
            <a:r>
              <a:rPr lang="en-US" dirty="0" smtClean="0">
                <a:latin typeface="Arial" charset="0"/>
                <a:cs typeface="Arial" charset="0"/>
              </a:rPr>
              <a:t> </a:t>
            </a:r>
            <a:r>
              <a:rPr lang="en-US" dirty="0" err="1" smtClean="0">
                <a:latin typeface="Arial" charset="0"/>
                <a:cs typeface="Arial" charset="0"/>
              </a:rPr>
              <a:t>tạp</a:t>
            </a:r>
            <a:endParaRPr lang="en-US" dirty="0" smtClean="0">
              <a:latin typeface="Arial" charset="0"/>
              <a:cs typeface="Arial" charset="0"/>
            </a:endParaRPr>
          </a:p>
          <a:p>
            <a:pPr lvl="1" algn="just" eaLnBrk="1" hangingPunct="1">
              <a:lnSpc>
                <a:spcPct val="90000"/>
              </a:lnSpc>
            </a:pPr>
            <a:r>
              <a:rPr lang="en-US" dirty="0" err="1" smtClean="0">
                <a:latin typeface="Arial" charset="0"/>
                <a:cs typeface="Arial" charset="0"/>
              </a:rPr>
              <a:t>Khi</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sự</a:t>
            </a:r>
            <a:r>
              <a:rPr lang="en-US" dirty="0" smtClean="0">
                <a:latin typeface="Arial" charset="0"/>
                <a:cs typeface="Arial" charset="0"/>
              </a:rPr>
              <a:t> </a:t>
            </a:r>
            <a:r>
              <a:rPr lang="en-US" dirty="0" err="1" smtClean="0">
                <a:latin typeface="Arial" charset="0"/>
                <a:cs typeface="Arial" charset="0"/>
              </a:rPr>
              <a:t>cố</a:t>
            </a:r>
            <a:r>
              <a:rPr lang="en-US" dirty="0" smtClean="0">
                <a:latin typeface="Arial" charset="0"/>
                <a:cs typeface="Arial" charset="0"/>
              </a:rPr>
              <a:t> </a:t>
            </a:r>
            <a:r>
              <a:rPr lang="en-US" dirty="0" err="1" smtClean="0">
                <a:latin typeface="Arial" charset="0"/>
                <a:cs typeface="Arial" charset="0"/>
              </a:rPr>
              <a:t>thì</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thể</a:t>
            </a:r>
            <a:r>
              <a:rPr lang="en-US" dirty="0" smtClean="0">
                <a:latin typeface="Arial" charset="0"/>
                <a:cs typeface="Arial" charset="0"/>
              </a:rPr>
              <a:t> </a:t>
            </a:r>
            <a:r>
              <a:rPr lang="en-US" dirty="0" err="1" smtClean="0">
                <a:latin typeface="Arial" charset="0"/>
                <a:cs typeface="Arial" charset="0"/>
              </a:rPr>
              <a:t>ảnh</a:t>
            </a:r>
            <a:r>
              <a:rPr lang="en-US" dirty="0" smtClean="0">
                <a:latin typeface="Arial" charset="0"/>
                <a:cs typeface="Arial" charset="0"/>
              </a:rPr>
              <a:t> </a:t>
            </a:r>
            <a:r>
              <a:rPr lang="en-US" dirty="0" err="1" smtClean="0">
                <a:latin typeface="Arial" charset="0"/>
                <a:cs typeface="Arial" charset="0"/>
              </a:rPr>
              <a:t>hưởng</a:t>
            </a:r>
            <a:r>
              <a:rPr lang="en-US" dirty="0" smtClean="0">
                <a:latin typeface="Arial" charset="0"/>
                <a:cs typeface="Arial" charset="0"/>
              </a:rPr>
              <a:t> </a:t>
            </a:r>
            <a:r>
              <a:rPr lang="en-US" dirty="0" err="1" smtClean="0">
                <a:latin typeface="Arial" charset="0"/>
                <a:cs typeface="Arial" charset="0"/>
              </a:rPr>
              <a:t>đến</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tính</a:t>
            </a:r>
            <a:r>
              <a:rPr lang="en-US" dirty="0" smtClean="0">
                <a:latin typeface="Arial" charset="0"/>
                <a:cs typeface="Arial" charset="0"/>
              </a:rPr>
              <a:t> </a:t>
            </a:r>
            <a:r>
              <a:rPr lang="en-US" dirty="0" err="1" smtClean="0">
                <a:latin typeface="Arial" charset="0"/>
                <a:cs typeface="Arial" charset="0"/>
              </a:rPr>
              <a:t>khác</a:t>
            </a:r>
            <a:endParaRPr lang="en-US"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5</a:t>
            </a:fld>
            <a:endParaRPr lang="en-GB"/>
          </a:p>
        </p:txBody>
      </p:sp>
    </p:spTree>
    <p:extLst>
      <p:ext uri="{BB962C8B-B14F-4D97-AF65-F5344CB8AC3E}">
        <p14:creationId xmlns:p14="http://schemas.microsoft.com/office/powerpoint/2010/main" val="180564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Tín hiệu đi theo hướng ngược nhau.</a:t>
            </a:r>
            <a:endParaRPr lang="en-US" dirty="0" smtClean="0"/>
          </a:p>
          <a:p>
            <a:r>
              <a:rPr lang="vi-VN" dirty="0" smtClean="0"/>
              <a:t>Linh hoạt hơn so với vòng duy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6</a:t>
            </a:fld>
            <a:endParaRPr lang="en-GB"/>
          </a:p>
        </p:txBody>
      </p:sp>
    </p:spTree>
    <p:extLst>
      <p:ext uri="{BB962C8B-B14F-4D97-AF65-F5344CB8AC3E}">
        <p14:creationId xmlns:p14="http://schemas.microsoft.com/office/powerpoint/2010/main" val="4412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Arial" charset="0"/>
                <a:cs typeface="Arial" charset="0"/>
              </a:rPr>
              <a:t>Tất</a:t>
            </a:r>
            <a:r>
              <a:rPr lang="en-US" dirty="0" smtClean="0">
                <a:latin typeface="Arial" charset="0"/>
                <a:cs typeface="Arial" charset="0"/>
              </a:rPr>
              <a:t> </a:t>
            </a:r>
            <a:r>
              <a:rPr lang="en-US" dirty="0" err="1" smtClean="0">
                <a:latin typeface="Arial" charset="0"/>
                <a:cs typeface="Arial" charset="0"/>
              </a:rPr>
              <a:t>cả</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trạm</a:t>
            </a:r>
            <a:r>
              <a:rPr lang="en-US" dirty="0" smtClean="0">
                <a:latin typeface="Arial" charset="0"/>
                <a:cs typeface="Arial" charset="0"/>
              </a:rPr>
              <a:t> </a:t>
            </a:r>
            <a:r>
              <a:rPr lang="en-US" dirty="0" err="1" smtClean="0">
                <a:latin typeface="Arial" charset="0"/>
                <a:cs typeface="Arial" charset="0"/>
              </a:rPr>
              <a:t>được</a:t>
            </a:r>
            <a:r>
              <a:rPr lang="en-US" dirty="0" smtClean="0">
                <a:latin typeface="Arial" charset="0"/>
                <a:cs typeface="Arial" charset="0"/>
              </a:rPr>
              <a:t> </a:t>
            </a:r>
            <a:r>
              <a:rPr lang="en-US" dirty="0" err="1" smtClean="0">
                <a:latin typeface="Arial" charset="0"/>
                <a:cs typeface="Arial" charset="0"/>
              </a:rPr>
              <a:t>nối</a:t>
            </a:r>
            <a:r>
              <a:rPr lang="en-US" dirty="0" smtClean="0">
                <a:latin typeface="Arial" charset="0"/>
                <a:cs typeface="Arial" charset="0"/>
              </a:rPr>
              <a:t> </a:t>
            </a:r>
            <a:r>
              <a:rPr lang="en-US" dirty="0" err="1" smtClean="0">
                <a:latin typeface="Arial" charset="0"/>
                <a:cs typeface="Arial" charset="0"/>
              </a:rPr>
              <a:t>vào</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thiết</a:t>
            </a:r>
            <a:r>
              <a:rPr lang="en-US" dirty="0" smtClean="0">
                <a:latin typeface="Arial" charset="0"/>
                <a:cs typeface="Arial" charset="0"/>
              </a:rPr>
              <a:t> </a:t>
            </a:r>
            <a:r>
              <a:rPr lang="en-US" dirty="0" err="1" smtClean="0">
                <a:latin typeface="Arial" charset="0"/>
                <a:cs typeface="Arial" charset="0"/>
              </a:rPr>
              <a:t>bị</a:t>
            </a:r>
            <a:r>
              <a:rPr lang="en-US" dirty="0" smtClean="0">
                <a:latin typeface="Arial" charset="0"/>
                <a:cs typeface="Arial" charset="0"/>
              </a:rPr>
              <a:t> </a:t>
            </a:r>
            <a:r>
              <a:rPr lang="en-US" dirty="0" err="1" smtClean="0">
                <a:latin typeface="Arial" charset="0"/>
                <a:cs typeface="Arial" charset="0"/>
              </a:rPr>
              <a:t>trung</a:t>
            </a:r>
            <a:r>
              <a:rPr lang="en-US" dirty="0" smtClean="0">
                <a:latin typeface="Arial" charset="0"/>
                <a:cs typeface="Arial" charset="0"/>
              </a:rPr>
              <a:t> </a:t>
            </a:r>
            <a:r>
              <a:rPr lang="en-US" dirty="0" err="1" smtClean="0">
                <a:latin typeface="Arial" charset="0"/>
                <a:cs typeface="Arial" charset="0"/>
              </a:rPr>
              <a:t>tâm</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nhiệm</a:t>
            </a:r>
            <a:r>
              <a:rPr lang="en-US" dirty="0" smtClean="0">
                <a:latin typeface="Arial" charset="0"/>
                <a:cs typeface="Arial" charset="0"/>
              </a:rPr>
              <a:t> </a:t>
            </a:r>
            <a:r>
              <a:rPr lang="en-US" dirty="0" err="1" smtClean="0">
                <a:latin typeface="Arial" charset="0"/>
                <a:cs typeface="Arial" charset="0"/>
              </a:rPr>
              <a:t>vụ</a:t>
            </a:r>
            <a:r>
              <a:rPr lang="en-US" dirty="0" smtClean="0">
                <a:latin typeface="Arial" charset="0"/>
                <a:cs typeface="Arial" charset="0"/>
              </a:rPr>
              <a:t> </a:t>
            </a:r>
            <a:r>
              <a:rPr lang="en-US" dirty="0" err="1" smtClean="0">
                <a:latin typeface="Arial" charset="0"/>
                <a:cs typeface="Arial" charset="0"/>
              </a:rPr>
              <a:t>nhận</a:t>
            </a:r>
            <a:r>
              <a:rPr lang="en-US" dirty="0" smtClean="0">
                <a:latin typeface="Arial" charset="0"/>
                <a:cs typeface="Arial" charset="0"/>
              </a:rPr>
              <a:t> </a:t>
            </a:r>
            <a:r>
              <a:rPr lang="en-US" dirty="0" err="1" smtClean="0">
                <a:latin typeface="Arial" charset="0"/>
                <a:cs typeface="Arial" charset="0"/>
              </a:rPr>
              <a:t>tín</a:t>
            </a:r>
            <a:r>
              <a:rPr lang="en-US" dirty="0" smtClean="0">
                <a:latin typeface="Arial" charset="0"/>
                <a:cs typeface="Arial" charset="0"/>
              </a:rPr>
              <a:t> </a:t>
            </a:r>
            <a:r>
              <a:rPr lang="en-US" dirty="0" err="1" smtClean="0">
                <a:latin typeface="Arial" charset="0"/>
                <a:cs typeface="Arial" charset="0"/>
              </a:rPr>
              <a:t>hiệu</a:t>
            </a:r>
            <a:r>
              <a:rPr lang="en-US" dirty="0" smtClean="0">
                <a:latin typeface="Arial" charset="0"/>
                <a:cs typeface="Arial" charset="0"/>
              </a:rPr>
              <a:t> </a:t>
            </a:r>
            <a:r>
              <a:rPr lang="en-US" dirty="0" err="1" smtClean="0">
                <a:latin typeface="Arial" charset="0"/>
                <a:cs typeface="Arial" charset="0"/>
              </a:rPr>
              <a:t>từ</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trạm</a:t>
            </a:r>
            <a:r>
              <a:rPr lang="en-US" dirty="0" smtClean="0">
                <a:latin typeface="Arial" charset="0"/>
                <a:cs typeface="Arial" charset="0"/>
              </a:rPr>
              <a:t> </a:t>
            </a:r>
            <a:r>
              <a:rPr lang="en-US" dirty="0" err="1" smtClean="0">
                <a:latin typeface="Arial" charset="0"/>
                <a:cs typeface="Arial" charset="0"/>
              </a:rPr>
              <a:t>và</a:t>
            </a:r>
            <a:r>
              <a:rPr lang="en-US" dirty="0" smtClean="0">
                <a:latin typeface="Arial" charset="0"/>
                <a:cs typeface="Arial" charset="0"/>
              </a:rPr>
              <a:t> </a:t>
            </a:r>
            <a:r>
              <a:rPr lang="en-US" dirty="0" err="1" smtClean="0">
                <a:latin typeface="Arial" charset="0"/>
                <a:cs typeface="Arial" charset="0"/>
              </a:rPr>
              <a:t>chuyển</a:t>
            </a:r>
            <a:r>
              <a:rPr lang="en-US" dirty="0" smtClean="0">
                <a:latin typeface="Arial" charset="0"/>
                <a:cs typeface="Arial" charset="0"/>
              </a:rPr>
              <a:t> </a:t>
            </a:r>
            <a:r>
              <a:rPr lang="en-US" dirty="0" err="1" smtClean="0">
                <a:latin typeface="Arial" charset="0"/>
                <a:cs typeface="Arial" charset="0"/>
              </a:rPr>
              <a:t>tín</a:t>
            </a:r>
            <a:r>
              <a:rPr lang="en-US" dirty="0" smtClean="0">
                <a:latin typeface="Arial" charset="0"/>
                <a:cs typeface="Arial" charset="0"/>
              </a:rPr>
              <a:t> </a:t>
            </a:r>
            <a:r>
              <a:rPr lang="en-US" dirty="0" err="1" smtClean="0">
                <a:latin typeface="Arial" charset="0"/>
                <a:cs typeface="Arial" charset="0"/>
              </a:rPr>
              <a:t>hiệu</a:t>
            </a:r>
            <a:r>
              <a:rPr lang="en-US" dirty="0" smtClean="0">
                <a:latin typeface="Arial" charset="0"/>
                <a:cs typeface="Arial" charset="0"/>
              </a:rPr>
              <a:t> </a:t>
            </a:r>
            <a:r>
              <a:rPr lang="en-US" dirty="0" err="1" smtClean="0">
                <a:latin typeface="Arial" charset="0"/>
                <a:cs typeface="Arial" charset="0"/>
              </a:rPr>
              <a:t>đến</a:t>
            </a:r>
            <a:r>
              <a:rPr lang="en-US" dirty="0" smtClean="0">
                <a:latin typeface="Arial" charset="0"/>
                <a:cs typeface="Arial" charset="0"/>
              </a:rPr>
              <a:t> </a:t>
            </a:r>
            <a:r>
              <a:rPr lang="en-US" dirty="0" err="1" smtClean="0">
                <a:latin typeface="Arial" charset="0"/>
                <a:cs typeface="Arial" charset="0"/>
              </a:rPr>
              <a:t>trạm</a:t>
            </a:r>
            <a:r>
              <a:rPr lang="en-US" dirty="0" smtClean="0">
                <a:latin typeface="Arial" charset="0"/>
                <a:cs typeface="Arial" charset="0"/>
              </a:rPr>
              <a:t> </a:t>
            </a:r>
            <a:r>
              <a:rPr lang="en-US" dirty="0" err="1" smtClean="0">
                <a:latin typeface="Arial" charset="0"/>
                <a:cs typeface="Arial" charset="0"/>
              </a:rPr>
              <a:t>đích</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phương</a:t>
            </a:r>
            <a:r>
              <a:rPr lang="en-US" dirty="0" smtClean="0">
                <a:latin typeface="Arial" charset="0"/>
                <a:cs typeface="Arial" charset="0"/>
              </a:rPr>
              <a:t> </a:t>
            </a:r>
            <a:r>
              <a:rPr lang="en-US" dirty="0" err="1" smtClean="0">
                <a:latin typeface="Arial" charset="0"/>
                <a:cs typeface="Arial" charset="0"/>
              </a:rPr>
              <a:t>thức</a:t>
            </a:r>
            <a:r>
              <a:rPr lang="en-US" dirty="0" smtClean="0">
                <a:latin typeface="Arial" charset="0"/>
                <a:cs typeface="Arial" charset="0"/>
              </a:rPr>
              <a:t> </a:t>
            </a:r>
            <a:r>
              <a:rPr lang="en-US" dirty="0" err="1" smtClean="0">
                <a:latin typeface="Arial" charset="0"/>
                <a:cs typeface="Arial" charset="0"/>
              </a:rPr>
              <a:t>kết</a:t>
            </a:r>
            <a:r>
              <a:rPr lang="en-US" dirty="0" smtClean="0">
                <a:latin typeface="Arial" charset="0"/>
                <a:cs typeface="Arial" charset="0"/>
              </a:rPr>
              <a:t> </a:t>
            </a:r>
            <a:r>
              <a:rPr lang="en-US" dirty="0" err="1" smtClean="0">
                <a:latin typeface="Arial" charset="0"/>
                <a:cs typeface="Arial" charset="0"/>
              </a:rPr>
              <a:t>nối</a:t>
            </a:r>
            <a:r>
              <a:rPr lang="en-US" dirty="0" smtClean="0">
                <a:latin typeface="Arial" charset="0"/>
                <a:cs typeface="Arial" charset="0"/>
              </a:rPr>
              <a:t> </a:t>
            </a:r>
            <a:r>
              <a:rPr lang="en-US" dirty="0" err="1" smtClean="0">
                <a:latin typeface="Arial" charset="0"/>
                <a:cs typeface="Arial" charset="0"/>
              </a:rPr>
              <a:t>là</a:t>
            </a:r>
            <a:r>
              <a:rPr lang="en-US" dirty="0" smtClean="0">
                <a:latin typeface="Arial" charset="0"/>
                <a:cs typeface="Arial" charset="0"/>
              </a:rPr>
              <a:t> </a:t>
            </a:r>
            <a:r>
              <a:rPr lang="en-US" dirty="0" err="1" smtClean="0">
                <a:latin typeface="Arial" charset="0"/>
                <a:cs typeface="Arial" charset="0"/>
              </a:rPr>
              <a:t>phương</a:t>
            </a:r>
            <a:r>
              <a:rPr lang="en-US" dirty="0" smtClean="0">
                <a:latin typeface="Arial" charset="0"/>
                <a:cs typeface="Arial" charset="0"/>
              </a:rPr>
              <a:t> </a:t>
            </a:r>
            <a:r>
              <a:rPr lang="en-US" dirty="0" err="1" smtClean="0">
                <a:latin typeface="Arial" charset="0"/>
                <a:cs typeface="Arial" charset="0"/>
              </a:rPr>
              <a:t>thức</a:t>
            </a:r>
            <a:r>
              <a:rPr lang="en-US" dirty="0" smtClean="0">
                <a:latin typeface="Arial" charset="0"/>
                <a:cs typeface="Arial" charset="0"/>
              </a:rPr>
              <a:t>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điểm</a:t>
            </a:r>
            <a:r>
              <a:rPr lang="en-US" dirty="0" smtClean="0">
                <a:latin typeface="Arial" charset="0"/>
                <a:cs typeface="Arial" charset="0"/>
              </a:rPr>
              <a:t> - </a:t>
            </a:r>
            <a:r>
              <a:rPr lang="en-US" dirty="0" err="1" smtClean="0">
                <a:latin typeface="Arial" charset="0"/>
                <a:cs typeface="Arial" charset="0"/>
              </a:rPr>
              <a:t>một</a:t>
            </a:r>
            <a:r>
              <a:rPr lang="en-US" dirty="0" smtClean="0">
                <a:latin typeface="Arial" charset="0"/>
                <a:cs typeface="Arial" charset="0"/>
              </a:rPr>
              <a:t> </a:t>
            </a:r>
            <a:r>
              <a:rPr lang="en-US" dirty="0" err="1" smtClean="0">
                <a:latin typeface="Arial" charset="0"/>
                <a:cs typeface="Arial" charset="0"/>
              </a:rPr>
              <a:t>điểm</a:t>
            </a:r>
            <a:r>
              <a:rPr lang="en-US" dirty="0" smtClean="0">
                <a:latin typeface="Arial" charset="0"/>
                <a:cs typeface="Arial" charset="0"/>
              </a:rPr>
              <a:t>“.</a:t>
            </a:r>
          </a:p>
          <a:p>
            <a:pPr eaLnBrk="1" hangingPunct="1"/>
            <a:r>
              <a:rPr lang="en-US" dirty="0" err="1" smtClean="0">
                <a:latin typeface="Arial" charset="0"/>
                <a:cs typeface="Arial" charset="0"/>
              </a:rPr>
              <a:t>Ưu</a:t>
            </a:r>
            <a:r>
              <a:rPr lang="en-US" dirty="0" smtClean="0">
                <a:latin typeface="Arial" charset="0"/>
                <a:cs typeface="Arial" charset="0"/>
              </a:rPr>
              <a:t> </a:t>
            </a:r>
            <a:r>
              <a:rPr lang="en-US" dirty="0" err="1" smtClean="0">
                <a:latin typeface="Arial" charset="0"/>
                <a:cs typeface="Arial" charset="0"/>
              </a:rPr>
              <a:t>điểm</a:t>
            </a:r>
            <a:endParaRPr lang="en-US" dirty="0" smtClean="0">
              <a:latin typeface="Arial" charset="0"/>
              <a:cs typeface="Arial" charset="0"/>
            </a:endParaRPr>
          </a:p>
          <a:p>
            <a:pPr lvl="1" eaLnBrk="1" hangingPunct="1"/>
            <a:r>
              <a:rPr lang="en-US" dirty="0" err="1" smtClean="0">
                <a:latin typeface="Arial" charset="0"/>
                <a:cs typeface="Arial" charset="0"/>
              </a:rPr>
              <a:t>Dễ</a:t>
            </a:r>
            <a:r>
              <a:rPr lang="en-US" dirty="0" smtClean="0">
                <a:latin typeface="Arial" charset="0"/>
                <a:cs typeface="Arial" charset="0"/>
              </a:rPr>
              <a:t> </a:t>
            </a:r>
            <a:r>
              <a:rPr lang="en-US" dirty="0" err="1" smtClean="0">
                <a:latin typeface="Arial" charset="0"/>
                <a:cs typeface="Arial" charset="0"/>
              </a:rPr>
              <a:t>dàng</a:t>
            </a:r>
            <a:r>
              <a:rPr lang="en-US" dirty="0" smtClean="0">
                <a:latin typeface="Arial" charset="0"/>
                <a:cs typeface="Arial" charset="0"/>
              </a:rPr>
              <a:t> </a:t>
            </a:r>
            <a:r>
              <a:rPr lang="en-US" dirty="0" err="1" smtClean="0">
                <a:latin typeface="Arial" charset="0"/>
                <a:cs typeface="Arial" charset="0"/>
              </a:rPr>
              <a:t>bổ</a:t>
            </a:r>
            <a:r>
              <a:rPr lang="en-US" dirty="0" smtClean="0">
                <a:latin typeface="Arial" charset="0"/>
                <a:cs typeface="Arial" charset="0"/>
              </a:rPr>
              <a:t> sung hay </a:t>
            </a:r>
            <a:r>
              <a:rPr lang="en-US" dirty="0" err="1" smtClean="0">
                <a:latin typeface="Arial" charset="0"/>
                <a:cs typeface="Arial" charset="0"/>
              </a:rPr>
              <a:t>loại</a:t>
            </a:r>
            <a:r>
              <a:rPr lang="en-US" dirty="0" smtClean="0">
                <a:latin typeface="Arial" charset="0"/>
                <a:cs typeface="Arial" charset="0"/>
              </a:rPr>
              <a:t> </a:t>
            </a:r>
            <a:r>
              <a:rPr lang="en-US" dirty="0" err="1" smtClean="0">
                <a:latin typeface="Arial" charset="0"/>
                <a:cs typeface="Arial" charset="0"/>
              </a:rPr>
              <a:t>bỏ</a:t>
            </a:r>
            <a:r>
              <a:rPr lang="en-US" dirty="0" smtClean="0">
                <a:latin typeface="Arial" charset="0"/>
                <a:cs typeface="Arial" charset="0"/>
              </a:rPr>
              <a:t> </a:t>
            </a:r>
            <a:r>
              <a:rPr lang="en-US" dirty="0" err="1" smtClean="0">
                <a:latin typeface="Arial" charset="0"/>
                <a:cs typeface="Arial" charset="0"/>
              </a:rPr>
              <a:t>bớt</a:t>
            </a:r>
            <a:r>
              <a:rPr lang="en-US" dirty="0" smtClean="0">
                <a:latin typeface="Arial" charset="0"/>
                <a:cs typeface="Arial" charset="0"/>
              </a:rPr>
              <a:t> </a:t>
            </a:r>
            <a:r>
              <a:rPr lang="en-US" dirty="0" err="1" smtClean="0">
                <a:latin typeface="Arial" charset="0"/>
                <a:cs typeface="Arial" charset="0"/>
              </a:rPr>
              <a:t>máy</a:t>
            </a:r>
            <a:r>
              <a:rPr lang="en-US" dirty="0" smtClean="0">
                <a:latin typeface="Arial" charset="0"/>
                <a:cs typeface="Arial" charset="0"/>
              </a:rPr>
              <a:t> </a:t>
            </a:r>
            <a:r>
              <a:rPr lang="en-US" dirty="0" err="1" smtClean="0">
                <a:latin typeface="Arial" charset="0"/>
                <a:cs typeface="Arial" charset="0"/>
              </a:rPr>
              <a:t>tính</a:t>
            </a:r>
            <a:endParaRPr lang="en-US" dirty="0" smtClean="0">
              <a:latin typeface="Arial" charset="0"/>
              <a:cs typeface="Arial" charset="0"/>
            </a:endParaRPr>
          </a:p>
          <a:p>
            <a:pPr lvl="1" eaLnBrk="1" hangingPunct="1"/>
            <a:r>
              <a:rPr lang="en-US" dirty="0" err="1" smtClean="0">
                <a:latin typeface="Arial" charset="0"/>
                <a:cs typeface="Arial" charset="0"/>
              </a:rPr>
              <a:t>Dễ</a:t>
            </a:r>
            <a:r>
              <a:rPr lang="en-US" dirty="0" smtClean="0">
                <a:latin typeface="Arial" charset="0"/>
                <a:cs typeface="Arial" charset="0"/>
              </a:rPr>
              <a:t> </a:t>
            </a:r>
            <a:r>
              <a:rPr lang="en-US" dirty="0" err="1" smtClean="0">
                <a:latin typeface="Arial" charset="0"/>
                <a:cs typeface="Arial" charset="0"/>
              </a:rPr>
              <a:t>dàng</a:t>
            </a:r>
            <a:r>
              <a:rPr lang="en-US" dirty="0" smtClean="0">
                <a:latin typeface="Arial" charset="0"/>
                <a:cs typeface="Arial" charset="0"/>
              </a:rPr>
              <a:t> </a:t>
            </a:r>
            <a:r>
              <a:rPr lang="en-US" dirty="0" err="1" smtClean="0">
                <a:latin typeface="Arial" charset="0"/>
                <a:cs typeface="Arial" charset="0"/>
              </a:rPr>
              <a:t>theo</a:t>
            </a:r>
            <a:r>
              <a:rPr lang="en-US" dirty="0" smtClean="0">
                <a:latin typeface="Arial" charset="0"/>
                <a:cs typeface="Arial" charset="0"/>
              </a:rPr>
              <a:t> </a:t>
            </a:r>
            <a:r>
              <a:rPr lang="en-US" dirty="0" err="1" smtClean="0">
                <a:latin typeface="Arial" charset="0"/>
                <a:cs typeface="Arial" charset="0"/>
              </a:rPr>
              <a:t>dõi</a:t>
            </a:r>
            <a:r>
              <a:rPr lang="en-US" dirty="0" smtClean="0">
                <a:latin typeface="Arial" charset="0"/>
                <a:cs typeface="Arial" charset="0"/>
              </a:rPr>
              <a:t> </a:t>
            </a:r>
            <a:r>
              <a:rPr lang="en-US" dirty="0" err="1" smtClean="0">
                <a:latin typeface="Arial" charset="0"/>
                <a:cs typeface="Arial" charset="0"/>
              </a:rPr>
              <a:t>và</a:t>
            </a:r>
            <a:r>
              <a:rPr lang="en-US" dirty="0" smtClean="0">
                <a:latin typeface="Arial" charset="0"/>
                <a:cs typeface="Arial" charset="0"/>
              </a:rPr>
              <a:t> </a:t>
            </a:r>
            <a:r>
              <a:rPr lang="en-US" dirty="0" err="1" smtClean="0">
                <a:latin typeface="Arial" charset="0"/>
                <a:cs typeface="Arial" charset="0"/>
              </a:rPr>
              <a:t>giải</a:t>
            </a:r>
            <a:r>
              <a:rPr lang="en-US" dirty="0" smtClean="0">
                <a:latin typeface="Arial" charset="0"/>
                <a:cs typeface="Arial" charset="0"/>
              </a:rPr>
              <a:t> </a:t>
            </a:r>
            <a:r>
              <a:rPr lang="en-US" dirty="0" err="1" smtClean="0">
                <a:latin typeface="Arial" charset="0"/>
                <a:cs typeface="Arial" charset="0"/>
              </a:rPr>
              <a:t>quyết</a:t>
            </a:r>
            <a:r>
              <a:rPr lang="en-US" dirty="0" smtClean="0">
                <a:latin typeface="Arial" charset="0"/>
                <a:cs typeface="Arial" charset="0"/>
              </a:rPr>
              <a:t> </a:t>
            </a:r>
            <a:r>
              <a:rPr lang="en-US" dirty="0" err="1" smtClean="0">
                <a:latin typeface="Arial" charset="0"/>
                <a:cs typeface="Arial" charset="0"/>
              </a:rPr>
              <a:t>sự</a:t>
            </a:r>
            <a:r>
              <a:rPr lang="en-US" dirty="0" smtClean="0">
                <a:latin typeface="Arial" charset="0"/>
                <a:cs typeface="Arial" charset="0"/>
              </a:rPr>
              <a:t> </a:t>
            </a:r>
            <a:r>
              <a:rPr lang="en-US" dirty="0" err="1" smtClean="0">
                <a:latin typeface="Arial" charset="0"/>
                <a:cs typeface="Arial" charset="0"/>
              </a:rPr>
              <a:t>cố</a:t>
            </a:r>
            <a:endParaRPr lang="en-US" dirty="0" smtClean="0">
              <a:latin typeface="Arial" charset="0"/>
              <a:cs typeface="Arial" charset="0"/>
            </a:endParaRPr>
          </a:p>
          <a:p>
            <a:pPr lvl="1" eaLnBrk="1" hangingPunct="1"/>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thể</a:t>
            </a:r>
            <a:r>
              <a:rPr lang="en-US" dirty="0" smtClean="0">
                <a:latin typeface="Arial" charset="0"/>
                <a:cs typeface="Arial" charset="0"/>
              </a:rPr>
              <a:t> </a:t>
            </a:r>
            <a:r>
              <a:rPr lang="en-US" dirty="0" err="1" smtClean="0">
                <a:latin typeface="Arial" charset="0"/>
                <a:cs typeface="Arial" charset="0"/>
              </a:rPr>
              <a:t>phù</a:t>
            </a:r>
            <a:r>
              <a:rPr lang="en-US" dirty="0" smtClean="0">
                <a:latin typeface="Arial" charset="0"/>
                <a:cs typeface="Arial" charset="0"/>
              </a:rPr>
              <a:t> </a:t>
            </a:r>
            <a:r>
              <a:rPr lang="en-US" dirty="0" err="1" smtClean="0">
                <a:latin typeface="Arial" charset="0"/>
                <a:cs typeface="Arial" charset="0"/>
              </a:rPr>
              <a:t>hợp</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nhiều</a:t>
            </a:r>
            <a:r>
              <a:rPr lang="en-US" dirty="0" smtClean="0">
                <a:latin typeface="Arial" charset="0"/>
                <a:cs typeface="Arial" charset="0"/>
              </a:rPr>
              <a:t> </a:t>
            </a:r>
            <a:r>
              <a:rPr lang="en-US" dirty="0" err="1" smtClean="0">
                <a:latin typeface="Arial" charset="0"/>
                <a:cs typeface="Arial" charset="0"/>
              </a:rPr>
              <a:t>loại</a:t>
            </a:r>
            <a:r>
              <a:rPr lang="en-US" dirty="0" smtClean="0">
                <a:latin typeface="Arial" charset="0"/>
                <a:cs typeface="Arial" charset="0"/>
              </a:rPr>
              <a:t> </a:t>
            </a:r>
            <a:r>
              <a:rPr lang="en-US" dirty="0" err="1" smtClean="0">
                <a:latin typeface="Arial" charset="0"/>
                <a:cs typeface="Arial" charset="0"/>
              </a:rPr>
              <a:t>cáp</a:t>
            </a:r>
            <a:r>
              <a:rPr lang="en-US" dirty="0" smtClean="0">
                <a:latin typeface="Arial" charset="0"/>
                <a:cs typeface="Arial" charset="0"/>
              </a:rPr>
              <a:t> </a:t>
            </a:r>
            <a:r>
              <a:rPr lang="en-US" dirty="0" err="1" smtClean="0">
                <a:latin typeface="Arial" charset="0"/>
                <a:cs typeface="Arial" charset="0"/>
              </a:rPr>
              <a:t>khác</a:t>
            </a:r>
            <a:r>
              <a:rPr lang="en-US" dirty="0" smtClean="0">
                <a:latin typeface="Arial" charset="0"/>
                <a:cs typeface="Arial" charset="0"/>
              </a:rPr>
              <a:t> </a:t>
            </a:r>
            <a:r>
              <a:rPr lang="en-US" dirty="0" err="1" smtClean="0">
                <a:latin typeface="Arial" charset="0"/>
                <a:cs typeface="Arial" charset="0"/>
              </a:rPr>
              <a:t>nhau</a:t>
            </a:r>
            <a:endParaRPr lang="en-US" dirty="0" smtClean="0">
              <a:latin typeface="Arial" charset="0"/>
              <a:cs typeface="Arial" charset="0"/>
            </a:endParaRPr>
          </a:p>
          <a:p>
            <a:pPr eaLnBrk="1" hangingPunct="1"/>
            <a:r>
              <a:rPr lang="en-US" dirty="0" err="1" smtClean="0">
                <a:latin typeface="Arial" charset="0"/>
                <a:cs typeface="Arial" charset="0"/>
              </a:rPr>
              <a:t>Hạn</a:t>
            </a:r>
            <a:r>
              <a:rPr lang="en-US" dirty="0" smtClean="0">
                <a:latin typeface="Arial" charset="0"/>
                <a:cs typeface="Arial" charset="0"/>
              </a:rPr>
              <a:t> </a:t>
            </a:r>
            <a:r>
              <a:rPr lang="en-US" dirty="0" err="1" smtClean="0">
                <a:latin typeface="Arial" charset="0"/>
                <a:cs typeface="Arial" charset="0"/>
              </a:rPr>
              <a:t>chế</a:t>
            </a:r>
            <a:endParaRPr lang="en-US" dirty="0" smtClean="0">
              <a:latin typeface="Arial" charset="0"/>
              <a:cs typeface="Arial" charset="0"/>
            </a:endParaRPr>
          </a:p>
          <a:p>
            <a:pPr lvl="1" eaLnBrk="1" hangingPunct="1"/>
            <a:r>
              <a:rPr lang="en-US" dirty="0" err="1" smtClean="0">
                <a:latin typeface="Arial" charset="0"/>
                <a:cs typeface="Arial" charset="0"/>
              </a:rPr>
              <a:t>Khi</a:t>
            </a:r>
            <a:r>
              <a:rPr lang="en-US" dirty="0" smtClean="0">
                <a:latin typeface="Arial" charset="0"/>
                <a:cs typeface="Arial" charset="0"/>
              </a:rPr>
              <a:t> hub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làm</a:t>
            </a:r>
            <a:r>
              <a:rPr lang="en-US" dirty="0" smtClean="0">
                <a:latin typeface="Arial" charset="0"/>
                <a:cs typeface="Arial" charset="0"/>
              </a:rPr>
              <a:t> </a:t>
            </a:r>
            <a:r>
              <a:rPr lang="en-US" dirty="0" err="1" smtClean="0">
                <a:latin typeface="Arial" charset="0"/>
                <a:cs typeface="Arial" charset="0"/>
              </a:rPr>
              <a:t>việc</a:t>
            </a:r>
            <a:r>
              <a:rPr lang="en-US" dirty="0" smtClean="0">
                <a:latin typeface="Arial" charset="0"/>
                <a:cs typeface="Arial" charset="0"/>
              </a:rPr>
              <a:t>, </a:t>
            </a:r>
            <a:r>
              <a:rPr lang="en-US" dirty="0" err="1" smtClean="0">
                <a:latin typeface="Arial" charset="0"/>
                <a:cs typeface="Arial" charset="0"/>
              </a:rPr>
              <a:t>toàn</a:t>
            </a:r>
            <a:r>
              <a:rPr lang="en-US" dirty="0" smtClean="0">
                <a:latin typeface="Arial" charset="0"/>
                <a:cs typeface="Arial" charset="0"/>
              </a:rPr>
              <a:t> </a:t>
            </a:r>
            <a:r>
              <a:rPr lang="en-US" dirty="0" err="1" smtClean="0">
                <a:latin typeface="Arial" charset="0"/>
                <a:cs typeface="Arial" charset="0"/>
              </a:rPr>
              <a:t>mạng</a:t>
            </a:r>
            <a:r>
              <a:rPr lang="en-US" dirty="0" smtClean="0">
                <a:latin typeface="Arial" charset="0"/>
                <a:cs typeface="Arial" charset="0"/>
              </a:rPr>
              <a:t> </a:t>
            </a:r>
            <a:r>
              <a:rPr lang="en-US" dirty="0" err="1" smtClean="0">
                <a:latin typeface="Arial" charset="0"/>
                <a:cs typeface="Arial" charset="0"/>
              </a:rPr>
              <a:t>cũng</a:t>
            </a:r>
            <a:r>
              <a:rPr lang="en-US" dirty="0" smtClean="0">
                <a:latin typeface="Arial" charset="0"/>
                <a:cs typeface="Arial" charset="0"/>
              </a:rPr>
              <a:t> </a:t>
            </a:r>
            <a:r>
              <a:rPr lang="en-US" dirty="0" err="1" smtClean="0">
                <a:latin typeface="Arial" charset="0"/>
                <a:cs typeface="Arial" charset="0"/>
              </a:rPr>
              <a:t>sẽ</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làm</a:t>
            </a:r>
            <a:r>
              <a:rPr lang="en-US" dirty="0" smtClean="0">
                <a:latin typeface="Arial" charset="0"/>
                <a:cs typeface="Arial" charset="0"/>
              </a:rPr>
              <a:t> </a:t>
            </a:r>
            <a:r>
              <a:rPr lang="en-US" dirty="0" err="1" smtClean="0">
                <a:latin typeface="Arial" charset="0"/>
                <a:cs typeface="Arial" charset="0"/>
              </a:rPr>
              <a:t>việc</a:t>
            </a:r>
            <a:endParaRPr lang="en-US" dirty="0" smtClean="0">
              <a:latin typeface="Arial" charset="0"/>
              <a:cs typeface="Arial" charset="0"/>
            </a:endParaRPr>
          </a:p>
          <a:p>
            <a:pPr lvl="1" eaLnBrk="1" hangingPunct="1"/>
            <a:r>
              <a:rPr lang="en-US" dirty="0" err="1" smtClean="0">
                <a:latin typeface="Arial" charset="0"/>
                <a:cs typeface="Arial" charset="0"/>
              </a:rPr>
              <a:t>Sử</a:t>
            </a:r>
            <a:r>
              <a:rPr lang="en-US" dirty="0" smtClean="0">
                <a:latin typeface="Arial" charset="0"/>
                <a:cs typeface="Arial" charset="0"/>
              </a:rPr>
              <a:t> </a:t>
            </a:r>
            <a:r>
              <a:rPr lang="en-US" dirty="0" err="1" smtClean="0">
                <a:latin typeface="Arial" charset="0"/>
                <a:cs typeface="Arial" charset="0"/>
              </a:rPr>
              <a:t>dụng</a:t>
            </a:r>
            <a:r>
              <a:rPr lang="en-US" dirty="0" smtClean="0">
                <a:latin typeface="Arial" charset="0"/>
                <a:cs typeface="Arial" charset="0"/>
              </a:rPr>
              <a:t> </a:t>
            </a:r>
            <a:r>
              <a:rPr lang="en-US" dirty="0" err="1" smtClean="0">
                <a:latin typeface="Arial" charset="0"/>
                <a:cs typeface="Arial" charset="0"/>
              </a:rPr>
              <a:t>nhiều</a:t>
            </a:r>
            <a:r>
              <a:rPr lang="en-US" dirty="0" smtClean="0">
                <a:latin typeface="Arial" charset="0"/>
                <a:cs typeface="Arial" charset="0"/>
              </a:rPr>
              <a:t> </a:t>
            </a:r>
            <a:r>
              <a:rPr lang="en-US" dirty="0" err="1" smtClean="0">
                <a:latin typeface="Arial" charset="0"/>
                <a:cs typeface="Arial" charset="0"/>
              </a:rPr>
              <a:t>cáp</a:t>
            </a:r>
            <a:endParaRPr lang="en-US" dirty="0" smtClean="0">
              <a:latin typeface="Arial" charset="0"/>
              <a:cs typeface="Arial"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7</a:t>
            </a:fld>
            <a:endParaRPr lang="en-GB"/>
          </a:p>
        </p:txBody>
      </p:sp>
    </p:spTree>
    <p:extLst>
      <p:ext uri="{BB962C8B-B14F-4D97-AF65-F5344CB8AC3E}">
        <p14:creationId xmlns:p14="http://schemas.microsoft.com/office/powerpoint/2010/main" val="291246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488" lvl="1" indent="-230188"/>
            <a:r>
              <a:rPr lang="en-US" dirty="0" smtClean="0">
                <a:cs typeface="Times New Roman" pitchFamily="18" charset="0"/>
              </a:rPr>
              <a:t>Highly fault-tolerant: </a:t>
            </a:r>
            <a:r>
              <a:rPr lang="en-US" dirty="0" err="1" smtClean="0">
                <a:cs typeface="Times New Roman" pitchFamily="18" charset="0"/>
              </a:rPr>
              <a:t>chịu</a:t>
            </a:r>
            <a:r>
              <a:rPr lang="en-US" dirty="0" smtClean="0">
                <a:cs typeface="Times New Roman" pitchFamily="18" charset="0"/>
              </a:rPr>
              <a:t> </a:t>
            </a:r>
            <a:r>
              <a:rPr lang="en-US" dirty="0" err="1" smtClean="0">
                <a:cs typeface="Times New Roman" pitchFamily="18" charset="0"/>
              </a:rPr>
              <a:t>lỗi</a:t>
            </a:r>
            <a:r>
              <a:rPr lang="en-US" dirty="0" smtClean="0">
                <a:cs typeface="Times New Roman" pitchFamily="18" charset="0"/>
              </a:rPr>
              <a:t> </a:t>
            </a:r>
            <a:r>
              <a:rPr lang="en-US" dirty="0" err="1" smtClean="0">
                <a:cs typeface="Times New Roman" pitchFamily="18" charset="0"/>
              </a:rPr>
              <a:t>cao</a:t>
            </a:r>
            <a:endParaRPr lang="en-US" dirty="0" smtClean="0">
              <a:cs typeface="Times New Roman" pitchFamily="18" charset="0"/>
            </a:endParaRPr>
          </a:p>
          <a:p>
            <a:pPr marL="344488" lvl="1" indent="-230188"/>
            <a:r>
              <a:rPr lang="en-US" dirty="0" smtClean="0">
                <a:cs typeface="Times New Roman" pitchFamily="18" charset="0"/>
              </a:rPr>
              <a:t>Expensive to implement: </a:t>
            </a:r>
            <a:r>
              <a:rPr lang="en-US" dirty="0" err="1" smtClean="0">
                <a:cs typeface="Times New Roman" pitchFamily="18" charset="0"/>
              </a:rPr>
              <a:t>tốn</a:t>
            </a:r>
            <a:r>
              <a:rPr lang="en-US" dirty="0" smtClean="0">
                <a:cs typeface="Times New Roman" pitchFamily="18" charset="0"/>
              </a:rPr>
              <a:t> </a:t>
            </a:r>
            <a:r>
              <a:rPr lang="en-US" dirty="0" err="1" smtClean="0">
                <a:cs typeface="Times New Roman" pitchFamily="18" charset="0"/>
              </a:rPr>
              <a:t>kém</a:t>
            </a:r>
            <a:r>
              <a:rPr lang="en-US" dirty="0" smtClean="0">
                <a:cs typeface="Times New Roman" pitchFamily="18" charset="0"/>
              </a:rPr>
              <a:t> </a:t>
            </a:r>
            <a:r>
              <a:rPr lang="en-US" dirty="0" err="1" smtClean="0">
                <a:cs typeface="Times New Roman" pitchFamily="18" charset="0"/>
              </a:rPr>
              <a:t>để</a:t>
            </a:r>
            <a:r>
              <a:rPr lang="en-US" dirty="0" smtClean="0">
                <a:cs typeface="Times New Roman" pitchFamily="18" charset="0"/>
              </a:rPr>
              <a:t> </a:t>
            </a:r>
            <a:r>
              <a:rPr lang="en-US" dirty="0" err="1" smtClean="0">
                <a:cs typeface="Times New Roman" pitchFamily="18" charset="0"/>
              </a:rPr>
              <a:t>thực</a:t>
            </a:r>
            <a:r>
              <a:rPr lang="en-US" dirty="0" smtClean="0">
                <a:cs typeface="Times New Roman" pitchFamily="18" charset="0"/>
              </a:rPr>
              <a:t> </a:t>
            </a:r>
            <a:r>
              <a:rPr lang="en-US" dirty="0" err="1" smtClean="0">
                <a:cs typeface="Times New Roman" pitchFamily="18" charset="0"/>
              </a:rPr>
              <a:t>hiện</a:t>
            </a:r>
            <a:endParaRPr lang="en-US" dirty="0" smtClean="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9</a:t>
            </a:fld>
            <a:endParaRPr lang="en-GB"/>
          </a:p>
        </p:txBody>
      </p:sp>
    </p:spTree>
    <p:extLst>
      <p:ext uri="{BB962C8B-B14F-4D97-AF65-F5344CB8AC3E}">
        <p14:creationId xmlns:p14="http://schemas.microsoft.com/office/powerpoint/2010/main" val="82395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dirty="0" err="1" smtClean="0"/>
              <a:t>Các</a:t>
            </a:r>
            <a:r>
              <a:rPr lang="en-US" sz="1200" b="1" dirty="0" smtClean="0"/>
              <a:t> </a:t>
            </a:r>
            <a:r>
              <a:rPr lang="en-US" sz="1200" b="1" dirty="0" err="1" smtClean="0"/>
              <a:t>giao</a:t>
            </a:r>
            <a:r>
              <a:rPr lang="en-US" sz="1200" b="1" dirty="0" smtClean="0"/>
              <a:t> </a:t>
            </a:r>
            <a:r>
              <a:rPr lang="en-US" sz="1200" b="1" dirty="0" err="1" smtClean="0"/>
              <a:t>thức</a:t>
            </a:r>
            <a:r>
              <a:rPr lang="en-US" sz="1200" b="1" dirty="0" smtClean="0"/>
              <a:t> </a:t>
            </a:r>
            <a:r>
              <a:rPr lang="en-US" sz="1200" b="1" dirty="0" err="1" smtClean="0"/>
              <a:t>truy</a:t>
            </a:r>
            <a:r>
              <a:rPr lang="en-US" sz="1200" b="1" dirty="0" smtClean="0"/>
              <a:t> </a:t>
            </a:r>
            <a:r>
              <a:rPr lang="en-US" sz="1200" b="1" dirty="0" err="1" smtClean="0"/>
              <a:t>cập</a:t>
            </a:r>
            <a:r>
              <a:rPr lang="en-US" sz="1200" b="1" dirty="0" smtClean="0"/>
              <a:t> </a:t>
            </a:r>
            <a:r>
              <a:rPr lang="en-US" sz="1200" b="1" dirty="0" err="1" smtClean="0"/>
              <a:t>đường</a:t>
            </a:r>
            <a:r>
              <a:rPr lang="en-US" sz="1200" b="1" dirty="0" smtClean="0"/>
              <a:t> </a:t>
            </a:r>
            <a:r>
              <a:rPr lang="en-US" sz="1200" b="1" dirty="0" err="1" smtClean="0"/>
              <a:t>truyền</a:t>
            </a:r>
            <a:r>
              <a:rPr lang="en-US" sz="1200" b="1" dirty="0" smtClean="0"/>
              <a:t> </a:t>
            </a:r>
            <a:r>
              <a:rPr lang="en-US" sz="1200" b="1" dirty="0" err="1" smtClean="0"/>
              <a:t>trên</a:t>
            </a:r>
            <a:r>
              <a:rPr lang="en-US" sz="1200" b="1" dirty="0" smtClean="0"/>
              <a:t> </a:t>
            </a:r>
            <a:r>
              <a:rPr lang="en-US" sz="1200" b="1" dirty="0" err="1" smtClean="0"/>
              <a:t>mạng</a:t>
            </a:r>
            <a:r>
              <a:rPr lang="en-US" sz="1200" b="1" dirty="0" smtClean="0"/>
              <a:t> LAN</a:t>
            </a:r>
            <a:r>
              <a:rPr lang="en-US" sz="1200" dirty="0" smtClean="0"/>
              <a:t> </a:t>
            </a:r>
          </a:p>
          <a:p>
            <a:pPr marL="457200" indent="-457200" algn="just" eaLnBrk="1" fontAlgn="auto" hangingPunct="1">
              <a:lnSpc>
                <a:spcPct val="90000"/>
              </a:lnSpc>
              <a:spcBef>
                <a:spcPts val="580"/>
              </a:spcBef>
              <a:spcAft>
                <a:spcPts val="0"/>
              </a:spcAft>
              <a:buFontTx/>
              <a:buAutoNum type="arabicPeriod"/>
              <a:defRPr/>
            </a:pPr>
            <a:r>
              <a:rPr lang="en-US" sz="2400" b="1" dirty="0" err="1" smtClean="0"/>
              <a:t>Giao</a:t>
            </a:r>
            <a:r>
              <a:rPr lang="en-US" sz="2400" b="1" dirty="0" smtClean="0"/>
              <a:t> </a:t>
            </a:r>
            <a:r>
              <a:rPr lang="en-US" sz="2400" b="1" dirty="0" err="1" smtClean="0"/>
              <a:t>thức</a:t>
            </a:r>
            <a:r>
              <a:rPr lang="en-US" sz="2400" b="1" dirty="0" smtClean="0"/>
              <a:t> </a:t>
            </a:r>
            <a:r>
              <a:rPr lang="en-US" sz="2400" b="1" dirty="0" err="1" smtClean="0"/>
              <a:t>chuyển</a:t>
            </a:r>
            <a:r>
              <a:rPr lang="en-US" sz="2400" b="1" dirty="0" smtClean="0"/>
              <a:t> </a:t>
            </a:r>
            <a:r>
              <a:rPr lang="en-US" sz="2400" b="1" dirty="0" err="1" smtClean="0"/>
              <a:t>mạch</a:t>
            </a:r>
            <a:r>
              <a:rPr lang="en-US" sz="2400" b="1" dirty="0" smtClean="0"/>
              <a:t> (</a:t>
            </a:r>
            <a:r>
              <a:rPr lang="en-US" sz="2400" b="1" dirty="0" err="1" smtClean="0"/>
              <a:t>yêu</a:t>
            </a:r>
            <a:r>
              <a:rPr lang="en-US" sz="2400" b="1" dirty="0" smtClean="0"/>
              <a:t> </a:t>
            </a:r>
            <a:r>
              <a:rPr lang="en-US" sz="2400" b="1" dirty="0" err="1" smtClean="0"/>
              <a:t>cầu</a:t>
            </a:r>
            <a:r>
              <a:rPr lang="en-US" sz="2400" b="1" dirty="0" smtClean="0"/>
              <a:t> </a:t>
            </a:r>
            <a:r>
              <a:rPr lang="en-US" sz="2400" b="1" dirty="0" err="1" smtClean="0"/>
              <a:t>và</a:t>
            </a:r>
            <a:r>
              <a:rPr lang="en-US" sz="2400" b="1" dirty="0" smtClean="0"/>
              <a:t> </a:t>
            </a:r>
            <a:r>
              <a:rPr lang="en-US" sz="2400" b="1" dirty="0" err="1" smtClean="0"/>
              <a:t>chấp</a:t>
            </a:r>
            <a:r>
              <a:rPr lang="en-US" sz="2400" b="1" dirty="0" smtClean="0"/>
              <a:t> </a:t>
            </a:r>
            <a:r>
              <a:rPr lang="en-US" sz="2400" b="1" dirty="0" err="1" smtClean="0"/>
              <a:t>nhận</a:t>
            </a:r>
            <a:r>
              <a:rPr lang="en-US" sz="2400" b="1" dirty="0" smtClean="0"/>
              <a:t>)</a:t>
            </a:r>
            <a:r>
              <a:rPr lang="en-US" sz="2400" dirty="0" smtClean="0"/>
              <a:t> </a:t>
            </a:r>
          </a:p>
          <a:p>
            <a:pPr marL="731838" lvl="1" indent="-457200" algn="just" eaLnBrk="1" fontAlgn="auto" hangingPunct="1">
              <a:lnSpc>
                <a:spcPct val="90000"/>
              </a:lnSpc>
              <a:spcBef>
                <a:spcPts val="580"/>
              </a:spcBef>
              <a:spcAft>
                <a:spcPts val="0"/>
              </a:spcAft>
              <a:buFont typeface="Wingdings 2"/>
              <a:buChar char=""/>
              <a:defRPr/>
            </a:pPr>
            <a:r>
              <a:rPr lang="en-US" sz="2200" dirty="0" err="1" smtClean="0"/>
              <a:t>Trạm</a:t>
            </a:r>
            <a:r>
              <a:rPr lang="en-US" sz="2200" dirty="0" smtClean="0"/>
              <a:t> </a:t>
            </a:r>
            <a:r>
              <a:rPr lang="en-US" sz="2200" dirty="0" err="1" smtClean="0"/>
              <a:t>yêu</a:t>
            </a:r>
            <a:r>
              <a:rPr lang="en-US" sz="2200" dirty="0" smtClean="0"/>
              <a:t> </a:t>
            </a:r>
            <a:r>
              <a:rPr lang="en-US" sz="2200" dirty="0" err="1" smtClean="0"/>
              <a:t>cầu</a:t>
            </a:r>
            <a:r>
              <a:rPr lang="en-US" sz="2200" dirty="0" smtClean="0"/>
              <a:t>, </a:t>
            </a:r>
            <a:r>
              <a:rPr lang="en-US" sz="2200" dirty="0" err="1" smtClean="0"/>
              <a:t>nếu</a:t>
            </a:r>
            <a:r>
              <a:rPr lang="en-US" sz="2200" dirty="0" smtClean="0"/>
              <a:t> </a:t>
            </a:r>
            <a:r>
              <a:rPr lang="en-US" sz="2200" dirty="0" err="1" smtClean="0"/>
              <a:t>đường</a:t>
            </a:r>
            <a:r>
              <a:rPr lang="en-US" sz="2200" dirty="0" smtClean="0"/>
              <a:t> </a:t>
            </a:r>
            <a:r>
              <a:rPr lang="en-US" sz="2200" dirty="0" err="1" smtClean="0"/>
              <a:t>cáp</a:t>
            </a:r>
            <a:r>
              <a:rPr lang="en-US" sz="2200" dirty="0" smtClean="0"/>
              <a:t> </a:t>
            </a:r>
            <a:r>
              <a:rPr lang="en-US" sz="2200" dirty="0" err="1" smtClean="0"/>
              <a:t>không</a:t>
            </a:r>
            <a:r>
              <a:rPr lang="en-US" sz="2200" dirty="0" smtClean="0"/>
              <a:t> </a:t>
            </a:r>
            <a:r>
              <a:rPr lang="en-US" sz="2200" dirty="0" err="1" smtClean="0"/>
              <a:t>bận</a:t>
            </a:r>
            <a:r>
              <a:rPr lang="en-US" sz="2200" dirty="0" smtClean="0"/>
              <a:t> </a:t>
            </a:r>
            <a:r>
              <a:rPr lang="en-US" sz="2200" dirty="0" err="1" smtClean="0"/>
              <a:t>thì</a:t>
            </a:r>
            <a:r>
              <a:rPr lang="en-US" sz="2200" dirty="0" smtClean="0"/>
              <a:t> </a:t>
            </a:r>
            <a:r>
              <a:rPr lang="en-US" sz="2200" dirty="0" err="1" smtClean="0"/>
              <a:t>đáp</a:t>
            </a:r>
            <a:r>
              <a:rPr lang="en-US" sz="2200" dirty="0" smtClean="0"/>
              <a:t> </a:t>
            </a:r>
            <a:r>
              <a:rPr lang="en-US" sz="2200" dirty="0" err="1" smtClean="0"/>
              <a:t>ứng</a:t>
            </a:r>
            <a:r>
              <a:rPr lang="en-US" sz="2200" dirty="0" smtClean="0"/>
              <a:t>; </a:t>
            </a:r>
            <a:r>
              <a:rPr lang="en-US" sz="2200" dirty="0" err="1" smtClean="0"/>
              <a:t>ngược</a:t>
            </a:r>
            <a:r>
              <a:rPr lang="en-US" sz="2200" dirty="0" smtClean="0"/>
              <a:t> </a:t>
            </a:r>
            <a:r>
              <a:rPr lang="en-US" sz="2200" dirty="0" err="1" smtClean="0"/>
              <a:t>lại</a:t>
            </a:r>
            <a:r>
              <a:rPr lang="en-US" sz="2200" dirty="0" smtClean="0"/>
              <a:t> </a:t>
            </a:r>
            <a:r>
              <a:rPr lang="en-US" sz="2200" dirty="0" err="1" smtClean="0"/>
              <a:t>từ</a:t>
            </a:r>
            <a:r>
              <a:rPr lang="en-US" sz="2200" dirty="0" smtClean="0"/>
              <a:t> </a:t>
            </a:r>
            <a:r>
              <a:rPr lang="en-US" sz="2200" dirty="0" err="1" smtClean="0"/>
              <a:t>chối</a:t>
            </a:r>
            <a:r>
              <a:rPr lang="en-US" sz="2200" dirty="0" smtClean="0"/>
              <a:t>. </a:t>
            </a:r>
          </a:p>
          <a:p>
            <a:pPr marL="457200" indent="-457200" algn="just" eaLnBrk="1" fontAlgn="auto" hangingPunct="1">
              <a:lnSpc>
                <a:spcPct val="90000"/>
              </a:lnSpc>
              <a:spcBef>
                <a:spcPts val="580"/>
              </a:spcBef>
              <a:spcAft>
                <a:spcPts val="0"/>
              </a:spcAft>
              <a:buFontTx/>
              <a:buAutoNum type="arabicPeriod" startAt="2"/>
              <a:defRPr/>
            </a:pPr>
            <a:r>
              <a:rPr lang="en-US" sz="2400" b="1" dirty="0" err="1" smtClean="0"/>
              <a:t>Giao</a:t>
            </a:r>
            <a:r>
              <a:rPr lang="en-US" sz="2400" b="1" dirty="0" smtClean="0"/>
              <a:t> </a:t>
            </a:r>
            <a:r>
              <a:rPr lang="en-US" sz="2400" b="1" dirty="0" err="1" smtClean="0"/>
              <a:t>thức</a:t>
            </a:r>
            <a:r>
              <a:rPr lang="en-US" sz="2400" b="1" dirty="0" smtClean="0"/>
              <a:t> </a:t>
            </a:r>
            <a:r>
              <a:rPr lang="en-US" sz="2400" b="1" dirty="0" err="1" smtClean="0"/>
              <a:t>đường</a:t>
            </a:r>
            <a:r>
              <a:rPr lang="en-US" sz="2400" b="1" dirty="0" smtClean="0"/>
              <a:t> </a:t>
            </a:r>
            <a:r>
              <a:rPr lang="en-US" sz="2400" b="1" dirty="0" err="1" smtClean="0"/>
              <a:t>dây</a:t>
            </a:r>
            <a:r>
              <a:rPr lang="en-US" sz="2400" b="1" dirty="0" smtClean="0"/>
              <a:t> </a:t>
            </a:r>
            <a:r>
              <a:rPr lang="en-US" sz="2400" b="1" dirty="0" err="1" smtClean="0"/>
              <a:t>đa</a:t>
            </a:r>
            <a:r>
              <a:rPr lang="en-US" sz="2400" b="1" dirty="0" smtClean="0"/>
              <a:t> </a:t>
            </a:r>
            <a:r>
              <a:rPr lang="en-US" sz="2400" b="1" dirty="0" err="1" smtClean="0"/>
              <a:t>truy</a:t>
            </a:r>
            <a:r>
              <a:rPr lang="en-US" sz="2400" b="1" dirty="0" smtClean="0"/>
              <a:t> </a:t>
            </a:r>
            <a:r>
              <a:rPr lang="en-US" sz="2400" b="1" dirty="0" err="1" smtClean="0"/>
              <a:t>cập</a:t>
            </a:r>
            <a:r>
              <a:rPr lang="en-US" sz="2400" b="1" dirty="0" smtClean="0"/>
              <a:t> </a:t>
            </a:r>
            <a:r>
              <a:rPr lang="en-US" sz="2400" b="1" dirty="0" err="1" smtClean="0"/>
              <a:t>với</a:t>
            </a:r>
            <a:r>
              <a:rPr lang="en-US" sz="2400" b="1" dirty="0" smtClean="0"/>
              <a:t> </a:t>
            </a:r>
            <a:r>
              <a:rPr lang="en-US" sz="2400" b="1" dirty="0" err="1" smtClean="0"/>
              <a:t>cảm</a:t>
            </a:r>
            <a:r>
              <a:rPr lang="en-US" sz="2400" b="1" dirty="0" smtClean="0"/>
              <a:t> </a:t>
            </a:r>
            <a:r>
              <a:rPr lang="en-US" sz="2400" b="1" dirty="0" err="1" smtClean="0"/>
              <a:t>nhận</a:t>
            </a:r>
            <a:r>
              <a:rPr lang="en-US" sz="2400" b="1" dirty="0" smtClean="0"/>
              <a:t> </a:t>
            </a:r>
            <a:r>
              <a:rPr lang="en-US" sz="2400" b="1" dirty="0" err="1" smtClean="0"/>
              <a:t>va</a:t>
            </a:r>
            <a:r>
              <a:rPr lang="en-US" sz="2400" b="1" dirty="0" smtClean="0"/>
              <a:t> </a:t>
            </a:r>
            <a:r>
              <a:rPr lang="en-US" sz="2400" b="1" dirty="0" err="1" smtClean="0"/>
              <a:t>chạm</a:t>
            </a:r>
            <a:r>
              <a:rPr lang="en-US" sz="2400" b="1" dirty="0" smtClean="0"/>
              <a:t> (Carrier Sense Multiple Access with Collision Detection hay CSMA/CD)</a:t>
            </a:r>
            <a:r>
              <a:rPr lang="en-US" sz="2400" dirty="0" smtClean="0"/>
              <a:t> </a:t>
            </a:r>
          </a:p>
          <a:p>
            <a:pPr marL="731838" lvl="1" indent="-457200" algn="just" eaLnBrk="1" fontAlgn="auto" hangingPunct="1">
              <a:lnSpc>
                <a:spcPct val="90000"/>
              </a:lnSpc>
              <a:spcBef>
                <a:spcPts val="580"/>
              </a:spcBef>
              <a:spcAft>
                <a:spcPts val="0"/>
              </a:spcAft>
              <a:buFont typeface="Wingdings 2"/>
              <a:buChar char=""/>
              <a:defRPr/>
            </a:pPr>
            <a:r>
              <a:rPr lang="en-US" sz="2200" dirty="0" err="1" smtClean="0"/>
              <a:t>Trạm</a:t>
            </a:r>
            <a:r>
              <a:rPr lang="en-US" sz="2200" dirty="0" smtClean="0"/>
              <a:t> </a:t>
            </a:r>
            <a:r>
              <a:rPr lang="en-US" sz="2200" dirty="0" err="1" smtClean="0"/>
              <a:t>tạm</a:t>
            </a:r>
            <a:r>
              <a:rPr lang="en-US" sz="2200" dirty="0" smtClean="0"/>
              <a:t> </a:t>
            </a:r>
            <a:r>
              <a:rPr lang="en-US" sz="2200" dirty="0" err="1" smtClean="0"/>
              <a:t>chờ</a:t>
            </a:r>
            <a:r>
              <a:rPr lang="en-US" sz="2200" dirty="0" smtClean="0"/>
              <a:t> </a:t>
            </a:r>
            <a:r>
              <a:rPr lang="en-US" sz="2200" dirty="0" err="1" smtClean="0"/>
              <a:t>đợi</a:t>
            </a:r>
            <a:r>
              <a:rPr lang="en-US" sz="2200" dirty="0" smtClean="0"/>
              <a:t> </a:t>
            </a:r>
            <a:r>
              <a:rPr lang="en-US" sz="2200" dirty="0" err="1" smtClean="0"/>
              <a:t>một</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ngẫu</a:t>
            </a:r>
            <a:r>
              <a:rPr lang="en-US" sz="2200" dirty="0" smtClean="0"/>
              <a:t> </a:t>
            </a:r>
            <a:r>
              <a:rPr lang="en-US" sz="2200" dirty="0" err="1" smtClean="0"/>
              <a:t>nhiên</a:t>
            </a:r>
            <a:r>
              <a:rPr lang="en-US" sz="2200" dirty="0" smtClean="0"/>
              <a:t> </a:t>
            </a:r>
            <a:r>
              <a:rPr lang="en-US" sz="2200" dirty="0" err="1" smtClean="0"/>
              <a:t>nào</a:t>
            </a:r>
            <a:r>
              <a:rPr lang="en-US" sz="2200" dirty="0" smtClean="0"/>
              <a:t> </a:t>
            </a:r>
            <a:r>
              <a:rPr lang="en-US" sz="2200" dirty="0" err="1" smtClean="0"/>
              <a:t>đó</a:t>
            </a:r>
            <a:r>
              <a:rPr lang="en-US" sz="2200" dirty="0" smtClean="0"/>
              <a:t> </a:t>
            </a:r>
            <a:r>
              <a:rPr lang="en-US" sz="2200" dirty="0" err="1" smtClean="0"/>
              <a:t>rồi</a:t>
            </a:r>
            <a:r>
              <a:rPr lang="en-US" sz="2200" dirty="0" smtClean="0"/>
              <a:t> </a:t>
            </a:r>
            <a:r>
              <a:rPr lang="en-US" sz="2200" dirty="0" err="1" smtClean="0"/>
              <a:t>lại</a:t>
            </a:r>
            <a:r>
              <a:rPr lang="en-US" sz="2200" dirty="0" smtClean="0"/>
              <a:t> </a:t>
            </a:r>
            <a:r>
              <a:rPr lang="en-US" sz="2200" dirty="0" err="1" smtClean="0"/>
              <a:t>bắt</a:t>
            </a:r>
            <a:r>
              <a:rPr lang="en-US" sz="2200" dirty="0" smtClean="0"/>
              <a:t> </a:t>
            </a:r>
            <a:r>
              <a:rPr lang="en-US" sz="2200" dirty="0" err="1" smtClean="0"/>
              <a:t>đầu</a:t>
            </a:r>
            <a:r>
              <a:rPr lang="en-US" sz="2200" dirty="0" smtClean="0"/>
              <a:t> </a:t>
            </a:r>
            <a:r>
              <a:rPr lang="en-US" sz="2200" dirty="0" err="1" smtClean="0"/>
              <a:t>kiểm</a:t>
            </a:r>
            <a:r>
              <a:rPr lang="en-US" sz="2200" dirty="0" smtClean="0"/>
              <a:t> </a:t>
            </a:r>
            <a:r>
              <a:rPr lang="en-US" sz="2200" dirty="0" err="1" smtClean="0"/>
              <a:t>tra</a:t>
            </a:r>
            <a:r>
              <a:rPr lang="en-US" sz="2200" dirty="0" smtClean="0"/>
              <a:t> </a:t>
            </a:r>
            <a:r>
              <a:rPr lang="en-US" sz="2200" dirty="0" err="1" smtClean="0"/>
              <a:t>đường</a:t>
            </a:r>
            <a:r>
              <a:rPr lang="en-US" sz="2200" dirty="0" smtClean="0"/>
              <a:t> </a:t>
            </a:r>
            <a:r>
              <a:rPr lang="en-US" sz="2200" dirty="0" err="1" smtClean="0"/>
              <a:t>truyền</a:t>
            </a:r>
            <a:r>
              <a:rPr lang="en-US" sz="2200" dirty="0" smtClean="0"/>
              <a:t>.</a:t>
            </a:r>
            <a:endParaRPr lang="en-US" sz="2200" i="1" dirty="0" smtClean="0"/>
          </a:p>
          <a:p>
            <a:pPr marL="731838" lvl="1" indent="-457200" algn="just" eaLnBrk="1" fontAlgn="auto" hangingPunct="1">
              <a:lnSpc>
                <a:spcPct val="90000"/>
              </a:lnSpc>
              <a:spcBef>
                <a:spcPts val="580"/>
              </a:spcBef>
              <a:spcAft>
                <a:spcPts val="0"/>
              </a:spcAft>
              <a:buFont typeface="Wingdings 2"/>
              <a:buChar char=""/>
              <a:defRPr/>
            </a:pPr>
            <a:r>
              <a:rPr lang="en-US" sz="2200" dirty="0" err="1" smtClean="0"/>
              <a:t>Trạm</a:t>
            </a:r>
            <a:r>
              <a:rPr lang="en-US" sz="2200" dirty="0" smtClean="0"/>
              <a:t> </a:t>
            </a:r>
            <a:r>
              <a:rPr lang="en-US" sz="2200" dirty="0" err="1" smtClean="0"/>
              <a:t>tiếp</a:t>
            </a:r>
            <a:r>
              <a:rPr lang="en-US" sz="2200" dirty="0" smtClean="0"/>
              <a:t> </a:t>
            </a:r>
            <a:r>
              <a:rPr lang="en-US" sz="2200" dirty="0" err="1" smtClean="0"/>
              <a:t>tục</a:t>
            </a:r>
            <a:r>
              <a:rPr lang="en-US" sz="2200" dirty="0" smtClean="0"/>
              <a:t> </a:t>
            </a:r>
            <a:r>
              <a:rPr lang="en-US" sz="2200" dirty="0" err="1" smtClean="0"/>
              <a:t>kiểm</a:t>
            </a:r>
            <a:r>
              <a:rPr lang="en-US" sz="2200" dirty="0" smtClean="0"/>
              <a:t> </a:t>
            </a:r>
            <a:r>
              <a:rPr lang="en-US" sz="2200" dirty="0" err="1" smtClean="0"/>
              <a:t>tra</a:t>
            </a:r>
            <a:r>
              <a:rPr lang="en-US" sz="2200" dirty="0" smtClean="0"/>
              <a:t> </a:t>
            </a:r>
            <a:r>
              <a:rPr lang="en-US" sz="2200" dirty="0" err="1" smtClean="0"/>
              <a:t>đường</a:t>
            </a:r>
            <a:r>
              <a:rPr lang="en-US" sz="2200" dirty="0" smtClean="0"/>
              <a:t> </a:t>
            </a:r>
            <a:r>
              <a:rPr lang="en-US" sz="2200" dirty="0" err="1" smtClean="0"/>
              <a:t>truyền</a:t>
            </a:r>
            <a:r>
              <a:rPr lang="en-US" sz="2200" dirty="0" smtClean="0"/>
              <a:t> </a:t>
            </a:r>
            <a:r>
              <a:rPr lang="en-US" sz="2200" dirty="0" err="1" smtClean="0"/>
              <a:t>đến</a:t>
            </a:r>
            <a:r>
              <a:rPr lang="en-US" sz="2200" dirty="0" smtClean="0"/>
              <a:t> </a:t>
            </a:r>
            <a:r>
              <a:rPr lang="en-US" sz="2200" dirty="0" err="1" smtClean="0"/>
              <a:t>khi</a:t>
            </a:r>
            <a:r>
              <a:rPr lang="en-US" sz="2200" dirty="0" smtClean="0"/>
              <a:t> </a:t>
            </a:r>
            <a:r>
              <a:rPr lang="en-US" sz="2200" dirty="0" err="1" smtClean="0"/>
              <a:t>đường</a:t>
            </a:r>
            <a:r>
              <a:rPr lang="en-US" sz="2200" dirty="0" smtClean="0"/>
              <a:t> </a:t>
            </a:r>
            <a:r>
              <a:rPr lang="en-US" sz="2200" dirty="0" err="1" smtClean="0"/>
              <a:t>truyền</a:t>
            </a:r>
            <a:r>
              <a:rPr lang="en-US" sz="2200" dirty="0" smtClean="0"/>
              <a:t> </a:t>
            </a:r>
            <a:r>
              <a:rPr lang="en-US" sz="2200" dirty="0" err="1" smtClean="0"/>
              <a:t>rảnh</a:t>
            </a:r>
            <a:r>
              <a:rPr lang="en-US" sz="2200" dirty="0" smtClean="0"/>
              <a:t> </a:t>
            </a:r>
            <a:r>
              <a:rPr lang="en-US" sz="2200" dirty="0" err="1" smtClean="0"/>
              <a:t>thì</a:t>
            </a:r>
            <a:r>
              <a:rPr lang="en-US" sz="2200" dirty="0" smtClean="0"/>
              <a:t> </a:t>
            </a:r>
            <a:r>
              <a:rPr lang="en-US" sz="2200" dirty="0" err="1" smtClean="0"/>
              <a:t>truyền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đi</a:t>
            </a:r>
            <a:r>
              <a:rPr lang="en-US" sz="2200" dirty="0" smtClean="0"/>
              <a:t>.</a:t>
            </a:r>
          </a:p>
          <a:p>
            <a:pPr marL="731838" lvl="1" indent="-457200" algn="just" eaLnBrk="1" fontAlgn="auto" hangingPunct="1">
              <a:lnSpc>
                <a:spcPct val="90000"/>
              </a:lnSpc>
              <a:spcBef>
                <a:spcPts val="580"/>
              </a:spcBef>
              <a:spcAft>
                <a:spcPts val="0"/>
              </a:spcAft>
              <a:buFont typeface="Wingdings 2"/>
              <a:buChar char=""/>
              <a:defRPr/>
            </a:pPr>
            <a:r>
              <a:rPr lang="en-US" sz="2200" dirty="0" err="1" smtClean="0"/>
              <a:t>Trạm</a:t>
            </a:r>
            <a:r>
              <a:rPr lang="en-US" sz="2200" dirty="0" smtClean="0"/>
              <a:t> </a:t>
            </a:r>
            <a:r>
              <a:rPr lang="en-US" sz="2200" dirty="0" err="1" smtClean="0"/>
              <a:t>tiếp</a:t>
            </a:r>
            <a:r>
              <a:rPr lang="en-US" sz="2200" dirty="0" smtClean="0"/>
              <a:t> </a:t>
            </a:r>
            <a:r>
              <a:rPr lang="en-US" sz="2200" dirty="0" err="1" smtClean="0"/>
              <a:t>tục</a:t>
            </a:r>
            <a:r>
              <a:rPr lang="en-US" sz="2200" dirty="0" smtClean="0"/>
              <a:t> </a:t>
            </a:r>
            <a:r>
              <a:rPr lang="en-US" sz="2200" dirty="0" err="1" smtClean="0"/>
              <a:t>kiểm</a:t>
            </a:r>
            <a:r>
              <a:rPr lang="en-US" sz="2200" dirty="0" smtClean="0"/>
              <a:t> </a:t>
            </a:r>
            <a:r>
              <a:rPr lang="en-US" sz="2200" dirty="0" err="1" smtClean="0"/>
              <a:t>tra</a:t>
            </a:r>
            <a:r>
              <a:rPr lang="en-US" sz="2200" dirty="0" smtClean="0"/>
              <a:t> </a:t>
            </a:r>
            <a:r>
              <a:rPr lang="en-US" sz="2200" dirty="0" err="1" smtClean="0"/>
              <a:t>đường</a:t>
            </a:r>
            <a:r>
              <a:rPr lang="en-US" sz="2200" dirty="0" smtClean="0"/>
              <a:t> </a:t>
            </a:r>
            <a:r>
              <a:rPr lang="en-US" sz="2200" dirty="0" err="1" smtClean="0"/>
              <a:t>truyền</a:t>
            </a:r>
            <a:r>
              <a:rPr lang="en-US" sz="2200" dirty="0" smtClean="0"/>
              <a:t> </a:t>
            </a:r>
            <a:r>
              <a:rPr lang="en-US" sz="2200" dirty="0" err="1" smtClean="0"/>
              <a:t>đến</a:t>
            </a:r>
            <a:r>
              <a:rPr lang="en-US" sz="2200" dirty="0" smtClean="0"/>
              <a:t> </a:t>
            </a:r>
            <a:r>
              <a:rPr lang="en-US" sz="2200" dirty="0" err="1" smtClean="0"/>
              <a:t>khi</a:t>
            </a:r>
            <a:r>
              <a:rPr lang="en-US" sz="2200" dirty="0" smtClean="0"/>
              <a:t> </a:t>
            </a:r>
            <a:r>
              <a:rPr lang="en-US" sz="2200" dirty="0" err="1" smtClean="0"/>
              <a:t>đường</a:t>
            </a:r>
            <a:r>
              <a:rPr lang="en-US" sz="2200" dirty="0" smtClean="0"/>
              <a:t> </a:t>
            </a:r>
            <a:r>
              <a:rPr lang="en-US" sz="2200" dirty="0" err="1" smtClean="0"/>
              <a:t>truyền</a:t>
            </a:r>
            <a:r>
              <a:rPr lang="en-US" sz="2200" dirty="0" smtClean="0"/>
              <a:t> </a:t>
            </a:r>
            <a:r>
              <a:rPr lang="en-US" sz="2200" dirty="0" err="1" smtClean="0"/>
              <a:t>rảnh</a:t>
            </a:r>
            <a:r>
              <a:rPr lang="en-US" sz="2200" dirty="0" smtClean="0"/>
              <a:t> </a:t>
            </a:r>
            <a:r>
              <a:rPr lang="en-US" sz="2200" dirty="0" err="1" smtClean="0"/>
              <a:t>thì</a:t>
            </a:r>
            <a:r>
              <a:rPr lang="en-US" sz="2200" dirty="0" smtClean="0"/>
              <a:t> </a:t>
            </a:r>
            <a:r>
              <a:rPr lang="en-US" sz="2200" dirty="0" err="1" smtClean="0"/>
              <a:t>truyền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đi</a:t>
            </a:r>
            <a:r>
              <a:rPr lang="en-US" sz="2200" dirty="0" smtClean="0"/>
              <a:t> </a:t>
            </a:r>
            <a:r>
              <a:rPr lang="en-US" sz="2200" dirty="0" err="1" smtClean="0"/>
              <a:t>với</a:t>
            </a:r>
            <a:r>
              <a:rPr lang="en-US" sz="2200" dirty="0" smtClean="0"/>
              <a:t> </a:t>
            </a:r>
            <a:r>
              <a:rPr lang="en-US" sz="2200" dirty="0" err="1" smtClean="0"/>
              <a:t>xác</a:t>
            </a:r>
            <a:r>
              <a:rPr lang="en-US" sz="2200" dirty="0" smtClean="0"/>
              <a:t> </a:t>
            </a:r>
            <a:r>
              <a:rPr lang="en-US" sz="2200" dirty="0" err="1" smtClean="0"/>
              <a:t>suất</a:t>
            </a:r>
            <a:r>
              <a:rPr lang="en-US" sz="2200" dirty="0" smtClean="0"/>
              <a:t> p </a:t>
            </a:r>
            <a:r>
              <a:rPr lang="en-US" sz="2200" dirty="0" err="1" smtClean="0"/>
              <a:t>xác</a:t>
            </a:r>
            <a:r>
              <a:rPr lang="en-US" sz="2200" dirty="0" smtClean="0"/>
              <a:t> </a:t>
            </a:r>
            <a:r>
              <a:rPr lang="en-US" sz="2200" dirty="0" err="1" smtClean="0"/>
              <a:t>định</a:t>
            </a:r>
            <a:r>
              <a:rPr lang="en-US" sz="2200" dirty="0" smtClean="0"/>
              <a:t> </a:t>
            </a:r>
            <a:r>
              <a:rPr lang="en-US" sz="2200" dirty="0" err="1" smtClean="0"/>
              <a:t>trước</a:t>
            </a:r>
            <a:r>
              <a:rPr lang="en-US" sz="2200" dirty="0" smtClean="0"/>
              <a:t> (0 &lt; p &lt; 1).</a:t>
            </a:r>
          </a:p>
          <a:p>
            <a:pPr marL="457200" indent="-457200" algn="just" eaLnBrk="1" hangingPunct="1">
              <a:lnSpc>
                <a:spcPct val="90000"/>
              </a:lnSpc>
              <a:buFontTx/>
              <a:buAutoNum type="arabicPeriod" startAt="3"/>
            </a:pPr>
            <a:r>
              <a:rPr lang="en-US" sz="2400" b="1" dirty="0" err="1" smtClean="0">
                <a:latin typeface="Arial" charset="0"/>
                <a:cs typeface="Arial" charset="0"/>
              </a:rPr>
              <a:t>Giao</a:t>
            </a:r>
            <a:r>
              <a:rPr lang="en-US" sz="2400" b="1" dirty="0" smtClean="0">
                <a:latin typeface="Arial" charset="0"/>
                <a:cs typeface="Arial" charset="0"/>
              </a:rPr>
              <a:t> </a:t>
            </a:r>
            <a:r>
              <a:rPr lang="en-US" sz="2400" b="1" dirty="0" err="1" smtClean="0">
                <a:latin typeface="Arial" charset="0"/>
                <a:cs typeface="Arial" charset="0"/>
              </a:rPr>
              <a:t>thức</a:t>
            </a:r>
            <a:r>
              <a:rPr lang="en-US" sz="2400" b="1" dirty="0" smtClean="0">
                <a:latin typeface="Arial" charset="0"/>
                <a:cs typeface="Arial" charset="0"/>
              </a:rPr>
              <a:t> </a:t>
            </a:r>
            <a:r>
              <a:rPr lang="en-US" sz="2400" b="1" dirty="0" err="1" smtClean="0">
                <a:latin typeface="Arial" charset="0"/>
                <a:cs typeface="Arial" charset="0"/>
              </a:rPr>
              <a:t>dùng</a:t>
            </a:r>
            <a:r>
              <a:rPr lang="en-US" sz="2400" b="1" dirty="0" smtClean="0">
                <a:latin typeface="Arial" charset="0"/>
                <a:cs typeface="Arial" charset="0"/>
              </a:rPr>
              <a:t> </a:t>
            </a:r>
            <a:r>
              <a:rPr lang="en-US" sz="2400" b="1" dirty="0" err="1" smtClean="0">
                <a:latin typeface="Arial" charset="0"/>
                <a:cs typeface="Arial" charset="0"/>
              </a:rPr>
              <a:t>thẻ</a:t>
            </a:r>
            <a:r>
              <a:rPr lang="en-US" sz="2400" b="1" dirty="0" smtClean="0">
                <a:latin typeface="Arial" charset="0"/>
                <a:cs typeface="Arial" charset="0"/>
              </a:rPr>
              <a:t> </a:t>
            </a:r>
            <a:r>
              <a:rPr lang="en-US" sz="2400" b="1" dirty="0" err="1" smtClean="0">
                <a:latin typeface="Arial" charset="0"/>
                <a:cs typeface="Arial" charset="0"/>
              </a:rPr>
              <a:t>bài</a:t>
            </a:r>
            <a:r>
              <a:rPr lang="en-US" sz="2400" b="1" dirty="0" smtClean="0">
                <a:latin typeface="Arial" charset="0"/>
                <a:cs typeface="Arial" charset="0"/>
              </a:rPr>
              <a:t> </a:t>
            </a:r>
            <a:r>
              <a:rPr lang="en-US" sz="2400" b="1" dirty="0" err="1" smtClean="0">
                <a:latin typeface="Arial" charset="0"/>
                <a:cs typeface="Arial" charset="0"/>
              </a:rPr>
              <a:t>vòng</a:t>
            </a:r>
            <a:r>
              <a:rPr lang="en-US" sz="2400" b="1" dirty="0" smtClean="0">
                <a:latin typeface="Arial" charset="0"/>
                <a:cs typeface="Arial" charset="0"/>
              </a:rPr>
              <a:t> (Token Ring)</a:t>
            </a:r>
            <a:r>
              <a:rPr lang="en-US" sz="2400" dirty="0" smtClean="0">
                <a:latin typeface="Arial" charset="0"/>
                <a:cs typeface="Arial" charset="0"/>
              </a:rPr>
              <a:t> </a:t>
            </a:r>
          </a:p>
          <a:p>
            <a:pPr marL="731838" lvl="1" indent="-457200" algn="just" eaLnBrk="1" hangingPunct="1">
              <a:lnSpc>
                <a:spcPct val="90000"/>
              </a:lnSpc>
            </a:pPr>
            <a:r>
              <a:rPr lang="en-US" sz="2200" dirty="0" err="1" smtClean="0">
                <a:latin typeface="Arial" charset="0"/>
                <a:cs typeface="Arial" charset="0"/>
              </a:rPr>
              <a:t>Chuyển</a:t>
            </a:r>
            <a:r>
              <a:rPr lang="en-US" sz="2200" dirty="0" smtClean="0">
                <a:latin typeface="Arial" charset="0"/>
                <a:cs typeface="Arial" charset="0"/>
              </a:rPr>
              <a:t> </a:t>
            </a:r>
            <a:r>
              <a:rPr lang="en-US" sz="2200" dirty="0" err="1" smtClean="0">
                <a:latin typeface="Arial" charset="0"/>
                <a:cs typeface="Arial" charset="0"/>
              </a:rPr>
              <a:t>thẻ</a:t>
            </a:r>
            <a:r>
              <a:rPr lang="en-US" sz="2200" dirty="0" smtClean="0">
                <a:latin typeface="Arial" charset="0"/>
                <a:cs typeface="Arial" charset="0"/>
              </a:rPr>
              <a:t> </a:t>
            </a:r>
            <a:r>
              <a:rPr lang="en-US" sz="2200" dirty="0" err="1" smtClean="0">
                <a:latin typeface="Arial" charset="0"/>
                <a:cs typeface="Arial" charset="0"/>
              </a:rPr>
              <a:t>bài</a:t>
            </a:r>
            <a:r>
              <a:rPr lang="en-US" sz="2200" dirty="0" smtClean="0">
                <a:latin typeface="Arial" charset="0"/>
                <a:cs typeface="Arial" charset="0"/>
              </a:rPr>
              <a:t> (token) </a:t>
            </a:r>
            <a:r>
              <a:rPr lang="en-US" sz="2200" dirty="0" err="1" smtClean="0">
                <a:latin typeface="Arial" charset="0"/>
                <a:cs typeface="Arial" charset="0"/>
              </a:rPr>
              <a:t>quyền</a:t>
            </a:r>
            <a:r>
              <a:rPr lang="en-US" sz="2200" dirty="0" smtClean="0">
                <a:latin typeface="Arial" charset="0"/>
                <a:cs typeface="Arial" charset="0"/>
              </a:rPr>
              <a:t> </a:t>
            </a:r>
            <a:r>
              <a:rPr lang="en-US" sz="2200" dirty="0" err="1" smtClean="0">
                <a:latin typeface="Arial" charset="0"/>
                <a:cs typeface="Arial" charset="0"/>
              </a:rPr>
              <a:t>truy</a:t>
            </a:r>
            <a:r>
              <a:rPr lang="en-US" sz="2200" dirty="0" smtClean="0">
                <a:latin typeface="Arial" charset="0"/>
                <a:cs typeface="Arial" charset="0"/>
              </a:rPr>
              <a:t> </a:t>
            </a:r>
            <a:r>
              <a:rPr lang="en-US" sz="2200" dirty="0" err="1" smtClean="0">
                <a:latin typeface="Arial" charset="0"/>
                <a:cs typeface="Arial" charset="0"/>
              </a:rPr>
              <a:t>cập</a:t>
            </a:r>
            <a:r>
              <a:rPr lang="en-US" sz="2200" dirty="0" smtClean="0">
                <a:latin typeface="Arial" charset="0"/>
                <a:cs typeface="Arial" charset="0"/>
              </a:rPr>
              <a:t> </a:t>
            </a:r>
            <a:r>
              <a:rPr lang="en-US" sz="2200" dirty="0" err="1" smtClean="0">
                <a:latin typeface="Arial" charset="0"/>
                <a:cs typeface="Arial" charset="0"/>
              </a:rPr>
              <a:t>đường</a:t>
            </a:r>
            <a:r>
              <a:rPr lang="en-US" sz="2200" dirty="0" smtClean="0">
                <a:latin typeface="Arial" charset="0"/>
                <a:cs typeface="Arial" charset="0"/>
              </a:rPr>
              <a:t> </a:t>
            </a:r>
            <a:r>
              <a:rPr lang="en-US" sz="2200" dirty="0" err="1" smtClean="0">
                <a:latin typeface="Arial" charset="0"/>
                <a:cs typeface="Arial" charset="0"/>
              </a:rPr>
              <a:t>truyền</a:t>
            </a:r>
            <a:r>
              <a:rPr lang="en-US" sz="2200" dirty="0" smtClean="0">
                <a:latin typeface="Arial" charset="0"/>
                <a:cs typeface="Arial" charset="0"/>
              </a:rPr>
              <a:t> </a:t>
            </a:r>
            <a:r>
              <a:rPr lang="en-US" sz="2200" dirty="0" err="1" smtClean="0">
                <a:latin typeface="Arial" charset="0"/>
                <a:cs typeface="Arial" charset="0"/>
              </a:rPr>
              <a:t>vòng</a:t>
            </a:r>
            <a:r>
              <a:rPr lang="en-US" sz="2200" dirty="0" smtClean="0">
                <a:latin typeface="Arial" charset="0"/>
                <a:cs typeface="Arial" charset="0"/>
              </a:rPr>
              <a:t> </a:t>
            </a:r>
            <a:r>
              <a:rPr lang="en-US" sz="2200" dirty="0" err="1" smtClean="0">
                <a:latin typeface="Arial" charset="0"/>
                <a:cs typeface="Arial" charset="0"/>
              </a:rPr>
              <a:t>quanh</a:t>
            </a:r>
            <a:r>
              <a:rPr lang="en-US" sz="2200" dirty="0" smtClean="0">
                <a:latin typeface="Arial" charset="0"/>
                <a:cs typeface="Arial" charset="0"/>
              </a:rPr>
              <a:t> </a:t>
            </a:r>
            <a:r>
              <a:rPr lang="en-US" sz="2200" dirty="0" err="1" smtClean="0">
                <a:latin typeface="Arial" charset="0"/>
                <a:cs typeface="Arial" charset="0"/>
              </a:rPr>
              <a:t>trên</a:t>
            </a:r>
            <a:r>
              <a:rPr lang="en-US" sz="2200" dirty="0" smtClean="0">
                <a:latin typeface="Arial" charset="0"/>
                <a:cs typeface="Arial" charset="0"/>
              </a:rPr>
              <a:t> </a:t>
            </a:r>
            <a:r>
              <a:rPr lang="en-US" sz="2200" dirty="0" err="1" smtClean="0">
                <a:latin typeface="Arial" charset="0"/>
                <a:cs typeface="Arial" charset="0"/>
              </a:rPr>
              <a:t>mạng</a:t>
            </a:r>
            <a:r>
              <a:rPr lang="en-US" sz="2200" dirty="0" smtClean="0">
                <a:latin typeface="Arial" charset="0"/>
                <a:cs typeface="Arial" charset="0"/>
              </a:rPr>
              <a:t>, </a:t>
            </a:r>
            <a:r>
              <a:rPr lang="en-US" sz="2200" dirty="0" err="1" smtClean="0">
                <a:latin typeface="Arial" charset="0"/>
                <a:cs typeface="Arial" charset="0"/>
              </a:rPr>
              <a:t>trạm</a:t>
            </a:r>
            <a:r>
              <a:rPr lang="en-US" sz="2200" dirty="0" smtClean="0">
                <a:latin typeface="Arial" charset="0"/>
                <a:cs typeface="Arial" charset="0"/>
              </a:rPr>
              <a:t> </a:t>
            </a:r>
            <a:r>
              <a:rPr lang="en-US" sz="2200" dirty="0" err="1" smtClean="0">
                <a:latin typeface="Arial" charset="0"/>
                <a:cs typeface="Arial" charset="0"/>
              </a:rPr>
              <a:t>nào</a:t>
            </a:r>
            <a:r>
              <a:rPr lang="en-US" sz="2200" dirty="0" smtClean="0">
                <a:latin typeface="Arial" charset="0"/>
                <a:cs typeface="Arial" charset="0"/>
              </a:rPr>
              <a:t> </a:t>
            </a:r>
            <a:r>
              <a:rPr lang="en-US" sz="2200" dirty="0" err="1" smtClean="0">
                <a:latin typeface="Arial" charset="0"/>
                <a:cs typeface="Arial" charset="0"/>
              </a:rPr>
              <a:t>chiếm</a:t>
            </a:r>
            <a:r>
              <a:rPr lang="en-US" sz="2200" dirty="0" smtClean="0">
                <a:latin typeface="Arial" charset="0"/>
                <a:cs typeface="Arial" charset="0"/>
              </a:rPr>
              <a:t> </a:t>
            </a:r>
            <a:r>
              <a:rPr lang="en-US" sz="2200" dirty="0" err="1" smtClean="0">
                <a:latin typeface="Arial" charset="0"/>
                <a:cs typeface="Arial" charset="0"/>
              </a:rPr>
              <a:t>giữ</a:t>
            </a:r>
            <a:r>
              <a:rPr lang="en-US" sz="2200" dirty="0" smtClean="0">
                <a:latin typeface="Arial" charset="0"/>
                <a:cs typeface="Arial" charset="0"/>
              </a:rPr>
              <a:t> </a:t>
            </a:r>
            <a:r>
              <a:rPr lang="en-US" sz="2200" dirty="0" err="1" smtClean="0">
                <a:latin typeface="Arial" charset="0"/>
                <a:cs typeface="Arial" charset="0"/>
              </a:rPr>
              <a:t>thì</a:t>
            </a:r>
            <a:r>
              <a:rPr lang="en-US" sz="2200" dirty="0" smtClean="0">
                <a:latin typeface="Arial" charset="0"/>
                <a:cs typeface="Arial" charset="0"/>
              </a:rPr>
              <a:t> </a:t>
            </a:r>
            <a:r>
              <a:rPr lang="en-US" sz="2200" dirty="0" err="1" smtClean="0">
                <a:latin typeface="Arial" charset="0"/>
                <a:cs typeface="Arial" charset="0"/>
              </a:rPr>
              <a:t>được</a:t>
            </a:r>
            <a:r>
              <a:rPr lang="en-US" sz="2200" dirty="0" smtClean="0">
                <a:latin typeface="Arial" charset="0"/>
                <a:cs typeface="Arial" charset="0"/>
              </a:rPr>
              <a:t> </a:t>
            </a:r>
            <a:r>
              <a:rPr lang="en-US" sz="2200" dirty="0" err="1" smtClean="0">
                <a:latin typeface="Arial" charset="0"/>
                <a:cs typeface="Arial" charset="0"/>
              </a:rPr>
              <a:t>phép</a:t>
            </a:r>
            <a:r>
              <a:rPr lang="en-US" sz="2200" dirty="0" smtClean="0">
                <a:latin typeface="Arial" charset="0"/>
                <a:cs typeface="Arial" charset="0"/>
              </a:rPr>
              <a:t> </a:t>
            </a:r>
            <a:r>
              <a:rPr lang="en-US" sz="2200" dirty="0" err="1" smtClean="0">
                <a:latin typeface="Arial" charset="0"/>
                <a:cs typeface="Arial" charset="0"/>
              </a:rPr>
              <a:t>truyền</a:t>
            </a:r>
            <a:r>
              <a:rPr lang="en-US" sz="2200" dirty="0" smtClean="0">
                <a:latin typeface="Arial" charset="0"/>
                <a:cs typeface="Arial" charset="0"/>
              </a:rPr>
              <a:t>; </a:t>
            </a:r>
            <a:r>
              <a:rPr lang="en-US" sz="2200" dirty="0" err="1" smtClean="0">
                <a:latin typeface="Arial" charset="0"/>
                <a:cs typeface="Arial" charset="0"/>
              </a:rPr>
              <a:t>hoàn</a:t>
            </a:r>
            <a:r>
              <a:rPr lang="en-US" sz="2200" dirty="0" smtClean="0">
                <a:latin typeface="Arial" charset="0"/>
                <a:cs typeface="Arial" charset="0"/>
              </a:rPr>
              <a:t> </a:t>
            </a:r>
            <a:r>
              <a:rPr lang="en-US" sz="2200" dirty="0" err="1" smtClean="0">
                <a:latin typeface="Arial" charset="0"/>
                <a:cs typeface="Arial" charset="0"/>
              </a:rPr>
              <a:t>thành</a:t>
            </a:r>
            <a:r>
              <a:rPr lang="en-US" sz="2200" dirty="0" smtClean="0">
                <a:latin typeface="Arial" charset="0"/>
                <a:cs typeface="Arial" charset="0"/>
              </a:rPr>
              <a:t> </a:t>
            </a:r>
            <a:r>
              <a:rPr lang="en-US" sz="2200" dirty="0" err="1" smtClean="0">
                <a:latin typeface="Arial" charset="0"/>
                <a:cs typeface="Arial" charset="0"/>
              </a:rPr>
              <a:t>thì</a:t>
            </a:r>
            <a:r>
              <a:rPr lang="en-US" sz="2200" dirty="0" smtClean="0">
                <a:latin typeface="Arial" charset="0"/>
                <a:cs typeface="Arial" charset="0"/>
              </a:rPr>
              <a:t> </a:t>
            </a:r>
            <a:r>
              <a:rPr lang="en-US" sz="2200" dirty="0" err="1" smtClean="0">
                <a:latin typeface="Arial" charset="0"/>
                <a:cs typeface="Arial" charset="0"/>
              </a:rPr>
              <a:t>trả</a:t>
            </a:r>
            <a:r>
              <a:rPr lang="en-US" sz="2200" dirty="0" smtClean="0">
                <a:latin typeface="Arial" charset="0"/>
                <a:cs typeface="Arial" charset="0"/>
              </a:rPr>
              <a:t> </a:t>
            </a:r>
            <a:r>
              <a:rPr lang="en-US" sz="2200" dirty="0" err="1" smtClean="0">
                <a:latin typeface="Arial" charset="0"/>
                <a:cs typeface="Arial" charset="0"/>
              </a:rPr>
              <a:t>quyền</a:t>
            </a:r>
            <a:r>
              <a:rPr lang="en-US" sz="2200" dirty="0" smtClean="0">
                <a:latin typeface="Arial" charset="0"/>
                <a:cs typeface="Arial" charset="0"/>
              </a:rPr>
              <a:t> </a:t>
            </a:r>
            <a:r>
              <a:rPr lang="en-US" sz="2200" dirty="0" err="1" smtClean="0">
                <a:latin typeface="Arial" charset="0"/>
                <a:cs typeface="Arial" charset="0"/>
              </a:rPr>
              <a:t>lại</a:t>
            </a:r>
            <a:r>
              <a:rPr lang="en-US" sz="2200" dirty="0" smtClean="0">
                <a:latin typeface="Arial" charset="0"/>
                <a:cs typeface="Arial" charset="0"/>
              </a:rPr>
              <a:t>. </a:t>
            </a:r>
          </a:p>
          <a:p>
            <a:pPr marL="457200" indent="-457200" algn="just" eaLnBrk="1" hangingPunct="1">
              <a:lnSpc>
                <a:spcPct val="90000"/>
              </a:lnSpc>
              <a:buFontTx/>
              <a:buAutoNum type="arabicPeriod" startAt="4"/>
            </a:pPr>
            <a:r>
              <a:rPr lang="en-US" sz="2400" b="1" dirty="0" err="1" smtClean="0">
                <a:latin typeface="Arial" charset="0"/>
                <a:cs typeface="Arial" charset="0"/>
              </a:rPr>
              <a:t>Giao</a:t>
            </a:r>
            <a:r>
              <a:rPr lang="en-US" sz="2400" b="1" dirty="0" smtClean="0">
                <a:latin typeface="Arial" charset="0"/>
                <a:cs typeface="Arial" charset="0"/>
              </a:rPr>
              <a:t> </a:t>
            </a:r>
            <a:r>
              <a:rPr lang="en-US" sz="2400" b="1" dirty="0" err="1" smtClean="0">
                <a:latin typeface="Arial" charset="0"/>
                <a:cs typeface="Arial" charset="0"/>
              </a:rPr>
              <a:t>thức</a:t>
            </a:r>
            <a:r>
              <a:rPr lang="en-US" sz="2400" b="1" dirty="0" smtClean="0">
                <a:latin typeface="Arial" charset="0"/>
                <a:cs typeface="Arial" charset="0"/>
              </a:rPr>
              <a:t> </a:t>
            </a:r>
            <a:r>
              <a:rPr lang="en-US" sz="2400" b="1" dirty="0" err="1" smtClean="0">
                <a:latin typeface="Arial" charset="0"/>
                <a:cs typeface="Arial" charset="0"/>
              </a:rPr>
              <a:t>dùng</a:t>
            </a:r>
            <a:r>
              <a:rPr lang="en-US" sz="2400" b="1" dirty="0" smtClean="0">
                <a:latin typeface="Arial" charset="0"/>
                <a:cs typeface="Arial" charset="0"/>
              </a:rPr>
              <a:t> </a:t>
            </a:r>
            <a:r>
              <a:rPr lang="en-US" sz="2400" b="1" dirty="0" err="1" smtClean="0">
                <a:latin typeface="Arial" charset="0"/>
                <a:cs typeface="Arial" charset="0"/>
              </a:rPr>
              <a:t>thẻ</a:t>
            </a:r>
            <a:r>
              <a:rPr lang="en-US" sz="2400" b="1" dirty="0" smtClean="0">
                <a:latin typeface="Arial" charset="0"/>
                <a:cs typeface="Arial" charset="0"/>
              </a:rPr>
              <a:t> </a:t>
            </a:r>
            <a:r>
              <a:rPr lang="en-US" sz="2400" b="1" dirty="0" err="1" smtClean="0">
                <a:latin typeface="Arial" charset="0"/>
                <a:cs typeface="Arial" charset="0"/>
              </a:rPr>
              <a:t>bài</a:t>
            </a:r>
            <a:r>
              <a:rPr lang="en-US" sz="2400" b="1" dirty="0" smtClean="0">
                <a:latin typeface="Arial" charset="0"/>
                <a:cs typeface="Arial" charset="0"/>
              </a:rPr>
              <a:t> </a:t>
            </a:r>
            <a:r>
              <a:rPr lang="en-US" sz="2400" b="1" dirty="0" err="1" smtClean="0">
                <a:latin typeface="Arial" charset="0"/>
                <a:cs typeface="Arial" charset="0"/>
              </a:rPr>
              <a:t>dạng</a:t>
            </a:r>
            <a:r>
              <a:rPr lang="en-US" sz="2400" b="1" dirty="0" smtClean="0">
                <a:latin typeface="Arial" charset="0"/>
                <a:cs typeface="Arial" charset="0"/>
              </a:rPr>
              <a:t> </a:t>
            </a:r>
            <a:r>
              <a:rPr lang="en-US" sz="2400" b="1" dirty="0" err="1" smtClean="0">
                <a:latin typeface="Arial" charset="0"/>
                <a:cs typeface="Arial" charset="0"/>
              </a:rPr>
              <a:t>đường</a:t>
            </a:r>
            <a:r>
              <a:rPr lang="en-US" sz="2400" b="1" dirty="0" smtClean="0">
                <a:latin typeface="Arial" charset="0"/>
                <a:cs typeface="Arial" charset="0"/>
              </a:rPr>
              <a:t> </a:t>
            </a:r>
            <a:r>
              <a:rPr lang="en-US" sz="2400" b="1" dirty="0" err="1" smtClean="0">
                <a:latin typeface="Arial" charset="0"/>
                <a:cs typeface="Arial" charset="0"/>
              </a:rPr>
              <a:t>thẳng</a:t>
            </a:r>
            <a:r>
              <a:rPr lang="en-US" sz="2400" b="1" dirty="0" smtClean="0">
                <a:latin typeface="Arial" charset="0"/>
                <a:cs typeface="Arial" charset="0"/>
              </a:rPr>
              <a:t> (Token Bus)</a:t>
            </a:r>
            <a:endParaRPr lang="en-US" sz="2400" dirty="0" smtClean="0">
              <a:latin typeface="Arial" charset="0"/>
              <a:cs typeface="Arial" charset="0"/>
            </a:endParaRPr>
          </a:p>
          <a:p>
            <a:pPr marL="731838" lvl="1" indent="-457200" algn="just" eaLnBrk="1" hangingPunct="1">
              <a:lnSpc>
                <a:spcPct val="90000"/>
              </a:lnSpc>
            </a:pPr>
            <a:r>
              <a:rPr lang="en-US" sz="2200" dirty="0" err="1" smtClean="0">
                <a:latin typeface="Arial" charset="0"/>
                <a:cs typeface="Arial" charset="0"/>
              </a:rPr>
              <a:t>Hình</a:t>
            </a:r>
            <a:r>
              <a:rPr lang="en-US" sz="2200" dirty="0" smtClean="0">
                <a:latin typeface="Arial" charset="0"/>
                <a:cs typeface="Arial" charset="0"/>
              </a:rPr>
              <a:t> </a:t>
            </a:r>
            <a:r>
              <a:rPr lang="en-US" sz="2200" dirty="0" err="1" smtClean="0">
                <a:latin typeface="Arial" charset="0"/>
                <a:cs typeface="Arial" charset="0"/>
              </a:rPr>
              <a:t>thành</a:t>
            </a:r>
            <a:r>
              <a:rPr lang="en-US" sz="2200" dirty="0" smtClean="0">
                <a:latin typeface="Arial" charset="0"/>
                <a:cs typeface="Arial" charset="0"/>
              </a:rPr>
              <a:t> </a:t>
            </a:r>
            <a:r>
              <a:rPr lang="en-US" sz="2200" dirty="0" err="1" smtClean="0">
                <a:latin typeface="Arial" charset="0"/>
                <a:cs typeface="Arial" charset="0"/>
              </a:rPr>
              <a:t>một</a:t>
            </a:r>
            <a:r>
              <a:rPr lang="en-US" sz="2200" dirty="0" smtClean="0">
                <a:latin typeface="Arial" charset="0"/>
                <a:cs typeface="Arial" charset="0"/>
              </a:rPr>
              <a:t> </a:t>
            </a:r>
            <a:r>
              <a:rPr lang="en-US" sz="2200" dirty="0" err="1" smtClean="0">
                <a:latin typeface="Arial" charset="0"/>
                <a:cs typeface="Arial" charset="0"/>
              </a:rPr>
              <a:t>vòng</a:t>
            </a:r>
            <a:r>
              <a:rPr lang="en-US" sz="2200" dirty="0" smtClean="0">
                <a:latin typeface="Arial" charset="0"/>
                <a:cs typeface="Arial" charset="0"/>
              </a:rPr>
              <a:t> (Ring) logic </a:t>
            </a:r>
            <a:r>
              <a:rPr lang="en-US" sz="2200" dirty="0" err="1" smtClean="0">
                <a:latin typeface="Arial" charset="0"/>
                <a:cs typeface="Arial" charset="0"/>
              </a:rPr>
              <a:t>trong</a:t>
            </a:r>
            <a:r>
              <a:rPr lang="en-US" sz="2200" dirty="0" smtClean="0">
                <a:latin typeface="Arial" charset="0"/>
                <a:cs typeface="Arial" charset="0"/>
              </a:rPr>
              <a:t> </a:t>
            </a:r>
            <a:r>
              <a:rPr lang="en-US" sz="2200" dirty="0" err="1" smtClean="0">
                <a:latin typeface="Arial" charset="0"/>
                <a:cs typeface="Arial" charset="0"/>
              </a:rPr>
              <a:t>mạng</a:t>
            </a:r>
            <a:r>
              <a:rPr lang="en-US" sz="2200" dirty="0" smtClean="0">
                <a:latin typeface="Arial" charset="0"/>
                <a:cs typeface="Arial" charset="0"/>
              </a:rPr>
              <a:t>.</a:t>
            </a:r>
            <a:endParaRPr lang="en-US" sz="2200" i="1" dirty="0" smtClean="0">
              <a:latin typeface="Arial" charset="0"/>
              <a:cs typeface="Arial" charset="0"/>
            </a:endParaRPr>
          </a:p>
          <a:p>
            <a:pPr marL="731838" lvl="1" indent="-457200" algn="just" eaLnBrk="1" hangingPunct="1">
              <a:lnSpc>
                <a:spcPct val="90000"/>
              </a:lnSpc>
            </a:pPr>
            <a:r>
              <a:rPr lang="en-US" sz="2200" dirty="0" err="1" smtClean="0">
                <a:latin typeface="Arial" charset="0"/>
                <a:cs typeface="Arial" charset="0"/>
              </a:rPr>
              <a:t>Khi</a:t>
            </a:r>
            <a:r>
              <a:rPr lang="en-US" sz="2200" dirty="0" smtClean="0">
                <a:latin typeface="Arial" charset="0"/>
                <a:cs typeface="Arial" charset="0"/>
              </a:rPr>
              <a:t> </a:t>
            </a:r>
            <a:r>
              <a:rPr lang="en-US" sz="2200" dirty="0" err="1" smtClean="0">
                <a:latin typeface="Arial" charset="0"/>
                <a:cs typeface="Arial" charset="0"/>
              </a:rPr>
              <a:t>một</a:t>
            </a:r>
            <a:r>
              <a:rPr lang="en-US" sz="2200" dirty="0" smtClean="0">
                <a:latin typeface="Arial" charset="0"/>
                <a:cs typeface="Arial" charset="0"/>
              </a:rPr>
              <a:t> </a:t>
            </a:r>
            <a:r>
              <a:rPr lang="en-US" sz="2200" dirty="0" err="1" smtClean="0">
                <a:latin typeface="Arial" charset="0"/>
                <a:cs typeface="Arial" charset="0"/>
              </a:rPr>
              <a:t>trạm</a:t>
            </a:r>
            <a:r>
              <a:rPr lang="en-US" sz="2200" dirty="0" smtClean="0">
                <a:latin typeface="Arial" charset="0"/>
                <a:cs typeface="Arial" charset="0"/>
              </a:rPr>
              <a:t> </a:t>
            </a:r>
            <a:r>
              <a:rPr lang="en-US" sz="2200" dirty="0" err="1" smtClean="0">
                <a:latin typeface="Arial" charset="0"/>
                <a:cs typeface="Arial" charset="0"/>
              </a:rPr>
              <a:t>có</a:t>
            </a:r>
            <a:r>
              <a:rPr lang="en-US" sz="2200" dirty="0" smtClean="0">
                <a:latin typeface="Arial" charset="0"/>
                <a:cs typeface="Arial" charset="0"/>
              </a:rPr>
              <a:t> </a:t>
            </a:r>
            <a:r>
              <a:rPr lang="en-US" sz="2200" dirty="0" err="1" smtClean="0">
                <a:latin typeface="Arial" charset="0"/>
                <a:cs typeface="Arial" charset="0"/>
              </a:rPr>
              <a:t>thẻ</a:t>
            </a:r>
            <a:r>
              <a:rPr lang="en-US" sz="2200" dirty="0" smtClean="0">
                <a:latin typeface="Arial" charset="0"/>
                <a:cs typeface="Arial" charset="0"/>
              </a:rPr>
              <a:t> </a:t>
            </a:r>
            <a:r>
              <a:rPr lang="en-US" sz="2200" dirty="0" err="1" smtClean="0">
                <a:latin typeface="Arial" charset="0"/>
                <a:cs typeface="Arial" charset="0"/>
              </a:rPr>
              <a:t>bài</a:t>
            </a:r>
            <a:r>
              <a:rPr lang="en-US" sz="2200" dirty="0" smtClean="0">
                <a:latin typeface="Arial" charset="0"/>
                <a:cs typeface="Arial" charset="0"/>
              </a:rPr>
              <a:t> </a:t>
            </a:r>
            <a:r>
              <a:rPr lang="en-US" sz="2200" dirty="0" err="1" smtClean="0">
                <a:latin typeface="Arial" charset="0"/>
                <a:cs typeface="Arial" charset="0"/>
              </a:rPr>
              <a:t>thì</a:t>
            </a:r>
            <a:r>
              <a:rPr lang="en-US" sz="2200" dirty="0" smtClean="0">
                <a:latin typeface="Arial" charset="0"/>
                <a:cs typeface="Arial" charset="0"/>
              </a:rPr>
              <a:t> </a:t>
            </a:r>
            <a:r>
              <a:rPr lang="en-US" sz="2200" dirty="0" err="1" smtClean="0">
                <a:latin typeface="Arial" charset="0"/>
                <a:cs typeface="Arial" charset="0"/>
              </a:rPr>
              <a:t>nó</a:t>
            </a:r>
            <a:r>
              <a:rPr lang="en-US" sz="2200" dirty="0" smtClean="0">
                <a:latin typeface="Arial" charset="0"/>
                <a:cs typeface="Arial" charset="0"/>
              </a:rPr>
              <a:t> </a:t>
            </a:r>
            <a:r>
              <a:rPr lang="en-US" sz="2200" dirty="0" err="1" smtClean="0">
                <a:latin typeface="Arial" charset="0"/>
                <a:cs typeface="Arial" charset="0"/>
              </a:rPr>
              <a:t>có</a:t>
            </a:r>
            <a:r>
              <a:rPr lang="en-US" sz="2200" dirty="0" smtClean="0">
                <a:latin typeface="Arial" charset="0"/>
                <a:cs typeface="Arial" charset="0"/>
              </a:rPr>
              <a:t> </a:t>
            </a:r>
            <a:r>
              <a:rPr lang="en-US" sz="2200" dirty="0" err="1" smtClean="0">
                <a:latin typeface="Arial" charset="0"/>
                <a:cs typeface="Arial" charset="0"/>
              </a:rPr>
              <a:t>quyền</a:t>
            </a:r>
            <a:r>
              <a:rPr lang="en-US" sz="2200" dirty="0" smtClean="0">
                <a:latin typeface="Arial" charset="0"/>
                <a:cs typeface="Arial" charset="0"/>
              </a:rPr>
              <a:t> </a:t>
            </a:r>
            <a:r>
              <a:rPr lang="en-US" sz="2200" dirty="0" err="1" smtClean="0">
                <a:latin typeface="Arial" charset="0"/>
                <a:cs typeface="Arial" charset="0"/>
              </a:rPr>
              <a:t>sử</a:t>
            </a:r>
            <a:r>
              <a:rPr lang="en-US" sz="2200" dirty="0" smtClean="0">
                <a:latin typeface="Arial" charset="0"/>
                <a:cs typeface="Arial" charset="0"/>
              </a:rPr>
              <a:t> </a:t>
            </a:r>
            <a:r>
              <a:rPr lang="en-US" sz="2200" dirty="0" err="1" smtClean="0">
                <a:latin typeface="Arial" charset="0"/>
                <a:cs typeface="Arial" charset="0"/>
              </a:rPr>
              <a:t>dụng</a:t>
            </a:r>
            <a:r>
              <a:rPr lang="en-US" sz="2200" dirty="0" smtClean="0">
                <a:latin typeface="Arial" charset="0"/>
                <a:cs typeface="Arial" charset="0"/>
              </a:rPr>
              <a:t> </a:t>
            </a:r>
            <a:r>
              <a:rPr lang="en-US" sz="2200" dirty="0" err="1" smtClean="0">
                <a:latin typeface="Arial" charset="0"/>
                <a:cs typeface="Arial" charset="0"/>
              </a:rPr>
              <a:t>đường</a:t>
            </a:r>
            <a:r>
              <a:rPr lang="en-US" sz="2200" dirty="0" smtClean="0">
                <a:latin typeface="Arial" charset="0"/>
                <a:cs typeface="Arial" charset="0"/>
              </a:rPr>
              <a:t> </a:t>
            </a:r>
            <a:r>
              <a:rPr lang="en-US" sz="2200" dirty="0" err="1" smtClean="0">
                <a:latin typeface="Arial" charset="0"/>
                <a:cs typeface="Arial" charset="0"/>
              </a:rPr>
              <a:t>truyền</a:t>
            </a:r>
            <a:r>
              <a:rPr lang="en-US" sz="2200" dirty="0" smtClean="0">
                <a:latin typeface="Arial" charset="0"/>
                <a:cs typeface="Arial" charset="0"/>
              </a:rPr>
              <a:t> </a:t>
            </a:r>
            <a:r>
              <a:rPr lang="en-US" sz="2200" dirty="0" err="1" smtClean="0">
                <a:latin typeface="Arial" charset="0"/>
                <a:cs typeface="Arial" charset="0"/>
              </a:rPr>
              <a:t>trong</a:t>
            </a:r>
            <a:r>
              <a:rPr lang="en-US" sz="2200" dirty="0" smtClean="0">
                <a:latin typeface="Arial" charset="0"/>
                <a:cs typeface="Arial" charset="0"/>
              </a:rPr>
              <a:t> </a:t>
            </a:r>
            <a:r>
              <a:rPr lang="en-US" sz="2200" dirty="0" err="1" smtClean="0">
                <a:latin typeface="Arial" charset="0"/>
                <a:cs typeface="Arial" charset="0"/>
              </a:rPr>
              <a:t>một</a:t>
            </a:r>
            <a:r>
              <a:rPr lang="en-US" sz="2200" dirty="0" smtClean="0">
                <a:latin typeface="Arial" charset="0"/>
                <a:cs typeface="Arial" charset="0"/>
              </a:rPr>
              <a:t> </a:t>
            </a:r>
            <a:r>
              <a:rPr lang="en-US" sz="2200" dirty="0" err="1" smtClean="0">
                <a:latin typeface="Arial" charset="0"/>
                <a:cs typeface="Arial" charset="0"/>
              </a:rPr>
              <a:t>thời</a:t>
            </a:r>
            <a:r>
              <a:rPr lang="en-US" sz="2200" dirty="0" smtClean="0">
                <a:latin typeface="Arial" charset="0"/>
                <a:cs typeface="Arial" charset="0"/>
              </a:rPr>
              <a:t> </a:t>
            </a:r>
            <a:r>
              <a:rPr lang="en-US" sz="2200" dirty="0" err="1" smtClean="0">
                <a:latin typeface="Arial" charset="0"/>
                <a:cs typeface="Arial" charset="0"/>
              </a:rPr>
              <a:t>gian</a:t>
            </a:r>
            <a:r>
              <a:rPr lang="en-US" sz="2200" dirty="0" smtClean="0">
                <a:latin typeface="Arial" charset="0"/>
                <a:cs typeface="Arial" charset="0"/>
              </a:rPr>
              <a:t> </a:t>
            </a:r>
            <a:r>
              <a:rPr lang="en-US" sz="2200" dirty="0" err="1" smtClean="0">
                <a:latin typeface="Arial" charset="0"/>
                <a:cs typeface="Arial" charset="0"/>
              </a:rPr>
              <a:t>xác</a:t>
            </a:r>
            <a:r>
              <a:rPr lang="en-US" sz="2200" dirty="0" smtClean="0">
                <a:latin typeface="Arial" charset="0"/>
                <a:cs typeface="Arial" charset="0"/>
              </a:rPr>
              <a:t> </a:t>
            </a:r>
            <a:r>
              <a:rPr lang="en-US" sz="2200" dirty="0" err="1" smtClean="0">
                <a:latin typeface="Arial" charset="0"/>
                <a:cs typeface="Arial" charset="0"/>
              </a:rPr>
              <a:t>định</a:t>
            </a:r>
            <a:r>
              <a:rPr lang="en-US" sz="2200" dirty="0" smtClean="0">
                <a:latin typeface="Arial" charset="0"/>
                <a:cs typeface="Arial" charset="0"/>
              </a:rPr>
              <a:t> </a:t>
            </a:r>
            <a:r>
              <a:rPr lang="en-US" sz="2200" dirty="0" err="1" smtClean="0">
                <a:latin typeface="Arial" charset="0"/>
                <a:cs typeface="Arial" charset="0"/>
              </a:rPr>
              <a:t>trước</a:t>
            </a:r>
            <a:r>
              <a:rPr lang="en-US" sz="2200" dirty="0" smtClean="0">
                <a:latin typeface="Arial" charset="0"/>
                <a:cs typeface="Arial" charset="0"/>
              </a:rPr>
              <a:t>. </a:t>
            </a:r>
            <a:r>
              <a:rPr lang="en-US" sz="2200" dirty="0" err="1" smtClean="0">
                <a:latin typeface="Arial" charset="0"/>
                <a:cs typeface="Arial" charset="0"/>
              </a:rPr>
              <a:t>Khi</a:t>
            </a:r>
            <a:r>
              <a:rPr lang="en-US" sz="2200" dirty="0" smtClean="0">
                <a:latin typeface="Arial" charset="0"/>
                <a:cs typeface="Arial" charset="0"/>
              </a:rPr>
              <a:t> </a:t>
            </a:r>
            <a:r>
              <a:rPr lang="en-US" sz="2200" dirty="0" err="1" smtClean="0">
                <a:latin typeface="Arial" charset="0"/>
                <a:cs typeface="Arial" charset="0"/>
              </a:rPr>
              <a:t>đã</a:t>
            </a:r>
            <a:r>
              <a:rPr lang="en-US" sz="2200" dirty="0" smtClean="0">
                <a:latin typeface="Arial" charset="0"/>
                <a:cs typeface="Arial" charset="0"/>
              </a:rPr>
              <a:t> </a:t>
            </a:r>
            <a:r>
              <a:rPr lang="en-US" sz="2200" dirty="0" err="1" smtClean="0">
                <a:latin typeface="Arial" charset="0"/>
                <a:cs typeface="Arial" charset="0"/>
              </a:rPr>
              <a:t>hết</a:t>
            </a:r>
            <a:r>
              <a:rPr lang="en-US" sz="2200" dirty="0" smtClean="0">
                <a:latin typeface="Arial" charset="0"/>
                <a:cs typeface="Arial" charset="0"/>
              </a:rPr>
              <a:t> </a:t>
            </a:r>
            <a:r>
              <a:rPr lang="en-US" sz="2200" dirty="0" err="1" smtClean="0">
                <a:latin typeface="Arial" charset="0"/>
                <a:cs typeface="Arial" charset="0"/>
              </a:rPr>
              <a:t>dữ</a:t>
            </a:r>
            <a:r>
              <a:rPr lang="en-US" sz="2200" dirty="0" smtClean="0">
                <a:latin typeface="Arial" charset="0"/>
                <a:cs typeface="Arial" charset="0"/>
              </a:rPr>
              <a:t> </a:t>
            </a:r>
            <a:r>
              <a:rPr lang="en-US" sz="2200" dirty="0" err="1" smtClean="0">
                <a:latin typeface="Arial" charset="0"/>
                <a:cs typeface="Arial" charset="0"/>
              </a:rPr>
              <a:t>liệu</a:t>
            </a:r>
            <a:r>
              <a:rPr lang="en-US" sz="2200" dirty="0" smtClean="0">
                <a:latin typeface="Arial" charset="0"/>
                <a:cs typeface="Arial" charset="0"/>
              </a:rPr>
              <a:t> </a:t>
            </a:r>
            <a:r>
              <a:rPr lang="en-US" sz="2200" dirty="0" err="1" smtClean="0">
                <a:latin typeface="Arial" charset="0"/>
                <a:cs typeface="Arial" charset="0"/>
              </a:rPr>
              <a:t>hoặc</a:t>
            </a:r>
            <a:r>
              <a:rPr lang="en-US" sz="2200" dirty="0" smtClean="0">
                <a:latin typeface="Arial" charset="0"/>
                <a:cs typeface="Arial" charset="0"/>
              </a:rPr>
              <a:t> </a:t>
            </a:r>
            <a:r>
              <a:rPr lang="en-US" sz="2200" dirty="0" err="1" smtClean="0">
                <a:latin typeface="Arial" charset="0"/>
                <a:cs typeface="Arial" charset="0"/>
              </a:rPr>
              <a:t>hết</a:t>
            </a:r>
            <a:r>
              <a:rPr lang="en-US" sz="2200" dirty="0" smtClean="0">
                <a:latin typeface="Arial" charset="0"/>
                <a:cs typeface="Arial" charset="0"/>
              </a:rPr>
              <a:t> </a:t>
            </a:r>
            <a:r>
              <a:rPr lang="en-US" sz="2200" dirty="0" err="1" smtClean="0">
                <a:latin typeface="Arial" charset="0"/>
                <a:cs typeface="Arial" charset="0"/>
              </a:rPr>
              <a:t>thời</a:t>
            </a:r>
            <a:r>
              <a:rPr lang="en-US" sz="2200" dirty="0" smtClean="0">
                <a:latin typeface="Arial" charset="0"/>
                <a:cs typeface="Arial" charset="0"/>
              </a:rPr>
              <a:t> </a:t>
            </a:r>
            <a:r>
              <a:rPr lang="en-US" sz="2200" dirty="0" err="1" smtClean="0">
                <a:latin typeface="Arial" charset="0"/>
                <a:cs typeface="Arial" charset="0"/>
              </a:rPr>
              <a:t>hạn</a:t>
            </a:r>
            <a:r>
              <a:rPr lang="en-US" sz="2200" dirty="0" smtClean="0">
                <a:latin typeface="Arial" charset="0"/>
                <a:cs typeface="Arial" charset="0"/>
              </a:rPr>
              <a:t> </a:t>
            </a:r>
            <a:r>
              <a:rPr lang="en-US" sz="2200" dirty="0" err="1" smtClean="0">
                <a:latin typeface="Arial" charset="0"/>
                <a:cs typeface="Arial" charset="0"/>
              </a:rPr>
              <a:t>cho</a:t>
            </a:r>
            <a:r>
              <a:rPr lang="en-US" sz="2200" dirty="0" smtClean="0">
                <a:latin typeface="Arial" charset="0"/>
                <a:cs typeface="Arial" charset="0"/>
              </a:rPr>
              <a:t> </a:t>
            </a:r>
            <a:r>
              <a:rPr lang="en-US" sz="2200" dirty="0" err="1" smtClean="0">
                <a:latin typeface="Arial" charset="0"/>
                <a:cs typeface="Arial" charset="0"/>
              </a:rPr>
              <a:t>phép</a:t>
            </a:r>
            <a:r>
              <a:rPr lang="en-US" sz="2200" dirty="0" smtClean="0">
                <a:latin typeface="Arial" charset="0"/>
                <a:cs typeface="Arial" charset="0"/>
              </a:rPr>
              <a:t>, </a:t>
            </a:r>
            <a:r>
              <a:rPr lang="en-US" sz="2200" dirty="0" err="1" smtClean="0">
                <a:latin typeface="Arial" charset="0"/>
                <a:cs typeface="Arial" charset="0"/>
              </a:rPr>
              <a:t>trạm</a:t>
            </a:r>
            <a:r>
              <a:rPr lang="en-US" sz="2200" dirty="0" smtClean="0">
                <a:latin typeface="Arial" charset="0"/>
                <a:cs typeface="Arial" charset="0"/>
              </a:rPr>
              <a:t> </a:t>
            </a:r>
            <a:r>
              <a:rPr lang="en-US" sz="2200" dirty="0" err="1" smtClean="0">
                <a:latin typeface="Arial" charset="0"/>
                <a:cs typeface="Arial" charset="0"/>
              </a:rPr>
              <a:t>chuyển</a:t>
            </a:r>
            <a:r>
              <a:rPr lang="en-US" sz="2200" dirty="0" smtClean="0">
                <a:latin typeface="Arial" charset="0"/>
                <a:cs typeface="Arial" charset="0"/>
              </a:rPr>
              <a:t> </a:t>
            </a:r>
            <a:r>
              <a:rPr lang="en-US" sz="2200" dirty="0" err="1" smtClean="0">
                <a:latin typeface="Arial" charset="0"/>
                <a:cs typeface="Arial" charset="0"/>
              </a:rPr>
              <a:t>thẻ</a:t>
            </a:r>
            <a:r>
              <a:rPr lang="en-US" sz="2200" dirty="0" smtClean="0">
                <a:latin typeface="Arial" charset="0"/>
                <a:cs typeface="Arial" charset="0"/>
              </a:rPr>
              <a:t> </a:t>
            </a:r>
            <a:r>
              <a:rPr lang="en-US" sz="2200" dirty="0" err="1" smtClean="0">
                <a:latin typeface="Arial" charset="0"/>
                <a:cs typeface="Arial" charset="0"/>
              </a:rPr>
              <a:t>bài</a:t>
            </a:r>
            <a:r>
              <a:rPr lang="en-US" sz="2200" dirty="0" smtClean="0">
                <a:latin typeface="Arial" charset="0"/>
                <a:cs typeface="Arial" charset="0"/>
              </a:rPr>
              <a:t> </a:t>
            </a:r>
            <a:r>
              <a:rPr lang="en-US" sz="2200" dirty="0" err="1" smtClean="0">
                <a:latin typeface="Arial" charset="0"/>
                <a:cs typeface="Arial" charset="0"/>
              </a:rPr>
              <a:t>đến</a:t>
            </a:r>
            <a:r>
              <a:rPr lang="en-US" sz="2200" dirty="0" smtClean="0">
                <a:latin typeface="Arial" charset="0"/>
                <a:cs typeface="Arial" charset="0"/>
              </a:rPr>
              <a:t> </a:t>
            </a:r>
            <a:r>
              <a:rPr lang="en-US" sz="2200" dirty="0" err="1" smtClean="0">
                <a:latin typeface="Arial" charset="0"/>
                <a:cs typeface="Arial" charset="0"/>
              </a:rPr>
              <a:t>trạm</a:t>
            </a:r>
            <a:r>
              <a:rPr lang="en-US" sz="2200" dirty="0" smtClean="0">
                <a:latin typeface="Arial" charset="0"/>
                <a:cs typeface="Arial" charset="0"/>
              </a:rPr>
              <a:t> </a:t>
            </a:r>
            <a:r>
              <a:rPr lang="en-US" sz="2200" dirty="0" err="1" smtClean="0">
                <a:latin typeface="Arial" charset="0"/>
                <a:cs typeface="Arial" charset="0"/>
              </a:rPr>
              <a:t>tiếp</a:t>
            </a:r>
            <a:r>
              <a:rPr lang="en-US" sz="2200" dirty="0" smtClean="0">
                <a:latin typeface="Arial" charset="0"/>
                <a:cs typeface="Arial" charset="0"/>
              </a:rPr>
              <a:t> </a:t>
            </a:r>
            <a:r>
              <a:rPr lang="en-US" sz="2200" dirty="0" err="1" smtClean="0">
                <a:latin typeface="Arial" charset="0"/>
                <a:cs typeface="Arial" charset="0"/>
              </a:rPr>
              <a:t>theo</a:t>
            </a:r>
            <a:r>
              <a:rPr lang="en-US" sz="2200" dirty="0" smtClean="0">
                <a:latin typeface="Arial" charset="0"/>
                <a:cs typeface="Arial" charset="0"/>
              </a:rPr>
              <a:t> </a:t>
            </a:r>
            <a:r>
              <a:rPr lang="en-US" sz="2200" dirty="0" err="1" smtClean="0">
                <a:latin typeface="Arial" charset="0"/>
                <a:cs typeface="Arial" charset="0"/>
              </a:rPr>
              <a:t>trong</a:t>
            </a:r>
            <a:r>
              <a:rPr lang="en-US" sz="2200" dirty="0" smtClean="0">
                <a:latin typeface="Arial" charset="0"/>
                <a:cs typeface="Arial" charset="0"/>
              </a:rPr>
              <a:t> </a:t>
            </a:r>
            <a:r>
              <a:rPr lang="en-US" sz="2200" dirty="0" err="1" smtClean="0">
                <a:latin typeface="Arial" charset="0"/>
                <a:cs typeface="Arial" charset="0"/>
              </a:rPr>
              <a:t>vòng</a:t>
            </a:r>
            <a:r>
              <a:rPr lang="en-US" sz="2200" dirty="0" smtClean="0">
                <a:latin typeface="Arial" charset="0"/>
                <a:cs typeface="Arial" charset="0"/>
              </a:rPr>
              <a:t> logic. </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10</a:t>
            </a:fld>
            <a:endParaRPr lang="en-GB"/>
          </a:p>
        </p:txBody>
      </p:sp>
    </p:spTree>
    <p:extLst>
      <p:ext uri="{BB962C8B-B14F-4D97-AF65-F5344CB8AC3E}">
        <p14:creationId xmlns:p14="http://schemas.microsoft.com/office/powerpoint/2010/main" val="338162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sz="2200" dirty="0" smtClean="0">
                <a:latin typeface="Arial" charset="0"/>
                <a:cs typeface="Arial" charset="0"/>
              </a:rPr>
              <a:t>Address Resolution Protocol (ARP)</a:t>
            </a:r>
            <a:r>
              <a:rPr lang="en-US" sz="2200" b="1" dirty="0" smtClean="0">
                <a:latin typeface="Arial" charset="0"/>
                <a:cs typeface="Arial" charset="0"/>
              </a:rPr>
              <a:t> </a:t>
            </a:r>
            <a:endParaRPr lang="en-US" sz="2200" dirty="0" smtClean="0">
              <a:latin typeface="Arial" charset="0"/>
              <a:cs typeface="Arial" charset="0"/>
            </a:endParaRPr>
          </a:p>
          <a:p>
            <a:pPr lvl="1" eaLnBrk="1" hangingPunct="1"/>
            <a:r>
              <a:rPr lang="en-US" sz="2200" dirty="0" err="1" smtClean="0">
                <a:latin typeface="Arial" charset="0"/>
                <a:cs typeface="Arial" charset="0"/>
              </a:rPr>
              <a:t>Tìm</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a:t>
            </a:r>
            <a:r>
              <a:rPr lang="en-US" sz="2200" dirty="0" err="1" smtClean="0">
                <a:latin typeface="Arial" charset="0"/>
                <a:cs typeface="Arial" charset="0"/>
              </a:rPr>
              <a:t>vật</a:t>
            </a:r>
            <a:r>
              <a:rPr lang="en-US" sz="2200" dirty="0" smtClean="0">
                <a:latin typeface="Arial" charset="0"/>
                <a:cs typeface="Arial" charset="0"/>
              </a:rPr>
              <a:t> </a:t>
            </a:r>
            <a:r>
              <a:rPr lang="en-US" sz="2200" dirty="0" err="1" smtClean="0">
                <a:latin typeface="Arial" charset="0"/>
                <a:cs typeface="Arial" charset="0"/>
              </a:rPr>
              <a:t>lý</a:t>
            </a:r>
            <a:r>
              <a:rPr lang="en-US" sz="2200" dirty="0" smtClean="0">
                <a:latin typeface="Arial" charset="0"/>
                <a:cs typeface="Arial" charset="0"/>
              </a:rPr>
              <a:t> (MAC) </a:t>
            </a:r>
            <a:r>
              <a:rPr lang="en-US" sz="2200" dirty="0" err="1" smtClean="0">
                <a:latin typeface="Arial" charset="0"/>
                <a:cs typeface="Arial" charset="0"/>
              </a:rPr>
              <a:t>của</a:t>
            </a:r>
            <a:r>
              <a:rPr lang="en-US" sz="2200" dirty="0" smtClean="0">
                <a:latin typeface="Arial" charset="0"/>
                <a:cs typeface="Arial" charset="0"/>
              </a:rPr>
              <a:t> </a:t>
            </a:r>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đích</a:t>
            </a:r>
            <a:r>
              <a:rPr lang="en-US" sz="2200" dirty="0" smtClean="0">
                <a:latin typeface="Arial" charset="0"/>
                <a:cs typeface="Arial" charset="0"/>
              </a:rPr>
              <a:t> </a:t>
            </a:r>
            <a:r>
              <a:rPr lang="en-US" sz="2200" dirty="0" err="1" smtClean="0">
                <a:latin typeface="Arial" charset="0"/>
                <a:cs typeface="Arial" charset="0"/>
              </a:rPr>
              <a:t>có</a:t>
            </a:r>
            <a:r>
              <a:rPr lang="en-US" sz="2200" dirty="0" smtClean="0">
                <a:latin typeface="Arial" charset="0"/>
                <a:cs typeface="Arial" charset="0"/>
              </a:rPr>
              <a:t> IP </a:t>
            </a:r>
            <a:r>
              <a:rPr lang="en-US" sz="2200" dirty="0" err="1" smtClean="0">
                <a:latin typeface="Arial" charset="0"/>
                <a:cs typeface="Arial" charset="0"/>
              </a:rPr>
              <a:t>xác</a:t>
            </a:r>
            <a:r>
              <a:rPr lang="en-US" sz="2200" dirty="0" smtClean="0">
                <a:latin typeface="Arial" charset="0"/>
                <a:cs typeface="Arial" charset="0"/>
              </a:rPr>
              <a:t> </a:t>
            </a:r>
            <a:r>
              <a:rPr lang="en-US" sz="2200" dirty="0" err="1" smtClean="0">
                <a:latin typeface="Arial" charset="0"/>
                <a:cs typeface="Arial" charset="0"/>
              </a:rPr>
              <a:t>định</a:t>
            </a:r>
            <a:r>
              <a:rPr lang="en-US" sz="2200" dirty="0" smtClean="0">
                <a:latin typeface="Arial" charset="0"/>
                <a:cs typeface="Arial" charset="0"/>
              </a:rPr>
              <a:t> </a:t>
            </a:r>
            <a:r>
              <a:rPr lang="en-US" sz="2200" dirty="0" err="1" smtClean="0">
                <a:latin typeface="Arial" charset="0"/>
                <a:cs typeface="Arial" charset="0"/>
              </a:rPr>
              <a:t>nào</a:t>
            </a:r>
            <a:r>
              <a:rPr lang="en-US" sz="2200" dirty="0" smtClean="0">
                <a:latin typeface="Arial" charset="0"/>
                <a:cs typeface="Arial" charset="0"/>
              </a:rPr>
              <a:t> </a:t>
            </a:r>
            <a:r>
              <a:rPr lang="en-US" sz="2200" dirty="0" err="1" smtClean="0">
                <a:latin typeface="Arial" charset="0"/>
                <a:cs typeface="Arial" charset="0"/>
              </a:rPr>
              <a:t>đó</a:t>
            </a:r>
            <a:r>
              <a:rPr lang="en-US" sz="2200" dirty="0" smtClean="0">
                <a:latin typeface="Arial" charset="0"/>
                <a:cs typeface="Arial" charset="0"/>
              </a:rPr>
              <a:t>: </a:t>
            </a:r>
            <a:r>
              <a:rPr lang="en-US" sz="2200" dirty="0" err="1" smtClean="0">
                <a:latin typeface="Arial" charset="0"/>
                <a:cs typeface="Arial" charset="0"/>
              </a:rPr>
              <a:t>Máy</a:t>
            </a:r>
            <a:r>
              <a:rPr lang="en-US" sz="2200" dirty="0" smtClean="0">
                <a:latin typeface="Arial" charset="0"/>
                <a:cs typeface="Arial" charset="0"/>
              </a:rPr>
              <a:t> A </a:t>
            </a:r>
            <a:r>
              <a:rPr lang="en-US" sz="2200" dirty="0" err="1" smtClean="0">
                <a:latin typeface="Arial" charset="0"/>
                <a:cs typeface="Arial" charset="0"/>
              </a:rPr>
              <a:t>biết</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 </a:t>
            </a:r>
            <a:r>
              <a:rPr lang="en-US" sz="2200" dirty="0" err="1" smtClean="0">
                <a:latin typeface="Arial" charset="0"/>
                <a:cs typeface="Arial" charset="0"/>
              </a:rPr>
              <a:t>của</a:t>
            </a:r>
            <a:r>
              <a:rPr lang="en-US" sz="2200" dirty="0" smtClean="0">
                <a:latin typeface="Arial" charset="0"/>
                <a:cs typeface="Arial" charset="0"/>
              </a:rPr>
              <a:t> </a:t>
            </a:r>
            <a:r>
              <a:rPr lang="en-US" sz="2200" dirty="0" err="1" smtClean="0">
                <a:latin typeface="Arial" charset="0"/>
                <a:cs typeface="Arial" charset="0"/>
              </a:rPr>
              <a:t>máy</a:t>
            </a:r>
            <a:r>
              <a:rPr lang="en-US" sz="2200" dirty="0" smtClean="0">
                <a:latin typeface="Arial" charset="0"/>
                <a:cs typeface="Arial" charset="0"/>
              </a:rPr>
              <a:t> B, </a:t>
            </a:r>
            <a:r>
              <a:rPr lang="en-US" sz="2200" dirty="0" err="1" smtClean="0">
                <a:latin typeface="Arial" charset="0"/>
                <a:cs typeface="Arial" charset="0"/>
              </a:rPr>
              <a:t>máy</a:t>
            </a:r>
            <a:r>
              <a:rPr lang="en-US" sz="2200" dirty="0" smtClean="0">
                <a:latin typeface="Arial" charset="0"/>
                <a:cs typeface="Arial" charset="0"/>
              </a:rPr>
              <a:t> A </a:t>
            </a:r>
            <a:r>
              <a:rPr lang="en-US" sz="2200" dirty="0" err="1" smtClean="0">
                <a:latin typeface="Arial" charset="0"/>
                <a:cs typeface="Arial" charset="0"/>
              </a:rPr>
              <a:t>cần</a:t>
            </a:r>
            <a:r>
              <a:rPr lang="en-US" sz="2200" dirty="0" smtClean="0">
                <a:latin typeface="Arial" charset="0"/>
                <a:cs typeface="Arial" charset="0"/>
              </a:rPr>
              <a:t> </a:t>
            </a:r>
            <a:r>
              <a:rPr lang="en-US" sz="2200" dirty="0" err="1" smtClean="0">
                <a:latin typeface="Arial" charset="0"/>
                <a:cs typeface="Arial" charset="0"/>
              </a:rPr>
              <a:t>biết</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a:t>
            </a:r>
            <a:r>
              <a:rPr lang="en-US" sz="2200" dirty="0" err="1" smtClean="0">
                <a:latin typeface="Arial" charset="0"/>
                <a:cs typeface="Arial" charset="0"/>
              </a:rPr>
              <a:t>vật</a:t>
            </a:r>
            <a:r>
              <a:rPr lang="en-US" sz="2200" dirty="0" smtClean="0">
                <a:latin typeface="Arial" charset="0"/>
                <a:cs typeface="Arial" charset="0"/>
              </a:rPr>
              <a:t> </a:t>
            </a:r>
            <a:r>
              <a:rPr lang="en-US" sz="2200" dirty="0" err="1" smtClean="0">
                <a:latin typeface="Arial" charset="0"/>
                <a:cs typeface="Arial" charset="0"/>
              </a:rPr>
              <a:t>lý</a:t>
            </a:r>
            <a:r>
              <a:rPr lang="en-US" sz="2200" dirty="0" smtClean="0">
                <a:latin typeface="Arial" charset="0"/>
                <a:cs typeface="Arial" charset="0"/>
              </a:rPr>
              <a:t> </a:t>
            </a:r>
            <a:r>
              <a:rPr lang="en-US" sz="2200" dirty="0" err="1" smtClean="0">
                <a:latin typeface="Arial" charset="0"/>
                <a:cs typeface="Arial" charset="0"/>
              </a:rPr>
              <a:t>của</a:t>
            </a:r>
            <a:r>
              <a:rPr lang="en-US" sz="2200" dirty="0" smtClean="0">
                <a:latin typeface="Arial" charset="0"/>
                <a:cs typeface="Arial" charset="0"/>
              </a:rPr>
              <a:t> </a:t>
            </a:r>
            <a:r>
              <a:rPr lang="en-US" sz="2200" dirty="0" err="1" smtClean="0">
                <a:latin typeface="Arial" charset="0"/>
                <a:cs typeface="Arial" charset="0"/>
              </a:rPr>
              <a:t>máy</a:t>
            </a:r>
            <a:r>
              <a:rPr lang="en-US" sz="2200" dirty="0" smtClean="0">
                <a:latin typeface="Arial" charset="0"/>
                <a:cs typeface="Arial" charset="0"/>
              </a:rPr>
              <a:t> B.</a:t>
            </a:r>
          </a:p>
          <a:p>
            <a:pPr lvl="1" eaLnBrk="1" hangingPunct="1"/>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nguồn</a:t>
            </a:r>
            <a:r>
              <a:rPr lang="en-US" sz="2200" dirty="0" smtClean="0">
                <a:latin typeface="Arial" charset="0"/>
                <a:cs typeface="Arial" charset="0"/>
              </a:rPr>
              <a:t> </a:t>
            </a:r>
            <a:r>
              <a:rPr lang="en-US" sz="2200" dirty="0" err="1" smtClean="0">
                <a:latin typeface="Arial" charset="0"/>
                <a:cs typeface="Arial" charset="0"/>
              </a:rPr>
              <a:t>gửi</a:t>
            </a:r>
            <a:r>
              <a:rPr lang="en-US" sz="2200" dirty="0" smtClean="0">
                <a:latin typeface="Arial" charset="0"/>
                <a:cs typeface="Arial" charset="0"/>
              </a:rPr>
              <a:t> broadcast "Ai </a:t>
            </a:r>
            <a:r>
              <a:rPr lang="en-US" sz="2200" dirty="0" err="1" smtClean="0">
                <a:latin typeface="Arial" charset="0"/>
                <a:cs typeface="Arial" charset="0"/>
              </a:rPr>
              <a:t>là</a:t>
            </a:r>
            <a:r>
              <a:rPr lang="en-US" sz="2200" dirty="0" smtClean="0">
                <a:latin typeface="Arial" charset="0"/>
                <a:cs typeface="Arial" charset="0"/>
              </a:rPr>
              <a:t> </a:t>
            </a:r>
            <a:r>
              <a:rPr lang="en-US" sz="2200" dirty="0" err="1" smtClean="0">
                <a:latin typeface="Arial" charset="0"/>
                <a:cs typeface="Arial" charset="0"/>
              </a:rPr>
              <a:t>chủ</a:t>
            </a:r>
            <a:r>
              <a:rPr lang="en-US" sz="2200" dirty="0" smtClean="0">
                <a:latin typeface="Arial" charset="0"/>
                <a:cs typeface="Arial" charset="0"/>
              </a:rPr>
              <a:t> </a:t>
            </a:r>
            <a:r>
              <a:rPr lang="en-US" sz="2200" dirty="0" err="1" smtClean="0">
                <a:latin typeface="Arial" charset="0"/>
                <a:cs typeface="Arial" charset="0"/>
              </a:rPr>
              <a:t>của</a:t>
            </a:r>
            <a:r>
              <a:rPr lang="en-US" sz="2200" dirty="0" smtClean="0">
                <a:latin typeface="Arial" charset="0"/>
                <a:cs typeface="Arial" charset="0"/>
              </a:rPr>
              <a:t> IP?". </a:t>
            </a:r>
          </a:p>
          <a:p>
            <a:pPr lvl="1" eaLnBrk="1" hangingPunct="1"/>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có</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 </a:t>
            </a:r>
            <a:r>
              <a:rPr lang="en-US" sz="2200" dirty="0" err="1" smtClean="0">
                <a:latin typeface="Arial" charset="0"/>
                <a:cs typeface="Arial" charset="0"/>
              </a:rPr>
              <a:t>được</a:t>
            </a:r>
            <a:r>
              <a:rPr lang="en-US" sz="2200" dirty="0" smtClean="0">
                <a:latin typeface="Arial" charset="0"/>
                <a:cs typeface="Arial" charset="0"/>
              </a:rPr>
              <a:t> </a:t>
            </a:r>
            <a:r>
              <a:rPr lang="en-US" sz="2200" dirty="0" err="1" smtClean="0">
                <a:latin typeface="Arial" charset="0"/>
                <a:cs typeface="Arial" charset="0"/>
              </a:rPr>
              <a:t>hỏi</a:t>
            </a:r>
            <a:r>
              <a:rPr lang="en-US" sz="2200" dirty="0" smtClean="0">
                <a:latin typeface="Arial" charset="0"/>
                <a:cs typeface="Arial" charset="0"/>
              </a:rPr>
              <a:t> </a:t>
            </a:r>
            <a:r>
              <a:rPr lang="en-US" sz="2200" dirty="0" err="1" smtClean="0">
                <a:latin typeface="Arial" charset="0"/>
                <a:cs typeface="Arial" charset="0"/>
              </a:rPr>
              <a:t>sẽ</a:t>
            </a:r>
            <a:r>
              <a:rPr lang="en-US" sz="2200" dirty="0" smtClean="0">
                <a:latin typeface="Arial" charset="0"/>
                <a:cs typeface="Arial" charset="0"/>
              </a:rPr>
              <a:t> </a:t>
            </a:r>
            <a:r>
              <a:rPr lang="en-US" sz="2200" dirty="0" err="1" smtClean="0">
                <a:latin typeface="Arial" charset="0"/>
                <a:cs typeface="Arial" charset="0"/>
              </a:rPr>
              <a:t>gửi</a:t>
            </a:r>
            <a:r>
              <a:rPr lang="en-US" sz="2200" dirty="0" smtClean="0">
                <a:latin typeface="Arial" charset="0"/>
                <a:cs typeface="Arial" charset="0"/>
              </a:rPr>
              <a:t> </a:t>
            </a:r>
            <a:r>
              <a:rPr lang="en-US" sz="2200" dirty="0" err="1" smtClean="0">
                <a:latin typeface="Arial" charset="0"/>
                <a:cs typeface="Arial" charset="0"/>
              </a:rPr>
              <a:t>lại</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MAC </a:t>
            </a:r>
            <a:r>
              <a:rPr lang="en-US" sz="2200" dirty="0" err="1" smtClean="0">
                <a:latin typeface="Arial" charset="0"/>
                <a:cs typeface="Arial" charset="0"/>
              </a:rPr>
              <a:t>của</a:t>
            </a:r>
            <a:r>
              <a:rPr lang="en-US" sz="2200" dirty="0" smtClean="0">
                <a:latin typeface="Arial" charset="0"/>
                <a:cs typeface="Arial" charset="0"/>
              </a:rPr>
              <a:t> </a:t>
            </a:r>
            <a:r>
              <a:rPr lang="en-US" sz="2200" dirty="0" err="1" smtClean="0">
                <a:latin typeface="Arial" charset="0"/>
                <a:cs typeface="Arial" charset="0"/>
              </a:rPr>
              <a:t>nó</a:t>
            </a:r>
            <a:r>
              <a:rPr lang="en-US" sz="2200" dirty="0" smtClean="0">
                <a:latin typeface="Arial" charset="0"/>
                <a:cs typeface="Arial" charset="0"/>
              </a:rPr>
              <a:t>.</a:t>
            </a:r>
          </a:p>
          <a:p>
            <a:pPr eaLnBrk="1" hangingPunct="1"/>
            <a:r>
              <a:rPr lang="en-US" sz="2200" dirty="0" smtClean="0">
                <a:latin typeface="Arial" charset="0"/>
                <a:cs typeface="Arial" charset="0"/>
              </a:rPr>
              <a:t>Reverse Address Resolution Protocol (RARP) </a:t>
            </a:r>
          </a:p>
          <a:p>
            <a:pPr lvl="1" eaLnBrk="1" hangingPunct="1"/>
            <a:r>
              <a:rPr lang="en-US" sz="2200" dirty="0" smtClean="0">
                <a:latin typeface="Arial" charset="0"/>
                <a:cs typeface="Arial" charset="0"/>
              </a:rPr>
              <a:t>Xin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 (</a:t>
            </a:r>
            <a:r>
              <a:rPr lang="en-US" sz="2200" dirty="0" err="1" smtClean="0">
                <a:latin typeface="Arial" charset="0"/>
                <a:cs typeface="Arial" charset="0"/>
              </a:rPr>
              <a:t>có</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a:t>
            </a:r>
            <a:r>
              <a:rPr lang="en-US" sz="2200" dirty="0" err="1" smtClean="0">
                <a:latin typeface="Arial" charset="0"/>
                <a:cs typeface="Arial" charset="0"/>
              </a:rPr>
              <a:t>vật</a:t>
            </a:r>
            <a:r>
              <a:rPr lang="en-US" sz="2200" dirty="0" smtClean="0">
                <a:latin typeface="Arial" charset="0"/>
                <a:cs typeface="Arial" charset="0"/>
              </a:rPr>
              <a:t> </a:t>
            </a:r>
            <a:r>
              <a:rPr lang="en-US" sz="2200" dirty="0" err="1" smtClean="0">
                <a:latin typeface="Arial" charset="0"/>
                <a:cs typeface="Arial" charset="0"/>
              </a:rPr>
              <a:t>lý</a:t>
            </a:r>
            <a:r>
              <a:rPr lang="en-US" sz="2200" dirty="0" smtClean="0">
                <a:latin typeface="Arial" charset="0"/>
                <a:cs typeface="Arial" charset="0"/>
              </a:rPr>
              <a:t>-MAC)</a:t>
            </a:r>
          </a:p>
          <a:p>
            <a:pPr lvl="1" eaLnBrk="1" hangingPunct="1"/>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nguồn</a:t>
            </a:r>
            <a:r>
              <a:rPr lang="en-US" sz="2200" dirty="0" smtClean="0">
                <a:latin typeface="Arial" charset="0"/>
                <a:cs typeface="Arial" charset="0"/>
              </a:rPr>
              <a:t> </a:t>
            </a:r>
            <a:r>
              <a:rPr lang="en-US" sz="2200" dirty="0" err="1" smtClean="0">
                <a:latin typeface="Arial" charset="0"/>
                <a:cs typeface="Arial" charset="0"/>
              </a:rPr>
              <a:t>gửi</a:t>
            </a:r>
            <a:r>
              <a:rPr lang="en-US" sz="2200" dirty="0" smtClean="0">
                <a:latin typeface="Arial" charset="0"/>
                <a:cs typeface="Arial" charset="0"/>
              </a:rPr>
              <a:t> broadcast “Ai </a:t>
            </a:r>
            <a:r>
              <a:rPr lang="en-US" sz="2200" dirty="0" err="1" smtClean="0">
                <a:latin typeface="Arial" charset="0"/>
                <a:cs typeface="Arial" charset="0"/>
              </a:rPr>
              <a:t>cấp</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a:t>
            </a:r>
          </a:p>
          <a:p>
            <a:pPr lvl="1" eaLnBrk="1" hangingPunct="1"/>
            <a:r>
              <a:rPr lang="en-US" sz="2200" dirty="0" smtClean="0">
                <a:latin typeface="Arial" charset="0"/>
                <a:cs typeface="Arial" charset="0"/>
              </a:rPr>
              <a:t>DHCP/BOOTP server (</a:t>
            </a:r>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cung</a:t>
            </a:r>
            <a:r>
              <a:rPr lang="en-US" sz="2200" dirty="0" smtClean="0">
                <a:latin typeface="Arial" charset="0"/>
                <a:cs typeface="Arial" charset="0"/>
              </a:rPr>
              <a:t> </a:t>
            </a:r>
            <a:r>
              <a:rPr lang="en-US" sz="2200" dirty="0" err="1" smtClean="0">
                <a:latin typeface="Arial" charset="0"/>
                <a:cs typeface="Arial" charset="0"/>
              </a:rPr>
              <a:t>cấp</a:t>
            </a:r>
            <a:r>
              <a:rPr lang="en-US" sz="2200" dirty="0" smtClean="0">
                <a:latin typeface="Arial" charset="0"/>
                <a:cs typeface="Arial" charset="0"/>
              </a:rPr>
              <a:t> IP) </a:t>
            </a:r>
            <a:r>
              <a:rPr lang="en-US" sz="2200" dirty="0" err="1" smtClean="0">
                <a:latin typeface="Arial" charset="0"/>
                <a:cs typeface="Arial" charset="0"/>
              </a:rPr>
              <a:t>sẽ</a:t>
            </a:r>
            <a:r>
              <a:rPr lang="en-US" sz="2200" dirty="0" smtClean="0">
                <a:latin typeface="Arial" charset="0"/>
                <a:cs typeface="Arial" charset="0"/>
              </a:rPr>
              <a:t> </a:t>
            </a:r>
            <a:r>
              <a:rPr lang="en-US" sz="2200" dirty="0" err="1" smtClean="0">
                <a:latin typeface="Arial" charset="0"/>
                <a:cs typeface="Arial" charset="0"/>
              </a:rPr>
              <a:t>cấp</a:t>
            </a:r>
            <a:r>
              <a:rPr lang="en-US" sz="2200" dirty="0" smtClean="0">
                <a:latin typeface="Arial" charset="0"/>
                <a:cs typeface="Arial" charset="0"/>
              </a:rPr>
              <a:t> </a:t>
            </a:r>
            <a:r>
              <a:rPr lang="en-US" sz="2200" dirty="0" err="1" smtClean="0">
                <a:latin typeface="Arial" charset="0"/>
                <a:cs typeface="Arial" charset="0"/>
              </a:rPr>
              <a:t>cho</a:t>
            </a:r>
            <a:r>
              <a:rPr lang="en-US" sz="2200" dirty="0" smtClean="0">
                <a:latin typeface="Arial" charset="0"/>
                <a:cs typeface="Arial" charset="0"/>
              </a:rPr>
              <a:t> </a:t>
            </a:r>
            <a:r>
              <a:rPr lang="en-US" sz="2200" dirty="0" err="1" smtClean="0">
                <a:latin typeface="Arial" charset="0"/>
                <a:cs typeface="Arial" charset="0"/>
              </a:rPr>
              <a:t>máy</a:t>
            </a:r>
            <a:r>
              <a:rPr lang="en-US" sz="2200" dirty="0" smtClean="0">
                <a:latin typeface="Arial" charset="0"/>
                <a:cs typeface="Arial" charset="0"/>
              </a:rPr>
              <a:t> </a:t>
            </a:r>
            <a:r>
              <a:rPr lang="en-US" sz="2200" dirty="0" err="1" smtClean="0">
                <a:latin typeface="Arial" charset="0"/>
                <a:cs typeface="Arial" charset="0"/>
              </a:rPr>
              <a:t>hỏi</a:t>
            </a:r>
            <a:r>
              <a:rPr lang="en-US" sz="2200" dirty="0" smtClean="0">
                <a:latin typeface="Arial" charset="0"/>
                <a:cs typeface="Arial" charset="0"/>
              </a:rPr>
              <a:t> 1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 </a:t>
            </a:r>
            <a:r>
              <a:rPr lang="en-US" sz="2200" dirty="0" smtClean="0">
                <a:latin typeface="Arial" charset="0"/>
                <a:cs typeface="Arial" charset="0"/>
                <a:sym typeface="Wingdings" pitchFamily="2" charset="2"/>
              </a:rPr>
              <a:t></a:t>
            </a:r>
            <a:r>
              <a:rPr lang="en-US" sz="2200" dirty="0" err="1" smtClean="0">
                <a:latin typeface="Arial" charset="0"/>
                <a:cs typeface="Arial" charset="0"/>
              </a:rPr>
              <a:t>cấp</a:t>
            </a:r>
            <a:r>
              <a:rPr lang="en-US" sz="2200" dirty="0" smtClean="0">
                <a:latin typeface="Arial" charset="0"/>
                <a:cs typeface="Arial" charset="0"/>
              </a:rPr>
              <a:t> </a:t>
            </a:r>
            <a:r>
              <a:rPr lang="en-US" sz="2200" dirty="0" err="1" smtClean="0">
                <a:latin typeface="Arial" charset="0"/>
                <a:cs typeface="Arial" charset="0"/>
              </a:rPr>
              <a:t>địa</a:t>
            </a:r>
            <a:r>
              <a:rPr lang="en-US" sz="2200" dirty="0" smtClean="0">
                <a:latin typeface="Arial" charset="0"/>
                <a:cs typeface="Arial" charset="0"/>
              </a:rPr>
              <a:t> </a:t>
            </a:r>
            <a:r>
              <a:rPr lang="en-US" sz="2200" dirty="0" err="1" smtClean="0">
                <a:latin typeface="Arial" charset="0"/>
                <a:cs typeface="Arial" charset="0"/>
              </a:rPr>
              <a:t>chỉ</a:t>
            </a:r>
            <a:r>
              <a:rPr lang="en-US" sz="2200" dirty="0" smtClean="0">
                <a:latin typeface="Arial" charset="0"/>
                <a:cs typeface="Arial" charset="0"/>
              </a:rPr>
              <a:t> IP </a:t>
            </a:r>
            <a:r>
              <a:rPr lang="en-US" sz="2200" dirty="0" err="1" smtClean="0">
                <a:latin typeface="Arial" charset="0"/>
                <a:cs typeface="Arial" charset="0"/>
              </a:rPr>
              <a:t>động</a:t>
            </a:r>
            <a:endParaRPr lang="en-US" sz="2200"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11</a:t>
            </a:fld>
            <a:endParaRPr lang="en-GB"/>
          </a:p>
        </p:txBody>
      </p:sp>
    </p:spTree>
    <p:extLst>
      <p:ext uri="{BB962C8B-B14F-4D97-AF65-F5344CB8AC3E}">
        <p14:creationId xmlns:p14="http://schemas.microsoft.com/office/powerpoint/2010/main" val="2340641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jpeg"/><Relationship Id="rId6"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16" name="AutoShape 21"/>
          <p:cNvSpPr>
            <a:spLocks noChangeArrowheads="1"/>
          </p:cNvSpPr>
          <p:nvPr userDrawn="1"/>
        </p:nvSpPr>
        <p:spPr bwMode="gray">
          <a:xfrm>
            <a:off x="7696200" y="59436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7" name="AutoShape 22"/>
          <p:cNvSpPr>
            <a:spLocks noChangeArrowheads="1"/>
          </p:cNvSpPr>
          <p:nvPr userDrawn="1"/>
        </p:nvSpPr>
        <p:spPr bwMode="gray">
          <a:xfrm>
            <a:off x="8229600" y="56388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8" name="AutoShape 23"/>
          <p:cNvSpPr>
            <a:spLocks noChangeArrowheads="1"/>
          </p:cNvSpPr>
          <p:nvPr userDrawn="1"/>
        </p:nvSpPr>
        <p:spPr bwMode="gray">
          <a:xfrm>
            <a:off x="8220075" y="622935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algn="ctr" eaLnBrk="0" hangingPunct="0">
              <a:spcBef>
                <a:spcPct val="20000"/>
              </a:spcBef>
              <a:buClr>
                <a:schemeClr val="hlink"/>
              </a:buClr>
              <a:defRPr/>
            </a:pPr>
            <a:r>
              <a:rPr lang="en-US" sz="3800" b="1" kern="0" dirty="0" smtClean="0">
                <a:solidFill>
                  <a:srgbClr val="5086C2"/>
                </a:solidFill>
                <a:latin typeface="Times New Roman" pitchFamily="18" charset="0"/>
                <a:cs typeface="Times New Roman" pitchFamily="18" charset="0"/>
              </a:rPr>
              <a:t>Networking Essentials</a:t>
            </a:r>
            <a:endParaRPr lang="en-US" sz="3800" b="1" kern="0" dirty="0">
              <a:solidFill>
                <a:srgbClr val="5086C2"/>
              </a:solidFill>
              <a:latin typeface="Times New Roman" pitchFamily="18" charset="0"/>
              <a:cs typeface="Times New Roman" pitchFamily="18" charset="0"/>
            </a:endParaRPr>
          </a:p>
        </p:txBody>
      </p:sp>
      <p:pic>
        <p:nvPicPr>
          <p:cNvPr id="13" name="Picture 2" descr="G:\MIT 2014\logo\logo\logo-truong.jpg"/>
          <p:cNvPicPr>
            <a:picLocks noChangeAspect="1" noChangeArrowheads="1"/>
          </p:cNvPicPr>
          <p:nvPr userDrawn="1"/>
        </p:nvPicPr>
        <p:blipFill>
          <a:blip r:embed="rId6" cstate="print"/>
          <a:srcRect/>
          <a:stretch>
            <a:fillRect/>
          </a:stretch>
        </p:blipFill>
        <p:spPr bwMode="auto">
          <a:xfrm>
            <a:off x="179511" y="116632"/>
            <a:ext cx="941781" cy="1008112"/>
          </a:xfrm>
          <a:prstGeom prst="rect">
            <a:avLst/>
          </a:prstGeom>
          <a:noFill/>
          <a:effectLst>
            <a:outerShdw blurRad="50800" dist="50800" dir="5400000" algn="ctr" rotWithShape="0">
              <a:srgbClr val="000000">
                <a:alpha val="0"/>
              </a:srgbClr>
            </a:outerShdw>
          </a:effectLst>
        </p:spPr>
      </p:pic>
      <p:sp>
        <p:nvSpPr>
          <p:cNvPr id="19" name="TextBox 18"/>
          <p:cNvSpPr txBox="1"/>
          <p:nvPr userDrawn="1"/>
        </p:nvSpPr>
        <p:spPr>
          <a:xfrm>
            <a:off x="251520" y="1124744"/>
            <a:ext cx="864096" cy="276999"/>
          </a:xfrm>
          <a:prstGeom prst="rect">
            <a:avLst/>
          </a:prstGeom>
          <a:noFill/>
        </p:spPr>
        <p:txBody>
          <a:bodyPr wrap="square" rtlCol="0">
            <a:spAutoFit/>
          </a:bodyPr>
          <a:lstStyle/>
          <a:p>
            <a:r>
              <a:rPr lang="en-US" sz="1200" b="1" dirty="0" smtClean="0">
                <a:solidFill>
                  <a:srgbClr val="002060"/>
                </a:solidFill>
                <a:latin typeface="Arial" panose="020B0604020202020204" pitchFamily="34" charset="0"/>
                <a:cs typeface="Arial" panose="020B0604020202020204" pitchFamily="34" charset="0"/>
              </a:rPr>
              <a:t>HCMUTE</a:t>
            </a:r>
            <a:endParaRPr lang="en-US" sz="1200" b="1" dirty="0">
              <a:solidFill>
                <a:srgbClr val="002060"/>
              </a:solidFill>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457201" y="6248207"/>
            <a:ext cx="5573483" cy="365125"/>
          </a:xfrm>
        </p:spPr>
        <p:txBody>
          <a:bodyPr/>
          <a:lstStyle/>
          <a:p>
            <a:r>
              <a:rPr lang="en-GB" smtClean="0"/>
              <a:t>Networking Essentials – Master. Nguyen Huu Trung</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1" y="1272222"/>
            <a:ext cx="529099" cy="244476"/>
          </a:xfrm>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9" name="TextBox 8"/>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 name="Rectangle 2"/>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
        <p:nvSpPr>
          <p:cNvPr id="10"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11"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2"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9" name="Footer Placeholder 2"/>
          <p:cNvSpPr>
            <a:spLocks noGrp="1"/>
          </p:cNvSpPr>
          <p:nvPr>
            <p:ph type="ftr" sz="quarter" idx="17"/>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6"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5"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LT</a:t>
            </a:r>
            <a:endParaRPr lang="en-US" sz="1800" b="1" dirty="0">
              <a:solidFill>
                <a:schemeClr val="bg1"/>
              </a:solidFill>
              <a:latin typeface="Corbel" pitchFamily="34" charset="0"/>
              <a:cs typeface="+mn-cs"/>
            </a:endParaRP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VB</a:t>
            </a:r>
            <a:endParaRPr lang="en-US" sz="1800" b="1" dirty="0">
              <a:solidFill>
                <a:schemeClr val="bg1"/>
              </a:solidFill>
              <a:latin typeface="Corbel" pitchFamily="34" charset="0"/>
              <a:cs typeface="+mn-cs"/>
            </a:endParaRPr>
          </a:p>
        </p:txBody>
      </p:sp>
      <p:sp>
        <p:nvSpPr>
          <p:cNvPr id="18"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9"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pic>
        <p:nvPicPr>
          <p:cNvPr id="16" name="Picture 2" descr="G:\MIT 2014\logo\logo\logo-truong.jpg"/>
          <p:cNvPicPr>
            <a:picLocks noChangeAspect="1" noChangeArrowheads="1"/>
          </p:cNvPicPr>
          <p:nvPr userDrawn="1"/>
        </p:nvPicPr>
        <p:blipFill>
          <a:blip r:embed="rId13" cstate="print"/>
          <a:srcRect/>
          <a:stretch>
            <a:fillRect/>
          </a:stretch>
        </p:blipFill>
        <p:spPr bwMode="auto">
          <a:xfrm>
            <a:off x="8532440" y="14583"/>
            <a:ext cx="560896" cy="600401"/>
          </a:xfrm>
          <a:prstGeom prst="rect">
            <a:avLst/>
          </a:prstGeom>
          <a:noFill/>
          <a:effectLst>
            <a:outerShdw blurRad="50800" dist="50800" dir="5400000" algn="ctr" rotWithShape="0">
              <a:srgbClr val="000000">
                <a:alpha val="0"/>
              </a:srgbClr>
            </a:outerShdw>
          </a:effectLst>
        </p:spPr>
      </p:pic>
      <p:sp>
        <p:nvSpPr>
          <p:cNvPr id="17" name="TextBox 16"/>
          <p:cNvSpPr txBox="1"/>
          <p:nvPr userDrawn="1"/>
        </p:nvSpPr>
        <p:spPr>
          <a:xfrm>
            <a:off x="8460432" y="620688"/>
            <a:ext cx="683568" cy="230832"/>
          </a:xfrm>
          <a:prstGeom prst="rect">
            <a:avLst/>
          </a:prstGeom>
          <a:noFill/>
        </p:spPr>
        <p:txBody>
          <a:bodyPr wrap="square" rtlCol="0">
            <a:spAutoFit/>
          </a:bodyPr>
          <a:lstStyle/>
          <a:p>
            <a:r>
              <a:rPr lang="en-US" sz="900" b="1" dirty="0" smtClean="0">
                <a:solidFill>
                  <a:srgbClr val="002060"/>
                </a:solidFill>
                <a:latin typeface="Arial" panose="020B0604020202020204" pitchFamily="34" charset="0"/>
                <a:cs typeface="Arial" panose="020B0604020202020204" pitchFamily="34" charset="0"/>
              </a:rPr>
              <a:t>HCMUTE</a:t>
            </a:r>
            <a:endParaRPr lang="en-US" sz="900" b="1" dirty="0">
              <a:solidFill>
                <a:srgbClr val="002060"/>
              </a:solidFill>
              <a:latin typeface="Arial" panose="020B0604020202020204" pitchFamily="34" charset="0"/>
              <a:cs typeface="Arial" panose="020B0604020202020204" pitchFamily="34" charset="0"/>
            </a:endParaRPr>
          </a:p>
        </p:txBody>
      </p:sp>
      <p:sp>
        <p:nvSpPr>
          <p:cNvPr id="20" name="TextBox 19"/>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1" name="Rectangle 20"/>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dt="0"/>
  <p:txStyles>
    <p:title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file:///C:\Documents\Networking%20Essentials\Network%20Topologies_files\net017.gif" TargetMode="External"/><Relationship Id="rId5"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3467274" y="2420888"/>
            <a:ext cx="5400600" cy="990600"/>
          </a:xfrm>
        </p:spPr>
        <p:txBody>
          <a:bodyPr>
            <a:norm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algn="ctr" fontAlgn="auto">
              <a:spcBef>
                <a:spcPts val="0"/>
              </a:spcBef>
              <a:spcAft>
                <a:spcPts val="0"/>
              </a:spcAft>
              <a:defRPr/>
            </a:pPr>
            <a:r>
              <a:rPr lang="en-US" sz="2400" dirty="0"/>
              <a:t>Models LAN and </a:t>
            </a:r>
            <a:r>
              <a:rPr lang="en-US" sz="2400" dirty="0" smtClean="0"/>
              <a:t>Networking Protocols</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5" name="Text Box 14"/>
          <p:cNvSpPr txBox="1">
            <a:spLocks noChangeArrowheads="1"/>
          </p:cNvSpPr>
          <p:nvPr/>
        </p:nvSpPr>
        <p:spPr bwMode="auto">
          <a:xfrm>
            <a:off x="3203848" y="4257675"/>
            <a:ext cx="5927452" cy="877163"/>
          </a:xfrm>
          <a:prstGeom prst="rect">
            <a:avLst/>
          </a:prstGeom>
          <a:noFill/>
          <a:ln w="9525">
            <a:noFill/>
            <a:miter lim="800000"/>
            <a:headEnd/>
            <a:tailEnd/>
          </a:ln>
          <a:effectLst/>
        </p:spPr>
        <p:txBody>
          <a:bodyPr wrap="square">
            <a:spAutoFit/>
          </a:bodyPr>
          <a:lstStyle/>
          <a:p>
            <a:pPr algn="r">
              <a:defRPr/>
            </a:pPr>
            <a:r>
              <a:rPr lang="en-US" sz="1700" b="1" dirty="0">
                <a:solidFill>
                  <a:srgbClr val="5086C2"/>
                </a:solidFill>
                <a:latin typeface="Tahoma" pitchFamily="34" charset="0"/>
                <a:cs typeface="Tahoma" pitchFamily="34" charset="0"/>
              </a:rPr>
              <a:t>Master Nguyen </a:t>
            </a:r>
            <a:r>
              <a:rPr lang="en-US" sz="1700" b="1" dirty="0" err="1">
                <a:solidFill>
                  <a:srgbClr val="5086C2"/>
                </a:solidFill>
                <a:latin typeface="Tahoma" pitchFamily="34" charset="0"/>
                <a:cs typeface="Tahoma" pitchFamily="34" charset="0"/>
              </a:rPr>
              <a:t>Huu</a:t>
            </a:r>
            <a:r>
              <a:rPr lang="en-US" sz="1700" b="1" dirty="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Trung</a:t>
            </a:r>
            <a:endParaRPr lang="en-US" sz="1700" b="1" dirty="0" smtClean="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Faculty Of Information Technology</a:t>
            </a:r>
            <a:endParaRPr lang="en-US" sz="1700" b="1" dirty="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HCMC University of Technology and Education</a:t>
            </a:r>
            <a:endParaRPr lang="en-US" sz="1700" b="1" dirty="0">
              <a:solidFill>
                <a:srgbClr val="5086C2"/>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access protocol traffic on the 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10</a:t>
            </a:fld>
            <a:endParaRPr lang="en-GB"/>
          </a:p>
        </p:txBody>
      </p:sp>
      <p:sp>
        <p:nvSpPr>
          <p:cNvPr id="4" name="Content Placeholder 3"/>
          <p:cNvSpPr>
            <a:spLocks noGrp="1"/>
          </p:cNvSpPr>
          <p:nvPr>
            <p:ph sz="quarter" idx="1"/>
          </p:nvPr>
        </p:nvSpPr>
        <p:spPr>
          <a:xfrm>
            <a:off x="612648" y="1507735"/>
            <a:ext cx="8279832" cy="5012524"/>
          </a:xfrm>
        </p:spPr>
        <p:txBody>
          <a:bodyPr>
            <a:noAutofit/>
          </a:bodyPr>
          <a:lstStyle/>
          <a:p>
            <a:pPr algn="just">
              <a:lnSpc>
                <a:spcPct val="120000"/>
              </a:lnSpc>
            </a:pPr>
            <a:r>
              <a:rPr lang="en-US" sz="1600" dirty="0"/>
              <a:t>Switching Protocol (request and </a:t>
            </a:r>
            <a:r>
              <a:rPr lang="en-US" sz="1600" dirty="0" smtClean="0"/>
              <a:t>accept): Host </a:t>
            </a:r>
            <a:r>
              <a:rPr lang="en-US" sz="1600" dirty="0"/>
              <a:t>request, if not busy, tendons meet; reverse rejection.</a:t>
            </a:r>
          </a:p>
          <a:p>
            <a:pPr algn="just">
              <a:lnSpc>
                <a:spcPct val="120000"/>
              </a:lnSpc>
            </a:pPr>
            <a:r>
              <a:rPr lang="en-US" sz="1600" dirty="0"/>
              <a:t>Multi-protocol access line with perceived collision (Carrier Sense Multiple Access with Collision Detection or CSMA / CD)</a:t>
            </a:r>
          </a:p>
          <a:p>
            <a:pPr lvl="1" algn="just">
              <a:lnSpc>
                <a:spcPct val="120000"/>
              </a:lnSpc>
            </a:pPr>
            <a:r>
              <a:rPr lang="en-US" sz="1600" dirty="0"/>
              <a:t>Temporary </a:t>
            </a:r>
            <a:r>
              <a:rPr lang="en-US" sz="1600" dirty="0" smtClean="0"/>
              <a:t>host </a:t>
            </a:r>
            <a:r>
              <a:rPr lang="en-US" sz="1600" dirty="0"/>
              <a:t>wait a random time and then re-start line testing.</a:t>
            </a:r>
          </a:p>
          <a:p>
            <a:pPr lvl="1" algn="just">
              <a:lnSpc>
                <a:spcPct val="120000"/>
              </a:lnSpc>
            </a:pPr>
            <a:r>
              <a:rPr lang="en-US" sz="1600" dirty="0"/>
              <a:t>H</a:t>
            </a:r>
            <a:r>
              <a:rPr lang="en-US" sz="1600" dirty="0" smtClean="0"/>
              <a:t>ost testing line continues </a:t>
            </a:r>
            <a:r>
              <a:rPr lang="en-US" sz="1600" dirty="0"/>
              <a:t>until the free transmission transmitted data.</a:t>
            </a:r>
          </a:p>
          <a:p>
            <a:pPr lvl="1" algn="just">
              <a:lnSpc>
                <a:spcPct val="120000"/>
              </a:lnSpc>
            </a:pPr>
            <a:r>
              <a:rPr lang="en-US" sz="1600" dirty="0" smtClean="0"/>
              <a:t>Host testing line continues </a:t>
            </a:r>
            <a:r>
              <a:rPr lang="en-US" sz="1600" dirty="0"/>
              <a:t>until the free transmission transmitted data with a predetermined probability p (0 &lt;p &lt;1</a:t>
            </a:r>
            <a:r>
              <a:rPr lang="en-US" sz="1600" dirty="0" smtClean="0"/>
              <a:t>).</a:t>
            </a:r>
          </a:p>
          <a:p>
            <a:pPr marL="320040" lvl="1" indent="-320040" algn="just">
              <a:lnSpc>
                <a:spcPct val="120000"/>
              </a:lnSpc>
              <a:spcBef>
                <a:spcPts val="700"/>
              </a:spcBef>
              <a:buClr>
                <a:schemeClr val="accent2"/>
              </a:buClr>
              <a:buSzPct val="60000"/>
              <a:buFont typeface="Wingdings"/>
              <a:buChar char=""/>
            </a:pPr>
            <a:r>
              <a:rPr lang="en-US" sz="1600" dirty="0"/>
              <a:t>A protocol used token ring (Token </a:t>
            </a:r>
            <a:r>
              <a:rPr lang="en-US" sz="1600" dirty="0" smtClean="0"/>
              <a:t>Ring): Token access </a:t>
            </a:r>
            <a:r>
              <a:rPr lang="en-US" sz="1600" dirty="0"/>
              <a:t>lines around on the network, any station licensed to occupy the TV; complete the returns right back.</a:t>
            </a:r>
          </a:p>
          <a:p>
            <a:pPr marL="320040" lvl="1" indent="-320040" algn="just">
              <a:lnSpc>
                <a:spcPct val="120000"/>
              </a:lnSpc>
              <a:spcBef>
                <a:spcPts val="700"/>
              </a:spcBef>
              <a:buClr>
                <a:schemeClr val="accent2"/>
              </a:buClr>
              <a:buSzPct val="60000"/>
              <a:buFont typeface="Wingdings"/>
              <a:buChar char=""/>
            </a:pPr>
            <a:r>
              <a:rPr lang="en-US" sz="1600" dirty="0"/>
              <a:t>Protocols using linear tokens (Token Bus)</a:t>
            </a:r>
          </a:p>
          <a:p>
            <a:pPr lvl="1" algn="just">
              <a:lnSpc>
                <a:spcPct val="120000"/>
              </a:lnSpc>
            </a:pPr>
            <a:r>
              <a:rPr lang="en-US" sz="1600" dirty="0"/>
              <a:t>Forming a ring </a:t>
            </a:r>
            <a:r>
              <a:rPr lang="en-US" sz="1600" dirty="0" smtClean="0"/>
              <a:t>logic </a:t>
            </a:r>
            <a:r>
              <a:rPr lang="en-US" sz="1600" dirty="0"/>
              <a:t>in the network.</a:t>
            </a:r>
          </a:p>
          <a:p>
            <a:pPr lvl="1" algn="just">
              <a:lnSpc>
                <a:spcPct val="120000"/>
              </a:lnSpc>
            </a:pPr>
            <a:r>
              <a:rPr lang="en-US" sz="1600" dirty="0"/>
              <a:t>When a </a:t>
            </a:r>
            <a:r>
              <a:rPr lang="en-US" sz="1600" dirty="0" smtClean="0"/>
              <a:t>host </a:t>
            </a:r>
            <a:r>
              <a:rPr lang="en-US" sz="1600" dirty="0"/>
              <a:t>has the token, it may use the transmission line in a predetermined time. Once the data has expired or expired permits, station token to the next </a:t>
            </a:r>
            <a:r>
              <a:rPr lang="en-US" sz="1600" dirty="0" smtClean="0"/>
              <a:t>host </a:t>
            </a:r>
            <a:r>
              <a:rPr lang="en-US" sz="1600" dirty="0"/>
              <a:t>within logic.</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33452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charset="0"/>
                <a:cs typeface="Arial" charset="0"/>
              </a:rPr>
              <a:t>Address Resolution Protocol (ARP)</a:t>
            </a:r>
            <a:r>
              <a:rPr lang="en-US" b="1" dirty="0">
                <a:latin typeface="Arial" charset="0"/>
                <a:cs typeface="Arial" charset="0"/>
              </a:rPr>
              <a:t> </a:t>
            </a:r>
            <a:r>
              <a:rPr lang="en-US" dirty="0">
                <a:latin typeface="Arial" charset="0"/>
                <a:cs typeface="Arial" charset="0"/>
              </a:rPr>
              <a:t/>
            </a:r>
            <a:br>
              <a:rPr lang="en-US" dirty="0">
                <a:latin typeface="Arial" charset="0"/>
                <a:cs typeface="Arial" charset="0"/>
              </a:rPr>
            </a:br>
            <a:r>
              <a:rPr lang="en-US" dirty="0">
                <a:latin typeface="Arial" charset="0"/>
                <a:cs typeface="Arial" charset="0"/>
              </a:rPr>
              <a:t>Reverse Address Resolution Protocol (RARP)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11</a:t>
            </a:fld>
            <a:endParaRPr lang="en-GB"/>
          </a:p>
        </p:txBody>
      </p:sp>
      <p:sp>
        <p:nvSpPr>
          <p:cNvPr id="4" name="Content Placeholder 3"/>
          <p:cNvSpPr>
            <a:spLocks noGrp="1"/>
          </p:cNvSpPr>
          <p:nvPr>
            <p:ph sz="quarter" idx="1"/>
          </p:nvPr>
        </p:nvSpPr>
        <p:spPr/>
        <p:txBody>
          <a:bodyPr>
            <a:normAutofit fontScale="85000" lnSpcReduction="10000"/>
          </a:bodyPr>
          <a:lstStyle/>
          <a:p>
            <a:pPr algn="just"/>
            <a:r>
              <a:rPr lang="en-US" dirty="0"/>
              <a:t>Address Resolution Protocol (ARP)</a:t>
            </a:r>
          </a:p>
          <a:p>
            <a:pPr lvl="1" algn="just"/>
            <a:r>
              <a:rPr lang="en-US" dirty="0"/>
              <a:t>Find the physical address (MAC) of the destination computer has identified certain IP: A machine knows the IP address of computer B, computer A need to know the physical address of the machine B.</a:t>
            </a:r>
          </a:p>
          <a:p>
            <a:pPr lvl="1" algn="just"/>
            <a:r>
              <a:rPr lang="en-US" dirty="0"/>
              <a:t>Source machine to send broadcast "Who owns the IP?".</a:t>
            </a:r>
          </a:p>
          <a:p>
            <a:pPr lvl="1" algn="just"/>
            <a:r>
              <a:rPr lang="en-US" dirty="0"/>
              <a:t>It has the IP address sends back asked its MAC address.</a:t>
            </a:r>
          </a:p>
          <a:p>
            <a:pPr algn="just"/>
            <a:r>
              <a:rPr lang="en-US" dirty="0"/>
              <a:t>Reverse Address Resolution Protocol (RARP)</a:t>
            </a:r>
          </a:p>
          <a:p>
            <a:pPr lvl="1" algn="just"/>
            <a:r>
              <a:rPr lang="en-US" dirty="0" smtClean="0"/>
              <a:t>Please </a:t>
            </a:r>
            <a:r>
              <a:rPr lang="en-US" dirty="0"/>
              <a:t>IP address (physical address-MAC)</a:t>
            </a:r>
          </a:p>
          <a:p>
            <a:pPr lvl="1" algn="just"/>
            <a:r>
              <a:rPr lang="en-US" dirty="0"/>
              <a:t>Source machine to send broadcast "Who IP address?"</a:t>
            </a:r>
          </a:p>
          <a:p>
            <a:pPr lvl="1" algn="just"/>
            <a:r>
              <a:rPr lang="en-US" dirty="0"/>
              <a:t>DHCP / BOOTP server (machine provides IP) will give the machine IP address </a:t>
            </a:r>
            <a:r>
              <a:rPr lang="en-US" dirty="0" smtClean="0"/>
              <a:t>asked </a:t>
            </a:r>
            <a:r>
              <a:rPr lang="en-US" dirty="0"/>
              <a:t>1 dynamic IP address</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2472354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 (Network Address Translation</a:t>
            </a:r>
            <a:r>
              <a:rPr lang="en-US" dirty="0"/>
              <a:t>)</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12</a:t>
            </a:fld>
            <a:endParaRPr lang="en-GB"/>
          </a:p>
        </p:txBody>
      </p:sp>
      <p:sp>
        <p:nvSpPr>
          <p:cNvPr id="4" name="Content Placeholder 3"/>
          <p:cNvSpPr>
            <a:spLocks noGrp="1"/>
          </p:cNvSpPr>
          <p:nvPr>
            <p:ph sz="quarter" idx="1"/>
          </p:nvPr>
        </p:nvSpPr>
        <p:spPr/>
        <p:txBody>
          <a:bodyPr>
            <a:normAutofit/>
          </a:bodyPr>
          <a:lstStyle/>
          <a:p>
            <a:pPr algn="just">
              <a:lnSpc>
                <a:spcPct val="120000"/>
              </a:lnSpc>
            </a:pPr>
            <a:r>
              <a:rPr lang="en-US" dirty="0"/>
              <a:t>Two computers on the same network layer (same subnet) connected directly, which means they can send and receive data directly with each other.</a:t>
            </a:r>
          </a:p>
          <a:p>
            <a:pPr algn="just">
              <a:lnSpc>
                <a:spcPct val="120000"/>
              </a:lnSpc>
            </a:pPr>
            <a:r>
              <a:rPr lang="en-US" dirty="0"/>
              <a:t>If the computer is not the same subnet and no direct connection, the data will be forwarded between the network layer must have a router (software or hardware</a:t>
            </a:r>
            <a:r>
              <a:rPr lang="en-US" dirty="0" smtClean="0"/>
              <a:t>).</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742709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 of NAT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13</a:t>
            </a:fld>
            <a:endParaRPr lang="en-GB"/>
          </a:p>
        </p:txBody>
      </p:sp>
      <p:sp>
        <p:nvSpPr>
          <p:cNvPr id="4" name="Content Placeholder 3"/>
          <p:cNvSpPr>
            <a:spLocks noGrp="1"/>
          </p:cNvSpPr>
          <p:nvPr>
            <p:ph sz="quarter" idx="1"/>
          </p:nvPr>
        </p:nvSpPr>
        <p:spPr>
          <a:xfrm>
            <a:off x="612648" y="1600199"/>
            <a:ext cx="8153400" cy="4920059"/>
          </a:xfrm>
        </p:spPr>
        <p:txBody>
          <a:bodyPr>
            <a:noAutofit/>
          </a:bodyPr>
          <a:lstStyle/>
          <a:p>
            <a:pPr algn="just">
              <a:lnSpc>
                <a:spcPct val="120000"/>
              </a:lnSpc>
            </a:pPr>
            <a:r>
              <a:rPr lang="en-US" sz="1800" dirty="0" smtClean="0"/>
              <a:t>NAT </a:t>
            </a:r>
            <a:r>
              <a:rPr lang="en-US" sz="1800" dirty="0"/>
              <a:t>works as a router, its job is forwarding </a:t>
            </a:r>
            <a:r>
              <a:rPr lang="en-US" sz="1800" dirty="0" smtClean="0"/>
              <a:t>packets </a:t>
            </a:r>
            <a:r>
              <a:rPr lang="en-US" sz="1800" dirty="0"/>
              <a:t>between different network layers on a large network.</a:t>
            </a:r>
          </a:p>
          <a:p>
            <a:pPr algn="just">
              <a:lnSpc>
                <a:spcPct val="120000"/>
              </a:lnSpc>
            </a:pPr>
            <a:r>
              <a:rPr lang="en-US" sz="1800" dirty="0"/>
              <a:t>NAT use of its IP made public IP to each workstation (client) with its own IP. When a child make a connection or send data to a particular computer on the Internet, the data will be sent to the NAT, then NAT will replace the original IP address of the machine and then send the packet to go with NAT IP address</a:t>
            </a:r>
            <a:r>
              <a:rPr lang="en-US" sz="1800" dirty="0" smtClean="0"/>
              <a:t>.</a:t>
            </a:r>
          </a:p>
          <a:p>
            <a:pPr algn="just">
              <a:lnSpc>
                <a:spcPct val="120000"/>
              </a:lnSpc>
            </a:pPr>
            <a:r>
              <a:rPr lang="en-US" sz="1800" dirty="0"/>
              <a:t>Convert the source IP address to an IP address by itself, mean that the data received by the remote computer (remote computer) like getting from the Gateway computer.</a:t>
            </a:r>
          </a:p>
          <a:p>
            <a:pPr algn="just">
              <a:lnSpc>
                <a:spcPct val="120000"/>
              </a:lnSpc>
            </a:pPr>
            <a:r>
              <a:rPr lang="en-US" sz="1800" dirty="0"/>
              <a:t>Send data to a remote computer and memory packets that use port services.</a:t>
            </a:r>
          </a:p>
          <a:p>
            <a:pPr algn="just">
              <a:lnSpc>
                <a:spcPct val="120000"/>
              </a:lnSpc>
            </a:pPr>
            <a:r>
              <a:rPr lang="en-US" sz="1800" dirty="0"/>
              <a:t>The data received from the remote computers will be delivered to the client.</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5450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 Network</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14</a:t>
            </a:fld>
            <a:endParaRPr lang="en-GB"/>
          </a:p>
        </p:txBody>
      </p:sp>
      <p:sp>
        <p:nvSpPr>
          <p:cNvPr id="4" name="Content Placeholder 3"/>
          <p:cNvSpPr>
            <a:spLocks noGrp="1"/>
          </p:cNvSpPr>
          <p:nvPr>
            <p:ph sz="quarter" idx="1"/>
          </p:nvPr>
        </p:nvSpPr>
        <p:spPr/>
        <p:txBody>
          <a:bodyPr/>
          <a:lstStyle/>
          <a:p>
            <a:r>
              <a:rPr lang="en-US" dirty="0"/>
              <a:t>Model of Peer to </a:t>
            </a:r>
            <a:r>
              <a:rPr lang="en-US" dirty="0" smtClean="0"/>
              <a:t>Peer:</a:t>
            </a:r>
          </a:p>
          <a:p>
            <a:pPr lvl="1"/>
            <a:r>
              <a:rPr lang="en-US" dirty="0" smtClean="0"/>
              <a:t>Miniature, Low Cost, Secured </a:t>
            </a:r>
            <a:r>
              <a:rPr lang="en-US" dirty="0"/>
              <a:t>low</a:t>
            </a:r>
          </a:p>
          <a:p>
            <a:pPr lvl="1"/>
            <a:r>
              <a:rPr lang="en-US" dirty="0"/>
              <a:t>Each computer is both a server, both a client computer</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2"/>
          <p:cNvPicPr>
            <a:picLocks noChangeAspect="1" noChangeArrowheads="1"/>
          </p:cNvPicPr>
          <p:nvPr/>
        </p:nvPicPr>
        <p:blipFill>
          <a:blip r:embed="rId3" cstate="print"/>
          <a:srcRect/>
          <a:stretch>
            <a:fillRect/>
          </a:stretch>
        </p:blipFill>
        <p:spPr bwMode="auto">
          <a:xfrm>
            <a:off x="957218" y="3645025"/>
            <a:ext cx="7783513" cy="2831976"/>
          </a:xfrm>
          <a:prstGeom prst="rect">
            <a:avLst/>
          </a:prstGeom>
          <a:noFill/>
          <a:ln w="9525">
            <a:noFill/>
            <a:miter lim="800000"/>
            <a:headEnd/>
            <a:tailEnd/>
          </a:ln>
        </p:spPr>
      </p:pic>
    </p:spTree>
    <p:extLst>
      <p:ext uri="{BB962C8B-B14F-4D97-AF65-F5344CB8AC3E}">
        <p14:creationId xmlns:p14="http://schemas.microsoft.com/office/powerpoint/2010/main" val="1928921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 Network</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15</a:t>
            </a:fld>
            <a:endParaRPr lang="en-GB"/>
          </a:p>
        </p:txBody>
      </p:sp>
      <p:sp>
        <p:nvSpPr>
          <p:cNvPr id="4" name="Content Placeholder 3"/>
          <p:cNvSpPr>
            <a:spLocks noGrp="1"/>
          </p:cNvSpPr>
          <p:nvPr>
            <p:ph sz="quarter" idx="1"/>
          </p:nvPr>
        </p:nvSpPr>
        <p:spPr/>
        <p:txBody>
          <a:bodyPr/>
          <a:lstStyle/>
          <a:p>
            <a:r>
              <a:rPr lang="en-US" dirty="0"/>
              <a:t>Client </a:t>
            </a:r>
            <a:r>
              <a:rPr lang="en-US" dirty="0" smtClean="0"/>
              <a:t>– Server model:</a:t>
            </a:r>
            <a:endParaRPr lang="en-US" dirty="0"/>
          </a:p>
          <a:p>
            <a:pPr lvl="1"/>
            <a:r>
              <a:rPr lang="en-US" dirty="0" smtClean="0"/>
              <a:t>Large model</a:t>
            </a:r>
          </a:p>
          <a:p>
            <a:pPr lvl="1"/>
            <a:r>
              <a:rPr lang="en-US" dirty="0" smtClean="0"/>
              <a:t>Costs relative</a:t>
            </a:r>
          </a:p>
          <a:p>
            <a:pPr lvl="1"/>
            <a:r>
              <a:rPr lang="en-US" dirty="0" smtClean="0"/>
              <a:t>Data </a:t>
            </a:r>
            <a:r>
              <a:rPr lang="en-US" dirty="0"/>
              <a:t>centralized </a:t>
            </a:r>
            <a:r>
              <a:rPr lang="en-US" dirty="0" smtClean="0"/>
              <a:t>management</a:t>
            </a:r>
          </a:p>
          <a:p>
            <a:pPr lvl="1"/>
            <a:r>
              <a:rPr lang="en-US" dirty="0" smtClean="0"/>
              <a:t>Good </a:t>
            </a:r>
            <a:r>
              <a:rPr lang="en-US" dirty="0"/>
              <a:t>security</a:t>
            </a:r>
          </a:p>
          <a:p>
            <a:pPr lvl="1"/>
            <a:r>
              <a:rPr lang="en-US" dirty="0"/>
              <a:t>These workstations will be under the management of the server: Internet, printers, mail ...</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05856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Server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16</a:t>
            </a:fld>
            <a:endParaRPr lang="en-GB"/>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
        <p:nvSpPr>
          <p:cNvPr id="6" name="Content Placeholder 5"/>
          <p:cNvSpPr>
            <a:spLocks noGrp="1"/>
          </p:cNvSpPr>
          <p:nvPr>
            <p:ph sz="quarter" idx="1"/>
          </p:nvPr>
        </p:nvSpPr>
        <p:spPr/>
        <p:txBody>
          <a:bodyPr/>
          <a:lstStyle/>
          <a:p>
            <a:endParaRPr lang="en-US"/>
          </a:p>
        </p:txBody>
      </p:sp>
      <p:pic>
        <p:nvPicPr>
          <p:cNvPr id="7" name="Picture 6" descr="TOPO_GERNERAL_KHU_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6698"/>
            <a:ext cx="9144000" cy="5569902"/>
          </a:xfrm>
          <a:prstGeom prst="rect">
            <a:avLst/>
          </a:prstGeom>
        </p:spPr>
      </p:pic>
    </p:spTree>
    <p:extLst>
      <p:ext uri="{BB962C8B-B14F-4D97-AF65-F5344CB8AC3E}">
        <p14:creationId xmlns:p14="http://schemas.microsoft.com/office/powerpoint/2010/main" val="255548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the network</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a:t>
            </a:fld>
            <a:endParaRPr lang="en-GB"/>
          </a:p>
        </p:txBody>
      </p:sp>
      <p:sp>
        <p:nvSpPr>
          <p:cNvPr id="4" name="Content Placeholder 3"/>
          <p:cNvSpPr>
            <a:spLocks noGrp="1"/>
          </p:cNvSpPr>
          <p:nvPr>
            <p:ph sz="quarter" idx="1"/>
          </p:nvPr>
        </p:nvSpPr>
        <p:spPr/>
        <p:txBody>
          <a:bodyPr/>
          <a:lstStyle/>
          <a:p>
            <a:pPr algn="just"/>
            <a:r>
              <a:rPr lang="en-US" dirty="0"/>
              <a:t>There are two main structures:</a:t>
            </a:r>
          </a:p>
          <a:p>
            <a:pPr lvl="1" algn="just"/>
            <a:r>
              <a:rPr lang="en-US" dirty="0" smtClean="0"/>
              <a:t>Point-to-Point: </a:t>
            </a:r>
            <a:r>
              <a:rPr lang="en-US" dirty="0"/>
              <a:t>the separate transmission line is set to connect the computers together pairs.</a:t>
            </a:r>
          </a:p>
          <a:p>
            <a:pPr lvl="1" algn="just"/>
            <a:r>
              <a:rPr lang="en-US" dirty="0" smtClean="0"/>
              <a:t>Broadcast (one </a:t>
            </a:r>
            <a:r>
              <a:rPr lang="en-US" dirty="0"/>
              <a:t>point - multiple points): all stations sharing a common physical link.</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598852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Topology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a:t>
            </a:fld>
            <a:endParaRPr lang="en-GB"/>
          </a:p>
        </p:txBody>
      </p:sp>
      <p:sp>
        <p:nvSpPr>
          <p:cNvPr id="4" name="Content Placeholder 3"/>
          <p:cNvSpPr>
            <a:spLocks noGrp="1"/>
          </p:cNvSpPr>
          <p:nvPr>
            <p:ph sz="quarter" idx="1"/>
          </p:nvPr>
        </p:nvSpPr>
        <p:spPr>
          <a:xfrm>
            <a:off x="612648" y="1600199"/>
            <a:ext cx="6473952" cy="4920059"/>
          </a:xfrm>
        </p:spPr>
        <p:txBody>
          <a:bodyPr>
            <a:normAutofit fontScale="70000" lnSpcReduction="20000"/>
          </a:bodyPr>
          <a:lstStyle/>
          <a:p>
            <a:pPr algn="just"/>
            <a:r>
              <a:rPr lang="en-US" dirty="0"/>
              <a:t>Specifications: naming conventions parameters: speed signal transmission (1, 10 or 100 Mb / s); BASE (for Baseband) or BROAD (for Broadband</a:t>
            </a:r>
            <a:r>
              <a:rPr lang="en-US" dirty="0" smtClean="0"/>
              <a:t>).</a:t>
            </a:r>
          </a:p>
          <a:p>
            <a:pPr algn="just"/>
            <a:r>
              <a:rPr lang="en-US" dirty="0" smtClean="0"/>
              <a:t>Advantage:</a:t>
            </a:r>
            <a:endParaRPr lang="en-US" dirty="0"/>
          </a:p>
          <a:p>
            <a:pPr lvl="1" algn="just"/>
            <a:r>
              <a:rPr lang="en-US" dirty="0"/>
              <a:t>Easy to install and expand</a:t>
            </a:r>
          </a:p>
          <a:p>
            <a:pPr lvl="1" algn="just"/>
            <a:r>
              <a:rPr lang="en-US" dirty="0"/>
              <a:t>Suitable conditions need to quickly set up a temporary network</a:t>
            </a:r>
          </a:p>
          <a:p>
            <a:pPr lvl="1" algn="just"/>
            <a:r>
              <a:rPr lang="en-US" dirty="0"/>
              <a:t>As the model requires low cost</a:t>
            </a:r>
          </a:p>
          <a:p>
            <a:pPr lvl="1" algn="just"/>
            <a:r>
              <a:rPr lang="en-US" dirty="0"/>
              <a:t>A broken machine do not affect other systems.</a:t>
            </a:r>
          </a:p>
          <a:p>
            <a:pPr algn="just"/>
            <a:r>
              <a:rPr lang="en-US" dirty="0" smtClean="0"/>
              <a:t>Defect:</a:t>
            </a:r>
            <a:endParaRPr lang="en-US" dirty="0"/>
          </a:p>
          <a:p>
            <a:pPr lvl="1" algn="just"/>
            <a:r>
              <a:rPr lang="en-US" dirty="0"/>
              <a:t>Hard to find the cause of management and error</a:t>
            </a:r>
          </a:p>
          <a:p>
            <a:pPr lvl="1" algn="just"/>
            <a:r>
              <a:rPr lang="en-US" dirty="0"/>
              <a:t>Limit the cable length and the number of computers</a:t>
            </a:r>
          </a:p>
          <a:p>
            <a:pPr lvl="1" algn="just"/>
            <a:r>
              <a:rPr lang="en-US" dirty="0"/>
              <a:t>A backbone cable segment is cut will affect the entire network</a:t>
            </a:r>
          </a:p>
          <a:p>
            <a:pPr lvl="1" algn="just"/>
            <a:r>
              <a:rPr lang="en-US" dirty="0"/>
              <a:t>Maintenance costs may be higher than the long backbone</a:t>
            </a:r>
          </a:p>
          <a:p>
            <a:pPr lvl="1" algn="just"/>
            <a:r>
              <a:rPr lang="en-US" dirty="0"/>
              <a:t>Reduced performance when the computer is added</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7" name="Picture 5" descr="net017.gif (1799 bytes)"/>
          <p:cNvPicPr>
            <a:picLocks noChangeAspect="1" noChangeArrowheads="1"/>
          </p:cNvPicPr>
          <p:nvPr/>
        </p:nvPicPr>
        <p:blipFill>
          <a:blip r:embed="rId3" r:link="rId4" cstate="print"/>
          <a:srcRect/>
          <a:stretch>
            <a:fillRect/>
          </a:stretch>
        </p:blipFill>
        <p:spPr bwMode="auto">
          <a:xfrm>
            <a:off x="7032633" y="4869160"/>
            <a:ext cx="2211388" cy="954088"/>
          </a:xfrm>
          <a:prstGeom prst="rect">
            <a:avLst/>
          </a:prstGeom>
          <a:noFill/>
          <a:ln w="9525">
            <a:noFill/>
            <a:miter lim="800000"/>
            <a:headEnd/>
            <a:tailEnd/>
          </a:ln>
        </p:spPr>
      </p:pic>
      <p:pic>
        <p:nvPicPr>
          <p:cNvPr id="9" name="Picture 8"/>
          <p:cNvPicPr>
            <a:picLocks noChangeAspect="1"/>
          </p:cNvPicPr>
          <p:nvPr/>
        </p:nvPicPr>
        <p:blipFill>
          <a:blip r:embed="rId5"/>
          <a:stretch>
            <a:fillRect/>
          </a:stretch>
        </p:blipFill>
        <p:spPr>
          <a:xfrm>
            <a:off x="7016320" y="1672134"/>
            <a:ext cx="2024128" cy="2044898"/>
          </a:xfrm>
          <a:prstGeom prst="rect">
            <a:avLst/>
          </a:prstGeom>
        </p:spPr>
      </p:pic>
    </p:spTree>
    <p:extLst>
      <p:ext uri="{BB962C8B-B14F-4D97-AF65-F5344CB8AC3E}">
        <p14:creationId xmlns:p14="http://schemas.microsoft.com/office/powerpoint/2010/main" val="1106911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Topology</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a:t>
            </a:fld>
            <a:endParaRPr lang="en-GB"/>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5"/>
          <p:cNvPicPr>
            <a:picLocks noChangeAspect="1"/>
          </p:cNvPicPr>
          <p:nvPr/>
        </p:nvPicPr>
        <p:blipFill>
          <a:blip r:embed="rId2"/>
          <a:stretch>
            <a:fillRect/>
          </a:stretch>
        </p:blipFill>
        <p:spPr>
          <a:xfrm>
            <a:off x="681589" y="1916831"/>
            <a:ext cx="8084459" cy="4603427"/>
          </a:xfrm>
          <a:prstGeom prst="rect">
            <a:avLst/>
          </a:prstGeom>
        </p:spPr>
      </p:pic>
    </p:spTree>
    <p:extLst>
      <p:ext uri="{BB962C8B-B14F-4D97-AF65-F5344CB8AC3E}">
        <p14:creationId xmlns:p14="http://schemas.microsoft.com/office/powerpoint/2010/main" val="85563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Topology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a:t>
            </a:fld>
            <a:endParaRPr lang="en-GB"/>
          </a:p>
        </p:txBody>
      </p:sp>
      <p:sp>
        <p:nvSpPr>
          <p:cNvPr id="4" name="Content Placeholder 3"/>
          <p:cNvSpPr>
            <a:spLocks noGrp="1"/>
          </p:cNvSpPr>
          <p:nvPr>
            <p:ph sz="quarter" idx="1"/>
          </p:nvPr>
        </p:nvSpPr>
        <p:spPr>
          <a:xfrm>
            <a:off x="612648" y="1600200"/>
            <a:ext cx="6119592" cy="4495800"/>
          </a:xfrm>
        </p:spPr>
        <p:txBody>
          <a:bodyPr>
            <a:normAutofit fontScale="92500"/>
          </a:bodyPr>
          <a:lstStyle/>
          <a:p>
            <a:pPr marL="320040" lvl="1" indent="-320040" algn="just">
              <a:spcBef>
                <a:spcPts val="700"/>
              </a:spcBef>
              <a:buClr>
                <a:schemeClr val="accent2"/>
              </a:buClr>
              <a:buSzPct val="60000"/>
              <a:buFont typeface="Wingdings"/>
              <a:buChar char=""/>
            </a:pPr>
            <a:r>
              <a:rPr lang="en-US" dirty="0">
                <a:latin typeface="Arial" charset="0"/>
                <a:cs typeface="Arial" charset="0"/>
              </a:rPr>
              <a:t>The </a:t>
            </a:r>
            <a:r>
              <a:rPr lang="en-US" dirty="0" smtClean="0">
                <a:latin typeface="Arial" charset="0"/>
                <a:cs typeface="Arial" charset="0"/>
              </a:rPr>
              <a:t>host are </a:t>
            </a:r>
            <a:r>
              <a:rPr lang="en-US" dirty="0">
                <a:latin typeface="Arial" charset="0"/>
                <a:cs typeface="Arial" charset="0"/>
              </a:rPr>
              <a:t>linked together in a circular by the method, "a point - a point</a:t>
            </a:r>
            <a:r>
              <a:rPr lang="en-US" dirty="0" smtClean="0">
                <a:latin typeface="Arial" charset="0"/>
                <a:cs typeface="Arial" charset="0"/>
              </a:rPr>
              <a:t>".</a:t>
            </a:r>
          </a:p>
          <a:p>
            <a:pPr marL="320040" lvl="1" indent="-320040" algn="just">
              <a:spcBef>
                <a:spcPts val="700"/>
              </a:spcBef>
              <a:buClr>
                <a:schemeClr val="accent2"/>
              </a:buClr>
              <a:buSzPct val="60000"/>
              <a:buFont typeface="Wingdings"/>
              <a:buChar char=""/>
            </a:pPr>
            <a:r>
              <a:rPr lang="en-US" dirty="0" smtClean="0"/>
              <a:t>Advantage</a:t>
            </a:r>
            <a:endParaRPr lang="en-US" dirty="0"/>
          </a:p>
          <a:p>
            <a:pPr marL="594360" lvl="2" indent="-320040" algn="just">
              <a:spcBef>
                <a:spcPts val="700"/>
              </a:spcBef>
              <a:buSzPct val="60000"/>
              <a:buFont typeface="Wingdings"/>
              <a:buChar char=""/>
            </a:pPr>
            <a:r>
              <a:rPr lang="en-US" dirty="0"/>
              <a:t>The development of the system does not significantly impact performance</a:t>
            </a:r>
          </a:p>
          <a:p>
            <a:pPr marL="594360" lvl="2" indent="-320040" algn="just">
              <a:spcBef>
                <a:spcPts val="700"/>
              </a:spcBef>
              <a:buSzPct val="60000"/>
              <a:buFont typeface="Wingdings"/>
              <a:buChar char=""/>
            </a:pPr>
            <a:r>
              <a:rPr lang="en-US" dirty="0"/>
              <a:t>All computers have access to the same</a:t>
            </a:r>
          </a:p>
          <a:p>
            <a:pPr marL="320040" lvl="1" indent="-320040" algn="just">
              <a:spcBef>
                <a:spcPts val="700"/>
              </a:spcBef>
              <a:buClr>
                <a:schemeClr val="accent2"/>
              </a:buClr>
              <a:buSzPct val="60000"/>
              <a:buFont typeface="Wingdings"/>
              <a:buChar char=""/>
            </a:pPr>
            <a:r>
              <a:rPr lang="en-US" dirty="0" smtClean="0"/>
              <a:t>Defect</a:t>
            </a:r>
            <a:endParaRPr lang="en-US" dirty="0"/>
          </a:p>
          <a:p>
            <a:pPr marL="594360" lvl="2" indent="-320040" algn="just">
              <a:spcBef>
                <a:spcPts val="700"/>
              </a:spcBef>
              <a:buSzPct val="60000"/>
              <a:buFont typeface="Wingdings"/>
              <a:buChar char=""/>
            </a:pPr>
            <a:r>
              <a:rPr lang="en-US" dirty="0"/>
              <a:t>High implementation costs</a:t>
            </a:r>
          </a:p>
          <a:p>
            <a:pPr marL="594360" lvl="2" indent="-320040" algn="just">
              <a:spcBef>
                <a:spcPts val="700"/>
              </a:spcBef>
              <a:buSzPct val="60000"/>
              <a:buFont typeface="Wingdings"/>
              <a:buChar char=""/>
            </a:pPr>
            <a:r>
              <a:rPr lang="en-US" dirty="0" smtClean="0"/>
              <a:t>Complex</a:t>
            </a:r>
            <a:endParaRPr lang="en-US" dirty="0"/>
          </a:p>
          <a:p>
            <a:pPr marL="594360" lvl="2" indent="-320040" algn="just">
              <a:spcBef>
                <a:spcPts val="700"/>
              </a:spcBef>
              <a:buSzPct val="60000"/>
              <a:buFont typeface="Wingdings"/>
              <a:buChar char=""/>
            </a:pPr>
            <a:r>
              <a:rPr lang="en-US" dirty="0"/>
              <a:t>When an incident may affect other computers</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4" descr="net033.gif (2839 bytes)"/>
          <p:cNvPicPr>
            <a:picLocks noChangeAspect="1" noChangeArrowheads="1"/>
          </p:cNvPicPr>
          <p:nvPr/>
        </p:nvPicPr>
        <p:blipFill>
          <a:blip r:embed="rId3" cstate="print">
            <a:clrChange>
              <a:clrFrom>
                <a:srgbClr val="F8F8F8"/>
              </a:clrFrom>
              <a:clrTo>
                <a:srgbClr val="F8F8F8">
                  <a:alpha val="0"/>
                </a:srgbClr>
              </a:clrTo>
            </a:clrChange>
          </a:blip>
          <a:srcRect/>
          <a:stretch>
            <a:fillRect/>
          </a:stretch>
        </p:blipFill>
        <p:spPr bwMode="auto">
          <a:xfrm>
            <a:off x="6051639" y="4319455"/>
            <a:ext cx="3028950" cy="1914525"/>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6732240" y="1988840"/>
            <a:ext cx="2411760" cy="1949615"/>
          </a:xfrm>
          <a:prstGeom prst="rect">
            <a:avLst/>
          </a:prstGeom>
          <a:noFill/>
          <a:ln w="9525">
            <a:noFill/>
            <a:miter lim="800000"/>
            <a:headEnd/>
            <a:tailEnd/>
          </a:ln>
        </p:spPr>
      </p:pic>
    </p:spTree>
    <p:extLst>
      <p:ext uri="{BB962C8B-B14F-4D97-AF65-F5344CB8AC3E}">
        <p14:creationId xmlns:p14="http://schemas.microsoft.com/office/powerpoint/2010/main" val="85065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Dual-Ring Topology</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a:t>
            </a:fld>
            <a:endParaRPr lang="en-GB"/>
          </a:p>
        </p:txBody>
      </p:sp>
      <p:sp>
        <p:nvSpPr>
          <p:cNvPr id="4" name="Content Placeholder 3"/>
          <p:cNvSpPr>
            <a:spLocks noGrp="1"/>
          </p:cNvSpPr>
          <p:nvPr>
            <p:ph sz="quarter" idx="1"/>
          </p:nvPr>
        </p:nvSpPr>
        <p:spPr>
          <a:xfrm>
            <a:off x="612648" y="1600200"/>
            <a:ext cx="5903568" cy="4495800"/>
          </a:xfrm>
        </p:spPr>
        <p:txBody>
          <a:bodyPr/>
          <a:lstStyle/>
          <a:p>
            <a:r>
              <a:rPr lang="en-US" dirty="0"/>
              <a:t>Signals go in opposite directions.</a:t>
            </a:r>
          </a:p>
          <a:p>
            <a:r>
              <a:rPr lang="en-US" dirty="0"/>
              <a:t>Flexible than the single ring.</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2" descr="022P_097"/>
          <p:cNvPicPr>
            <a:picLocks noChangeAspect="1" noChangeArrowheads="1"/>
          </p:cNvPicPr>
          <p:nvPr/>
        </p:nvPicPr>
        <p:blipFill>
          <a:blip r:embed="rId3" cstate="print"/>
          <a:srcRect/>
          <a:stretch>
            <a:fillRect/>
          </a:stretch>
        </p:blipFill>
        <p:spPr bwMode="auto">
          <a:xfrm>
            <a:off x="1537966" y="2656672"/>
            <a:ext cx="4052931" cy="3850995"/>
          </a:xfrm>
          <a:prstGeom prst="rect">
            <a:avLst/>
          </a:prstGeom>
          <a:noFill/>
        </p:spPr>
      </p:pic>
    </p:spTree>
    <p:extLst>
      <p:ext uri="{BB962C8B-B14F-4D97-AF65-F5344CB8AC3E}">
        <p14:creationId xmlns:p14="http://schemas.microsoft.com/office/powerpoint/2010/main" val="349716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Topology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a:t>
            </a:fld>
            <a:endParaRPr lang="en-GB"/>
          </a:p>
        </p:txBody>
      </p:sp>
      <p:sp>
        <p:nvSpPr>
          <p:cNvPr id="4" name="Content Placeholder 3"/>
          <p:cNvSpPr>
            <a:spLocks noGrp="1"/>
          </p:cNvSpPr>
          <p:nvPr>
            <p:ph sz="quarter" idx="1"/>
          </p:nvPr>
        </p:nvSpPr>
        <p:spPr>
          <a:xfrm>
            <a:off x="612648" y="1600199"/>
            <a:ext cx="4823448" cy="4967387"/>
          </a:xfrm>
        </p:spPr>
        <p:txBody>
          <a:bodyPr>
            <a:normAutofit fontScale="77500" lnSpcReduction="20000"/>
          </a:bodyPr>
          <a:lstStyle/>
          <a:p>
            <a:pPr algn="just"/>
            <a:r>
              <a:rPr lang="en-US" dirty="0"/>
              <a:t>All </a:t>
            </a:r>
            <a:r>
              <a:rPr lang="en-US" dirty="0" smtClean="0"/>
              <a:t>host </a:t>
            </a:r>
            <a:r>
              <a:rPr lang="en-US" dirty="0"/>
              <a:t>are connected to a central device that receive the signal from the </a:t>
            </a:r>
            <a:r>
              <a:rPr lang="en-US" dirty="0" smtClean="0"/>
              <a:t>host </a:t>
            </a:r>
            <a:r>
              <a:rPr lang="en-US" dirty="0"/>
              <a:t>and turn signals to the destination </a:t>
            </a:r>
            <a:r>
              <a:rPr lang="en-US" dirty="0" smtClean="0"/>
              <a:t>host </a:t>
            </a:r>
            <a:r>
              <a:rPr lang="en-US" dirty="0"/>
              <a:t>with connection method is the method </a:t>
            </a:r>
            <a:r>
              <a:rPr lang="en-US" dirty="0" smtClean="0"/>
              <a:t>“one </a:t>
            </a:r>
            <a:r>
              <a:rPr lang="en-US" dirty="0"/>
              <a:t>point - </a:t>
            </a:r>
            <a:r>
              <a:rPr lang="en-US" dirty="0" smtClean="0"/>
              <a:t>one </a:t>
            </a:r>
            <a:r>
              <a:rPr lang="en-US" dirty="0"/>
              <a:t>point</a:t>
            </a:r>
            <a:r>
              <a:rPr lang="en-US" dirty="0" smtClean="0"/>
              <a:t>".</a:t>
            </a:r>
          </a:p>
          <a:p>
            <a:pPr algn="just"/>
            <a:r>
              <a:rPr lang="en-US" dirty="0" smtClean="0"/>
              <a:t>Advantage:</a:t>
            </a:r>
            <a:endParaRPr lang="en-US" dirty="0"/>
          </a:p>
          <a:p>
            <a:pPr lvl="1" algn="just"/>
            <a:r>
              <a:rPr lang="en-US" dirty="0"/>
              <a:t>Easily add or eliminate computer</a:t>
            </a:r>
          </a:p>
          <a:p>
            <a:pPr lvl="1" algn="just"/>
            <a:r>
              <a:rPr lang="en-US" dirty="0"/>
              <a:t>Easily track and resolve issues</a:t>
            </a:r>
          </a:p>
          <a:p>
            <a:pPr lvl="1" algn="just"/>
            <a:r>
              <a:rPr lang="en-US" dirty="0"/>
              <a:t>Can suitable for many different cables</a:t>
            </a:r>
          </a:p>
          <a:p>
            <a:pPr algn="just"/>
            <a:r>
              <a:rPr lang="en-US" dirty="0" smtClean="0"/>
              <a:t>Defect:</a:t>
            </a:r>
            <a:endParaRPr lang="en-US" dirty="0"/>
          </a:p>
          <a:p>
            <a:pPr lvl="1" algn="just"/>
            <a:r>
              <a:rPr lang="en-US" dirty="0"/>
              <a:t>When a central device </a:t>
            </a:r>
            <a:r>
              <a:rPr lang="en-US" dirty="0" smtClean="0"/>
              <a:t>is </a:t>
            </a:r>
            <a:r>
              <a:rPr lang="en-US" dirty="0"/>
              <a:t>not working, the whole network will not work</a:t>
            </a:r>
          </a:p>
          <a:p>
            <a:pPr lvl="1" algn="just"/>
            <a:r>
              <a:rPr lang="en-US" dirty="0"/>
              <a:t>Using multiple cables</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4" descr="net018.gif (1696 bytes)"/>
          <p:cNvPicPr>
            <a:picLocks noChangeAspect="1" noChangeArrowheads="1"/>
          </p:cNvPicPr>
          <p:nvPr/>
        </p:nvPicPr>
        <p:blipFill>
          <a:blip r:embed="rId3" cstate="print">
            <a:clrChange>
              <a:clrFrom>
                <a:srgbClr val="F8F8F8"/>
              </a:clrFrom>
              <a:clrTo>
                <a:srgbClr val="F8F8F8">
                  <a:alpha val="0"/>
                </a:srgbClr>
              </a:clrTo>
            </a:clrChange>
          </a:blip>
          <a:srcRect/>
          <a:stretch>
            <a:fillRect/>
          </a:stretch>
        </p:blipFill>
        <p:spPr bwMode="auto">
          <a:xfrm>
            <a:off x="5295065" y="3946358"/>
            <a:ext cx="3829050" cy="2621229"/>
          </a:xfrm>
          <a:prstGeom prst="rect">
            <a:avLst/>
          </a:prstGeom>
          <a:noFill/>
          <a:ln w="9525">
            <a:noFill/>
            <a:miter lim="800000"/>
            <a:headEnd/>
            <a:tailEnd/>
          </a:ln>
        </p:spPr>
      </p:pic>
      <p:pic>
        <p:nvPicPr>
          <p:cNvPr id="7" name="Picture 2" descr="022P_094"/>
          <p:cNvPicPr>
            <a:picLocks noChangeAspect="1" noChangeArrowheads="1"/>
          </p:cNvPicPr>
          <p:nvPr/>
        </p:nvPicPr>
        <p:blipFill>
          <a:blip r:embed="rId4" cstate="print"/>
          <a:srcRect/>
          <a:stretch>
            <a:fillRect/>
          </a:stretch>
        </p:blipFill>
        <p:spPr bwMode="auto">
          <a:xfrm>
            <a:off x="5849104" y="1844824"/>
            <a:ext cx="3080512" cy="2101534"/>
          </a:xfrm>
          <a:prstGeom prst="rect">
            <a:avLst/>
          </a:prstGeom>
          <a:noFill/>
        </p:spPr>
      </p:pic>
    </p:spTree>
    <p:extLst>
      <p:ext uri="{BB962C8B-B14F-4D97-AF65-F5344CB8AC3E}">
        <p14:creationId xmlns:p14="http://schemas.microsoft.com/office/powerpoint/2010/main" val="20261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Extended-Star Topology</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a:t>
            </a:fld>
            <a:endParaRPr lang="en-GB"/>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2" descr="022P_095"/>
          <p:cNvPicPr>
            <a:picLocks noChangeAspect="1" noChangeArrowheads="1"/>
          </p:cNvPicPr>
          <p:nvPr/>
        </p:nvPicPr>
        <p:blipFill>
          <a:blip r:embed="rId2" cstate="print"/>
          <a:srcRect/>
          <a:stretch>
            <a:fillRect/>
          </a:stretch>
        </p:blipFill>
        <p:spPr bwMode="auto">
          <a:xfrm>
            <a:off x="1259632" y="1728713"/>
            <a:ext cx="6480720" cy="4791546"/>
          </a:xfrm>
          <a:prstGeom prst="rect">
            <a:avLst/>
          </a:prstGeom>
          <a:noFill/>
        </p:spPr>
      </p:pic>
    </p:spTree>
    <p:extLst>
      <p:ext uri="{BB962C8B-B14F-4D97-AF65-F5344CB8AC3E}">
        <p14:creationId xmlns:p14="http://schemas.microsoft.com/office/powerpoint/2010/main" val="2988085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Full-Mesh </a:t>
            </a:r>
            <a:r>
              <a:rPr lang="en-US" dirty="0" smtClean="0">
                <a:solidFill>
                  <a:schemeClr val="tx1"/>
                </a:solidFill>
                <a:latin typeface="Arial" panose="020B0604020202020204" pitchFamily="34" charset="0"/>
                <a:cs typeface="Arial" panose="020B0604020202020204" pitchFamily="34" charset="0"/>
              </a:rPr>
              <a:t>Topology</a:t>
            </a:r>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9</a:t>
            </a:fld>
            <a:endParaRPr lang="en-GB"/>
          </a:p>
        </p:txBody>
      </p:sp>
      <p:sp>
        <p:nvSpPr>
          <p:cNvPr id="4" name="Content Placeholder 3"/>
          <p:cNvSpPr>
            <a:spLocks noGrp="1"/>
          </p:cNvSpPr>
          <p:nvPr>
            <p:ph sz="quarter" idx="1"/>
          </p:nvPr>
        </p:nvSpPr>
        <p:spPr>
          <a:xfrm>
            <a:off x="612648" y="1600200"/>
            <a:ext cx="4247384" cy="4495800"/>
          </a:xfrm>
        </p:spPr>
        <p:txBody>
          <a:bodyPr/>
          <a:lstStyle/>
          <a:p>
            <a:pPr marL="344488" lvl="1" indent="-230188"/>
            <a:r>
              <a:rPr lang="en-US" dirty="0" smtClean="0">
                <a:cs typeface="Times New Roman" pitchFamily="18" charset="0"/>
              </a:rPr>
              <a:t>Highly fault-tolerant</a:t>
            </a:r>
          </a:p>
          <a:p>
            <a:pPr marL="344488" lvl="1" indent="-230188"/>
            <a:r>
              <a:rPr lang="en-US" dirty="0" smtClean="0">
                <a:cs typeface="Times New Roman" pitchFamily="18" charset="0"/>
              </a:rPr>
              <a:t>Expensive </a:t>
            </a:r>
            <a:r>
              <a:rPr lang="en-US" dirty="0">
                <a:cs typeface="Times New Roman" pitchFamily="18" charset="0"/>
              </a:rPr>
              <a:t>to </a:t>
            </a:r>
            <a:r>
              <a:rPr lang="en-US" dirty="0" smtClean="0">
                <a:cs typeface="Times New Roman" pitchFamily="18" charset="0"/>
              </a:rPr>
              <a:t>implement</a:t>
            </a:r>
            <a:endParaRPr lang="en-US" dirty="0">
              <a:cs typeface="Times New Roman" pitchFamily="18" charset="0"/>
            </a:endParaRPr>
          </a:p>
          <a:p>
            <a:endParaRPr lang="en-US" dirty="0"/>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pic>
        <p:nvPicPr>
          <p:cNvPr id="6" name="Picture 2" descr="022P_098"/>
          <p:cNvPicPr>
            <a:picLocks noChangeAspect="1" noChangeArrowheads="1"/>
          </p:cNvPicPr>
          <p:nvPr/>
        </p:nvPicPr>
        <p:blipFill>
          <a:blip r:embed="rId3" cstate="print"/>
          <a:srcRect/>
          <a:stretch>
            <a:fillRect/>
          </a:stretch>
        </p:blipFill>
        <p:spPr bwMode="auto">
          <a:xfrm>
            <a:off x="5181600" y="1805185"/>
            <a:ext cx="3962400" cy="4129088"/>
          </a:xfrm>
          <a:prstGeom prst="rect">
            <a:avLst/>
          </a:prstGeom>
          <a:noFill/>
        </p:spPr>
      </p:pic>
    </p:spTree>
    <p:extLst>
      <p:ext uri="{BB962C8B-B14F-4D97-AF65-F5344CB8AC3E}">
        <p14:creationId xmlns:p14="http://schemas.microsoft.com/office/powerpoint/2010/main" val="11620778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Routing 1"/>
  <p:tag name="ISPRING_RESOURCE_PATHS_HASH_2" val="5b464118e4eb47e65e15783f457224ffe9d4c57"/>
  <p:tag name="ISPRING_RESOURCE_PATHS_HASH_PRESENTER" val="f6c0dfc7d8ed9952216df5f0a2aa704521d25a7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1185</TotalTime>
  <Words>2231</Words>
  <Application>Microsoft Macintosh PowerPoint</Application>
  <PresentationFormat>On-screen Show (4:3)</PresentationFormat>
  <Paragraphs>231</Paragraphs>
  <Slides>16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Calibri</vt:lpstr>
      <vt:lpstr>Corbel</vt:lpstr>
      <vt:lpstr>Gulim</vt:lpstr>
      <vt:lpstr>ＭＳ Ｐゴシック</vt:lpstr>
      <vt:lpstr>Tahoma</vt:lpstr>
      <vt:lpstr>Times New Roman</vt:lpstr>
      <vt:lpstr>Tw Cen MT</vt:lpstr>
      <vt:lpstr>Wingdings</vt:lpstr>
      <vt:lpstr>Wingdings 2</vt:lpstr>
      <vt:lpstr>Arial</vt:lpstr>
      <vt:lpstr>Median</vt:lpstr>
      <vt:lpstr>PowerPoint Presentation</vt:lpstr>
      <vt:lpstr>The structure of the network</vt:lpstr>
      <vt:lpstr>Bus Topology</vt:lpstr>
      <vt:lpstr>Bus Topology</vt:lpstr>
      <vt:lpstr>Ring Topology</vt:lpstr>
      <vt:lpstr>Dual-Ring Topology</vt:lpstr>
      <vt:lpstr>Star Topology</vt:lpstr>
      <vt:lpstr>Extended-Star Topology</vt:lpstr>
      <vt:lpstr>Full-Mesh Topology</vt:lpstr>
      <vt:lpstr>The access protocol traffic on the LAN</vt:lpstr>
      <vt:lpstr>Address Resolution Protocol (ARP)  Reverse Address Resolution Protocol (RARP) </vt:lpstr>
      <vt:lpstr>NAT (Network Address Translation)</vt:lpstr>
      <vt:lpstr>Operation of NAT</vt:lpstr>
      <vt:lpstr>Logic Model Network</vt:lpstr>
      <vt:lpstr>Logic Model Network</vt:lpstr>
      <vt:lpstr>Client – Server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Nguyen Huu Trung</cp:lastModifiedBy>
  <cp:revision>121</cp:revision>
  <dcterms:created xsi:type="dcterms:W3CDTF">2014-07-14T09:55:58Z</dcterms:created>
  <dcterms:modified xsi:type="dcterms:W3CDTF">2015-09-22T03:27:59Z</dcterms:modified>
</cp:coreProperties>
</file>