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tags/tag10.xml" ContentType="application/vnd.openxmlformats-officedocument.presentationml.tags+xml"/>
  <Override PartName="/ppt/notesSlides/notesSlide28.xml" ContentType="application/vnd.openxmlformats-officedocument.presentationml.notesSlide+xml"/>
  <Override PartName="/ppt/tags/tag11.xml" ContentType="application/vnd.openxmlformats-officedocument.presentationml.tags+xml"/>
  <Override PartName="/ppt/notesSlides/notesSlide29.xml" ContentType="application/vnd.openxmlformats-officedocument.presentationml.notesSlide+xml"/>
  <Override PartName="/ppt/tags/tag12.xml" ContentType="application/vnd.openxmlformats-officedocument.presentationml.tags+xml"/>
  <Override PartName="/ppt/notesSlides/notesSlide30.xml" ContentType="application/vnd.openxmlformats-officedocument.presentationml.notesSlide+xml"/>
  <Override PartName="/ppt/tags/tag13.xml" ContentType="application/vnd.openxmlformats-officedocument.presentationml.tags+xml"/>
  <Override PartName="/ppt/notesSlides/notesSlide31.xml" ContentType="application/vnd.openxmlformats-officedocument.presentationml.notesSlide+xml"/>
  <Override PartName="/ppt/tags/tag14.xml" ContentType="application/vnd.openxmlformats-officedocument.presentationml.tags+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tags/tag16.xml" ContentType="application/vnd.openxmlformats-officedocument.presentationml.tags+xml"/>
  <Override PartName="/ppt/notesSlides/notesSlide34.xml" ContentType="application/vnd.openxmlformats-officedocument.presentationml.notesSlide+xml"/>
  <Override PartName="/ppt/tags/tag17.xml" ContentType="application/vnd.openxmlformats-officedocument.presentationml.tags+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tags/tag19.xml" ContentType="application/vnd.openxmlformats-officedocument.presentationml.tags+xml"/>
  <Override PartName="/ppt/notesSlides/notesSlide37.xml" ContentType="application/vnd.openxmlformats-officedocument.presentationml.notesSlide+xml"/>
  <Override PartName="/ppt/tags/tag20.xml" ContentType="application/vnd.openxmlformats-officedocument.presentationml.tags+xml"/>
  <Override PartName="/ppt/notesSlides/notesSlide38.xml" ContentType="application/vnd.openxmlformats-officedocument.presentationml.notesSlide+xml"/>
  <Override PartName="/ppt/tags/tag21.xml" ContentType="application/vnd.openxmlformats-officedocument.presentationml.tags+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ppt/tags/tag23.xml" ContentType="application/vnd.openxmlformats-officedocument.presentationml.tags+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tags/tag25.xml" ContentType="application/vnd.openxmlformats-officedocument.presentationml.tags+xml"/>
  <Override PartName="/ppt/notesSlides/notesSlide43.xml" ContentType="application/vnd.openxmlformats-officedocument.presentationml.notesSlide+xml"/>
  <Override PartName="/ppt/tags/tag26.xml" ContentType="application/vnd.openxmlformats-officedocument.presentationml.tags+xml"/>
  <Override PartName="/ppt/notesSlides/notesSlide44.xml" ContentType="application/vnd.openxmlformats-officedocument.presentationml.notesSlide+xml"/>
  <Override PartName="/ppt/tags/tag27.xml" ContentType="application/vnd.openxmlformats-officedocument.presentationml.tags+xml"/>
  <Override PartName="/ppt/notesSlides/notesSlide45.xml" ContentType="application/vnd.openxmlformats-officedocument.presentationml.notesSlide+xml"/>
  <Override PartName="/ppt/tags/tag28.xml" ContentType="application/vnd.openxmlformats-officedocument.presentationml.tags+xml"/>
  <Override PartName="/ppt/notesSlides/notesSlide46.xml" ContentType="application/vnd.openxmlformats-officedocument.presentationml.notesSlide+xml"/>
  <Override PartName="/ppt/tags/tag29.xml" ContentType="application/vnd.openxmlformats-officedocument.presentationml.tags+xml"/>
  <Override PartName="/ppt/notesSlides/notesSlide47.xml" ContentType="application/vnd.openxmlformats-officedocument.presentationml.notesSlide+xml"/>
  <Override PartName="/ppt/tags/tag30.xml" ContentType="application/vnd.openxmlformats-officedocument.presentationml.tags+xml"/>
  <Override PartName="/ppt/notesSlides/notesSlide48.xml" ContentType="application/vnd.openxmlformats-officedocument.presentationml.notesSlide+xml"/>
  <Override PartName="/ppt/tags/tag31.xml" ContentType="application/vnd.openxmlformats-officedocument.presentationml.tags+xml"/>
  <Override PartName="/ppt/notesSlides/notesSlide49.xml" ContentType="application/vnd.openxmlformats-officedocument.presentationml.notesSlide+xml"/>
  <Override PartName="/ppt/tags/tag32.xml" ContentType="application/vnd.openxmlformats-officedocument.presentationml.tags+xml"/>
  <Override PartName="/ppt/notesSlides/notesSlide50.xml" ContentType="application/vnd.openxmlformats-officedocument.presentationml.notesSlide+xml"/>
  <Override PartName="/ppt/tags/tag33.xml" ContentType="application/vnd.openxmlformats-officedocument.presentationml.tags+xml"/>
  <Override PartName="/ppt/notesSlides/notesSlide51.xml" ContentType="application/vnd.openxmlformats-officedocument.presentationml.notesSlide+xml"/>
  <Override PartName="/ppt/tags/tag34.xml" ContentType="application/vnd.openxmlformats-officedocument.presentationml.tags+xml"/>
  <Override PartName="/ppt/notesSlides/notesSlide52.xml" ContentType="application/vnd.openxmlformats-officedocument.presentationml.notesSlide+xml"/>
  <Override PartName="/ppt/tags/tag35.xml" ContentType="application/vnd.openxmlformats-officedocument.presentationml.tags+xml"/>
  <Override PartName="/ppt/notesSlides/notesSlide53.xml" ContentType="application/vnd.openxmlformats-officedocument.presentationml.notesSlide+xml"/>
  <Override PartName="/ppt/tags/tag36.xml" ContentType="application/vnd.openxmlformats-officedocument.presentationml.tags+xml"/>
  <Override PartName="/ppt/notesSlides/notesSlide54.xml" ContentType="application/vnd.openxmlformats-officedocument.presentationml.notesSlide+xml"/>
  <Override PartName="/ppt/tags/tag37.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6"/>
  </p:notesMasterIdLst>
  <p:sldIdLst>
    <p:sldId id="256" r:id="rId2"/>
    <p:sldId id="426" r:id="rId3"/>
    <p:sldId id="257" r:id="rId4"/>
    <p:sldId id="258" r:id="rId5"/>
    <p:sldId id="329" r:id="rId6"/>
    <p:sldId id="366" r:id="rId7"/>
    <p:sldId id="330" r:id="rId8"/>
    <p:sldId id="331" r:id="rId9"/>
    <p:sldId id="367" r:id="rId10"/>
    <p:sldId id="333" r:id="rId11"/>
    <p:sldId id="364" r:id="rId12"/>
    <p:sldId id="365" r:id="rId13"/>
    <p:sldId id="368" r:id="rId14"/>
    <p:sldId id="369" r:id="rId15"/>
    <p:sldId id="370" r:id="rId16"/>
    <p:sldId id="372" r:id="rId17"/>
    <p:sldId id="374" r:id="rId18"/>
    <p:sldId id="375" r:id="rId19"/>
    <p:sldId id="376" r:id="rId20"/>
    <p:sldId id="373" r:id="rId21"/>
    <p:sldId id="377" r:id="rId22"/>
    <p:sldId id="378" r:id="rId23"/>
    <p:sldId id="379" r:id="rId24"/>
    <p:sldId id="345" r:id="rId25"/>
    <p:sldId id="346" r:id="rId26"/>
    <p:sldId id="380" r:id="rId27"/>
    <p:sldId id="347" r:id="rId28"/>
    <p:sldId id="348" r:id="rId29"/>
    <p:sldId id="349" r:id="rId30"/>
    <p:sldId id="350" r:id="rId31"/>
    <p:sldId id="381" r:id="rId32"/>
    <p:sldId id="382" r:id="rId33"/>
    <p:sldId id="383" r:id="rId34"/>
    <p:sldId id="384" r:id="rId35"/>
    <p:sldId id="385" r:id="rId36"/>
    <p:sldId id="386" r:id="rId37"/>
    <p:sldId id="387" r:id="rId38"/>
    <p:sldId id="388" r:id="rId39"/>
    <p:sldId id="389" r:id="rId40"/>
    <p:sldId id="424" r:id="rId41"/>
    <p:sldId id="425" r:id="rId42"/>
    <p:sldId id="390" r:id="rId43"/>
    <p:sldId id="393" r:id="rId44"/>
    <p:sldId id="394" r:id="rId45"/>
    <p:sldId id="395" r:id="rId46"/>
    <p:sldId id="396" r:id="rId47"/>
    <p:sldId id="397" r:id="rId48"/>
    <p:sldId id="398" r:id="rId49"/>
    <p:sldId id="399" r:id="rId50"/>
    <p:sldId id="400" r:id="rId51"/>
    <p:sldId id="402" r:id="rId52"/>
    <p:sldId id="404" r:id="rId53"/>
    <p:sldId id="409" r:id="rId54"/>
    <p:sldId id="410" r:id="rId55"/>
    <p:sldId id="412" r:id="rId56"/>
    <p:sldId id="413" r:id="rId57"/>
    <p:sldId id="414" r:id="rId58"/>
    <p:sldId id="415" r:id="rId59"/>
    <p:sldId id="416" r:id="rId60"/>
    <p:sldId id="417" r:id="rId61"/>
    <p:sldId id="418" r:id="rId62"/>
    <p:sldId id="419" r:id="rId63"/>
    <p:sldId id="420" r:id="rId64"/>
    <p:sldId id="421" r:id="rId65"/>
    <p:sldId id="422" r:id="rId66"/>
    <p:sldId id="423" r:id="rId67"/>
    <p:sldId id="354" r:id="rId68"/>
    <p:sldId id="356" r:id="rId69"/>
    <p:sldId id="357" r:id="rId70"/>
    <p:sldId id="359" r:id="rId71"/>
    <p:sldId id="361" r:id="rId72"/>
    <p:sldId id="298" r:id="rId73"/>
    <p:sldId id="299" r:id="rId74"/>
    <p:sldId id="300" r:id="rId75"/>
    <p:sldId id="302" r:id="rId76"/>
    <p:sldId id="303" r:id="rId77"/>
    <p:sldId id="304" r:id="rId78"/>
    <p:sldId id="305" r:id="rId79"/>
    <p:sldId id="309" r:id="rId80"/>
    <p:sldId id="310" r:id="rId81"/>
    <p:sldId id="312" r:id="rId82"/>
    <p:sldId id="313" r:id="rId83"/>
    <p:sldId id="363" r:id="rId84"/>
    <p:sldId id="317" r:id="rId85"/>
    <p:sldId id="319" r:id="rId86"/>
    <p:sldId id="320" r:id="rId87"/>
    <p:sldId id="321" r:id="rId88"/>
    <p:sldId id="322" r:id="rId89"/>
    <p:sldId id="323" r:id="rId90"/>
    <p:sldId id="324" r:id="rId91"/>
    <p:sldId id="325" r:id="rId92"/>
    <p:sldId id="326" r:id="rId93"/>
    <p:sldId id="327" r:id="rId94"/>
    <p:sldId id="328" r:id="rId95"/>
  </p:sldIdLst>
  <p:sldSz cx="9144000" cy="6858000" type="screen4x3"/>
  <p:notesSz cx="6858000" cy="9144000"/>
  <p:custDataLst>
    <p:tags r:id="rId9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86C2"/>
    <a:srgbClr val="A0B5C4"/>
    <a:srgbClr val="003366"/>
    <a:srgbClr val="1F9A0A"/>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89" autoAdjust="0"/>
    <p:restoredTop sz="69877" autoAdjust="0"/>
  </p:normalViewPr>
  <p:slideViewPr>
    <p:cSldViewPr>
      <p:cViewPr varScale="1">
        <p:scale>
          <a:sx n="66" d="100"/>
          <a:sy n="66" d="100"/>
        </p:scale>
        <p:origin x="776" y="184"/>
      </p:cViewPr>
      <p:guideLst>
        <p:guide orient="horz" pos="2160"/>
        <p:guide pos="2880"/>
      </p:guideLst>
    </p:cSldViewPr>
  </p:slideViewPr>
  <p:outlineViewPr>
    <p:cViewPr>
      <p:scale>
        <a:sx n="33" d="100"/>
        <a:sy n="33" d="100"/>
      </p:scale>
      <p:origin x="42" y="1620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notesMaster" Target="notesMasters/notesMaster1.xml"/><Relationship Id="rId97" Type="http://schemas.openxmlformats.org/officeDocument/2006/relationships/tags" Target="tags/tag1.xml"/><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heme" Target="theme/theme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slide" Target="slides/slide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890FA-84E4-4D6E-BD8C-A26F6B6944DD}" type="datetimeFigureOut">
              <a:rPr lang="en-GB" smtClean="0"/>
              <a:pPr/>
              <a:t>23/10/2015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6F9A57-430C-42ED-B8B9-D13D26B98519}" type="slidenum">
              <a:rPr lang="en-GB" smtClean="0"/>
              <a:pPr/>
              <a:t>‹#›</a:t>
            </a:fld>
            <a:endParaRPr lang="en-GB"/>
          </a:p>
        </p:txBody>
      </p:sp>
    </p:spTree>
    <p:extLst>
      <p:ext uri="{BB962C8B-B14F-4D97-AF65-F5344CB8AC3E}">
        <p14:creationId xmlns:p14="http://schemas.microsoft.com/office/powerpoint/2010/main" val="112791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1</a:t>
            </a:fld>
            <a:endParaRPr lang="en-GB"/>
          </a:p>
        </p:txBody>
      </p:sp>
    </p:spTree>
    <p:extLst>
      <p:ext uri="{BB962C8B-B14F-4D97-AF65-F5344CB8AC3E}">
        <p14:creationId xmlns:p14="http://schemas.microsoft.com/office/powerpoint/2010/main" val="29251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smtClean="0">
                <a:solidFill>
                  <a:schemeClr val="tx1"/>
                </a:solidFill>
                <a:latin typeface="+mn-lt"/>
                <a:ea typeface="+mn-ea"/>
                <a:cs typeface="+mn-cs"/>
              </a:rPr>
              <a:t>Khi một mạng khởi động lần đầu, tất cả các bridge thông báo thông tin BPDU một </a:t>
            </a:r>
            <a:r>
              <a:rPr lang="vi-VN" sz="1200" b="0" i="0" u="none" strike="noStrike" kern="1200" baseline="0" smtClean="0">
                <a:solidFill>
                  <a:schemeClr val="tx1"/>
                </a:solidFill>
                <a:latin typeface="+mn-lt"/>
                <a:ea typeface="+mn-ea"/>
                <a:cs typeface="+mn-cs"/>
              </a:rPr>
              <a:t>cách lộn xộn. Tuy nhiên, các bridge này sẽ lập tức áp dụng tr.nh tự bốn bước. Một bridge gốc được quyết định để hoạt động như là “trung tâm của vạn vật” đối</a:t>
            </a:r>
            <a:r>
              <a:rPr lang="en-US" sz="1200" b="0" i="0" u="none" strike="noStrike" kern="1200" baseline="0" smtClean="0">
                <a:solidFill>
                  <a:schemeClr val="tx1"/>
                </a:solidFill>
                <a:latin typeface="+mn-lt"/>
                <a:ea typeface="+mn-ea"/>
                <a:cs typeface="+mn-cs"/>
              </a:rPr>
              <a:t> với mạng. Tất cả các bridge còn lại tính toán việc thiết lập các cổng gốc và các cổng chỉ </a:t>
            </a:r>
            <a:r>
              <a:rPr lang="vi-VN" sz="1200" b="0" i="0" u="none" strike="noStrike" kern="1200" baseline="0" smtClean="0">
                <a:solidFill>
                  <a:schemeClr val="tx1"/>
                </a:solidFill>
                <a:latin typeface="+mn-lt"/>
                <a:ea typeface="+mn-ea"/>
                <a:cs typeface="+mn-cs"/>
              </a:rPr>
              <a:t>định để xây dựng cấu trúc mạng chứa loop-free. Kết quả là bridge gốc giống như một hub</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với các đường đi loop-free ra bên ngoài. Khi mạng có trạng thái ổn định, th</a:t>
            </a:r>
            <a:r>
              <a:rPr lang="en-US" sz="1200" b="0" i="0" u="none" strike="noStrike" kern="1200" baseline="0" smtClean="0">
                <a:solidFill>
                  <a:schemeClr val="tx1"/>
                </a:solidFill>
                <a:latin typeface="+mn-lt"/>
                <a:ea typeface="+mn-ea"/>
                <a:cs typeface="+mn-cs"/>
              </a:rPr>
              <a:t>ì </a:t>
            </a:r>
            <a:r>
              <a:rPr lang="vi-VN" sz="1200" b="0" i="0" u="none" strike="noStrike" kern="1200" baseline="0" smtClean="0">
                <a:solidFill>
                  <a:schemeClr val="tx1"/>
                </a:solidFill>
                <a:latin typeface="+mn-lt"/>
                <a:ea typeface="+mn-ea"/>
                <a:cs typeface="+mn-cs"/>
              </a:rPr>
              <a:t>bridge gốc sẽ</a:t>
            </a:r>
            <a:r>
              <a:rPr lang="en-US" sz="1200" b="0" i="0" u="none" strike="noStrike" kern="1200" baseline="0" smtClean="0">
                <a:solidFill>
                  <a:schemeClr val="tx1"/>
                </a:solidFill>
                <a:latin typeface="+mn-lt"/>
                <a:ea typeface="+mn-ea"/>
                <a:cs typeface="+mn-cs"/>
              </a:rPr>
              <a:t> gửi các BPDU đến mỗi đoạn mạng. Sau khi mạng hội tụ trên cấu trúc mạng loop-free, nếu có thêm sự thay đổi thì sẽ sử dụng quá trình thay đổi cấu trúc mạng.</a:t>
            </a:r>
          </a:p>
          <a:p>
            <a:endParaRPr lang="en-US" sz="1200" b="0" i="0" u="none" strike="noStrike" kern="1200" baseline="0" smtClean="0">
              <a:solidFill>
                <a:schemeClr val="tx1"/>
              </a:solidFill>
              <a:latin typeface="+mn-lt"/>
              <a:ea typeface="+mn-ea"/>
              <a:cs typeface="+mn-cs"/>
            </a:endParaRPr>
          </a:p>
          <a:p>
            <a:r>
              <a:rPr lang="en-US" sz="1200" b="0" i="0" u="none" strike="noStrike" kern="1200" baseline="0" smtClean="0">
                <a:solidFill>
                  <a:schemeClr val="tx1"/>
                </a:solidFill>
                <a:latin typeface="+mn-lt"/>
                <a:ea typeface="+mn-ea"/>
                <a:cs typeface="+mn-cs"/>
              </a:rPr>
              <a:t>Ví dụ : Mạng này gồm có ba bridge kết nối </a:t>
            </a:r>
            <a:r>
              <a:rPr lang="vi-VN" sz="1200" b="0" i="0" u="none" strike="noStrike" kern="1200" baseline="0" smtClean="0">
                <a:solidFill>
                  <a:schemeClr val="tx1"/>
                </a:solidFill>
                <a:latin typeface="+mn-lt"/>
                <a:ea typeface="+mn-ea"/>
                <a:cs typeface="+mn-cs"/>
              </a:rPr>
              <a:t>thành một v</a:t>
            </a:r>
            <a:r>
              <a:rPr lang="en-US" sz="1200" b="0" i="0" u="none" strike="noStrike" kern="1200" baseline="0" smtClean="0">
                <a:solidFill>
                  <a:schemeClr val="tx1"/>
                </a:solidFill>
                <a:latin typeface="+mn-lt"/>
                <a:ea typeface="+mn-ea"/>
                <a:cs typeface="+mn-cs"/>
              </a:rPr>
              <a:t>ò</a:t>
            </a:r>
            <a:r>
              <a:rPr lang="vi-VN" sz="1200" b="0" i="0" u="none" strike="noStrike" kern="1200" baseline="0" smtClean="0">
                <a:solidFill>
                  <a:schemeClr val="tx1"/>
                </a:solidFill>
                <a:latin typeface="+mn-lt"/>
                <a:ea typeface="+mn-ea"/>
                <a:cs typeface="+mn-cs"/>
              </a:rPr>
              <a:t>ng lặp. Mỗi cầu nối được gán một địa chỉ MAC không có thật tương ứng với</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tên thiết bị (ví dụ như Cat-A sử dụng địa chỉ MAC là AA-AA-AA-AA-AA-AA).</a:t>
            </a:r>
            <a:endParaRPr lang="en-US" sz="1200" b="0" i="0" u="none" strike="noStrike" kern="1200" baseline="0" smtClean="0">
              <a:solidFill>
                <a:schemeClr val="tx1"/>
              </a:solidFill>
              <a:latin typeface="+mn-lt"/>
              <a:ea typeface="+mn-ea"/>
              <a:cs typeface="+mn-cs"/>
            </a:endParaRPr>
          </a:p>
          <a:p>
            <a:r>
              <a:rPr lang="vi-VN" sz="1200" b="1" i="1" u="none" strike="noStrike" kern="1200" baseline="0" smtClean="0">
                <a:solidFill>
                  <a:schemeClr val="tx1"/>
                </a:solidFill>
                <a:latin typeface="+mn-lt"/>
                <a:ea typeface="+mn-ea"/>
                <a:cs typeface="+mn-cs"/>
              </a:rPr>
              <a:t>Bước 1: quyết định một bridge gốc.</a:t>
            </a:r>
          </a:p>
          <a:p>
            <a:r>
              <a:rPr lang="en-US" sz="1200" b="0" i="0" u="none" strike="noStrike" kern="1200" baseline="0" smtClean="0">
                <a:solidFill>
                  <a:schemeClr val="tx1"/>
                </a:solidFill>
                <a:latin typeface="+mn-lt"/>
                <a:ea typeface="+mn-ea"/>
                <a:cs typeface="+mn-cs"/>
              </a:rPr>
              <a:t>Đầu tiên các switch cần chọn một bridge gốc bằng cách tim bridge có BID thấp nhất. </a:t>
            </a:r>
            <a:r>
              <a:rPr lang="vi-VN" sz="1200" b="1" i="1" u="none" strike="noStrike" kern="1200" baseline="0" smtClean="0">
                <a:solidFill>
                  <a:schemeClr val="tx1"/>
                </a:solidFill>
                <a:latin typeface="+mn-lt"/>
                <a:ea typeface="+mn-ea"/>
                <a:cs typeface="+mn-cs"/>
              </a:rPr>
              <a:t>Chú </a:t>
            </a:r>
            <a:r>
              <a:rPr lang="en-US" sz="1200" b="1" i="1" u="none" strike="noStrike" kern="1200" baseline="0" smtClean="0">
                <a:solidFill>
                  <a:schemeClr val="tx1"/>
                </a:solidFill>
                <a:latin typeface="+mn-lt"/>
                <a:ea typeface="+mn-ea"/>
                <a:cs typeface="+mn-cs"/>
              </a:rPr>
              <a:t>ý</a:t>
            </a:r>
            <a:r>
              <a:rPr lang="vi-VN" sz="1200" b="1" i="1"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nhiều tài liệu sử dụng tính ưu tiên cao nhất khi nói đến kết quả của quá tr</a:t>
            </a:r>
            <a:r>
              <a:rPr lang="en-US" sz="1200" b="0" i="0" u="none" strike="noStrike" kern="1200" baseline="0" smtClean="0">
                <a:solidFill>
                  <a:schemeClr val="tx1"/>
                </a:solidFill>
                <a:latin typeface="+mn-lt"/>
                <a:ea typeface="+mn-ea"/>
                <a:cs typeface="+mn-cs"/>
              </a:rPr>
              <a:t>ì</a:t>
            </a:r>
            <a:r>
              <a:rPr lang="vi-VN" sz="1200" b="0" i="0" u="none" strike="noStrike" kern="1200" baseline="0" smtClean="0">
                <a:solidFill>
                  <a:schemeClr val="tx1"/>
                </a:solidFill>
                <a:latin typeface="+mn-lt"/>
                <a:ea typeface="+mn-ea"/>
                <a:cs typeface="+mn-cs"/>
              </a:rPr>
              <a:t>nh</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chọn bridge gốc. Tuy nhiên, bridge với tính ưu tiên cao nhất thực tế có giá trị thấp nhất.</a:t>
            </a:r>
            <a:r>
              <a:rPr lang="en-US" sz="1200" b="0" i="0" u="none" strike="noStrike" kern="1200" baseline="0" smtClean="0">
                <a:solidFill>
                  <a:schemeClr val="tx1"/>
                </a:solidFill>
                <a:latin typeface="+mn-lt"/>
                <a:ea typeface="+mn-ea"/>
                <a:cs typeface="+mn-cs"/>
              </a:rPr>
              <a:t> Để tránh nhầm lẫn, tài liệu này luôn đề cập đến giá trị thấp nhất. </a:t>
            </a:r>
            <a:r>
              <a:rPr lang="vi-VN" sz="1200" b="0" i="0" u="none" strike="noStrike" kern="1200" baseline="0" smtClean="0">
                <a:solidFill>
                  <a:schemeClr val="tx1"/>
                </a:solidFill>
                <a:latin typeface="+mn-lt"/>
                <a:ea typeface="+mn-ea"/>
                <a:cs typeface="+mn-cs"/>
              </a:rPr>
              <a:t>Như đ</a:t>
            </a:r>
            <a:r>
              <a:rPr lang="en-US" sz="1200" b="0" i="0" u="none" strike="noStrike" kern="1200" baseline="0" smtClean="0">
                <a:solidFill>
                  <a:schemeClr val="tx1"/>
                </a:solidFill>
                <a:latin typeface="+mn-lt"/>
                <a:ea typeface="+mn-ea"/>
                <a:cs typeface="+mn-cs"/>
              </a:rPr>
              <a:t>ã</a:t>
            </a:r>
            <a:r>
              <a:rPr lang="vi-VN" sz="1200" b="0" i="0" u="none" strike="noStrike" kern="1200" baseline="0" smtClean="0">
                <a:solidFill>
                  <a:schemeClr val="tx1"/>
                </a:solidFill>
                <a:latin typeface="+mn-lt"/>
                <a:ea typeface="+mn-ea"/>
                <a:cs typeface="+mn-cs"/>
              </a:rPr>
              <a:t> nói đến ở phần trên BID là một định danh 8 byte được chia thành 2 trường</a:t>
            </a:r>
          </a:p>
          <a:p>
            <a:r>
              <a:rPr lang="vi-VN" sz="1200" b="0" i="0" u="none" strike="noStrike" kern="1200" baseline="0" smtClean="0">
                <a:solidFill>
                  <a:schemeClr val="tx1"/>
                </a:solidFill>
                <a:latin typeface="+mn-lt"/>
                <a:ea typeface="+mn-ea"/>
                <a:cs typeface="+mn-cs"/>
              </a:rPr>
              <a:t>con là Bridge Priority và địa chỉ MAC từ người giám sát (supervisor) hoặc backplane.</a:t>
            </a:r>
          </a:p>
          <a:p>
            <a:r>
              <a:rPr lang="en-US" sz="1200" b="0" i="0" u="none" strike="noStrike" kern="1200" baseline="0" smtClean="0">
                <a:solidFill>
                  <a:schemeClr val="tx1"/>
                </a:solidFill>
                <a:latin typeface="+mn-lt"/>
                <a:ea typeface="+mn-ea"/>
                <a:cs typeface="+mn-cs"/>
              </a:rPr>
              <a:t>Trở lại </a:t>
            </a:r>
            <a:r>
              <a:rPr lang="en-US" sz="1200" b="0" i="1" u="none" strike="noStrike" kern="1200" baseline="0" smtClean="0">
                <a:solidFill>
                  <a:schemeClr val="tx1"/>
                </a:solidFill>
                <a:latin typeface="+mn-lt"/>
                <a:ea typeface="+mn-ea"/>
                <a:cs typeface="+mn-cs"/>
              </a:rPr>
              <a:t>hình 3.6</a:t>
            </a:r>
            <a:r>
              <a:rPr lang="en-US" sz="1200" b="0" i="0" u="none" strike="noStrike" kern="1200" baseline="0" smtClean="0">
                <a:solidFill>
                  <a:schemeClr val="tx1"/>
                </a:solidFill>
                <a:latin typeface="+mn-lt"/>
                <a:ea typeface="+mn-ea"/>
                <a:cs typeface="+mn-cs"/>
              </a:rPr>
              <a:t>, ta thấy Cat-A có BID mặc định là 32.768 và địa chỉ MAC là AA-AAAA-</a:t>
            </a:r>
          </a:p>
          <a:p>
            <a:r>
              <a:rPr lang="en-US" sz="1200" b="0" i="0" u="none" strike="noStrike" kern="1200" baseline="0" smtClean="0">
                <a:solidFill>
                  <a:schemeClr val="tx1"/>
                </a:solidFill>
                <a:latin typeface="+mn-lt"/>
                <a:ea typeface="+mn-ea"/>
                <a:cs typeface="+mn-cs"/>
              </a:rPr>
              <a:t>AA-AA-AA. Cat-B là (32.768, BB-BB-BB-BB-BB-BB) và Cat-C là (32.768, CCCC-</a:t>
            </a:r>
          </a:p>
          <a:p>
            <a:r>
              <a:rPr lang="en-US" sz="1200" b="0" i="0" u="none" strike="noStrike" kern="1200" baseline="0" smtClean="0">
                <a:solidFill>
                  <a:schemeClr val="tx1"/>
                </a:solidFill>
                <a:latin typeface="+mn-lt"/>
                <a:ea typeface="+mn-ea"/>
                <a:cs typeface="+mn-cs"/>
              </a:rPr>
              <a:t>CC-CC-CC-CC). V. cả ba bridge đều sử dụng Bridge Priority là 32.678 nên địa chỉ</a:t>
            </a:r>
          </a:p>
          <a:p>
            <a:r>
              <a:rPr lang="en-US" sz="1200" b="0" i="0" u="none" strike="noStrike" kern="1200" baseline="0" smtClean="0">
                <a:solidFill>
                  <a:schemeClr val="tx1"/>
                </a:solidFill>
                <a:latin typeface="+mn-lt"/>
                <a:ea typeface="+mn-ea"/>
                <a:cs typeface="+mn-cs"/>
              </a:rPr>
              <a:t>MAC thấp nhất là AA-AA-AA-AA-AA-AA và Cat-A trở thành Bridge gốc. </a:t>
            </a:r>
            <a:r>
              <a:rPr lang="en-US" sz="1200" b="0" i="1" u="none" strike="noStrike" kern="1200" baseline="0" smtClean="0">
                <a:solidFill>
                  <a:schemeClr val="tx1"/>
                </a:solidFill>
                <a:latin typeface="+mn-lt"/>
                <a:ea typeface="+mn-ea"/>
                <a:cs typeface="+mn-cs"/>
              </a:rPr>
              <a:t>Hình 3.7 </a:t>
            </a:r>
            <a:r>
              <a:rPr lang="en-US" sz="1200" b="0" i="0" u="none" strike="noStrike" kern="1200" baseline="0" smtClean="0">
                <a:solidFill>
                  <a:schemeClr val="tx1"/>
                </a:solidFill>
                <a:latin typeface="+mn-lt"/>
                <a:ea typeface="+mn-ea"/>
                <a:cs typeface="+mn-cs"/>
              </a:rPr>
              <a:t>mô</a:t>
            </a:r>
          </a:p>
          <a:p>
            <a:r>
              <a:rPr lang="en-US" sz="1200" b="0" i="0" u="none" strike="noStrike" kern="1200" baseline="0" smtClean="0">
                <a:solidFill>
                  <a:schemeClr val="tx1"/>
                </a:solidFill>
                <a:latin typeface="+mn-lt"/>
                <a:ea typeface="+mn-ea"/>
                <a:cs typeface="+mn-cs"/>
              </a:rPr>
              <a:t>tả quá tr.nh này.</a:t>
            </a:r>
          </a:p>
          <a:p>
            <a:r>
              <a:rPr lang="en-US" sz="1200" b="1" i="1" u="none" strike="noStrike" kern="1200" baseline="0" smtClean="0">
                <a:solidFill>
                  <a:schemeClr val="tx1"/>
                </a:solidFill>
                <a:latin typeface="+mn-lt"/>
                <a:ea typeface="+mn-ea"/>
                <a:cs typeface="+mn-cs"/>
              </a:rPr>
              <a:t>Chú .: </a:t>
            </a:r>
            <a:r>
              <a:rPr lang="en-US" sz="1200" b="0" i="0" u="none" strike="noStrike" kern="1200" baseline="0" smtClean="0">
                <a:solidFill>
                  <a:schemeClr val="tx1"/>
                </a:solidFill>
                <a:latin typeface="+mn-lt"/>
                <a:ea typeface="+mn-ea"/>
                <a:cs typeface="+mn-cs"/>
              </a:rPr>
              <a:t>giá trị BID cũng là thấp nhất.</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15</a:t>
            </a:fld>
            <a:endParaRPr lang="en-GB"/>
          </a:p>
        </p:txBody>
      </p:sp>
    </p:spTree>
    <p:extLst>
      <p:ext uri="{BB962C8B-B14F-4D97-AF65-F5344CB8AC3E}">
        <p14:creationId xmlns:p14="http://schemas.microsoft.com/office/powerpoint/2010/main" val="4277850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vi-VN" sz="1200" b="0" i="0" u="none" strike="noStrike" kern="1200" baseline="0" smtClean="0">
                <a:solidFill>
                  <a:schemeClr val="tx1"/>
                </a:solidFill>
                <a:latin typeface="+mn-lt"/>
                <a:ea typeface="+mn-ea"/>
                <a:cs typeface="+mn-cs"/>
              </a:rPr>
              <a:t>(1): khi Cat-A (bridge gốc) gửi các BPDU, th. nó chứa chi phí đường đi gốc là</a:t>
            </a:r>
            <a:r>
              <a:rPr lang="en-US" sz="1200" b="0" i="0" u="none" strike="noStrike" kern="1200" baseline="0" smtClean="0">
                <a:solidFill>
                  <a:schemeClr val="tx1"/>
                </a:solidFill>
                <a:latin typeface="+mn-lt"/>
                <a:ea typeface="+mn-ea"/>
                <a:cs typeface="+mn-cs"/>
              </a:rPr>
              <a:t> 0.</a:t>
            </a:r>
          </a:p>
          <a:p>
            <a:r>
              <a:rPr lang="vi-VN" sz="1200" b="0" i="0" u="none" strike="noStrike" kern="1200" baseline="0" smtClean="0">
                <a:solidFill>
                  <a:schemeClr val="tx1"/>
                </a:solidFill>
                <a:latin typeface="+mn-lt"/>
                <a:ea typeface="+mn-ea"/>
                <a:cs typeface="+mn-cs"/>
              </a:rPr>
              <a:t>(2): khi B nhận các BPDU này, nó thêm vào chi phí đường đi của cổng 1/1</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vào</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chi phí đường đi gốc chứa trong BPDU nhận. Giả sử rằng mạng đang chạy</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switch Catalyst 5000 có m</a:t>
            </a:r>
            <a:r>
              <a:rPr lang="en-US" sz="1200" b="0" i="0" u="none" strike="noStrike" kern="1200" baseline="0" smtClean="0">
                <a:solidFill>
                  <a:schemeClr val="tx1"/>
                </a:solidFill>
                <a:latin typeface="+mn-lt"/>
                <a:ea typeface="+mn-ea"/>
                <a:cs typeface="+mn-cs"/>
              </a:rPr>
              <a:t>ã</a:t>
            </a:r>
            <a:r>
              <a:rPr lang="vi-VN" sz="1200" b="0" i="0" u="none" strike="noStrike" kern="1200" baseline="0" smtClean="0">
                <a:solidFill>
                  <a:schemeClr val="tx1"/>
                </a:solidFill>
                <a:latin typeface="+mn-lt"/>
                <a:ea typeface="+mn-ea"/>
                <a:cs typeface="+mn-cs"/>
              </a:rPr>
              <a:t> lớn hơn phiên bản 2.4 và ba liên kết trong </a:t>
            </a:r>
            <a:r>
              <a:rPr lang="vi-VN" sz="1200" b="0" i="1" u="none" strike="noStrike" kern="1200" baseline="0" smtClean="0">
                <a:solidFill>
                  <a:schemeClr val="tx1"/>
                </a:solidFill>
                <a:latin typeface="+mn-lt"/>
                <a:ea typeface="+mn-ea"/>
                <a:cs typeface="+mn-cs"/>
              </a:rPr>
              <a:t>hình</a:t>
            </a:r>
            <a:r>
              <a:rPr lang="en-US" sz="1200" b="0" i="1" u="none" strike="noStrike" kern="1200" baseline="0" smtClean="0">
                <a:solidFill>
                  <a:schemeClr val="tx1"/>
                </a:solidFill>
                <a:latin typeface="+mn-lt"/>
                <a:ea typeface="+mn-ea"/>
                <a:cs typeface="+mn-cs"/>
              </a:rPr>
              <a:t> </a:t>
            </a:r>
            <a:r>
              <a:rPr lang="vi-VN" sz="1200" b="0" i="1" u="none" strike="noStrike" kern="1200" baseline="0" smtClean="0">
                <a:solidFill>
                  <a:schemeClr val="tx1"/>
                </a:solidFill>
                <a:latin typeface="+mn-lt"/>
                <a:ea typeface="+mn-ea"/>
                <a:cs typeface="+mn-cs"/>
              </a:rPr>
              <a:t>3.9 </a:t>
            </a:r>
            <a:r>
              <a:rPr lang="vi-VN" sz="1200" b="0" i="0" u="none" strike="noStrike" kern="1200" baseline="0" smtClean="0">
                <a:solidFill>
                  <a:schemeClr val="tx1"/>
                </a:solidFill>
                <a:latin typeface="+mn-lt"/>
                <a:ea typeface="+mn-ea"/>
                <a:cs typeface="+mn-cs"/>
              </a:rPr>
              <a:t>đều là Fast Ethernet. Cat-B nhận chi phí đường đi gốc là 0 và thêm vào chi</a:t>
            </a:r>
            <a:r>
              <a:rPr lang="en-US" sz="1200" b="0" i="0" u="none" strike="noStrike" kern="1200" baseline="0" smtClean="0">
                <a:solidFill>
                  <a:schemeClr val="tx1"/>
                </a:solidFill>
                <a:latin typeface="+mn-lt"/>
                <a:ea typeface="+mn-ea"/>
                <a:cs typeface="+mn-cs"/>
              </a:rPr>
              <a:t> </a:t>
            </a:r>
            <a:r>
              <a:rPr lang="fr-FR" sz="1200" b="0" i="0" u="none" strike="noStrike" kern="1200" baseline="0" smtClean="0">
                <a:solidFill>
                  <a:schemeClr val="tx1"/>
                </a:solidFill>
                <a:latin typeface="+mn-lt"/>
                <a:ea typeface="+mn-ea"/>
                <a:cs typeface="+mn-cs"/>
              </a:rPr>
              <a:t>phí của cổng 1/1 là 19.</a:t>
            </a:r>
          </a:p>
          <a:p>
            <a:r>
              <a:rPr lang="vi-VN" sz="1200" b="0" i="0" u="none" strike="noStrike" kern="1200" baseline="0" smtClean="0">
                <a:solidFill>
                  <a:schemeClr val="tx1"/>
                </a:solidFill>
                <a:latin typeface="+mn-lt"/>
                <a:ea typeface="+mn-ea"/>
                <a:cs typeface="+mn-cs"/>
              </a:rPr>
              <a:t>(3): sau đó Cat-B sử dụng giá trị 19 và gửi BPDU với chi phí đường đi gốc là</a:t>
            </a:r>
            <a:r>
              <a:rPr lang="en-US" sz="1200" b="0" i="0" u="none" strike="noStrike" kern="1200" baseline="0" smtClean="0">
                <a:solidFill>
                  <a:schemeClr val="tx1"/>
                </a:solidFill>
                <a:latin typeface="+mn-lt"/>
                <a:ea typeface="+mn-ea"/>
                <a:cs typeface="+mn-cs"/>
              </a:rPr>
              <a:t> 19 ra cổng 1/2.</a:t>
            </a:r>
          </a:p>
          <a:p>
            <a:r>
              <a:rPr lang="vi-VN" sz="1200" b="0" i="0" u="none" strike="noStrike" kern="1200" baseline="0" smtClean="0">
                <a:solidFill>
                  <a:schemeClr val="tx1"/>
                </a:solidFill>
                <a:latin typeface="+mn-lt"/>
                <a:ea typeface="+mn-ea"/>
                <a:cs typeface="+mn-cs"/>
              </a:rPr>
              <a:t>(4): khi Cat-C nhận BPDU này từ B, th. nó tăng chi phí đường đi gốc thành 38</a:t>
            </a:r>
            <a:r>
              <a:rPr lang="en-US" sz="1200" b="0" i="0" u="none" strike="noStrike" kern="1200" baseline="0" smtClean="0">
                <a:solidFill>
                  <a:schemeClr val="tx1"/>
                </a:solidFill>
                <a:latin typeface="+mn-lt"/>
                <a:ea typeface="+mn-ea"/>
                <a:cs typeface="+mn-cs"/>
              </a:rPr>
              <a:t> (19+19).</a:t>
            </a:r>
          </a:p>
          <a:p>
            <a:r>
              <a:rPr lang="en-US" sz="1200" b="0" i="0" u="none" strike="noStrike" kern="1200" baseline="0" smtClean="0">
                <a:solidFill>
                  <a:schemeClr val="tx1"/>
                </a:solidFill>
                <a:latin typeface="+mn-lt"/>
                <a:ea typeface="+mn-ea"/>
                <a:cs typeface="+mn-cs"/>
              </a:rPr>
              <a:t>(5): tuy nhiên Cat-C cũng nhận BPDU từ bridge gốc trên cổng 1/1. Cat-C sẽ thêm vào cổng 1/1 với chi phí là 0, và ngay lập tức nó tăng chi phí lên 19.</a:t>
            </a:r>
          </a:p>
          <a:p>
            <a:r>
              <a:rPr lang="vi-VN" sz="1200" b="0" i="0" u="none" strike="noStrike" kern="1200" baseline="0" smtClean="0">
                <a:solidFill>
                  <a:schemeClr val="tx1"/>
                </a:solidFill>
                <a:latin typeface="+mn-lt"/>
                <a:ea typeface="+mn-ea"/>
                <a:cs typeface="+mn-cs"/>
              </a:rPr>
              <a:t>(6): Cat-C thấy chi phí đường đi gốc là 19 trên cổng 1/1 và 38 trên cổng 1/2,</a:t>
            </a:r>
            <a:r>
              <a:rPr lang="en-US" sz="1200" b="0" i="0" u="none" strike="noStrike" kern="1200" baseline="0" smtClean="0">
                <a:solidFill>
                  <a:schemeClr val="tx1"/>
                </a:solidFill>
                <a:latin typeface="+mn-lt"/>
                <a:ea typeface="+mn-ea"/>
                <a:cs typeface="+mn-cs"/>
              </a:rPr>
              <a:t> nó quyết định cổng 1/1 là cổng gốc (chọn giá trị nhỏ nhất).</a:t>
            </a:r>
          </a:p>
          <a:p>
            <a:r>
              <a:rPr lang="vi-VN" sz="1200" b="0" i="0" u="none" strike="noStrike" kern="1200" baseline="0" smtClean="0">
                <a:solidFill>
                  <a:schemeClr val="tx1"/>
                </a:solidFill>
                <a:latin typeface="+mn-lt"/>
                <a:ea typeface="+mn-ea"/>
                <a:cs typeface="+mn-cs"/>
              </a:rPr>
              <a:t>(7): sau đó Cat-C bắt đầu quảng bá chi phí đường đi gốc với giá trị 19 đến các</a:t>
            </a:r>
            <a:r>
              <a:rPr lang="en-US" sz="1200" b="0" i="0" u="none" strike="noStrike" kern="1200" baseline="0" smtClean="0">
                <a:solidFill>
                  <a:schemeClr val="tx1"/>
                </a:solidFill>
                <a:latin typeface="+mn-lt"/>
                <a:ea typeface="+mn-ea"/>
                <a:cs typeface="+mn-cs"/>
              </a:rPr>
              <a:t> switch xuôi dòng.</a:t>
            </a:r>
          </a:p>
          <a:p>
            <a:r>
              <a:rPr lang="en-US" sz="1200" b="1" i="1" u="none" strike="noStrike" kern="1200" baseline="0" smtClean="0">
                <a:solidFill>
                  <a:schemeClr val="tx1"/>
                </a:solidFill>
                <a:latin typeface="+mn-lt"/>
                <a:ea typeface="+mn-ea"/>
                <a:cs typeface="+mn-cs"/>
              </a:rPr>
              <a:t>Chú ý:</a:t>
            </a:r>
          </a:p>
          <a:p>
            <a:r>
              <a:rPr lang="vi-VN" sz="1200" b="0" i="0" u="none" strike="noStrike" kern="1200" baseline="0" smtClean="0">
                <a:solidFill>
                  <a:schemeClr val="tx1"/>
                </a:solidFill>
                <a:latin typeface="+mn-lt"/>
                <a:ea typeface="+mn-ea"/>
                <a:cs typeface="+mn-cs"/>
              </a:rPr>
              <a:t>· Chi phí STP được tăng khi một cổng nhận BPDU, chứ không phải v. nó đượ</a:t>
            </a:r>
            <a:r>
              <a:rPr lang="en-US" sz="1200" b="0" i="0" u="none" strike="noStrike" kern="1200" baseline="0" smtClean="0">
                <a:solidFill>
                  <a:schemeClr val="tx1"/>
                </a:solidFill>
                <a:latin typeface="+mn-lt"/>
                <a:ea typeface="+mn-ea"/>
                <a:cs typeface="+mn-cs"/>
              </a:rPr>
              <a:t>c </a:t>
            </a:r>
            <a:r>
              <a:rPr lang="vi-VN" sz="1200" b="0" i="0" u="none" strike="noStrike" kern="1200" baseline="0" smtClean="0">
                <a:solidFill>
                  <a:schemeClr val="tx1"/>
                </a:solidFill>
                <a:latin typeface="+mn-lt"/>
                <a:ea typeface="+mn-ea"/>
                <a:cs typeface="+mn-cs"/>
              </a:rPr>
              <a:t>gửi ra khỏi cổng. Ví dụ như, các BPDU đến trên cổng 1/1 của Cat-B với chi</a:t>
            </a:r>
            <a:r>
              <a:rPr lang="en-US" sz="1200" b="0" i="0" u="none" strike="noStrike" kern="1200" baseline="0" smtClean="0">
                <a:solidFill>
                  <a:schemeClr val="tx1"/>
                </a:solidFill>
                <a:latin typeface="+mn-lt"/>
                <a:ea typeface="+mn-ea"/>
                <a:cs typeface="+mn-cs"/>
              </a:rPr>
              <a:t> phí là 0 và tăng lên 19 bên trong Cat-B.</a:t>
            </a:r>
          </a:p>
          <a:p>
            <a:r>
              <a:rPr lang="vi-VN" sz="1200" b="0" i="0" u="none" strike="noStrike" kern="1200" baseline="0" smtClean="0">
                <a:solidFill>
                  <a:schemeClr val="tx1"/>
                </a:solidFill>
                <a:latin typeface="+mn-lt"/>
                <a:ea typeface="+mn-ea"/>
                <a:cs typeface="+mn-cs"/>
              </a:rPr>
              <a:t>· Sự khác nhau giữa chi phí đường đi và chi phí đường đi gốc.</a:t>
            </a:r>
          </a:p>
          <a:p>
            <a:r>
              <a:rPr lang="vi-VN" sz="1200" b="0" i="0" u="none" strike="noStrike" kern="1200" baseline="0" smtClean="0">
                <a:solidFill>
                  <a:schemeClr val="tx1"/>
                </a:solidFill>
                <a:latin typeface="+mn-lt"/>
                <a:ea typeface="+mn-ea"/>
                <a:cs typeface="+mn-cs"/>
              </a:rPr>
              <a:t>· Chi phí đường đi là giá trị được gán cho mỗi cổng, nó được thêm vào các</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BPDU được nhận trên cổng đó để tính toán chi phía đường đi gốc.</a:t>
            </a:r>
          </a:p>
          <a:p>
            <a:r>
              <a:rPr lang="vi-VN" sz="1200" b="0" i="0" u="none" strike="noStrike" kern="1200" baseline="0" smtClean="0">
                <a:solidFill>
                  <a:schemeClr val="tx1"/>
                </a:solidFill>
                <a:latin typeface="+mn-lt"/>
                <a:ea typeface="+mn-ea"/>
                <a:cs typeface="+mn-cs"/>
              </a:rPr>
              <a:t>· Chi phí đường đi gốc là chi phí tích lũy đến bridge gốc. Trong BPDU, đây là</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giá trị của trường chi phí. Đối với một bridge, giá trị này được tính bằng cách</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cộng các chi phí đường đi của các cổng nhận với giá trị chứa trong BPDU.</a:t>
            </a:r>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18</a:t>
            </a:fld>
            <a:endParaRPr lang="en-GB"/>
          </a:p>
        </p:txBody>
      </p:sp>
    </p:spTree>
    <p:extLst>
      <p:ext uri="{BB962C8B-B14F-4D97-AF65-F5344CB8AC3E}">
        <p14:creationId xmlns:p14="http://schemas.microsoft.com/office/powerpoint/2010/main" val="3235433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u="none" strike="noStrike" kern="1200" baseline="0" smtClean="0">
                <a:solidFill>
                  <a:schemeClr val="tx1"/>
                </a:solidFill>
                <a:latin typeface="+mn-lt"/>
                <a:ea typeface="+mn-ea"/>
                <a:cs typeface="+mn-cs"/>
              </a:rPr>
              <a:t>Để xác định cổng được chỉ định, ta h</a:t>
            </a:r>
            <a:r>
              <a:rPr lang="en-US" sz="1200" b="0" i="0" u="none" strike="noStrike" kern="1200" baseline="0" smtClean="0">
                <a:solidFill>
                  <a:schemeClr val="tx1"/>
                </a:solidFill>
                <a:latin typeface="+mn-lt"/>
                <a:ea typeface="+mn-ea"/>
                <a:cs typeface="+mn-cs"/>
              </a:rPr>
              <a:t>ã</a:t>
            </a:r>
            <a:r>
              <a:rPr lang="vi-VN" sz="1200" b="0" i="0" u="none" strike="noStrike" kern="1200" baseline="0" smtClean="0">
                <a:solidFill>
                  <a:schemeClr val="tx1"/>
                </a:solidFill>
                <a:latin typeface="+mn-lt"/>
                <a:ea typeface="+mn-ea"/>
                <a:cs typeface="+mn-cs"/>
              </a:rPr>
              <a:t>y nh</a:t>
            </a:r>
            <a:r>
              <a:rPr lang="en-US" sz="1200" b="0" i="0" u="none" strike="noStrike" kern="1200" baseline="0" smtClean="0">
                <a:solidFill>
                  <a:schemeClr val="tx1"/>
                </a:solidFill>
                <a:latin typeface="+mn-lt"/>
                <a:ea typeface="+mn-ea"/>
                <a:cs typeface="+mn-cs"/>
              </a:rPr>
              <a:t>ì</a:t>
            </a:r>
            <a:r>
              <a:rPr lang="vi-VN" sz="1200" b="0" i="0" u="none" strike="noStrike" kern="1200" baseline="0" smtClean="0">
                <a:solidFill>
                  <a:schemeClr val="tx1"/>
                </a:solidFill>
                <a:latin typeface="+mn-lt"/>
                <a:ea typeface="+mn-ea"/>
                <a:cs typeface="+mn-cs"/>
              </a:rPr>
              <a:t>n vào mỗi đoạn mạng. Đầu tiên là đoạn 1,</a:t>
            </a:r>
            <a:r>
              <a:rPr lang="en-US" sz="1200" b="0" i="0" u="none" strike="noStrike" kern="1200" baseline="0" smtClean="0">
                <a:solidFill>
                  <a:schemeClr val="tx1"/>
                </a:solidFill>
                <a:latin typeface="+mn-lt"/>
                <a:ea typeface="+mn-ea"/>
                <a:cs typeface="+mn-cs"/>
              </a:rPr>
              <a:t> liên kết giữa Cat-A và B có 2 cổng là Cat-A: cổng 1/1, và Cat-B: cổng 1/1. Cổng 1/1 của </a:t>
            </a:r>
            <a:r>
              <a:rPr lang="vi-VN" sz="1200" b="0" i="0" u="none" strike="noStrike" kern="1200" baseline="0" smtClean="0">
                <a:solidFill>
                  <a:schemeClr val="tx1"/>
                </a:solidFill>
                <a:latin typeface="+mn-lt"/>
                <a:ea typeface="+mn-ea"/>
                <a:cs typeface="+mn-cs"/>
              </a:rPr>
              <a:t>Cat-A có chi phí đường đi gốc là 0, và cổng 1/1 của B là 19 (giá trị 0 được nhận trong</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BPDU từ A cộng với chi phí đường đi được gán cho cổng 1/1 của B). V</a:t>
            </a:r>
            <a:r>
              <a:rPr lang="en-US" sz="1200" b="0" i="0" u="none" strike="noStrike" kern="1200" baseline="0" smtClean="0">
                <a:solidFill>
                  <a:schemeClr val="tx1"/>
                </a:solidFill>
                <a:latin typeface="+mn-lt"/>
                <a:ea typeface="+mn-ea"/>
                <a:cs typeface="+mn-cs"/>
              </a:rPr>
              <a:t>ì </a:t>
            </a:r>
            <a:r>
              <a:rPr lang="vi-VN" sz="1200" b="0" i="0" u="none" strike="noStrike" kern="1200" baseline="0" smtClean="0">
                <a:solidFill>
                  <a:schemeClr val="tx1"/>
                </a:solidFill>
                <a:latin typeface="+mn-lt"/>
                <a:ea typeface="+mn-ea"/>
                <a:cs typeface="+mn-cs"/>
              </a:rPr>
              <a:t>cổng 1/1 của A</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có chi phí đường đi thấp hơn nên nó trở thánh cổng được chỉ định đối với liên kết này.</a:t>
            </a:r>
          </a:p>
          <a:p>
            <a:r>
              <a:rPr lang="vi-VN" sz="1200" b="0" i="0" u="none" strike="noStrike" kern="1200" baseline="0" smtClean="0">
                <a:solidFill>
                  <a:schemeClr val="tx1"/>
                </a:solidFill>
                <a:latin typeface="+mn-lt"/>
                <a:ea typeface="+mn-ea"/>
                <a:cs typeface="+mn-cs"/>
              </a:rPr>
              <a:t>Đối với đoạn mạng 2 (kiên kết giữa Cat-A và C), tương tự cổng 1/2 của A trở thành</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cổng được chỉ định. Chú </a:t>
            </a:r>
            <a:r>
              <a:rPr lang="en-US" sz="1200" b="0" i="0" u="none" strike="noStrike" kern="1200" baseline="0" smtClean="0">
                <a:solidFill>
                  <a:schemeClr val="tx1"/>
                </a:solidFill>
                <a:latin typeface="+mn-lt"/>
                <a:ea typeface="+mn-ea"/>
                <a:cs typeface="+mn-cs"/>
              </a:rPr>
              <a:t>ý</a:t>
            </a:r>
            <a:r>
              <a:rPr lang="vi-VN" sz="1200" b="0" i="0" u="none" strike="noStrike" kern="1200" baseline="0" smtClean="0">
                <a:solidFill>
                  <a:schemeClr val="tx1"/>
                </a:solidFill>
                <a:latin typeface="+mn-lt"/>
                <a:ea typeface="+mn-ea"/>
                <a:cs typeface="+mn-cs"/>
              </a:rPr>
              <a:t> là mỗi cổng hoạt động trên bridge gốc đều trở thành cổng</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được chỉ định.</a:t>
            </a:r>
          </a:p>
          <a:p>
            <a:r>
              <a:rPr lang="en-US" sz="1200" b="0" i="0" u="none" strike="noStrike" kern="1200" baseline="0" smtClean="0">
                <a:solidFill>
                  <a:schemeClr val="tx1"/>
                </a:solidFill>
                <a:latin typeface="+mn-lt"/>
                <a:ea typeface="+mn-ea"/>
                <a:cs typeface="+mn-cs"/>
              </a:rPr>
              <a:t>Bây giờ hãy xem đoạn 3 (liên kết giữa Cat-B và C), cả hai cổng 1/2 của B và 1/2 của </a:t>
            </a:r>
            <a:r>
              <a:rPr lang="vi-VN" sz="1200" b="0" i="0" u="none" strike="noStrike" kern="1200" baseline="0" smtClean="0">
                <a:solidFill>
                  <a:schemeClr val="tx1"/>
                </a:solidFill>
                <a:latin typeface="+mn-lt"/>
                <a:ea typeface="+mn-ea"/>
                <a:cs typeface="+mn-cs"/>
              </a:rPr>
              <a:t>C đều có chi phí đường đi gốc là 19. Đây là một sự hạn chế, và STP thường sử dụng tr</a:t>
            </a:r>
            <a:r>
              <a:rPr lang="en-US" sz="1200" b="0" i="0" u="none" strike="noStrike" kern="1200" baseline="0" smtClean="0">
                <a:solidFill>
                  <a:schemeClr val="tx1"/>
                </a:solidFill>
                <a:latin typeface="+mn-lt"/>
                <a:ea typeface="+mn-ea"/>
                <a:cs typeface="+mn-cs"/>
              </a:rPr>
              <a:t>ì</a:t>
            </a:r>
            <a:r>
              <a:rPr lang="vi-VN" sz="1200" b="0" i="0" u="none" strike="noStrike" kern="1200" baseline="0" smtClean="0">
                <a:solidFill>
                  <a:schemeClr val="tx1"/>
                </a:solidFill>
                <a:latin typeface="+mn-lt"/>
                <a:ea typeface="+mn-ea"/>
                <a:cs typeface="+mn-cs"/>
              </a:rPr>
              <a:t>nh</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tự bốn bước để quyết định:</a:t>
            </a:r>
          </a:p>
          <a:p>
            <a:r>
              <a:rPr lang="en-US" sz="1200" b="0" i="0" u="none" strike="noStrike" kern="1200" baseline="0" smtClean="0">
                <a:solidFill>
                  <a:schemeClr val="tx1"/>
                </a:solidFill>
                <a:latin typeface="+mn-lt"/>
                <a:ea typeface="+mn-ea"/>
                <a:cs typeface="+mn-cs"/>
              </a:rPr>
              <a:t>· B-ID gốc thấp nhất.</a:t>
            </a:r>
          </a:p>
          <a:p>
            <a:r>
              <a:rPr lang="vi-VN" sz="1200" b="0" i="0" u="none" strike="noStrike" kern="1200" baseline="0" smtClean="0">
                <a:solidFill>
                  <a:schemeClr val="tx1"/>
                </a:solidFill>
                <a:latin typeface="+mn-lt"/>
                <a:ea typeface="+mn-ea"/>
                <a:cs typeface="+mn-cs"/>
              </a:rPr>
              <a:t>· Chi phi đường đi đến bridge gốc thấp nhất.</a:t>
            </a:r>
          </a:p>
          <a:p>
            <a:r>
              <a:rPr lang="en-US" sz="1200" b="0" i="0" u="none" strike="noStrike" kern="1200" baseline="0" smtClean="0">
                <a:solidFill>
                  <a:schemeClr val="tx1"/>
                </a:solidFill>
                <a:latin typeface="+mn-lt"/>
                <a:ea typeface="+mn-ea"/>
                <a:cs typeface="+mn-cs"/>
              </a:rPr>
              <a:t>· Sender BID thấp nhất.</a:t>
            </a:r>
          </a:p>
          <a:p>
            <a:r>
              <a:rPr lang="en-US" sz="1200" b="0" i="0" u="none" strike="noStrike" kern="1200" baseline="0" smtClean="0">
                <a:solidFill>
                  <a:schemeClr val="tx1"/>
                </a:solidFill>
                <a:latin typeface="+mn-lt"/>
                <a:ea typeface="+mn-ea"/>
                <a:cs typeface="+mn-cs"/>
              </a:rPr>
              <a:t>· ID của cổng thấp nhất.</a:t>
            </a:r>
          </a:p>
          <a:p>
            <a:r>
              <a:rPr lang="en-US" sz="1200" b="0" i="0" u="none" strike="noStrike" kern="1200" baseline="0" smtClean="0">
                <a:solidFill>
                  <a:schemeClr val="tx1"/>
                </a:solidFill>
                <a:latin typeface="+mn-lt"/>
                <a:ea typeface="+mn-ea"/>
                <a:cs typeface="+mn-cs"/>
              </a:rPr>
              <a:t>Trong ví dụ ở </a:t>
            </a:r>
            <a:r>
              <a:rPr lang="en-US" sz="1200" b="0" i="1" u="none" strike="noStrike" kern="1200" baseline="0" smtClean="0">
                <a:solidFill>
                  <a:schemeClr val="tx1"/>
                </a:solidFill>
                <a:latin typeface="+mn-lt"/>
                <a:ea typeface="+mn-ea"/>
                <a:cs typeface="+mn-cs"/>
              </a:rPr>
              <a:t>hình 3.10</a:t>
            </a:r>
            <a:r>
              <a:rPr lang="en-US" sz="1200" b="0" i="0" u="none" strike="noStrike" kern="1200" baseline="0" smtClean="0">
                <a:solidFill>
                  <a:schemeClr val="tx1"/>
                </a:solidFill>
                <a:latin typeface="+mn-lt"/>
                <a:ea typeface="+mn-ea"/>
                <a:cs typeface="+mn-cs"/>
              </a:rPr>
              <a:t>, tất cả các bridge đều tán thành Cat-A là Bridge gốc, cả B và C đều có chi phí là 19, nên ta sẽ lấy yếu tố BID để quyết định. BID của B là (32.768.BBBB-BB-BB-BB-BB) và của C là (32.768.CC-CC-CC-CC-CC-CC), do đó cổng 1/2 của B</a:t>
            </a:r>
          </a:p>
          <a:p>
            <a:r>
              <a:rPr lang="vi-VN" sz="1200" b="0" i="0" u="none" strike="noStrike" kern="1200" baseline="0" smtClean="0">
                <a:solidFill>
                  <a:schemeClr val="tx1"/>
                </a:solidFill>
                <a:latin typeface="+mn-lt"/>
                <a:ea typeface="+mn-ea"/>
                <a:cs typeface="+mn-cs"/>
              </a:rPr>
              <a:t>là Cổng được chỉ định cho đoạn 3.</a:t>
            </a:r>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20</a:t>
            </a:fld>
            <a:endParaRPr lang="en-GB"/>
          </a:p>
        </p:txBody>
      </p:sp>
    </p:spTree>
    <p:extLst>
      <p:ext uri="{BB962C8B-B14F-4D97-AF65-F5344CB8AC3E}">
        <p14:creationId xmlns:p14="http://schemas.microsoft.com/office/powerpoint/2010/main" val="320380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21</a:t>
            </a:fld>
            <a:endParaRPr lang="en-GB"/>
          </a:p>
        </p:txBody>
      </p:sp>
    </p:spTree>
    <p:extLst>
      <p:ext uri="{BB962C8B-B14F-4D97-AF65-F5344CB8AC3E}">
        <p14:creationId xmlns:p14="http://schemas.microsoft.com/office/powerpoint/2010/main" val="109509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23</a:t>
            </a:fld>
            <a:endParaRPr lang="en-GB"/>
          </a:p>
        </p:txBody>
      </p:sp>
    </p:spTree>
    <p:extLst>
      <p:ext uri="{BB962C8B-B14F-4D97-AF65-F5344CB8AC3E}">
        <p14:creationId xmlns:p14="http://schemas.microsoft.com/office/powerpoint/2010/main" val="3154520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250" indent="-349250" defTabSz="914400">
              <a:lnSpc>
                <a:spcPct val="85000"/>
              </a:lnSpc>
              <a:buFont typeface="Helvetica" charset="0"/>
              <a:buNone/>
            </a:pPr>
            <a:r>
              <a:rPr lang="en-US" smtClean="0">
                <a:solidFill>
                  <a:schemeClr val="accent1"/>
                </a:solidFill>
                <a:latin typeface="Helvetica" charset="0"/>
                <a:sym typeface="Wingdings" charset="0"/>
              </a:rPr>
              <a:t></a:t>
            </a:r>
            <a:r>
              <a:rPr lang="en-US" smtClean="0">
                <a:latin typeface="Helvetica" charset="0"/>
              </a:rPr>
              <a:t>A VLAN is a logical grouping of network devices or users that are not restricted to a physical switch segment.</a:t>
            </a:r>
          </a:p>
          <a:p>
            <a:pPr marL="349250" indent="-349250" defTabSz="914400">
              <a:lnSpc>
                <a:spcPct val="85000"/>
              </a:lnSpc>
              <a:buFont typeface="Helvetica" charset="0"/>
              <a:buNone/>
            </a:pPr>
            <a:r>
              <a:rPr lang="en-US" smtClean="0">
                <a:solidFill>
                  <a:schemeClr val="accent1"/>
                </a:solidFill>
                <a:latin typeface="Helvetica" charset="0"/>
                <a:sym typeface="Wingdings" charset="0"/>
              </a:rPr>
              <a:t></a:t>
            </a:r>
            <a:r>
              <a:rPr lang="en-US" smtClean="0">
                <a:latin typeface="Helvetica" charset="0"/>
              </a:rPr>
              <a:t> A VLAN creates a single broadcast domain that is not restricted to a physical segment and is treated like a subnet.</a:t>
            </a:r>
          </a:p>
          <a:p>
            <a:pPr marL="349250" indent="-349250" defTabSz="914400">
              <a:lnSpc>
                <a:spcPct val="85000"/>
              </a:lnSpc>
              <a:buFont typeface="Helvetica" charset="0"/>
              <a:buNone/>
            </a:pPr>
            <a:r>
              <a:rPr lang="en-US" smtClean="0">
                <a:solidFill>
                  <a:schemeClr val="accent1"/>
                </a:solidFill>
                <a:latin typeface="Helvetica" charset="0"/>
                <a:sym typeface="Wingdings" charset="0"/>
              </a:rPr>
              <a:t></a:t>
            </a:r>
            <a:r>
              <a:rPr lang="en-US" smtClean="0">
                <a:latin typeface="Helvetica" charset="0"/>
              </a:rPr>
              <a:t> VLAN setup is done in the switch by software.</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24</a:t>
            </a:fld>
            <a:endParaRPr lang="en-GB"/>
          </a:p>
        </p:txBody>
      </p:sp>
    </p:spTree>
    <p:extLst>
      <p:ext uri="{BB962C8B-B14F-4D97-AF65-F5344CB8AC3E}">
        <p14:creationId xmlns:p14="http://schemas.microsoft.com/office/powerpoint/2010/main" val="1449098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 of 1 </a:t>
            </a:r>
          </a:p>
          <a:p>
            <a:r>
              <a:rPr lang="en-US" b="1" dirty="0" smtClean="0"/>
              <a:t>Purpose:  </a:t>
            </a:r>
          </a:p>
          <a:p>
            <a:r>
              <a:rPr lang="en-US" b="1" dirty="0" smtClean="0"/>
              <a:t>Emphasize: </a:t>
            </a:r>
            <a:r>
              <a:rPr lang="en-US" dirty="0" smtClean="0"/>
              <a:t>A VLAN is a broadcast domain.</a:t>
            </a:r>
            <a:r>
              <a:rPr lang="en-US" b="1" dirty="0" smtClean="0"/>
              <a:t> </a:t>
            </a:r>
          </a:p>
          <a:p>
            <a:r>
              <a:rPr lang="en-US" b="1" dirty="0" smtClean="0"/>
              <a:t>Note: </a:t>
            </a:r>
            <a:r>
              <a:rPr lang="en-US" dirty="0" smtClean="0"/>
              <a:t>In order to have inter-</a:t>
            </a:r>
            <a:r>
              <a:rPr lang="en-US" dirty="0" err="1" smtClean="0"/>
              <a:t>vlan</a:t>
            </a:r>
            <a:r>
              <a:rPr lang="en-US" dirty="0" smtClean="0"/>
              <a:t> communications, a router is required.</a:t>
            </a:r>
          </a:p>
          <a:p>
            <a:endParaRPr lang="en-US" dirty="0" smtClean="0"/>
          </a:p>
          <a:p>
            <a:pPr marL="342900" lvl="1" indent="-228600" algn="l" defTabSz="915988">
              <a:lnSpc>
                <a:spcPct val="95000"/>
              </a:lnSpc>
              <a:buClr>
                <a:schemeClr val="accent1"/>
              </a:buClr>
              <a:buFontTx/>
              <a:buChar char="•"/>
            </a:pPr>
            <a:r>
              <a:rPr lang="en-US" sz="3200" smtClean="0">
                <a:latin typeface="Helvetica" charset="0"/>
              </a:rPr>
              <a:t>Segmentation</a:t>
            </a:r>
          </a:p>
          <a:p>
            <a:pPr marL="342900" lvl="1" indent="-228600" algn="l" defTabSz="915988">
              <a:lnSpc>
                <a:spcPct val="95000"/>
              </a:lnSpc>
              <a:buClr>
                <a:schemeClr val="accent1"/>
              </a:buClr>
              <a:buFontTx/>
              <a:buChar char="•"/>
            </a:pPr>
            <a:endParaRPr lang="en-US" sz="3200" smtClean="0">
              <a:latin typeface="Helvetica" charset="0"/>
            </a:endParaRPr>
          </a:p>
          <a:p>
            <a:pPr marL="342900" lvl="1" indent="-228600" algn="l" defTabSz="915988">
              <a:lnSpc>
                <a:spcPct val="95000"/>
              </a:lnSpc>
              <a:buClr>
                <a:schemeClr val="accent1"/>
              </a:buClr>
              <a:buFontTx/>
              <a:buChar char="•"/>
            </a:pPr>
            <a:r>
              <a:rPr lang="en-US" sz="3200" smtClean="0">
                <a:latin typeface="Helvetica" charset="0"/>
              </a:rPr>
              <a:t>Flexibility</a:t>
            </a:r>
            <a:br>
              <a:rPr lang="en-US" sz="3200" smtClean="0">
                <a:latin typeface="Helvetica" charset="0"/>
              </a:rPr>
            </a:br>
            <a:endParaRPr lang="en-US" sz="3200" smtClean="0">
              <a:latin typeface="Helvetica" charset="0"/>
            </a:endParaRPr>
          </a:p>
          <a:p>
            <a:pPr marL="342900" lvl="1" indent="-228600" algn="l" defTabSz="915988">
              <a:lnSpc>
                <a:spcPct val="95000"/>
              </a:lnSpc>
              <a:buClr>
                <a:schemeClr val="accent1"/>
              </a:buClr>
              <a:buFontTx/>
              <a:buChar char="•"/>
            </a:pPr>
            <a:r>
              <a:rPr lang="en-US" sz="3200" smtClean="0">
                <a:latin typeface="Helvetica" charset="0"/>
              </a:rPr>
              <a:t>Security</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25</a:t>
            </a:fld>
            <a:endParaRPr lang="en-GB"/>
          </a:p>
        </p:txBody>
      </p:sp>
    </p:spTree>
    <p:extLst>
      <p:ext uri="{BB962C8B-B14F-4D97-AF65-F5344CB8AC3E}">
        <p14:creationId xmlns:p14="http://schemas.microsoft.com/office/powerpoint/2010/main" val="381640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smtClean="0">
                <a:latin typeface="Helvetica" charset="0"/>
              </a:rPr>
              <a:t>Each logical VLAN is like a separate bridge</a:t>
            </a:r>
          </a:p>
          <a:p>
            <a:r>
              <a:rPr lang="en-US" sz="1200" smtClean="0"/>
              <a:t>Each port on the switch can be assigned to a VLAN. </a:t>
            </a:r>
          </a:p>
          <a:p>
            <a:r>
              <a:rPr lang="en-US" sz="1200" smtClean="0"/>
              <a:t>By default, all ports are in VLAN 1, a factory default VLAN. </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28</a:t>
            </a:fld>
            <a:endParaRPr lang="en-GB"/>
          </a:p>
        </p:txBody>
      </p:sp>
    </p:spTree>
    <p:extLst>
      <p:ext uri="{BB962C8B-B14F-4D97-AF65-F5344CB8AC3E}">
        <p14:creationId xmlns:p14="http://schemas.microsoft.com/office/powerpoint/2010/main" val="3358928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accent1"/>
              </a:buClr>
              <a:buFontTx/>
              <a:buChar char="•"/>
            </a:pPr>
            <a:r>
              <a:rPr lang="en-US" sz="1200" smtClean="0">
                <a:latin typeface="Helvetica" charset="0"/>
              </a:rPr>
              <a:t>Each logical VLAN is like a separate bridge</a:t>
            </a:r>
          </a:p>
          <a:p>
            <a:pPr>
              <a:buClr>
                <a:schemeClr val="accent1"/>
              </a:buClr>
              <a:buFontTx/>
              <a:buChar char="•"/>
            </a:pPr>
            <a:r>
              <a:rPr lang="en-US" sz="1200" smtClean="0">
                <a:latin typeface="Helvetica" charset="0"/>
              </a:rPr>
              <a:t>VLANs can span across multiple switches</a:t>
            </a:r>
          </a:p>
          <a:p>
            <a:pPr>
              <a:buClr>
                <a:schemeClr val="accent1"/>
              </a:buClr>
              <a:buFontTx/>
              <a:buChar char="•"/>
            </a:pPr>
            <a:r>
              <a:rPr lang="en-US" smtClean="0"/>
              <a:t>To allow VLANs to span across multiple switches, the connection between the switches must belong to mulitple VLANs.</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29</a:t>
            </a:fld>
            <a:endParaRPr lang="en-GB"/>
          </a:p>
        </p:txBody>
      </p:sp>
    </p:spTree>
    <p:extLst>
      <p:ext uri="{BB962C8B-B14F-4D97-AF65-F5344CB8AC3E}">
        <p14:creationId xmlns:p14="http://schemas.microsoft.com/office/powerpoint/2010/main" val="85723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3 of 3 </a:t>
            </a:r>
          </a:p>
          <a:p>
            <a:r>
              <a:rPr lang="en-US" b="1" dirty="0" smtClean="0"/>
              <a:t>Purpose:  </a:t>
            </a:r>
          </a:p>
          <a:p>
            <a:r>
              <a:rPr lang="en-US" b="1" dirty="0" smtClean="0"/>
              <a:t>Emphasize: </a:t>
            </a:r>
          </a:p>
          <a:p>
            <a:r>
              <a:rPr lang="en-US" dirty="0" smtClean="0"/>
              <a:t>A trunk is used to connect two switches together. </a:t>
            </a:r>
          </a:p>
          <a:p>
            <a:r>
              <a:rPr lang="en-US" dirty="0" smtClean="0"/>
              <a:t>A trunk carries traffic for multiple VLANs.</a:t>
            </a:r>
          </a:p>
          <a:p>
            <a:r>
              <a:rPr lang="en-US" dirty="0" smtClean="0"/>
              <a:t>Only the </a:t>
            </a:r>
            <a:r>
              <a:rPr lang="en-US" dirty="0" err="1" smtClean="0"/>
              <a:t>fastethernet</a:t>
            </a:r>
            <a:r>
              <a:rPr lang="en-US" dirty="0" smtClean="0"/>
              <a:t> ports on the 1900 can be configured as trunk port.</a:t>
            </a:r>
          </a:p>
          <a:p>
            <a:r>
              <a:rPr lang="en-US" dirty="0" err="1" smtClean="0"/>
              <a:t>Trunking</a:t>
            </a:r>
            <a:r>
              <a:rPr lang="en-US" dirty="0" smtClean="0"/>
              <a:t> is off by default on the 1900 </a:t>
            </a:r>
            <a:r>
              <a:rPr lang="en-US" dirty="0" err="1" smtClean="0"/>
              <a:t>fastethernet</a:t>
            </a:r>
            <a:r>
              <a:rPr lang="en-US" dirty="0" smtClean="0"/>
              <a:t> ports (</a:t>
            </a:r>
            <a:r>
              <a:rPr lang="en-US" dirty="0" err="1" smtClean="0"/>
              <a:t>fa</a:t>
            </a:r>
            <a:r>
              <a:rPr lang="en-US" dirty="0" smtClean="0"/>
              <a:t> 0/26 and </a:t>
            </a:r>
            <a:r>
              <a:rPr lang="en-US" dirty="0" err="1" smtClean="0"/>
              <a:t>fa</a:t>
            </a:r>
            <a:r>
              <a:rPr lang="en-US" dirty="0" smtClean="0"/>
              <a:t> 0/27).</a:t>
            </a:r>
          </a:p>
          <a:p>
            <a:r>
              <a:rPr lang="en-US" b="1" dirty="0" smtClean="0"/>
              <a:t>Note:</a:t>
            </a:r>
            <a:endParaRPr lang="en-US" dirty="0" smtClean="0"/>
          </a:p>
          <a:p>
            <a:r>
              <a:rPr lang="en-US" dirty="0" smtClean="0"/>
              <a:t>The 1900 supports DISL.</a:t>
            </a:r>
          </a:p>
          <a:p>
            <a:r>
              <a:rPr lang="en-US" dirty="0" smtClean="0"/>
              <a:t>At the time of the beta, the core switch (2900xl) </a:t>
            </a:r>
            <a:r>
              <a:rPr lang="en-US" dirty="0" err="1" smtClean="0"/>
              <a:t>doesn</a:t>
            </a:r>
            <a:r>
              <a:rPr lang="ja-JP" altLang="en-US" dirty="0" smtClean="0"/>
              <a:t>’</a:t>
            </a:r>
            <a:r>
              <a:rPr lang="en-US" dirty="0" smtClean="0"/>
              <a:t>t support DISL. </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30</a:t>
            </a:fld>
            <a:endParaRPr lang="en-GB"/>
          </a:p>
        </p:txBody>
      </p:sp>
    </p:spTree>
    <p:extLst>
      <p:ext uri="{BB962C8B-B14F-4D97-AF65-F5344CB8AC3E}">
        <p14:creationId xmlns:p14="http://schemas.microsoft.com/office/powerpoint/2010/main" val="226689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lvl="1" indent="0">
              <a:buFontTx/>
              <a:buNone/>
              <a:tabLst>
                <a:tab pos="406400" algn="l"/>
              </a:tabLst>
            </a:pPr>
            <a:r>
              <a:rPr lang="en-US" sz="3200" smtClean="0">
                <a:solidFill>
                  <a:srgbClr val="000000"/>
                </a:solidFill>
                <a:latin typeface="Helvetica" charset="0"/>
              </a:rPr>
              <a:t>Upon completion of this chapter, you will be able to perform the following tasks:</a:t>
            </a:r>
          </a:p>
          <a:p>
            <a:pPr marL="114300" lvl="1" indent="0">
              <a:buFontTx/>
              <a:buNone/>
              <a:tabLst>
                <a:tab pos="406400" algn="l"/>
              </a:tabLst>
            </a:pPr>
            <a:r>
              <a:rPr lang="en-US" smtClean="0">
                <a:solidFill>
                  <a:schemeClr val="accent2"/>
                </a:solidFill>
                <a:latin typeface="Helvetica" charset="0"/>
                <a:sym typeface="Wingdings 2" charset="0"/>
              </a:rPr>
              <a:t> </a:t>
            </a:r>
            <a:r>
              <a:rPr lang="en-US" smtClean="0">
                <a:solidFill>
                  <a:srgbClr val="000000"/>
                </a:solidFill>
                <a:latin typeface="Helvetica" charset="0"/>
              </a:rPr>
              <a:t>Configure a VLAN</a:t>
            </a:r>
          </a:p>
          <a:p>
            <a:pPr marL="114300" lvl="1" indent="0">
              <a:buFontTx/>
              <a:buNone/>
              <a:tabLst>
                <a:tab pos="406400" algn="l"/>
              </a:tabLst>
            </a:pPr>
            <a:r>
              <a:rPr lang="en-US" smtClean="0">
                <a:solidFill>
                  <a:schemeClr val="accent2"/>
                </a:solidFill>
                <a:latin typeface="Helvetica" charset="0"/>
                <a:sym typeface="Wingdings 2" charset="0"/>
              </a:rPr>
              <a:t></a:t>
            </a:r>
            <a:r>
              <a:rPr lang="en-US" smtClean="0">
                <a:solidFill>
                  <a:srgbClr val="000000"/>
                </a:solidFill>
                <a:latin typeface="Helvetica" charset="0"/>
              </a:rPr>
              <a:t> Configure VLAN Trunking Protocol (VTP)</a:t>
            </a:r>
          </a:p>
          <a:p>
            <a:pPr marL="114300" lvl="1" indent="0">
              <a:buFontTx/>
              <a:buNone/>
              <a:tabLst>
                <a:tab pos="406400" algn="l"/>
              </a:tabLst>
            </a:pPr>
            <a:r>
              <a:rPr lang="en-US" smtClean="0">
                <a:solidFill>
                  <a:schemeClr val="accent2"/>
                </a:solidFill>
                <a:latin typeface="Helvetica" charset="0"/>
                <a:sym typeface="Wingdings 2" charset="0"/>
              </a:rPr>
              <a:t></a:t>
            </a:r>
            <a:r>
              <a:rPr lang="en-US" smtClean="0">
                <a:solidFill>
                  <a:srgbClr val="000000"/>
                </a:solidFill>
                <a:latin typeface="Helvetica" charset="0"/>
              </a:rPr>
              <a:t> Configure a switch for trunking</a:t>
            </a:r>
            <a:endParaRPr lang="en-US" smtClean="0">
              <a:latin typeface="Helvetica" charset="0"/>
            </a:endParaRPr>
          </a:p>
          <a:p>
            <a:pPr marL="114300" lvl="1" indent="0">
              <a:buFontTx/>
              <a:buNone/>
              <a:tabLst>
                <a:tab pos="406400" algn="l"/>
              </a:tabLst>
            </a:pPr>
            <a:r>
              <a:rPr lang="en-US" smtClean="0">
                <a:solidFill>
                  <a:schemeClr val="accent2"/>
                </a:solidFill>
                <a:latin typeface="Helvetica" charset="0"/>
                <a:sym typeface="Wingdings 2" charset="0"/>
              </a:rPr>
              <a:t></a:t>
            </a:r>
            <a:r>
              <a:rPr lang="en-US" smtClean="0">
                <a:solidFill>
                  <a:srgbClr val="000000"/>
                </a:solidFill>
                <a:latin typeface="Helvetica" charset="0"/>
              </a:rPr>
              <a:t> Verify VLAN connectivity</a:t>
            </a:r>
          </a:p>
          <a:p>
            <a:pPr marL="114300" lvl="1" indent="0">
              <a:buFontTx/>
              <a:buNone/>
              <a:tabLst>
                <a:tab pos="406400" algn="l"/>
              </a:tabLst>
            </a:pPr>
            <a:r>
              <a:rPr lang="en-US" smtClean="0">
                <a:solidFill>
                  <a:schemeClr val="accent2"/>
                </a:solidFill>
                <a:latin typeface="Helvetica" charset="0"/>
                <a:sym typeface="Wingdings 2" charset="0"/>
              </a:rPr>
              <a:t></a:t>
            </a:r>
            <a:r>
              <a:rPr lang="en-US" smtClean="0">
                <a:solidFill>
                  <a:srgbClr val="000000"/>
                </a:solidFill>
                <a:latin typeface="Helvetica" charset="0"/>
              </a:rPr>
              <a:t> Verify spanning-tree operations</a:t>
            </a:r>
          </a:p>
          <a:p>
            <a:pPr marL="114300" lvl="1" indent="0">
              <a:buFontTx/>
              <a:buNone/>
              <a:tabLst>
                <a:tab pos="406400" algn="l"/>
              </a:tabLst>
            </a:pPr>
            <a:r>
              <a:rPr lang="en-US" smtClean="0">
                <a:solidFill>
                  <a:schemeClr val="accent2"/>
                </a:solidFill>
                <a:latin typeface="Helvetica" charset="0"/>
                <a:sym typeface="Wingdings 2" charset="0"/>
              </a:rPr>
              <a:t></a:t>
            </a:r>
            <a:r>
              <a:rPr lang="en-US" smtClean="0">
                <a:solidFill>
                  <a:srgbClr val="000000"/>
                </a:solidFill>
                <a:latin typeface="Helvetica" charset="0"/>
              </a:rPr>
              <a:t> Inter-VLAN Routing</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3</a:t>
            </a:fld>
            <a:endParaRPr lang="en-GB"/>
          </a:p>
        </p:txBody>
      </p:sp>
    </p:spTree>
    <p:extLst>
      <p:ext uri="{BB962C8B-B14F-4D97-AF65-F5344CB8AC3E}">
        <p14:creationId xmlns:p14="http://schemas.microsoft.com/office/powerpoint/2010/main" val="279386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solidFill>
                  <a:srgbClr val="FF0000"/>
                </a:solidFill>
              </a:rPr>
              <a:t>Security: </a:t>
            </a:r>
            <a:r>
              <a:rPr lang="en-US" smtClean="0"/>
              <a:t>Groups with specific security needs are isolated from the rest of the network.</a:t>
            </a:r>
          </a:p>
          <a:p>
            <a:pPr eaLnBrk="1" hangingPunct="1">
              <a:defRPr/>
            </a:pPr>
            <a:r>
              <a:rPr lang="en-US" smtClean="0">
                <a:solidFill>
                  <a:srgbClr val="FF0000"/>
                </a:solidFill>
              </a:rPr>
              <a:t>Cost Reduction:</a:t>
            </a:r>
          </a:p>
          <a:p>
            <a:pPr lvl="1" eaLnBrk="1" hangingPunct="1">
              <a:defRPr/>
            </a:pPr>
            <a:r>
              <a:rPr lang="en-US" smtClean="0"/>
              <a:t>Need for expensive hardware upgrades is reduced.</a:t>
            </a:r>
          </a:p>
          <a:p>
            <a:pPr lvl="1" eaLnBrk="1" hangingPunct="1">
              <a:defRPr/>
            </a:pPr>
            <a:r>
              <a:rPr lang="en-US" smtClean="0"/>
              <a:t>Better use of existing bandwidth and links.</a:t>
            </a:r>
          </a:p>
          <a:p>
            <a:pPr eaLnBrk="1" hangingPunct="1">
              <a:defRPr/>
            </a:pPr>
            <a:r>
              <a:rPr lang="en-US" smtClean="0">
                <a:solidFill>
                  <a:srgbClr val="FF0000"/>
                </a:solidFill>
              </a:rPr>
              <a:t>Higher Performance:</a:t>
            </a:r>
          </a:p>
          <a:p>
            <a:pPr lvl="1" eaLnBrk="1" hangingPunct="1">
              <a:defRPr/>
            </a:pPr>
            <a:r>
              <a:rPr lang="en-US" smtClean="0"/>
              <a:t>Dividing large, flat Layer 2 networks into separate broadcast domains reduces unnecessary traffic on each new subnet.</a:t>
            </a:r>
          </a:p>
          <a:p>
            <a:pPr eaLnBrk="1" hangingPunct="1">
              <a:defRPr/>
            </a:pPr>
            <a:r>
              <a:rPr lang="vi-VN" smtClean="0"/>
              <a:t/>
            </a:r>
            <a:br>
              <a:rPr lang="vi-VN" smtClean="0"/>
            </a:br>
            <a:r>
              <a:rPr lang="en-US" smtClean="0">
                <a:solidFill>
                  <a:srgbClr val="FFFF00"/>
                </a:solidFill>
              </a:rPr>
              <a:t>Broadcast Storm Mitigation:</a:t>
            </a:r>
          </a:p>
          <a:p>
            <a:pPr lvl="1" eaLnBrk="1" hangingPunct="1">
              <a:defRPr/>
            </a:pPr>
            <a:r>
              <a:rPr lang="en-US" smtClean="0"/>
              <a:t>Dividing a network into VLANs prevents a broadcast storm from propagating to the whole network. </a:t>
            </a:r>
          </a:p>
          <a:p>
            <a:pPr eaLnBrk="1" hangingPunct="1">
              <a:defRPr/>
            </a:pPr>
            <a:r>
              <a:rPr lang="en-US" smtClean="0">
                <a:solidFill>
                  <a:srgbClr val="FFFF00"/>
                </a:solidFill>
              </a:rPr>
              <a:t>Improved IT Staff Efficiency:</a:t>
            </a:r>
          </a:p>
          <a:p>
            <a:pPr lvl="1" eaLnBrk="1" hangingPunct="1">
              <a:defRPr/>
            </a:pPr>
            <a:r>
              <a:rPr lang="en-US" smtClean="0"/>
              <a:t>Easier to manage the network because users with similar network requirements share the same VLAN. </a:t>
            </a:r>
          </a:p>
          <a:p>
            <a:pPr eaLnBrk="1" hangingPunct="1">
              <a:defRPr/>
            </a:pPr>
            <a:r>
              <a:rPr lang="en-US" smtClean="0">
                <a:solidFill>
                  <a:srgbClr val="FFFF00"/>
                </a:solidFill>
              </a:rPr>
              <a:t>Simpler Project or Application Management:</a:t>
            </a:r>
          </a:p>
          <a:p>
            <a:pPr lvl="1" eaLnBrk="1" hangingPunct="1">
              <a:defRPr/>
            </a:pPr>
            <a:r>
              <a:rPr lang="en-US" smtClean="0"/>
              <a:t>Having separate functions makes working with a specialized application easier.  For example, an</a:t>
            </a:r>
            <a:br>
              <a:rPr lang="en-US" smtClean="0"/>
            </a:br>
            <a:r>
              <a:rPr lang="en-US" smtClean="0"/>
              <a:t>e-learning development platform for faculty.</a:t>
            </a:r>
          </a:p>
          <a:p>
            <a:r>
              <a:rPr lang="vi-VN" smtClean="0"/>
              <a:t/>
            </a:r>
            <a:br>
              <a:rPr lang="vi-VN" smtClean="0"/>
            </a:br>
            <a:r>
              <a:rPr lang="vi-VN" smtClean="0"/>
              <a:t/>
            </a:r>
            <a:br>
              <a:rPr lang="vi-VN" smtClean="0"/>
            </a:br>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31</a:t>
            </a:fld>
            <a:endParaRPr lang="en-US" dirty="0"/>
          </a:p>
        </p:txBody>
      </p:sp>
    </p:spTree>
    <p:extLst>
      <p:ext uri="{BB962C8B-B14F-4D97-AF65-F5344CB8AC3E}">
        <p14:creationId xmlns:p14="http://schemas.microsoft.com/office/powerpoint/2010/main" val="2508779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mtClean="0"/>
              <a:t>When configured, the number that is assigned to the VLAN becomes the VLAN ID.</a:t>
            </a:r>
          </a:p>
          <a:p>
            <a:pPr eaLnBrk="1" hangingPunct="1">
              <a:defRPr/>
            </a:pPr>
            <a:endParaRPr lang="en-US" smtClean="0"/>
          </a:p>
          <a:p>
            <a:pPr eaLnBrk="1" hangingPunct="1">
              <a:defRPr/>
            </a:pPr>
            <a:r>
              <a:rPr lang="en-US" smtClean="0"/>
              <a:t>The numbers to be assigned are divided into two different ranges:</a:t>
            </a:r>
          </a:p>
          <a:p>
            <a:pPr lvl="1" eaLnBrk="1" hangingPunct="1">
              <a:defRPr/>
            </a:pPr>
            <a:r>
              <a:rPr lang="en-US" smtClean="0">
                <a:solidFill>
                  <a:srgbClr val="FFFF00"/>
                </a:solidFill>
              </a:rPr>
              <a:t>Normal Range:</a:t>
            </a:r>
            <a:r>
              <a:rPr lang="en-US" smtClean="0"/>
              <a:t>	1  –  1005</a:t>
            </a:r>
          </a:p>
          <a:p>
            <a:pPr lvl="1" eaLnBrk="1" hangingPunct="1">
              <a:defRPr/>
            </a:pPr>
            <a:r>
              <a:rPr lang="en-US" smtClean="0">
                <a:solidFill>
                  <a:srgbClr val="FFFF00"/>
                </a:solidFill>
              </a:rPr>
              <a:t>Extended Range:</a:t>
            </a:r>
            <a:r>
              <a:rPr lang="en-US" smtClean="0"/>
              <a:t>	1006  -  4096</a:t>
            </a:r>
          </a:p>
          <a:p>
            <a:pPr eaLnBrk="1" hangingPunct="1">
              <a:defRPr/>
            </a:pPr>
            <a:endParaRPr lang="en-US" smtClean="0"/>
          </a:p>
          <a:p>
            <a:pPr eaLnBrk="1" hangingPunct="1">
              <a:defRPr/>
            </a:pPr>
            <a:r>
              <a:rPr lang="en-US" smtClean="0"/>
              <a:t>Each range has its own characteristics.</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32</a:t>
            </a:fld>
            <a:endParaRPr lang="en-US" dirty="0"/>
          </a:p>
        </p:txBody>
      </p:sp>
    </p:spTree>
    <p:extLst>
      <p:ext uri="{BB962C8B-B14F-4D97-AF65-F5344CB8AC3E}">
        <p14:creationId xmlns:p14="http://schemas.microsoft.com/office/powerpoint/2010/main" val="1227531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mtClean="0"/>
              <a:t>Normal Range:	1  –  1005</a:t>
            </a:r>
          </a:p>
          <a:p>
            <a:pPr lvl="1" eaLnBrk="1" hangingPunct="1">
              <a:defRPr/>
            </a:pPr>
            <a:r>
              <a:rPr lang="en-US" smtClean="0"/>
              <a:t>Used in small- and medium-sized business and enterprise networks.</a:t>
            </a:r>
          </a:p>
          <a:p>
            <a:pPr lvl="1" eaLnBrk="1" hangingPunct="1">
              <a:defRPr/>
            </a:pPr>
            <a:r>
              <a:rPr lang="en-US" smtClean="0"/>
              <a:t>IDs 1002 – 1005:  Token Ring and FDDI VLANs.</a:t>
            </a:r>
          </a:p>
          <a:p>
            <a:pPr lvl="1" eaLnBrk="1" hangingPunct="1">
              <a:defRPr/>
            </a:pPr>
            <a:r>
              <a:rPr lang="en-US" smtClean="0"/>
              <a:t>IDs 1 and 1002 to 1005 are automatically created and cannot be removed.</a:t>
            </a:r>
          </a:p>
          <a:p>
            <a:pPr lvl="1" eaLnBrk="1" hangingPunct="1">
              <a:defRPr/>
            </a:pPr>
            <a:r>
              <a:rPr lang="en-US" smtClean="0"/>
              <a:t>Configurations are stored within a VLAN database file, called vlan.dat, located in the flash memory of the switch. </a:t>
            </a:r>
          </a:p>
          <a:p>
            <a:pPr lvl="1" eaLnBrk="1" hangingPunct="1">
              <a:defRPr/>
            </a:pPr>
            <a:r>
              <a:rPr lang="en-US" smtClean="0"/>
              <a:t>The VLAN Trunking Protocol (VTP), which helps manage VLAN configurations between switches, can only learn normal range VLANs and stores them in the VLAN database file. </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33</a:t>
            </a:fld>
            <a:endParaRPr lang="en-US" dirty="0"/>
          </a:p>
        </p:txBody>
      </p:sp>
    </p:spTree>
    <p:extLst>
      <p:ext uri="{BB962C8B-B14F-4D97-AF65-F5344CB8AC3E}">
        <p14:creationId xmlns:p14="http://schemas.microsoft.com/office/powerpoint/2010/main" val="2021421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mtClean="0">
                <a:solidFill>
                  <a:srgbClr val="FFFF00"/>
                </a:solidFill>
              </a:rPr>
              <a:t>Extended Range:</a:t>
            </a:r>
            <a:r>
              <a:rPr lang="en-US" smtClean="0"/>
              <a:t>	1006  –  4096</a:t>
            </a:r>
          </a:p>
          <a:p>
            <a:pPr lvl="1" eaLnBrk="1" hangingPunct="1">
              <a:defRPr/>
            </a:pPr>
            <a:r>
              <a:rPr lang="en-US" smtClean="0"/>
              <a:t>Enable service providers to extend their infrastructure to a greater number of customers.</a:t>
            </a:r>
          </a:p>
          <a:p>
            <a:pPr lvl="1" eaLnBrk="1" hangingPunct="1">
              <a:defRPr/>
            </a:pPr>
            <a:r>
              <a:rPr lang="en-US" smtClean="0"/>
              <a:t>Some global enterprises could be large enough to need extended range VLAN IDs.</a:t>
            </a:r>
          </a:p>
          <a:p>
            <a:pPr lvl="1" eaLnBrk="1" hangingPunct="1">
              <a:defRPr/>
            </a:pPr>
            <a:r>
              <a:rPr lang="en-US" smtClean="0"/>
              <a:t>Support fewer VLAN features than normal range VLANs.</a:t>
            </a:r>
          </a:p>
          <a:p>
            <a:pPr lvl="1" eaLnBrk="1" hangingPunct="1">
              <a:defRPr/>
            </a:pPr>
            <a:r>
              <a:rPr lang="en-US" smtClean="0"/>
              <a:t>Are saved in the running configuration file – not the vlan.dat file. </a:t>
            </a:r>
          </a:p>
          <a:p>
            <a:pPr lvl="1" eaLnBrk="1" hangingPunct="1">
              <a:defRPr/>
            </a:pPr>
            <a:r>
              <a:rPr lang="en-US" smtClean="0">
                <a:solidFill>
                  <a:srgbClr val="FFFF00"/>
                </a:solidFill>
              </a:rPr>
              <a:t>VTP does not learn extended range VLANs</a:t>
            </a:r>
            <a:r>
              <a:rPr lang="en-US" smtClean="0"/>
              <a:t>.</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34</a:t>
            </a:fld>
            <a:endParaRPr lang="en-US" dirty="0"/>
          </a:p>
        </p:txBody>
      </p:sp>
    </p:spTree>
    <p:extLst>
      <p:ext uri="{BB962C8B-B14F-4D97-AF65-F5344CB8AC3E}">
        <p14:creationId xmlns:p14="http://schemas.microsoft.com/office/powerpoint/2010/main" val="2886523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mtClean="0"/>
              <a:t>Traditionally, two methods of implementing VLANs:</a:t>
            </a:r>
          </a:p>
          <a:p>
            <a:pPr lvl="1" eaLnBrk="1" hangingPunct="1">
              <a:defRPr/>
            </a:pPr>
            <a:r>
              <a:rPr lang="en-US" smtClean="0"/>
              <a:t>Static or Port-Based:</a:t>
            </a:r>
          </a:p>
          <a:p>
            <a:pPr lvl="2" eaLnBrk="1" hangingPunct="1">
              <a:defRPr/>
            </a:pPr>
            <a:r>
              <a:rPr lang="en-US" smtClean="0"/>
              <a:t>Ports on a switch are assigned to a specific VLAN.</a:t>
            </a:r>
          </a:p>
          <a:p>
            <a:pPr lvl="1" eaLnBrk="1" hangingPunct="1">
              <a:defRPr/>
            </a:pPr>
            <a:r>
              <a:rPr lang="en-US" smtClean="0"/>
              <a:t>Dynamic:</a:t>
            </a:r>
          </a:p>
          <a:p>
            <a:pPr lvl="2" eaLnBrk="1" hangingPunct="1">
              <a:defRPr/>
            </a:pPr>
            <a:r>
              <a:rPr lang="en-US" smtClean="0"/>
              <a:t>VLANs created by accessing a Network Management server.  The MAC address/VLAN ID mapping is set up by the Network Administrator and the server assigns a VLAN ID when the device contacts it.</a:t>
            </a:r>
            <a:br>
              <a:rPr lang="en-US" smtClean="0"/>
            </a:br>
            <a:endParaRPr lang="en-US" smtClean="0"/>
          </a:p>
          <a:p>
            <a:pPr eaLnBrk="1" hangingPunct="1">
              <a:defRPr/>
            </a:pPr>
            <a:r>
              <a:rPr lang="en-US" i="1" smtClean="0"/>
              <a:t>Today, there is essentially one method of implementing VLANs:  Port-Based.  </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35</a:t>
            </a:fld>
            <a:endParaRPr lang="en-US" dirty="0"/>
          </a:p>
        </p:txBody>
      </p:sp>
    </p:spTree>
    <p:extLst>
      <p:ext uri="{BB962C8B-B14F-4D97-AF65-F5344CB8AC3E}">
        <p14:creationId xmlns:p14="http://schemas.microsoft.com/office/powerpoint/2010/main" val="2192175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mtClean="0"/>
              <a:t>Defined by the type of traffic they support or by the functions they perform.</a:t>
            </a:r>
          </a:p>
          <a:p>
            <a:pPr lvl="1" eaLnBrk="1" hangingPunct="1">
              <a:defRPr/>
            </a:pPr>
            <a:r>
              <a:rPr lang="en-US" smtClean="0">
                <a:solidFill>
                  <a:srgbClr val="FFFF00"/>
                </a:solidFill>
              </a:rPr>
              <a:t>Data</a:t>
            </a:r>
            <a:r>
              <a:rPr lang="en-US" smtClean="0"/>
              <a:t> VLAN.</a:t>
            </a:r>
          </a:p>
          <a:p>
            <a:pPr lvl="1" eaLnBrk="1" hangingPunct="1">
              <a:defRPr/>
            </a:pPr>
            <a:r>
              <a:rPr lang="en-US" smtClean="0">
                <a:solidFill>
                  <a:srgbClr val="FFFF00"/>
                </a:solidFill>
              </a:rPr>
              <a:t>Default </a:t>
            </a:r>
            <a:r>
              <a:rPr lang="en-US" smtClean="0"/>
              <a:t>VLAN.</a:t>
            </a:r>
          </a:p>
          <a:p>
            <a:pPr lvl="1" eaLnBrk="1" hangingPunct="1">
              <a:defRPr/>
            </a:pPr>
            <a:r>
              <a:rPr lang="en-US" smtClean="0">
                <a:solidFill>
                  <a:srgbClr val="FFFF00"/>
                </a:solidFill>
              </a:rPr>
              <a:t>Native</a:t>
            </a:r>
            <a:r>
              <a:rPr lang="en-US" smtClean="0"/>
              <a:t> VLAN.</a:t>
            </a:r>
          </a:p>
          <a:p>
            <a:pPr lvl="1" eaLnBrk="1" hangingPunct="1">
              <a:defRPr/>
            </a:pPr>
            <a:r>
              <a:rPr lang="en-US" smtClean="0">
                <a:solidFill>
                  <a:srgbClr val="FFFF00"/>
                </a:solidFill>
              </a:rPr>
              <a:t>Management</a:t>
            </a:r>
            <a:r>
              <a:rPr lang="en-US" smtClean="0"/>
              <a:t> VLAN.</a:t>
            </a:r>
          </a:p>
          <a:p>
            <a:pPr lvl="1" eaLnBrk="1" hangingPunct="1">
              <a:defRPr/>
            </a:pPr>
            <a:r>
              <a:rPr lang="en-US" smtClean="0">
                <a:solidFill>
                  <a:srgbClr val="FFFF00"/>
                </a:solidFill>
              </a:rPr>
              <a:t>Voice</a:t>
            </a:r>
            <a:r>
              <a:rPr lang="en-US" smtClean="0"/>
              <a:t> VLAN.</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36</a:t>
            </a:fld>
            <a:endParaRPr lang="en-US" dirty="0"/>
          </a:p>
        </p:txBody>
      </p:sp>
    </p:spTree>
    <p:extLst>
      <p:ext uri="{BB962C8B-B14F-4D97-AF65-F5344CB8AC3E}">
        <p14:creationId xmlns:p14="http://schemas.microsoft.com/office/powerpoint/2010/main" val="1756420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mtClean="0">
                <a:solidFill>
                  <a:srgbClr val="FFFF00"/>
                </a:solidFill>
              </a:rPr>
              <a:t>Data VLAN:</a:t>
            </a:r>
          </a:p>
          <a:p>
            <a:pPr lvl="1" eaLnBrk="1" hangingPunct="1">
              <a:defRPr/>
            </a:pPr>
            <a:r>
              <a:rPr lang="en-US" smtClean="0"/>
              <a:t>Configured to carry only user-generated traffic.</a:t>
            </a:r>
          </a:p>
          <a:p>
            <a:pPr lvl="1" eaLnBrk="1" hangingPunct="1">
              <a:defRPr/>
            </a:pPr>
            <a:r>
              <a:rPr lang="en-US" smtClean="0"/>
              <a:t>A switch could carry voice-based traffic or traffic used to manage the switch, but this traffic would not be part of a data VLAN.</a:t>
            </a:r>
          </a:p>
          <a:p>
            <a:pPr lvl="1" eaLnBrk="1" hangingPunct="1">
              <a:defRPr/>
            </a:pPr>
            <a:r>
              <a:rPr lang="en-US" smtClean="0"/>
              <a:t>A </a:t>
            </a:r>
            <a:r>
              <a:rPr lang="en-US" smtClean="0">
                <a:solidFill>
                  <a:srgbClr val="FFFF00"/>
                </a:solidFill>
              </a:rPr>
              <a:t>Data VLAN</a:t>
            </a:r>
            <a:r>
              <a:rPr lang="en-US" smtClean="0"/>
              <a:t> is sometimes referred to as a </a:t>
            </a:r>
            <a:r>
              <a:rPr lang="en-US" smtClean="0">
                <a:solidFill>
                  <a:srgbClr val="FFFF00"/>
                </a:solidFill>
              </a:rPr>
              <a:t>User VLAN</a:t>
            </a:r>
            <a:r>
              <a:rPr lang="en-US" smtClean="0"/>
              <a:t>.</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37</a:t>
            </a:fld>
            <a:endParaRPr lang="en-US" dirty="0"/>
          </a:p>
        </p:txBody>
      </p:sp>
    </p:spTree>
    <p:extLst>
      <p:ext uri="{BB962C8B-B14F-4D97-AF65-F5344CB8AC3E}">
        <p14:creationId xmlns:p14="http://schemas.microsoft.com/office/powerpoint/2010/main" val="621815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Mặc định VLAN: </a:t>
            </a:r>
            <a:br>
              <a:rPr lang="vi-VN" smtClean="0"/>
            </a:br>
            <a:r>
              <a:rPr lang="vi-VN" smtClean="0"/>
              <a:t>VLAN mặc định cho</a:t>
            </a:r>
            <a:endParaRPr lang="en-US" smtClean="0"/>
          </a:p>
          <a:p>
            <a:r>
              <a:rPr lang="vi-VN" smtClean="0"/>
              <a:t> các thiết bị chuyển mạch Cisco là VLAN 1.</a:t>
            </a:r>
            <a:endParaRPr lang="en-US" smtClean="0"/>
          </a:p>
          <a:p>
            <a:endParaRPr lang="en-US" smtClean="0"/>
          </a:p>
          <a:p>
            <a:pPr eaLnBrk="1" hangingPunct="1">
              <a:defRPr/>
            </a:pPr>
            <a:r>
              <a:rPr lang="en-US" smtClean="0">
                <a:solidFill>
                  <a:srgbClr val="FFFF00"/>
                </a:solidFill>
              </a:rPr>
              <a:t>Default VLAN:</a:t>
            </a:r>
          </a:p>
          <a:p>
            <a:pPr lvl="1" eaLnBrk="1" hangingPunct="1">
              <a:defRPr/>
            </a:pPr>
            <a:r>
              <a:rPr lang="en-US" smtClean="0"/>
              <a:t>The default VLAN for Cisco switches is VLAN 1.</a:t>
            </a:r>
          </a:p>
          <a:p>
            <a:pPr lvl="1" eaLnBrk="1" hangingPunct="1">
              <a:defRPr/>
            </a:pPr>
            <a:r>
              <a:rPr lang="en-US" smtClean="0"/>
              <a:t>VLAN 1 has all the features of any VLAN, except that you </a:t>
            </a:r>
            <a:r>
              <a:rPr lang="en-US" smtClean="0">
                <a:solidFill>
                  <a:srgbClr val="FFFF00"/>
                </a:solidFill>
              </a:rPr>
              <a:t>cannot rename it and you can not delete it</a:t>
            </a:r>
            <a:r>
              <a:rPr lang="en-US" smtClean="0"/>
              <a:t>.</a:t>
            </a:r>
          </a:p>
          <a:p>
            <a:pPr lvl="1" eaLnBrk="1" hangingPunct="1">
              <a:defRPr/>
            </a:pPr>
            <a:r>
              <a:rPr lang="en-US" smtClean="0"/>
              <a:t>By default, Layer 2 </a:t>
            </a:r>
            <a:r>
              <a:rPr lang="en-US" smtClean="0">
                <a:solidFill>
                  <a:srgbClr val="FFFF00"/>
                </a:solidFill>
              </a:rPr>
              <a:t>control traffic</a:t>
            </a:r>
            <a:r>
              <a:rPr lang="en-US" smtClean="0"/>
              <a:t> (CDP and STP) is associated with VLAN 1.</a:t>
            </a:r>
          </a:p>
          <a:p>
            <a:pPr lvl="1" eaLnBrk="1" hangingPunct="1">
              <a:defRPr/>
            </a:pPr>
            <a:r>
              <a:rPr lang="en-US" smtClean="0"/>
              <a:t>It is a </a:t>
            </a:r>
            <a:r>
              <a:rPr lang="en-US" smtClean="0">
                <a:solidFill>
                  <a:srgbClr val="FFFF00"/>
                </a:solidFill>
              </a:rPr>
              <a:t>security best practice</a:t>
            </a:r>
            <a:r>
              <a:rPr lang="en-US" smtClean="0"/>
              <a:t> to change the default VLAN to a VLAN other than VLAN 1 (e.g. VLAN 99).</a:t>
            </a:r>
          </a:p>
          <a:p>
            <a:pPr lvl="1" eaLnBrk="1" hangingPunct="1">
              <a:defRPr/>
            </a:pPr>
            <a:r>
              <a:rPr lang="en-US" smtClean="0">
                <a:solidFill>
                  <a:srgbClr val="FFFF00"/>
                </a:solidFill>
              </a:rPr>
              <a:t>VLAN Trunk:</a:t>
            </a:r>
          </a:p>
          <a:p>
            <a:pPr lvl="2" eaLnBrk="1" hangingPunct="1">
              <a:defRPr/>
            </a:pPr>
            <a:r>
              <a:rPr lang="en-US" smtClean="0"/>
              <a:t>Carries data or control information (VLAN 1 data) for all VLANs from switch-to-switch or switch-to-router.</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38</a:t>
            </a:fld>
            <a:endParaRPr lang="en-US" dirty="0"/>
          </a:p>
        </p:txBody>
      </p:sp>
    </p:spTree>
    <p:extLst>
      <p:ext uri="{BB962C8B-B14F-4D97-AF65-F5344CB8AC3E}">
        <p14:creationId xmlns:p14="http://schemas.microsoft.com/office/powerpoint/2010/main" val="4086178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mtClean="0">
                <a:solidFill>
                  <a:srgbClr val="FFFF00"/>
                </a:solidFill>
              </a:rPr>
              <a:t>Native VLAN:</a:t>
            </a:r>
          </a:p>
          <a:p>
            <a:pPr lvl="1" eaLnBrk="1" hangingPunct="1">
              <a:defRPr/>
            </a:pPr>
            <a:r>
              <a:rPr lang="en-US" smtClean="0"/>
              <a:t>An 802.1Q trunk port supports traffic coming from VLANs </a:t>
            </a:r>
            <a:r>
              <a:rPr lang="en-US" smtClean="0">
                <a:solidFill>
                  <a:srgbClr val="FFFF00"/>
                </a:solidFill>
              </a:rPr>
              <a:t>(tagged traffic)</a:t>
            </a:r>
            <a:r>
              <a:rPr lang="en-US" smtClean="0"/>
              <a:t> as well as traffic that does not come from a VLAN </a:t>
            </a:r>
            <a:r>
              <a:rPr lang="en-US" smtClean="0">
                <a:solidFill>
                  <a:srgbClr val="FFFF00"/>
                </a:solidFill>
              </a:rPr>
              <a:t>(untagged traffic)</a:t>
            </a:r>
            <a:r>
              <a:rPr lang="en-US" smtClean="0"/>
              <a:t>. </a:t>
            </a:r>
          </a:p>
          <a:p>
            <a:pPr lvl="1" eaLnBrk="1" hangingPunct="1">
              <a:defRPr/>
            </a:pPr>
            <a:r>
              <a:rPr lang="en-US" smtClean="0"/>
              <a:t>The 802.1Q trunk port places </a:t>
            </a:r>
            <a:r>
              <a:rPr lang="en-US" smtClean="0">
                <a:solidFill>
                  <a:srgbClr val="FFFF00"/>
                </a:solidFill>
              </a:rPr>
              <a:t>untagged traffic on the native VLAN</a:t>
            </a:r>
            <a:r>
              <a:rPr lang="en-US" smtClean="0"/>
              <a:t>. </a:t>
            </a:r>
          </a:p>
          <a:p>
            <a:pPr lvl="2" eaLnBrk="1" hangingPunct="1">
              <a:defRPr/>
            </a:pPr>
            <a:r>
              <a:rPr lang="en-US" smtClean="0"/>
              <a:t>Native VLANs are set out in the IEEE 802.1Q specification to </a:t>
            </a:r>
            <a:r>
              <a:rPr lang="en-US" smtClean="0">
                <a:solidFill>
                  <a:srgbClr val="FFFF00"/>
                </a:solidFill>
              </a:rPr>
              <a:t>maintain backward compatibility</a:t>
            </a:r>
            <a:r>
              <a:rPr lang="en-US" smtClean="0"/>
              <a:t> with untagged traffic common to legacy LAN scenarios. </a:t>
            </a:r>
          </a:p>
          <a:p>
            <a:pPr lvl="1" eaLnBrk="1" hangingPunct="1">
              <a:defRPr/>
            </a:pPr>
            <a:r>
              <a:rPr lang="en-US" smtClean="0"/>
              <a:t>It is a best practice to use a </a:t>
            </a:r>
            <a:r>
              <a:rPr lang="en-US" smtClean="0">
                <a:solidFill>
                  <a:srgbClr val="FFFF00"/>
                </a:solidFill>
              </a:rPr>
              <a:t>VLAN other than VLAN 1</a:t>
            </a:r>
            <a:r>
              <a:rPr lang="en-US" smtClean="0"/>
              <a:t> as the native VLAN.</a:t>
            </a:r>
          </a:p>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39</a:t>
            </a:fld>
            <a:endParaRPr lang="en-US" dirty="0"/>
          </a:p>
        </p:txBody>
      </p:sp>
    </p:spTree>
    <p:extLst>
      <p:ext uri="{BB962C8B-B14F-4D97-AF65-F5344CB8AC3E}">
        <p14:creationId xmlns:p14="http://schemas.microsoft.com/office/powerpoint/2010/main" val="3371055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40</a:t>
            </a:fld>
            <a:endParaRPr lang="en-US" dirty="0"/>
          </a:p>
        </p:txBody>
      </p:sp>
    </p:spTree>
    <p:extLst>
      <p:ext uri="{BB962C8B-B14F-4D97-AF65-F5344CB8AC3E}">
        <p14:creationId xmlns:p14="http://schemas.microsoft.com/office/powerpoint/2010/main" val="231319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buFontTx/>
              <a:buNone/>
            </a:pPr>
            <a:r>
              <a:rPr lang="en-US" sz="2400" smtClean="0">
                <a:solidFill>
                  <a:schemeClr val="accent2"/>
                </a:solidFill>
                <a:latin typeface="Helvetica" charset="0"/>
                <a:sym typeface="Wingdings 2" charset="0"/>
              </a:rPr>
              <a:t>  </a:t>
            </a:r>
            <a:r>
              <a:rPr lang="en-US" sz="2400" smtClean="0">
                <a:latin typeface="Helvetica" charset="0"/>
              </a:rPr>
              <a:t>Redundant topology eliminates single points of failure.</a:t>
            </a:r>
          </a:p>
          <a:p>
            <a:pPr lvl="1">
              <a:lnSpc>
                <a:spcPct val="110000"/>
              </a:lnSpc>
              <a:buFontTx/>
              <a:buNone/>
            </a:pPr>
            <a:r>
              <a:rPr lang="en-US" sz="2400" smtClean="0">
                <a:solidFill>
                  <a:schemeClr val="accent2"/>
                </a:solidFill>
                <a:latin typeface="Helvetica" charset="0"/>
                <a:sym typeface="Wingdings 2" charset="0"/>
              </a:rPr>
              <a:t></a:t>
            </a:r>
            <a:r>
              <a:rPr lang="en-US" sz="2400" smtClean="0">
                <a:latin typeface="Helvetica" charset="0"/>
              </a:rPr>
              <a:t>  Redundant topology causes broadcast storms, multiple frame copies, and MAC address table instability problems.</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4</a:t>
            </a:fld>
            <a:endParaRPr lang="en-GB"/>
          </a:p>
        </p:txBody>
      </p:sp>
    </p:spTree>
    <p:extLst>
      <p:ext uri="{BB962C8B-B14F-4D97-AF65-F5344CB8AC3E}">
        <p14:creationId xmlns:p14="http://schemas.microsoft.com/office/powerpoint/2010/main" val="2478686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41</a:t>
            </a:fld>
            <a:endParaRPr lang="en-US" dirty="0"/>
          </a:p>
        </p:txBody>
      </p:sp>
    </p:spTree>
    <p:extLst>
      <p:ext uri="{BB962C8B-B14F-4D97-AF65-F5344CB8AC3E}">
        <p14:creationId xmlns:p14="http://schemas.microsoft.com/office/powerpoint/2010/main" val="786025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mtClean="0">
                <a:solidFill>
                  <a:srgbClr val="FFFF00"/>
                </a:solidFill>
              </a:rPr>
              <a:t>Management VLAN:</a:t>
            </a:r>
          </a:p>
          <a:p>
            <a:pPr lvl="1" eaLnBrk="1" hangingPunct="1">
              <a:defRPr/>
            </a:pPr>
            <a:r>
              <a:rPr lang="en-US" smtClean="0"/>
              <a:t>A management VLAN is any VLAN you configure to </a:t>
            </a:r>
            <a:r>
              <a:rPr lang="en-US" smtClean="0">
                <a:solidFill>
                  <a:srgbClr val="FFFF00"/>
                </a:solidFill>
              </a:rPr>
              <a:t>access the management capabilities</a:t>
            </a:r>
            <a:r>
              <a:rPr lang="en-US" smtClean="0"/>
              <a:t> of a switch. </a:t>
            </a:r>
          </a:p>
          <a:p>
            <a:pPr lvl="1" eaLnBrk="1" hangingPunct="1">
              <a:defRPr/>
            </a:pPr>
            <a:r>
              <a:rPr lang="en-US" smtClean="0"/>
              <a:t>You assign the management VLAN an IP address and subnet mask.</a:t>
            </a:r>
          </a:p>
          <a:p>
            <a:pPr lvl="1" eaLnBrk="1" hangingPunct="1">
              <a:defRPr/>
            </a:pPr>
            <a:r>
              <a:rPr lang="en-US" smtClean="0"/>
              <a:t>A new switch has all ports assigned to VLAN 1.</a:t>
            </a:r>
          </a:p>
          <a:p>
            <a:pPr lvl="1" eaLnBrk="1" hangingPunct="1">
              <a:defRPr/>
            </a:pPr>
            <a:r>
              <a:rPr lang="en-US" smtClean="0"/>
              <a:t>Using VLAN 1 as the management VLAN means that </a:t>
            </a:r>
            <a:r>
              <a:rPr lang="en-US" smtClean="0">
                <a:solidFill>
                  <a:srgbClr val="FFFF00"/>
                </a:solidFill>
              </a:rPr>
              <a:t>anyone connecting to the switch</a:t>
            </a:r>
            <a:r>
              <a:rPr lang="en-US" smtClean="0"/>
              <a:t> will be in the management VLAN.</a:t>
            </a:r>
          </a:p>
          <a:p>
            <a:pPr lvl="2" eaLnBrk="1" hangingPunct="1">
              <a:defRPr/>
            </a:pPr>
            <a:r>
              <a:rPr lang="en-US" smtClean="0"/>
              <a:t>That assumes that all ports have not been assigned to another VLAN. </a:t>
            </a:r>
          </a:p>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42</a:t>
            </a:fld>
            <a:endParaRPr lang="en-US" dirty="0"/>
          </a:p>
        </p:txBody>
      </p:sp>
    </p:spTree>
    <p:extLst>
      <p:ext uri="{BB962C8B-B14F-4D97-AF65-F5344CB8AC3E}">
        <p14:creationId xmlns:p14="http://schemas.microsoft.com/office/powerpoint/2010/main" val="3183662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z="2800" smtClean="0">
                <a:solidFill>
                  <a:srgbClr val="FFFF00"/>
                </a:solidFill>
              </a:rPr>
              <a:t>Static VLAN:</a:t>
            </a:r>
          </a:p>
          <a:p>
            <a:pPr lvl="1" eaLnBrk="1" hangingPunct="1">
              <a:defRPr/>
            </a:pPr>
            <a:r>
              <a:rPr lang="en-US" sz="2400" smtClean="0"/>
              <a:t>Ports on a switch are manually assigned to a VLAN. </a:t>
            </a:r>
          </a:p>
          <a:p>
            <a:pPr lvl="1" eaLnBrk="1" hangingPunct="1">
              <a:defRPr/>
            </a:pPr>
            <a:r>
              <a:rPr lang="en-US" sz="2400" smtClean="0"/>
              <a:t>Static VLANs are configured using the Cisco CLI or a GUI Management application (e.g. Cisco Network Assistant). </a:t>
            </a:r>
          </a:p>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43</a:t>
            </a:fld>
            <a:endParaRPr lang="en-US" dirty="0"/>
          </a:p>
        </p:txBody>
      </p:sp>
    </p:spTree>
    <p:extLst>
      <p:ext uri="{BB962C8B-B14F-4D97-AF65-F5344CB8AC3E}">
        <p14:creationId xmlns:p14="http://schemas.microsoft.com/office/powerpoint/2010/main" val="3756166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Dynamic VLAN:</a:t>
            </a:r>
          </a:p>
          <a:p>
            <a:r>
              <a:rPr lang="en-US" smtClean="0"/>
              <a:t>Configured using a special server called a VLAN Membership Policy Server (VMPS).</a:t>
            </a:r>
          </a:p>
          <a:p>
            <a:r>
              <a:rPr lang="en-US" smtClean="0"/>
              <a:t>Assign switch ports to VLANs based on the source MAC address of the device connected to the port.</a:t>
            </a:r>
          </a:p>
          <a:p>
            <a:r>
              <a:rPr lang="en-US" smtClean="0"/>
              <a:t>Benefit is that moving</a:t>
            </a:r>
            <a:br>
              <a:rPr lang="en-US" smtClean="0"/>
            </a:br>
            <a:r>
              <a:rPr lang="en-US" smtClean="0"/>
              <a:t>a user to a different</a:t>
            </a:r>
            <a:br>
              <a:rPr lang="en-US" smtClean="0"/>
            </a:br>
            <a:r>
              <a:rPr lang="en-US" smtClean="0"/>
              <a:t>port on a switch or to</a:t>
            </a:r>
            <a:br>
              <a:rPr lang="en-US" smtClean="0"/>
            </a:br>
            <a:r>
              <a:rPr lang="en-US" smtClean="0"/>
              <a:t>a new switch, the</a:t>
            </a:r>
            <a:br>
              <a:rPr lang="en-US" smtClean="0"/>
            </a:br>
            <a:r>
              <a:rPr lang="en-US" smtClean="0"/>
              <a:t>user is assigned to</a:t>
            </a:r>
            <a:br>
              <a:rPr lang="en-US" smtClean="0"/>
            </a:br>
            <a:r>
              <a:rPr lang="en-US" smtClean="0"/>
              <a:t>the proper VLAN</a:t>
            </a:r>
            <a:br>
              <a:rPr lang="en-US" smtClean="0"/>
            </a:br>
            <a:r>
              <a:rPr lang="en-US" smtClean="0"/>
              <a:t>dynamically.</a:t>
            </a:r>
          </a:p>
          <a:p>
            <a:r>
              <a:rPr lang="en-US" smtClean="0"/>
              <a:t>Not widely used. </a:t>
            </a:r>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44</a:t>
            </a:fld>
            <a:endParaRPr lang="en-US" dirty="0"/>
          </a:p>
        </p:txBody>
      </p:sp>
    </p:spTree>
    <p:extLst>
      <p:ext uri="{BB962C8B-B14F-4D97-AF65-F5344CB8AC3E}">
        <p14:creationId xmlns:p14="http://schemas.microsoft.com/office/powerpoint/2010/main" val="36964110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mtClean="0">
                <a:solidFill>
                  <a:srgbClr val="FFFF00"/>
                </a:solidFill>
              </a:rPr>
              <a:t>Voice VLAN:</a:t>
            </a:r>
          </a:p>
          <a:p>
            <a:pPr lvl="1" eaLnBrk="1" hangingPunct="1">
              <a:defRPr/>
            </a:pPr>
            <a:r>
              <a:rPr lang="en-US" smtClean="0"/>
              <a:t>A port is configured to be in voice mode so that it can support an IP phone.</a:t>
            </a:r>
          </a:p>
          <a:p>
            <a:pPr lvl="1" eaLnBrk="1" hangingPunct="1">
              <a:defRPr/>
            </a:pPr>
            <a:r>
              <a:rPr lang="en-US" smtClean="0"/>
              <a:t>Before you configure a voice VLAN on the port, you first configure a VLAN for voice and a VLAN for data.   </a:t>
            </a:r>
          </a:p>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45</a:t>
            </a:fld>
            <a:endParaRPr lang="en-US" dirty="0"/>
          </a:p>
        </p:txBody>
      </p:sp>
    </p:spTree>
    <p:extLst>
      <p:ext uri="{BB962C8B-B14F-4D97-AF65-F5344CB8AC3E}">
        <p14:creationId xmlns:p14="http://schemas.microsoft.com/office/powerpoint/2010/main" val="3001573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46</a:t>
            </a:fld>
            <a:endParaRPr lang="en-US" dirty="0"/>
          </a:p>
        </p:txBody>
      </p:sp>
    </p:spTree>
    <p:extLst>
      <p:ext uri="{BB962C8B-B14F-4D97-AF65-F5344CB8AC3E}">
        <p14:creationId xmlns:p14="http://schemas.microsoft.com/office/powerpoint/2010/main" val="2512003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47</a:t>
            </a:fld>
            <a:endParaRPr lang="en-US" dirty="0"/>
          </a:p>
        </p:txBody>
      </p:sp>
    </p:spTree>
    <p:extLst>
      <p:ext uri="{BB962C8B-B14F-4D97-AF65-F5344CB8AC3E}">
        <p14:creationId xmlns:p14="http://schemas.microsoft.com/office/powerpoint/2010/main" val="26554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48</a:t>
            </a:fld>
            <a:endParaRPr lang="en-US" dirty="0"/>
          </a:p>
        </p:txBody>
      </p:sp>
    </p:spTree>
    <p:extLst>
      <p:ext uri="{BB962C8B-B14F-4D97-AF65-F5344CB8AC3E}">
        <p14:creationId xmlns:p14="http://schemas.microsoft.com/office/powerpoint/2010/main" val="3839936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buFont typeface="Tahoma" charset="0"/>
              <a:buChar char="•"/>
              <a:defRPr/>
            </a:pPr>
            <a:r>
              <a:rPr lang="en-US" smtClean="0">
                <a:cs typeface="Arial" charset="0"/>
              </a:rPr>
              <a:t>It is also important to</a:t>
            </a:r>
            <a:br>
              <a:rPr lang="en-US" smtClean="0">
                <a:cs typeface="Arial" charset="0"/>
              </a:rPr>
            </a:br>
            <a:r>
              <a:rPr lang="en-US" smtClean="0">
                <a:cs typeface="Arial" charset="0"/>
              </a:rPr>
              <a:t>realize that a trunk link</a:t>
            </a:r>
            <a:br>
              <a:rPr lang="en-US" smtClean="0">
                <a:cs typeface="Arial" charset="0"/>
              </a:rPr>
            </a:br>
            <a:r>
              <a:rPr lang="en-US" smtClean="0">
                <a:solidFill>
                  <a:srgbClr val="FFFF00"/>
                </a:solidFill>
                <a:cs typeface="Arial" charset="0"/>
              </a:rPr>
              <a:t>does not belong </a:t>
            </a:r>
            <a:r>
              <a:rPr lang="en-US" smtClean="0">
                <a:cs typeface="Arial" charset="0"/>
              </a:rPr>
              <a:t>to a</a:t>
            </a:r>
            <a:br>
              <a:rPr lang="en-US" smtClean="0">
                <a:cs typeface="Arial" charset="0"/>
              </a:rPr>
            </a:br>
            <a:r>
              <a:rPr lang="en-US" smtClean="0">
                <a:cs typeface="Arial" charset="0"/>
              </a:rPr>
              <a:t>specific VLAN.</a:t>
            </a:r>
            <a:br>
              <a:rPr lang="en-US" smtClean="0">
                <a:cs typeface="Arial" charset="0"/>
              </a:rPr>
            </a:br>
            <a:r>
              <a:rPr lang="en-US" smtClean="0">
                <a:cs typeface="Arial" charset="0"/>
              </a:rPr>
              <a:t> </a:t>
            </a:r>
          </a:p>
          <a:p>
            <a:pPr eaLnBrk="1" hangingPunct="1">
              <a:lnSpc>
                <a:spcPct val="90000"/>
              </a:lnSpc>
              <a:buFont typeface="Tahoma" charset="0"/>
              <a:buChar char="•"/>
              <a:defRPr/>
            </a:pPr>
            <a:r>
              <a:rPr lang="en-US" smtClean="0">
                <a:cs typeface="Arial" charset="0"/>
              </a:rPr>
              <a:t>The responsibility of a</a:t>
            </a:r>
            <a:br>
              <a:rPr lang="en-US" smtClean="0">
                <a:cs typeface="Arial" charset="0"/>
              </a:rPr>
            </a:br>
            <a:r>
              <a:rPr lang="en-US" smtClean="0">
                <a:cs typeface="Arial" charset="0"/>
              </a:rPr>
              <a:t>trunk link is to act as a</a:t>
            </a:r>
            <a:br>
              <a:rPr lang="en-US" smtClean="0">
                <a:cs typeface="Arial" charset="0"/>
              </a:rPr>
            </a:br>
            <a:r>
              <a:rPr lang="en-US" smtClean="0">
                <a:solidFill>
                  <a:srgbClr val="FFFF00"/>
                </a:solidFill>
                <a:cs typeface="Arial" charset="0"/>
              </a:rPr>
              <a:t>conduit</a:t>
            </a:r>
            <a:r>
              <a:rPr lang="en-US" smtClean="0">
                <a:cs typeface="Arial" charset="0"/>
              </a:rPr>
              <a:t> for VLANs.</a:t>
            </a:r>
          </a:p>
          <a:p>
            <a:pPr lvl="1" eaLnBrk="1" hangingPunct="1">
              <a:lnSpc>
                <a:spcPct val="90000"/>
              </a:lnSpc>
              <a:buFont typeface="Tahoma" charset="0"/>
              <a:buChar char="•"/>
              <a:defRPr/>
            </a:pPr>
            <a:r>
              <a:rPr lang="en-US" smtClean="0">
                <a:cs typeface="Arial" charset="0"/>
              </a:rPr>
              <a:t>Between </a:t>
            </a:r>
            <a:r>
              <a:rPr lang="en-US" smtClean="0">
                <a:solidFill>
                  <a:srgbClr val="FFFF00"/>
                </a:solidFill>
                <a:cs typeface="Arial" charset="0"/>
              </a:rPr>
              <a:t>switches</a:t>
            </a:r>
            <a:r>
              <a:rPr lang="en-US" smtClean="0">
                <a:cs typeface="Arial" charset="0"/>
              </a:rPr>
              <a:t> and</a:t>
            </a:r>
            <a:br>
              <a:rPr lang="en-US" smtClean="0">
                <a:cs typeface="Arial" charset="0"/>
              </a:rPr>
            </a:br>
            <a:r>
              <a:rPr lang="en-US" smtClean="0">
                <a:solidFill>
                  <a:srgbClr val="FFFF00"/>
                </a:solidFill>
                <a:cs typeface="Arial" charset="0"/>
              </a:rPr>
              <a:t>routers</a:t>
            </a:r>
            <a:r>
              <a:rPr lang="en-US" smtClean="0">
                <a:cs typeface="Arial" charset="0"/>
              </a:rPr>
              <a:t>.</a:t>
            </a:r>
          </a:p>
          <a:p>
            <a:pPr lvl="1" eaLnBrk="1" hangingPunct="1">
              <a:lnSpc>
                <a:spcPct val="90000"/>
              </a:lnSpc>
              <a:buFont typeface="Tahoma" charset="0"/>
              <a:buChar char="•"/>
              <a:defRPr/>
            </a:pPr>
            <a:r>
              <a:rPr lang="en-US" smtClean="0">
                <a:cs typeface="Arial" charset="0"/>
              </a:rPr>
              <a:t>Between </a:t>
            </a:r>
            <a:r>
              <a:rPr lang="en-US" smtClean="0">
                <a:solidFill>
                  <a:srgbClr val="FFFF00"/>
                </a:solidFill>
                <a:cs typeface="Arial" charset="0"/>
              </a:rPr>
              <a:t>switches</a:t>
            </a:r>
            <a:r>
              <a:rPr lang="en-US" smtClean="0">
                <a:cs typeface="Arial" charset="0"/>
              </a:rPr>
              <a:t/>
            </a:r>
            <a:br>
              <a:rPr lang="en-US" smtClean="0">
                <a:cs typeface="Arial" charset="0"/>
              </a:rPr>
            </a:br>
            <a:r>
              <a:rPr lang="en-US" smtClean="0">
                <a:cs typeface="Arial" charset="0"/>
              </a:rPr>
              <a:t>and </a:t>
            </a:r>
            <a:r>
              <a:rPr lang="en-US" smtClean="0">
                <a:solidFill>
                  <a:srgbClr val="FFFF00"/>
                </a:solidFill>
                <a:cs typeface="Arial" charset="0"/>
              </a:rPr>
              <a:t>switches</a:t>
            </a:r>
            <a:r>
              <a:rPr lang="en-US" smtClean="0">
                <a:cs typeface="Arial" charset="0"/>
              </a:rPr>
              <a:t>. </a:t>
            </a:r>
          </a:p>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49</a:t>
            </a:fld>
            <a:endParaRPr lang="en-US" dirty="0"/>
          </a:p>
        </p:txBody>
      </p:sp>
    </p:spTree>
    <p:extLst>
      <p:ext uri="{BB962C8B-B14F-4D97-AF65-F5344CB8AC3E}">
        <p14:creationId xmlns:p14="http://schemas.microsoft.com/office/powerpoint/2010/main" val="29627236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Tahoma" charset="0"/>
              <a:buChar char="•"/>
              <a:defRPr/>
            </a:pPr>
            <a:r>
              <a:rPr lang="en-US" smtClean="0">
                <a:cs typeface="Arial" charset="0"/>
              </a:rPr>
              <a:t>The concept of </a:t>
            </a:r>
            <a:r>
              <a:rPr lang="en-US" smtClean="0">
                <a:solidFill>
                  <a:srgbClr val="FFFF00"/>
                </a:solidFill>
                <a:cs typeface="Arial" charset="0"/>
              </a:rPr>
              <a:t>trunking</a:t>
            </a:r>
            <a:r>
              <a:rPr lang="en-US" smtClean="0">
                <a:cs typeface="Arial" charset="0"/>
              </a:rPr>
              <a:t> began with the telephone industry.</a:t>
            </a:r>
          </a:p>
          <a:p>
            <a:pPr eaLnBrk="1" hangingPunct="1">
              <a:buFont typeface="Tahoma" charset="0"/>
              <a:buChar char="•"/>
              <a:defRPr/>
            </a:pPr>
            <a:r>
              <a:rPr lang="en-US" smtClean="0">
                <a:cs typeface="Arial" charset="0"/>
              </a:rPr>
              <a:t>Multiple calls were moved between customers and central offices or between the offices themselves over a single physical connection.</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50</a:t>
            </a:fld>
            <a:endParaRPr lang="en-US" dirty="0"/>
          </a:p>
        </p:txBody>
      </p:sp>
    </p:spTree>
    <p:extLst>
      <p:ext uri="{BB962C8B-B14F-4D97-AF65-F5344CB8AC3E}">
        <p14:creationId xmlns:p14="http://schemas.microsoft.com/office/powerpoint/2010/main" val="2664982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Layer 3 of 3</a:t>
            </a:r>
          </a:p>
          <a:p>
            <a:r>
              <a:rPr lang="en-US" b="1" dirty="0" smtClean="0"/>
              <a:t>Emphasize: </a:t>
            </a:r>
            <a:r>
              <a:rPr lang="en-US" dirty="0" smtClean="0"/>
              <a:t>Layer 2 has no TTL mechanism to stop looping frames.</a:t>
            </a:r>
          </a:p>
          <a:p>
            <a:pPr marL="342900" lvl="1" indent="-228600">
              <a:buClr>
                <a:schemeClr val="folHlink"/>
              </a:buClr>
            </a:pPr>
            <a:r>
              <a:rPr lang="en-US" sz="2400" smtClean="0">
                <a:latin typeface="Arial" charset="0"/>
              </a:rPr>
              <a:t>Host X sends a broadcast. </a:t>
            </a:r>
          </a:p>
          <a:p>
            <a:pPr marL="342900" lvl="1" indent="-228600">
              <a:buClr>
                <a:schemeClr val="folHlink"/>
              </a:buClr>
            </a:pPr>
            <a:r>
              <a:rPr lang="en-US" sz="2400" smtClean="0">
                <a:latin typeface="Arial" charset="0"/>
              </a:rPr>
              <a:t>Switches continue to propagate broadcast traffic over and over.</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5</a:t>
            </a:fld>
            <a:endParaRPr lang="en-GB"/>
          </a:p>
        </p:txBody>
      </p:sp>
    </p:spTree>
    <p:extLst>
      <p:ext uri="{BB962C8B-B14F-4D97-AF65-F5344CB8AC3E}">
        <p14:creationId xmlns:p14="http://schemas.microsoft.com/office/powerpoint/2010/main" val="99807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Tahoma" charset="0"/>
              <a:buChar char="•"/>
              <a:defRPr/>
            </a:pPr>
            <a:r>
              <a:rPr lang="en-US" smtClean="0"/>
              <a:t>The same principle of trunking is applied to network switching technologies.</a:t>
            </a:r>
          </a:p>
          <a:p>
            <a:pPr eaLnBrk="1" hangingPunct="1">
              <a:buFont typeface="Tahoma" charset="0"/>
              <a:buChar char="•"/>
              <a:defRPr/>
            </a:pPr>
            <a:r>
              <a:rPr lang="en-US" smtClean="0">
                <a:solidFill>
                  <a:srgbClr val="FFFF00"/>
                </a:solidFill>
              </a:rPr>
              <a:t>A trunk</a:t>
            </a:r>
            <a:r>
              <a:rPr lang="en-US" smtClean="0"/>
              <a:t> is a </a:t>
            </a:r>
            <a:r>
              <a:rPr lang="en-US" smtClean="0">
                <a:solidFill>
                  <a:srgbClr val="FFFF00"/>
                </a:solidFill>
              </a:rPr>
              <a:t>physical and logical</a:t>
            </a:r>
            <a:r>
              <a:rPr lang="en-US" smtClean="0"/>
              <a:t> connection between two switches across which network traffic travels. </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51</a:t>
            </a:fld>
            <a:endParaRPr lang="en-US" dirty="0"/>
          </a:p>
        </p:txBody>
      </p:sp>
    </p:spTree>
    <p:extLst>
      <p:ext uri="{BB962C8B-B14F-4D97-AF65-F5344CB8AC3E}">
        <p14:creationId xmlns:p14="http://schemas.microsoft.com/office/powerpoint/2010/main" val="1255984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a:p>
            <a:pPr eaLnBrk="1" hangingPunct="1">
              <a:lnSpc>
                <a:spcPct val="90000"/>
              </a:lnSpc>
              <a:buFont typeface="Tahoma" charset="0"/>
              <a:buChar char="•"/>
              <a:defRPr/>
            </a:pPr>
            <a:r>
              <a:rPr lang="en-US" smtClean="0">
                <a:solidFill>
                  <a:srgbClr val="FFFF00"/>
                </a:solidFill>
                <a:cs typeface="Arial" charset="0"/>
              </a:rPr>
              <a:t>Remember that switches are Layer 2 devices.</a:t>
            </a:r>
          </a:p>
          <a:p>
            <a:pPr lvl="1" eaLnBrk="1" hangingPunct="1">
              <a:lnSpc>
                <a:spcPct val="90000"/>
              </a:lnSpc>
              <a:buFont typeface="Tahoma" charset="0"/>
              <a:buChar char="•"/>
              <a:defRPr/>
            </a:pPr>
            <a:r>
              <a:rPr lang="en-US" smtClean="0">
                <a:cs typeface="Arial" charset="0"/>
              </a:rPr>
              <a:t>Only use the Ethernet frame header information.</a:t>
            </a:r>
          </a:p>
          <a:p>
            <a:pPr lvl="1" eaLnBrk="1" hangingPunct="1">
              <a:lnSpc>
                <a:spcPct val="90000"/>
              </a:lnSpc>
              <a:buFont typeface="Tahoma" charset="0"/>
              <a:buChar char="•"/>
              <a:defRPr/>
            </a:pPr>
            <a:r>
              <a:rPr lang="en-US" smtClean="0">
                <a:cs typeface="Arial" charset="0"/>
              </a:rPr>
              <a:t>Frame header does not contain information about VLAN membership.</a:t>
            </a:r>
          </a:p>
          <a:p>
            <a:pPr eaLnBrk="1" hangingPunct="1">
              <a:lnSpc>
                <a:spcPct val="90000"/>
              </a:lnSpc>
              <a:buFont typeface="Tahoma" charset="0"/>
              <a:buChar char="•"/>
              <a:defRPr/>
            </a:pPr>
            <a:r>
              <a:rPr lang="en-US" smtClean="0"/>
              <a:t>VLAN membership (i.e. VLAN ID or VLAN Number) must be identified for each frame that is transferred over the trunk.</a:t>
            </a:r>
          </a:p>
          <a:p>
            <a:pPr eaLnBrk="1" hangingPunct="1">
              <a:lnSpc>
                <a:spcPct val="90000"/>
              </a:lnSpc>
              <a:buFont typeface="Tahoma" charset="0"/>
              <a:buChar char="•"/>
              <a:defRPr/>
            </a:pPr>
            <a:r>
              <a:rPr lang="en-US" smtClean="0"/>
              <a:t>The process is called </a:t>
            </a:r>
            <a:r>
              <a:rPr lang="en-US" smtClean="0">
                <a:solidFill>
                  <a:srgbClr val="FFFF00"/>
                </a:solidFill>
              </a:rPr>
              <a:t>802.1Q VLAN Tagging.</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52</a:t>
            </a:fld>
            <a:endParaRPr lang="en-US" dirty="0"/>
          </a:p>
        </p:txBody>
      </p:sp>
    </p:spTree>
    <p:extLst>
      <p:ext uri="{BB962C8B-B14F-4D97-AF65-F5344CB8AC3E}">
        <p14:creationId xmlns:p14="http://schemas.microsoft.com/office/powerpoint/2010/main" val="758142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53</a:t>
            </a:fld>
            <a:endParaRPr lang="en-US" dirty="0"/>
          </a:p>
        </p:txBody>
      </p:sp>
    </p:spTree>
    <p:extLst>
      <p:ext uri="{BB962C8B-B14F-4D97-AF65-F5344CB8AC3E}">
        <p14:creationId xmlns:p14="http://schemas.microsoft.com/office/powerpoint/2010/main" val="4193753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54</a:t>
            </a:fld>
            <a:endParaRPr lang="en-US" dirty="0"/>
          </a:p>
        </p:txBody>
      </p:sp>
    </p:spTree>
    <p:extLst>
      <p:ext uri="{BB962C8B-B14F-4D97-AF65-F5344CB8AC3E}">
        <p14:creationId xmlns:p14="http://schemas.microsoft.com/office/powerpoint/2010/main" val="4074433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55</a:t>
            </a:fld>
            <a:endParaRPr lang="en-US" dirty="0"/>
          </a:p>
        </p:txBody>
      </p:sp>
    </p:spTree>
    <p:extLst>
      <p:ext uri="{BB962C8B-B14F-4D97-AF65-F5344CB8AC3E}">
        <p14:creationId xmlns:p14="http://schemas.microsoft.com/office/powerpoint/2010/main" val="7283516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56</a:t>
            </a:fld>
            <a:endParaRPr lang="en-US" dirty="0"/>
          </a:p>
        </p:txBody>
      </p:sp>
    </p:spTree>
    <p:extLst>
      <p:ext uri="{BB962C8B-B14F-4D97-AF65-F5344CB8AC3E}">
        <p14:creationId xmlns:p14="http://schemas.microsoft.com/office/powerpoint/2010/main" val="467495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57</a:t>
            </a:fld>
            <a:endParaRPr lang="en-US" dirty="0"/>
          </a:p>
        </p:txBody>
      </p:sp>
    </p:spTree>
    <p:extLst>
      <p:ext uri="{BB962C8B-B14F-4D97-AF65-F5344CB8AC3E}">
        <p14:creationId xmlns:p14="http://schemas.microsoft.com/office/powerpoint/2010/main" val="7584355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58</a:t>
            </a:fld>
            <a:endParaRPr lang="en-US" dirty="0"/>
          </a:p>
        </p:txBody>
      </p:sp>
    </p:spTree>
    <p:extLst>
      <p:ext uri="{BB962C8B-B14F-4D97-AF65-F5344CB8AC3E}">
        <p14:creationId xmlns:p14="http://schemas.microsoft.com/office/powerpoint/2010/main" val="3679125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59</a:t>
            </a:fld>
            <a:endParaRPr lang="en-US" dirty="0"/>
          </a:p>
        </p:txBody>
      </p:sp>
    </p:spTree>
    <p:extLst>
      <p:ext uri="{BB962C8B-B14F-4D97-AF65-F5344CB8AC3E}">
        <p14:creationId xmlns:p14="http://schemas.microsoft.com/office/powerpoint/2010/main" val="22091205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60</a:t>
            </a:fld>
            <a:endParaRPr lang="en-US" dirty="0"/>
          </a:p>
        </p:txBody>
      </p:sp>
    </p:spTree>
    <p:extLst>
      <p:ext uri="{BB962C8B-B14F-4D97-AF65-F5344CB8AC3E}">
        <p14:creationId xmlns:p14="http://schemas.microsoft.com/office/powerpoint/2010/main" val="4214997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6</a:t>
            </a:fld>
            <a:endParaRPr lang="en-GB"/>
          </a:p>
        </p:txBody>
      </p:sp>
    </p:spTree>
    <p:extLst>
      <p:ext uri="{BB962C8B-B14F-4D97-AF65-F5344CB8AC3E}">
        <p14:creationId xmlns:p14="http://schemas.microsoft.com/office/powerpoint/2010/main" val="33917101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61</a:t>
            </a:fld>
            <a:endParaRPr lang="en-US" dirty="0"/>
          </a:p>
        </p:txBody>
      </p:sp>
    </p:spTree>
    <p:extLst>
      <p:ext uri="{BB962C8B-B14F-4D97-AF65-F5344CB8AC3E}">
        <p14:creationId xmlns:p14="http://schemas.microsoft.com/office/powerpoint/2010/main" val="8069945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mtClean="0">
              <a:effectLst/>
            </a:endParaRPr>
          </a:p>
          <a:p>
            <a:r>
              <a:rPr lang="vi-VN" smtClean="0">
                <a:effectLst/>
              </a:rPr>
              <a:t>Nếu bạn loại bỏ các VLAN trước khi gỡ bỏ các bài tập thành viên cảng, các cảng trở nên không sử dụng được cho đến khi bạn thực hiện lệnh không switchport truy cập vlan.</a:t>
            </a:r>
            <a:endParaRPr lang="vi-VN" dirty="0" smtClean="0">
              <a:effectLst/>
            </a:endParaRPr>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62</a:t>
            </a:fld>
            <a:endParaRPr lang="en-US" dirty="0"/>
          </a:p>
        </p:txBody>
      </p:sp>
    </p:spTree>
    <p:extLst>
      <p:ext uri="{BB962C8B-B14F-4D97-AF65-F5344CB8AC3E}">
        <p14:creationId xmlns:p14="http://schemas.microsoft.com/office/powerpoint/2010/main" val="16946879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63</a:t>
            </a:fld>
            <a:endParaRPr lang="en-US" dirty="0"/>
          </a:p>
        </p:txBody>
      </p:sp>
    </p:spTree>
    <p:extLst>
      <p:ext uri="{BB962C8B-B14F-4D97-AF65-F5344CB8AC3E}">
        <p14:creationId xmlns:p14="http://schemas.microsoft.com/office/powerpoint/2010/main" val="23461949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64</a:t>
            </a:fld>
            <a:endParaRPr lang="en-US" dirty="0"/>
          </a:p>
        </p:txBody>
      </p:sp>
    </p:spTree>
    <p:extLst>
      <p:ext uri="{BB962C8B-B14F-4D97-AF65-F5344CB8AC3E}">
        <p14:creationId xmlns:p14="http://schemas.microsoft.com/office/powerpoint/2010/main" val="33785473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65</a:t>
            </a:fld>
            <a:endParaRPr lang="en-US" dirty="0"/>
          </a:p>
        </p:txBody>
      </p:sp>
    </p:spTree>
    <p:extLst>
      <p:ext uri="{BB962C8B-B14F-4D97-AF65-F5344CB8AC3E}">
        <p14:creationId xmlns:p14="http://schemas.microsoft.com/office/powerpoint/2010/main" val="28792960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66</a:t>
            </a:fld>
            <a:endParaRPr lang="en-US" dirty="0"/>
          </a:p>
        </p:txBody>
      </p:sp>
    </p:spTree>
    <p:extLst>
      <p:ext uri="{BB962C8B-B14F-4D97-AF65-F5344CB8AC3E}">
        <p14:creationId xmlns:p14="http://schemas.microsoft.com/office/powerpoint/2010/main" val="12792186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40000"/>
              </a:spcBef>
              <a:buClr>
                <a:schemeClr val="folHlink"/>
              </a:buClr>
              <a:buFontTx/>
              <a:buChar char="•"/>
            </a:pPr>
            <a:r>
              <a:rPr lang="en-US" smtClean="0">
                <a:latin typeface="Arial" charset="0"/>
                <a:cs typeface="Times New Roman" charset="0"/>
              </a:rPr>
              <a:t>Make sure the native VLAN for an 802.1Q trunk is the same on both ends of the trunk link.</a:t>
            </a:r>
          </a:p>
          <a:p>
            <a:pPr>
              <a:spcBef>
                <a:spcPct val="40000"/>
              </a:spcBef>
              <a:buClr>
                <a:schemeClr val="folHlink"/>
              </a:buClr>
              <a:buFontTx/>
              <a:buChar char="•"/>
            </a:pPr>
            <a:r>
              <a:rPr lang="en-US" smtClean="0">
                <a:latin typeface="Arial" charset="0"/>
                <a:cs typeface="Times New Roman" charset="0"/>
              </a:rPr>
              <a:t>Make sure your network is loop-free before disabling STP. </a:t>
            </a:r>
            <a:r>
              <a:rPr lang="en-US" smtClean="0">
                <a:latin typeface="Arial" charset="0"/>
              </a:rPr>
              <a:t> </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67</a:t>
            </a:fld>
            <a:endParaRPr lang="en-GB"/>
          </a:p>
        </p:txBody>
      </p:sp>
    </p:spTree>
    <p:extLst>
      <p:ext uri="{BB962C8B-B14F-4D97-AF65-F5344CB8AC3E}">
        <p14:creationId xmlns:p14="http://schemas.microsoft.com/office/powerpoint/2010/main" val="7772224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3D61C8BF-C178-BE47-A681-FB9CF5475ED0}" type="slidenum">
              <a:rPr lang="en-US" b="0">
                <a:latin typeface="Arial" charset="0"/>
              </a:rPr>
              <a:pPr/>
              <a:t>72</a:t>
            </a:fld>
            <a:endParaRPr lang="en-US" b="0">
              <a:latin typeface="Arial" charset="0"/>
            </a:endParaRPr>
          </a:p>
        </p:txBody>
      </p:sp>
      <p:sp>
        <p:nvSpPr>
          <p:cNvPr id="109571" name="Rectangle 2"/>
          <p:cNvSpPr>
            <a:spLocks noGrp="1" noRot="1" noChangeAspect="1" noChangeArrowheads="1" noTextEdit="1"/>
          </p:cNvSpPr>
          <p:nvPr>
            <p:ph type="sldImg"/>
          </p:nvPr>
        </p:nvSpPr>
        <p:spPr>
          <a:xfrm>
            <a:off x="1103313" y="300038"/>
            <a:ext cx="4700587" cy="3527425"/>
          </a:xfrm>
          <a:ln/>
        </p:spPr>
      </p:sp>
      <p:sp>
        <p:nvSpPr>
          <p:cNvPr id="109572" name="Rectangle 3"/>
          <p:cNvSpPr>
            <a:spLocks noGrp="1" noChangeArrowheads="1"/>
          </p:cNvSpPr>
          <p:nvPr>
            <p:ph type="body" idx="1"/>
          </p:nvPr>
        </p:nvSpPr>
        <p:spPr>
          <a:xfrm>
            <a:off x="523702" y="4052881"/>
            <a:ext cx="5835535" cy="45798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Layer 2 of 2 </a:t>
            </a:r>
          </a:p>
          <a:p>
            <a:r>
              <a:rPr lang="en-US" b="1"/>
              <a:t>Emphasize: </a:t>
            </a:r>
            <a:r>
              <a:rPr lang="en-US"/>
              <a:t>Port 1 = e0/1, ……. AUI = e0/25, A = fa 0/26, B = fa 0/27</a:t>
            </a:r>
          </a:p>
          <a:p>
            <a:pPr lvl="2"/>
            <a:endParaRPr lang="en-US"/>
          </a:p>
        </p:txBody>
      </p:sp>
    </p:spTree>
    <p:extLst>
      <p:ext uri="{BB962C8B-B14F-4D97-AF65-F5344CB8AC3E}">
        <p14:creationId xmlns:p14="http://schemas.microsoft.com/office/powerpoint/2010/main" val="42902626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15742851-DA06-BF4D-9E10-82F05CC1F6B0}" type="slidenum">
              <a:rPr lang="en-US" b="0">
                <a:latin typeface="Arial" charset="0"/>
              </a:rPr>
              <a:pPr/>
              <a:t>73</a:t>
            </a:fld>
            <a:endParaRPr lang="en-US" b="0">
              <a:latin typeface="Arial" charset="0"/>
            </a:endParaRPr>
          </a:p>
        </p:txBody>
      </p:sp>
      <p:sp>
        <p:nvSpPr>
          <p:cNvPr id="110595" name="Rectangle 2"/>
          <p:cNvSpPr>
            <a:spLocks noGrp="1" noRot="1" noChangeAspect="1" noChangeArrowheads="1" noTextEdit="1"/>
          </p:cNvSpPr>
          <p:nvPr>
            <p:ph type="sldImg"/>
          </p:nvPr>
        </p:nvSpPr>
        <p:spPr>
          <a:xfrm>
            <a:off x="1103313" y="300038"/>
            <a:ext cx="4700587" cy="3527425"/>
          </a:xfrm>
          <a:ln/>
        </p:spPr>
      </p:sp>
      <p:sp>
        <p:nvSpPr>
          <p:cNvPr id="110596" name="Rectangle 3"/>
          <p:cNvSpPr>
            <a:spLocks noGrp="1" noChangeArrowheads="1"/>
          </p:cNvSpPr>
          <p:nvPr>
            <p:ph type="body" idx="1"/>
          </p:nvPr>
        </p:nvSpPr>
        <p:spPr>
          <a:xfrm>
            <a:off x="523702" y="4052881"/>
            <a:ext cx="5835535" cy="45798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Layer 2 of 2 </a:t>
            </a:r>
          </a:p>
          <a:p>
            <a:r>
              <a:rPr lang="en-US" b="1"/>
              <a:t>Note: </a:t>
            </a:r>
            <a:r>
              <a:rPr lang="en-US"/>
              <a:t>To adjust the spanning tree timers or bridge priority on the 1900, use the following global configuration command:</a:t>
            </a:r>
          </a:p>
          <a:p>
            <a:pPr>
              <a:lnSpc>
                <a:spcPct val="105000"/>
              </a:lnSpc>
            </a:pPr>
            <a:r>
              <a:rPr lang="en-US"/>
              <a:t>VnPro_SW(config)#</a:t>
            </a:r>
            <a:r>
              <a:rPr lang="en-US" b="1"/>
              <a:t>spantree-template 1 ?</a:t>
            </a:r>
            <a:endParaRPr lang="en-US"/>
          </a:p>
          <a:p>
            <a:pPr>
              <a:lnSpc>
                <a:spcPct val="105000"/>
              </a:lnSpc>
            </a:pPr>
            <a:r>
              <a:rPr lang="en-US">
                <a:latin typeface="Courier New" charset="0"/>
              </a:rPr>
              <a:t>  forwarding-time  	Set a Spanning Tree FORWARD Interval</a:t>
            </a:r>
          </a:p>
          <a:p>
            <a:pPr>
              <a:lnSpc>
                <a:spcPct val="105000"/>
              </a:lnSpc>
            </a:pPr>
            <a:r>
              <a:rPr lang="en-US">
                <a:latin typeface="Courier New" charset="0"/>
              </a:rPr>
              <a:t>  hello-time     	Set a Spanning Tree HELLO Interval</a:t>
            </a:r>
          </a:p>
          <a:p>
            <a:pPr>
              <a:lnSpc>
                <a:spcPct val="105000"/>
              </a:lnSpc>
            </a:pPr>
            <a:r>
              <a:rPr lang="en-US">
                <a:latin typeface="Courier New" charset="0"/>
              </a:rPr>
              <a:t>  max-age        	Set a Spanning Tree MAX AGE Interval</a:t>
            </a:r>
          </a:p>
          <a:p>
            <a:pPr>
              <a:lnSpc>
                <a:spcPct val="105000"/>
              </a:lnSpc>
            </a:pPr>
            <a:r>
              <a:rPr lang="en-US">
                <a:latin typeface="Courier New" charset="0"/>
              </a:rPr>
              <a:t>  priority        	Set a Spanning Tree PRIORITY</a:t>
            </a:r>
          </a:p>
          <a:p>
            <a:pPr>
              <a:lnSpc>
                <a:spcPct val="105000"/>
              </a:lnSpc>
            </a:pPr>
            <a:r>
              <a:rPr lang="en-US">
                <a:latin typeface="Courier New" charset="0"/>
              </a:rPr>
              <a:t>  vlan             	Assign up to ten VLANs to a bridge template</a:t>
            </a:r>
            <a:r>
              <a:rPr lang="en-US" b="1"/>
              <a:t> </a:t>
            </a:r>
          </a:p>
          <a:p>
            <a:pPr>
              <a:lnSpc>
                <a:spcPct val="105000"/>
              </a:lnSpc>
            </a:pPr>
            <a:r>
              <a:rPr lang="en-US"/>
              <a:t>On the 1900, you can assign up to four spanning tree templates, then you can assign VLANs to each template. When you modify a template, you are modifying all the VLANs belonging to that template.</a:t>
            </a:r>
          </a:p>
        </p:txBody>
      </p:sp>
    </p:spTree>
    <p:extLst>
      <p:ext uri="{BB962C8B-B14F-4D97-AF65-F5344CB8AC3E}">
        <p14:creationId xmlns:p14="http://schemas.microsoft.com/office/powerpoint/2010/main" val="17582579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7456B1B6-761B-6043-BD9B-63E53E9E7B2D}" type="slidenum">
              <a:rPr lang="en-US" b="0">
                <a:latin typeface="Arial" charset="0"/>
              </a:rPr>
              <a:pPr/>
              <a:t>74</a:t>
            </a:fld>
            <a:endParaRPr lang="en-US" b="0">
              <a:latin typeface="Arial" charset="0"/>
            </a:endParaRPr>
          </a:p>
        </p:txBody>
      </p:sp>
      <p:sp>
        <p:nvSpPr>
          <p:cNvPr id="111619" name="Rectangle 2"/>
          <p:cNvSpPr>
            <a:spLocks noGrp="1" noRot="1" noChangeAspect="1" noChangeArrowheads="1" noTextEdit="1"/>
          </p:cNvSpPr>
          <p:nvPr>
            <p:ph type="sldImg"/>
          </p:nvPr>
        </p:nvSpPr>
        <p:spPr>
          <a:xfrm>
            <a:off x="1092200" y="300038"/>
            <a:ext cx="4700588" cy="3527425"/>
          </a:xfrm>
          <a:ln/>
        </p:spPr>
      </p:sp>
      <p:sp>
        <p:nvSpPr>
          <p:cNvPr id="111620" name="Rectangle 3"/>
          <p:cNvSpPr>
            <a:spLocks noGrp="1" noChangeArrowheads="1"/>
          </p:cNvSpPr>
          <p:nvPr>
            <p:ph type="body" idx="1"/>
          </p:nvPr>
        </p:nvSpPr>
        <p:spPr>
          <a:xfrm>
            <a:off x="523702" y="4052881"/>
            <a:ext cx="5835535" cy="45798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 </a:t>
            </a:r>
            <a:r>
              <a:rPr lang="en-US"/>
              <a:t> This slide discuss the initial configurations on the routers and switches. </a:t>
            </a:r>
          </a:p>
          <a:p>
            <a:r>
              <a:rPr lang="en-US" b="1"/>
              <a:t>Note: </a:t>
            </a:r>
            <a:r>
              <a:rPr lang="en-US"/>
              <a:t>There is no setup mode on the Catalyst 1900 switch. </a:t>
            </a:r>
          </a:p>
        </p:txBody>
      </p:sp>
    </p:spTree>
    <p:extLst>
      <p:ext uri="{BB962C8B-B14F-4D97-AF65-F5344CB8AC3E}">
        <p14:creationId xmlns:p14="http://schemas.microsoft.com/office/powerpoint/2010/main" val="1037543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Layer 2 of 2</a:t>
            </a:r>
          </a:p>
          <a:p>
            <a:pPr>
              <a:buClr>
                <a:schemeClr val="folHlink"/>
              </a:buClr>
            </a:pPr>
            <a:r>
              <a:rPr lang="en-US" sz="1200" smtClean="0">
                <a:latin typeface="Arial" charset="0"/>
              </a:rPr>
              <a:t>Host X sends a unicast frame to router Y.</a:t>
            </a:r>
          </a:p>
          <a:p>
            <a:pPr>
              <a:buClr>
                <a:schemeClr val="folHlink"/>
              </a:buClr>
            </a:pPr>
            <a:r>
              <a:rPr lang="en-US" sz="1200" smtClean="0">
                <a:latin typeface="Arial" charset="0"/>
              </a:rPr>
              <a:t>MAC address of router Y has not been learned by either switch yet.</a:t>
            </a:r>
          </a:p>
          <a:p>
            <a:pPr>
              <a:buClr>
                <a:schemeClr val="folHlink"/>
              </a:buClr>
            </a:pPr>
            <a:r>
              <a:rPr lang="en-US" sz="1200" smtClean="0">
                <a:latin typeface="Arial" charset="0"/>
              </a:rPr>
              <a:t>Router Y will receive two copies of the same frame.</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7</a:t>
            </a:fld>
            <a:endParaRPr lang="en-GB"/>
          </a:p>
        </p:txBody>
      </p:sp>
    </p:spTree>
    <p:extLst>
      <p:ext uri="{BB962C8B-B14F-4D97-AF65-F5344CB8AC3E}">
        <p14:creationId xmlns:p14="http://schemas.microsoft.com/office/powerpoint/2010/main" val="15925901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1"/>
            <a:r>
              <a:rPr lang="en-US" sz="2600" smtClean="0">
                <a:latin typeface="Helvetica" charset="0"/>
              </a:rPr>
              <a:t>Make sure the IP address, subnet mask, and VLAN membership of the switch interface is correct.</a:t>
            </a:r>
          </a:p>
          <a:p>
            <a:pPr lvl="1"/>
            <a:r>
              <a:rPr lang="en-US" sz="2600" smtClean="0">
                <a:latin typeface="Helvetica" charset="0"/>
              </a:rPr>
              <a:t>If the host is in the same subnet as the switch interface, make sure the switch interface and the switch port to which the host is connected are assigned to the same VLAN. </a:t>
            </a:r>
          </a:p>
          <a:p>
            <a:pPr lvl="1"/>
            <a:r>
              <a:rPr lang="en-US" sz="2600" smtClean="0">
                <a:latin typeface="Helvetica" charset="0"/>
              </a:rPr>
              <a:t>If the host is in a different subnet, make sure the default gateway on the switch is configured with the address of a router in the same subnet as the switch interface. </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76</a:t>
            </a:fld>
            <a:endParaRPr lang="en-GB"/>
          </a:p>
        </p:txBody>
      </p:sp>
    </p:spTree>
    <p:extLst>
      <p:ext uri="{BB962C8B-B14F-4D97-AF65-F5344CB8AC3E}">
        <p14:creationId xmlns:p14="http://schemas.microsoft.com/office/powerpoint/2010/main" val="13539470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1"/>
            <a:r>
              <a:rPr lang="en-US" sz="2600" smtClean="0">
                <a:latin typeface="Helvetica" charset="0"/>
              </a:rPr>
              <a:t>If the port is in listening or learning mode, wait until the port is in forwarding mode and try to connect to the host again.</a:t>
            </a:r>
          </a:p>
          <a:p>
            <a:pPr lvl="1"/>
            <a:r>
              <a:rPr lang="en-US" sz="2600" smtClean="0">
                <a:latin typeface="Helvetica" charset="0"/>
              </a:rPr>
              <a:t>Make sure the speed and duplex settings on the host and the appropriate switch ports are correct.</a:t>
            </a:r>
          </a:p>
          <a:p>
            <a:pPr lvl="1"/>
            <a:r>
              <a:rPr lang="en-US" sz="2600" smtClean="0">
                <a:latin typeface="Helvetica" charset="0"/>
              </a:rPr>
              <a:t>If the connected device is an end station, enable spanning-tree PortFast, disable trunking, and disable chaneling on the port. </a:t>
            </a:r>
          </a:p>
          <a:p>
            <a:pPr lvl="1"/>
            <a:r>
              <a:rPr lang="en-US" sz="2600" smtClean="0">
                <a:latin typeface="Helvetica" charset="0"/>
              </a:rPr>
              <a:t>Make sure the switch is learning the MAC address of </a:t>
            </a:r>
            <a:br>
              <a:rPr lang="en-US" sz="2600" smtClean="0">
                <a:latin typeface="Helvetica" charset="0"/>
              </a:rPr>
            </a:br>
            <a:r>
              <a:rPr lang="en-US" sz="2600" smtClean="0">
                <a:latin typeface="Helvetica" charset="0"/>
              </a:rPr>
              <a:t>the host.</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77</a:t>
            </a:fld>
            <a:endParaRPr lang="en-GB"/>
          </a:p>
        </p:txBody>
      </p:sp>
    </p:spTree>
    <p:extLst>
      <p:ext uri="{BB962C8B-B14F-4D97-AF65-F5344CB8AC3E}">
        <p14:creationId xmlns:p14="http://schemas.microsoft.com/office/powerpoint/2010/main" val="36686050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spcAft>
                <a:spcPts val="1200"/>
              </a:spcAft>
            </a:pPr>
            <a:r>
              <a:rPr lang="en-US" smtClean="0">
                <a:latin typeface="Helvetica" charset="0"/>
              </a:rPr>
              <a:t>Make sure the trunking mode configured on both ends of the link is valid. The trunking mode should be on or desirable on one end and on, desirable, or auto on the other end.</a:t>
            </a:r>
          </a:p>
          <a:p>
            <a:pPr lvl="1">
              <a:spcBef>
                <a:spcPts val="1200"/>
              </a:spcBef>
              <a:spcAft>
                <a:spcPts val="1200"/>
              </a:spcAft>
            </a:pPr>
            <a:r>
              <a:rPr lang="en-US" smtClean="0">
                <a:latin typeface="Helvetica" charset="0"/>
              </a:rPr>
              <a:t>Make sure the trunk encapsulation type configured on both ends of the link is valid.</a:t>
            </a:r>
          </a:p>
          <a:p>
            <a:pPr lvl="1">
              <a:spcBef>
                <a:spcPts val="1200"/>
              </a:spcBef>
              <a:spcAft>
                <a:spcPts val="1200"/>
              </a:spcAft>
            </a:pPr>
            <a:r>
              <a:rPr lang="en-US" smtClean="0">
                <a:latin typeface="Helvetica" charset="0"/>
              </a:rPr>
              <a:t>On IEEE 802.1Q trunks, make sure the native VLAN is the same on both ends of the trunk.</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78</a:t>
            </a:fld>
            <a:endParaRPr lang="en-GB"/>
          </a:p>
        </p:txBody>
      </p:sp>
    </p:spTree>
    <p:extLst>
      <p:ext uri="{BB962C8B-B14F-4D97-AF65-F5344CB8AC3E}">
        <p14:creationId xmlns:p14="http://schemas.microsoft.com/office/powerpoint/2010/main" val="14629589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0A7E3501-BC90-9940-B1AF-5A134575D0CA}" type="slidenum">
              <a:rPr lang="en-US" b="0">
                <a:latin typeface="Arial" charset="0"/>
              </a:rPr>
              <a:pPr/>
              <a:t>79</a:t>
            </a:fld>
            <a:endParaRPr lang="en-US" b="0">
              <a:latin typeface="Arial" charset="0"/>
            </a:endParaRPr>
          </a:p>
        </p:txBody>
      </p:sp>
      <p:sp>
        <p:nvSpPr>
          <p:cNvPr id="114691" name="Rectangle 2"/>
          <p:cNvSpPr>
            <a:spLocks noGrp="1" noRot="1" noChangeAspect="1" noChangeArrowheads="1" noTextEdit="1"/>
          </p:cNvSpPr>
          <p:nvPr>
            <p:ph type="sldImg"/>
          </p:nvPr>
        </p:nvSpPr>
        <p:spPr>
          <a:xfrm>
            <a:off x="1090613" y="300038"/>
            <a:ext cx="4702175" cy="3527425"/>
          </a:xfrm>
          <a:ln/>
        </p:spPr>
      </p:sp>
      <p:sp>
        <p:nvSpPr>
          <p:cNvPr id="114692" name="Rectangle 3"/>
          <p:cNvSpPr>
            <a:spLocks noGrp="1" noChangeArrowheads="1"/>
          </p:cNvSpPr>
          <p:nvPr>
            <p:ph type="body" idx="1"/>
          </p:nvPr>
        </p:nvSpPr>
        <p:spPr>
          <a:xfrm>
            <a:off x="523702" y="4052881"/>
            <a:ext cx="5835535" cy="45798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lnSpcReduction="10000"/>
          </a:bodyPr>
          <a:lstStyle/>
          <a:p>
            <a:pPr>
              <a:spcBef>
                <a:spcPct val="20000"/>
              </a:spcBef>
            </a:pPr>
            <a:r>
              <a:rPr lang="en-US" b="1"/>
              <a:t>Slide 1 of 1 </a:t>
            </a:r>
          </a:p>
          <a:p>
            <a:pPr>
              <a:spcBef>
                <a:spcPct val="20000"/>
              </a:spcBef>
            </a:pPr>
            <a:r>
              <a:rPr lang="en-US" b="1"/>
              <a:t>Purpose:  </a:t>
            </a:r>
          </a:p>
          <a:p>
            <a:pPr>
              <a:spcBef>
                <a:spcPct val="20000"/>
              </a:spcBef>
            </a:pPr>
            <a:r>
              <a:rPr lang="en-US" b="1"/>
              <a:t>Emphasize: </a:t>
            </a:r>
          </a:p>
          <a:p>
            <a:pPr>
              <a:spcBef>
                <a:spcPct val="20000"/>
              </a:spcBef>
            </a:pPr>
            <a:r>
              <a:rPr lang="en-US" b="1"/>
              <a:t>Notes: </a:t>
            </a:r>
            <a:r>
              <a:rPr lang="en-US"/>
              <a:t>VTP is a Cisco proprietray feature. VTP is a Layer 2 messaging protocol that maintains VLAN configuration consistency by managing the addition, deletion, and renaming of VLANs on a network-wide basis. VTP minimizes misconfigurations and configuration inconsistencies that can cause several problems, such as duplicate VLAN names, incorrect VLAN-type specifications, and security violations. A VTP domain (also called a VLAN management domain) is one switch or several interconnected switches sharing the same VTP domain. A switch is configured to be in only one VTP domain. You make global VLAN configuration changes for the domain by using the Cisco IOS command-line interface (CLI), Cisco Visual Switch Manager Software, or Simple Network Management Protocol (SNMP).  By default, a 1900 switch is in the no-management-domain state until it receives an advertisement for a domain over a trunk link or you configure a management domain. The default VTP mode is server mode, but VLANs are not propagated over the network until a management domain name is specified or learned. If the switch receives a VTP advertisement over a trunk link, it inherits the management domain name and configuration revision number. The switch then ignores advertisements with a different management domain name or an earlier configuration revision number. When you make a change to the VLAN configuration on a VTP server, the change is propagated to all switches in the VTP domain. VTP advertisements are transmitted out all trunk connections, including Inter-Switch Link (ISL), IEEE  802.1Q, IEEE  802.10, and ATM LAN Emulation (LANE). If you configure a switch from VTP transparent mode, you can create and modify VLANs, but the changes are not transmitted to other switches in the domain, and they affect only the individual switch.</a:t>
            </a:r>
            <a:endParaRPr lang="en-US" b="1"/>
          </a:p>
        </p:txBody>
      </p:sp>
    </p:spTree>
    <p:extLst>
      <p:ext uri="{BB962C8B-B14F-4D97-AF65-F5344CB8AC3E}">
        <p14:creationId xmlns:p14="http://schemas.microsoft.com/office/powerpoint/2010/main" val="28196564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8D86B55F-0736-3F4A-B32D-E49CC18D5617}" type="slidenum">
              <a:rPr lang="en-US" b="0">
                <a:latin typeface="Arial" charset="0"/>
              </a:rPr>
              <a:pPr/>
              <a:t>80</a:t>
            </a:fld>
            <a:endParaRPr lang="en-US" b="0">
              <a:latin typeface="Arial" charset="0"/>
            </a:endParaRPr>
          </a:p>
        </p:txBody>
      </p:sp>
      <p:sp>
        <p:nvSpPr>
          <p:cNvPr id="115715" name="Rectangle 2"/>
          <p:cNvSpPr>
            <a:spLocks noGrp="1" noRot="1" noChangeAspect="1" noChangeArrowheads="1" noTextEdit="1"/>
          </p:cNvSpPr>
          <p:nvPr>
            <p:ph type="sldImg"/>
          </p:nvPr>
        </p:nvSpPr>
        <p:spPr>
          <a:xfrm>
            <a:off x="1109749" y="300213"/>
            <a:ext cx="4688378" cy="3527508"/>
          </a:xfrm>
          <a:ln/>
        </p:spPr>
      </p:sp>
      <p:sp>
        <p:nvSpPr>
          <p:cNvPr id="115716" name="Rectangle 3"/>
          <p:cNvSpPr>
            <a:spLocks noGrp="1" noChangeArrowheads="1"/>
          </p:cNvSpPr>
          <p:nvPr>
            <p:ph type="body" idx="1"/>
          </p:nvPr>
        </p:nvSpPr>
        <p:spPr>
          <a:xfrm>
            <a:off x="523702" y="4052881"/>
            <a:ext cx="5835535" cy="45798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Slide 1 of 1 </a:t>
            </a:r>
          </a:p>
          <a:p>
            <a:r>
              <a:rPr lang="en-US" b="1"/>
              <a:t>Purpose:  </a:t>
            </a:r>
          </a:p>
          <a:p>
            <a:r>
              <a:rPr lang="en-US" b="1"/>
              <a:t>Emphasize: </a:t>
            </a:r>
          </a:p>
          <a:p>
            <a:r>
              <a:rPr lang="en-US"/>
              <a:t>Default VTP mode on the Catalyst switches is Server. Be careful when adding new switches into an existing network. This is covered in more detail later.</a:t>
            </a:r>
          </a:p>
        </p:txBody>
      </p:sp>
    </p:spTree>
    <p:extLst>
      <p:ext uri="{BB962C8B-B14F-4D97-AF65-F5344CB8AC3E}">
        <p14:creationId xmlns:p14="http://schemas.microsoft.com/office/powerpoint/2010/main" val="14761097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CC72EBB7-A6F0-7248-9C99-E2FBAB27C835}" type="slidenum">
              <a:rPr lang="en-US" b="0">
                <a:latin typeface="Arial" charset="0"/>
              </a:rPr>
              <a:pPr/>
              <a:t>81</a:t>
            </a:fld>
            <a:endParaRPr lang="en-US" b="0">
              <a:latin typeface="Arial" charset="0"/>
            </a:endParaRPr>
          </a:p>
        </p:txBody>
      </p:sp>
      <p:sp>
        <p:nvSpPr>
          <p:cNvPr id="117763" name="Rectangle 2"/>
          <p:cNvSpPr>
            <a:spLocks noGrp="1" noRot="1" noChangeAspect="1" noChangeArrowheads="1" noTextEdit="1"/>
          </p:cNvSpPr>
          <p:nvPr>
            <p:ph type="sldImg"/>
          </p:nvPr>
        </p:nvSpPr>
        <p:spPr>
          <a:xfrm>
            <a:off x="1090613" y="300038"/>
            <a:ext cx="4702175" cy="3527425"/>
          </a:xfrm>
          <a:ln/>
        </p:spPr>
      </p:sp>
      <p:sp>
        <p:nvSpPr>
          <p:cNvPr id="117764" name="Rectangle 3"/>
          <p:cNvSpPr>
            <a:spLocks noGrp="1" noChangeArrowheads="1"/>
          </p:cNvSpPr>
          <p:nvPr>
            <p:ph type="body" idx="1"/>
          </p:nvPr>
        </p:nvSpPr>
        <p:spPr>
          <a:xfrm>
            <a:off x="523702" y="4052881"/>
            <a:ext cx="5835535" cy="45798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Slide 2 of 2 </a:t>
            </a:r>
          </a:p>
          <a:p>
            <a:r>
              <a:rPr lang="en-US" b="1"/>
              <a:t>Purpose:  </a:t>
            </a:r>
          </a:p>
          <a:p>
            <a:r>
              <a:rPr lang="en-US" b="1"/>
              <a:t>Emphasize: </a:t>
            </a:r>
            <a:r>
              <a:rPr lang="en-US"/>
              <a:t>The latest revision number is what the switches will synchronize to.</a:t>
            </a:r>
            <a:endParaRPr lang="en-US" b="1"/>
          </a:p>
          <a:p>
            <a:r>
              <a:rPr lang="en-US" smtClean="0"/>
              <a:t>VTP advertisements are sent on factory-default VLAN based on the media type. </a:t>
            </a:r>
          </a:p>
          <a:p>
            <a:r>
              <a:rPr lang="en-US" smtClean="0"/>
              <a:t>Each advertisement starts as configuration revision number 0. When changes are made, the configuration revision number increments (n+1). </a:t>
            </a:r>
          </a:p>
          <a:p>
            <a:r>
              <a:rPr lang="en-US" smtClean="0"/>
              <a:t>Routers ignore VTP packets.</a:t>
            </a:r>
          </a:p>
          <a:p>
            <a:r>
              <a:rPr lang="en-US" smtClean="0"/>
              <a:t>There are two types of advertisements; requests from clients that want to learn at boot up and response from servers.</a:t>
            </a:r>
          </a:p>
          <a:p>
            <a:r>
              <a:rPr lang="en-US" smtClean="0"/>
              <a:t>There are three types of messages; summary advertisements sent every 300 seconds on VLAN 1, subset advertisements with information about VLANs, and advertisement requests from clients where the server responds with summary and subset advertisements</a:t>
            </a:r>
          </a:p>
          <a:p>
            <a:endParaRPr lang="en-US" smtClean="0"/>
          </a:p>
          <a:p>
            <a:pPr marL="342900" lvl="1" indent="-228600" algn="l" defTabSz="915988">
              <a:lnSpc>
                <a:spcPct val="95000"/>
              </a:lnSpc>
              <a:spcBef>
                <a:spcPct val="35000"/>
              </a:spcBef>
              <a:buClr>
                <a:schemeClr val="accent1"/>
              </a:buClr>
              <a:buFontTx/>
              <a:buChar char="•"/>
            </a:pPr>
            <a:r>
              <a:rPr lang="en-US" smtClean="0">
                <a:latin typeface="Helvetica" charset="0"/>
              </a:rPr>
              <a:t>VTP advertisements are sent as multicast frames </a:t>
            </a:r>
          </a:p>
          <a:p>
            <a:pPr marL="342900" lvl="1" indent="-228600" algn="l" defTabSz="915988">
              <a:lnSpc>
                <a:spcPct val="95000"/>
              </a:lnSpc>
              <a:spcBef>
                <a:spcPct val="35000"/>
              </a:spcBef>
              <a:buClr>
                <a:schemeClr val="accent1"/>
              </a:buClr>
              <a:buFontTx/>
              <a:buChar char="•"/>
            </a:pPr>
            <a:r>
              <a:rPr lang="en-US" smtClean="0">
                <a:latin typeface="Helvetica" charset="0"/>
              </a:rPr>
              <a:t>VTP servers and clients synchronized to latest revision number</a:t>
            </a:r>
          </a:p>
          <a:p>
            <a:pPr marL="342900" lvl="1" indent="-228600" algn="l" defTabSz="915988">
              <a:lnSpc>
                <a:spcPct val="95000"/>
              </a:lnSpc>
              <a:spcBef>
                <a:spcPct val="35000"/>
              </a:spcBef>
              <a:buClr>
                <a:schemeClr val="accent1"/>
              </a:buClr>
              <a:buFontTx/>
              <a:buChar char="•"/>
            </a:pPr>
            <a:r>
              <a:rPr lang="en-US" smtClean="0">
                <a:latin typeface="Helvetica" charset="0"/>
              </a:rPr>
              <a:t>VTP advertisement are sent every five minutes or when there is a change</a:t>
            </a:r>
            <a:endParaRPr lang="en-US" sz="2500" smtClean="0">
              <a:latin typeface="Helvetica" charset="0"/>
            </a:endParaRPr>
          </a:p>
          <a:p>
            <a:endParaRPr lang="en-US" smtClean="0"/>
          </a:p>
          <a:p>
            <a:endParaRPr lang="en-US"/>
          </a:p>
        </p:txBody>
      </p:sp>
    </p:spTree>
    <p:extLst>
      <p:ext uri="{BB962C8B-B14F-4D97-AF65-F5344CB8AC3E}">
        <p14:creationId xmlns:p14="http://schemas.microsoft.com/office/powerpoint/2010/main" val="15169031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B8699DB9-B63C-6240-9C0B-5E2620BCA87B}" type="slidenum">
              <a:rPr lang="en-US" b="0">
                <a:latin typeface="Arial" charset="0"/>
              </a:rPr>
              <a:pPr/>
              <a:t>82</a:t>
            </a:fld>
            <a:endParaRPr lang="en-US" b="0">
              <a:latin typeface="Arial" charset="0"/>
            </a:endParaRPr>
          </a:p>
        </p:txBody>
      </p:sp>
      <p:sp>
        <p:nvSpPr>
          <p:cNvPr id="118787" name="Rectangle 2"/>
          <p:cNvSpPr>
            <a:spLocks noGrp="1" noRot="1" noChangeAspect="1" noChangeArrowheads="1" noTextEdit="1"/>
          </p:cNvSpPr>
          <p:nvPr>
            <p:ph type="sldImg"/>
          </p:nvPr>
        </p:nvSpPr>
        <p:spPr>
          <a:xfrm>
            <a:off x="1090613" y="300038"/>
            <a:ext cx="4702175" cy="3527425"/>
          </a:xfrm>
          <a:ln/>
        </p:spPr>
      </p:sp>
      <p:sp>
        <p:nvSpPr>
          <p:cNvPr id="118788" name="Rectangle 3"/>
          <p:cNvSpPr>
            <a:spLocks noGrp="1" noChangeArrowheads="1"/>
          </p:cNvSpPr>
          <p:nvPr>
            <p:ph type="body" idx="1"/>
          </p:nvPr>
        </p:nvSpPr>
        <p:spPr>
          <a:xfrm>
            <a:off x="523702" y="4052881"/>
            <a:ext cx="5835535" cy="45798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Slide 1 of 1 </a:t>
            </a:r>
          </a:p>
          <a:p>
            <a:r>
              <a:rPr lang="en-US" b="1"/>
              <a:t>Purpose:  </a:t>
            </a:r>
          </a:p>
          <a:p>
            <a:r>
              <a:rPr lang="en-US" b="1"/>
              <a:t>Emphasize: </a:t>
            </a:r>
            <a:r>
              <a:rPr lang="en-US"/>
              <a:t>VTP prunning provides optimized flooding. Without VTP prunning, station A</a:t>
            </a:r>
            <a:r>
              <a:rPr lang="ja-JP" altLang="en-US"/>
              <a:t>’</a:t>
            </a:r>
            <a:r>
              <a:rPr lang="en-US"/>
              <a:t>s broadcast will be flooded to all switches whether they have any port in the red vlan or not.</a:t>
            </a:r>
          </a:p>
          <a:p>
            <a:r>
              <a:rPr lang="en-US" b="1"/>
              <a:t>Note:</a:t>
            </a:r>
          </a:p>
          <a:p>
            <a:r>
              <a:rPr lang="en-US"/>
              <a:t>VLAN 1 can</a:t>
            </a:r>
            <a:r>
              <a:rPr lang="ja-JP" altLang="en-US"/>
              <a:t>’</a:t>
            </a:r>
            <a:r>
              <a:rPr lang="en-US"/>
              <a:t>t be prunned. STP, CDP, VTP updates are sent on VLAN1. </a:t>
            </a:r>
          </a:p>
          <a:p>
            <a:r>
              <a:rPr lang="en-US"/>
              <a:t>All switches in the switched network must support prunning or prunning will be disabled. </a:t>
            </a:r>
          </a:p>
          <a:p>
            <a:r>
              <a:rPr lang="en-US"/>
              <a:t>Each trunk port maintains a state variable per vlan indicating if the switch has any port assigned to a particular vlan or not. </a:t>
            </a:r>
          </a:p>
          <a:p>
            <a:pPr marL="701675" lvl="1" indent="-330200" algn="l" defTabSz="717550">
              <a:lnSpc>
                <a:spcPct val="95000"/>
              </a:lnSpc>
              <a:spcBef>
                <a:spcPct val="35000"/>
              </a:spcBef>
              <a:buClr>
                <a:schemeClr val="accent1"/>
              </a:buClr>
              <a:buFontTx/>
              <a:buChar char="•"/>
            </a:pPr>
            <a:r>
              <a:rPr lang="en-US"/>
              <a:t>	 </a:t>
            </a:r>
            <a:r>
              <a:rPr lang="en-US" smtClean="0">
                <a:latin typeface="Helvetica" charset="0"/>
              </a:rPr>
              <a:t>Increases available bandwidth by reducing unnecessary flooded traffic</a:t>
            </a:r>
          </a:p>
          <a:p>
            <a:pPr marL="701675" lvl="1" indent="-330200" algn="l" defTabSz="717550">
              <a:lnSpc>
                <a:spcPct val="95000"/>
              </a:lnSpc>
              <a:spcBef>
                <a:spcPct val="35000"/>
              </a:spcBef>
              <a:buClr>
                <a:schemeClr val="accent1"/>
              </a:buClr>
              <a:buFontTx/>
              <a:buChar char="•"/>
            </a:pPr>
            <a:r>
              <a:rPr lang="en-US" smtClean="0">
                <a:latin typeface="Helvetica" charset="0"/>
              </a:rPr>
              <a:t>Example: Station A sends broadcast, broadcast is only flooded toward any switch with ports assigned to the red VLAN</a:t>
            </a:r>
            <a:endParaRPr lang="en-US" sz="2800" smtClean="0">
              <a:latin typeface="Helvetica" charset="0"/>
            </a:endParaRPr>
          </a:p>
          <a:p>
            <a:r>
              <a:rPr lang="en-US"/>
              <a:t>	</a:t>
            </a:r>
          </a:p>
          <a:p>
            <a:endParaRPr lang="en-US"/>
          </a:p>
          <a:p>
            <a:endParaRPr lang="en-US"/>
          </a:p>
        </p:txBody>
      </p:sp>
    </p:spTree>
    <p:extLst>
      <p:ext uri="{BB962C8B-B14F-4D97-AF65-F5344CB8AC3E}">
        <p14:creationId xmlns:p14="http://schemas.microsoft.com/office/powerpoint/2010/main" val="23893059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B9A2F2F1-D538-ED4F-8C79-DE8500623C2A}" type="slidenum">
              <a:rPr lang="en-US" b="0">
                <a:latin typeface="Arial" charset="0"/>
              </a:rPr>
              <a:pPr/>
              <a:t>84</a:t>
            </a:fld>
            <a:endParaRPr lang="en-US" b="0">
              <a:latin typeface="Arial" charset="0"/>
            </a:endParaRPr>
          </a:p>
        </p:txBody>
      </p:sp>
      <p:sp>
        <p:nvSpPr>
          <p:cNvPr id="122883" name="Rectangle 2"/>
          <p:cNvSpPr>
            <a:spLocks noGrp="1" noRot="1" noChangeAspect="1" noChangeArrowheads="1" noTextEdit="1"/>
          </p:cNvSpPr>
          <p:nvPr>
            <p:ph type="sldImg"/>
          </p:nvPr>
        </p:nvSpPr>
        <p:spPr>
          <a:xfrm>
            <a:off x="1103313" y="300038"/>
            <a:ext cx="4700587" cy="3527425"/>
          </a:xfrm>
          <a:ln/>
        </p:spPr>
      </p:sp>
      <p:sp>
        <p:nvSpPr>
          <p:cNvPr id="122884" name="Rectangle 3"/>
          <p:cNvSpPr>
            <a:spLocks noGrp="1" noChangeArrowheads="1"/>
          </p:cNvSpPr>
          <p:nvPr>
            <p:ph type="body" idx="1"/>
          </p:nvPr>
        </p:nvSpPr>
        <p:spPr>
          <a:xfrm>
            <a:off x="523702" y="4052881"/>
            <a:ext cx="5835535" cy="45798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435224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A8604BB8-33A0-324E-ACFC-C8C21F933921}" type="slidenum">
              <a:rPr lang="en-US" b="0">
                <a:latin typeface="Arial" charset="0"/>
              </a:rPr>
              <a:pPr/>
              <a:t>85</a:t>
            </a:fld>
            <a:endParaRPr lang="en-US" b="0">
              <a:latin typeface="Arial" charset="0"/>
            </a:endParaRPr>
          </a:p>
        </p:txBody>
      </p:sp>
      <p:sp>
        <p:nvSpPr>
          <p:cNvPr id="123907" name="Rectangle 2"/>
          <p:cNvSpPr>
            <a:spLocks noGrp="1" noRot="1" noChangeAspect="1" noChangeArrowheads="1" noTextEdit="1"/>
          </p:cNvSpPr>
          <p:nvPr>
            <p:ph type="sldImg"/>
          </p:nvPr>
        </p:nvSpPr>
        <p:spPr>
          <a:xfrm>
            <a:off x="1090613" y="300038"/>
            <a:ext cx="4702175" cy="3527425"/>
          </a:xfrm>
          <a:ln/>
        </p:spPr>
      </p:sp>
      <p:sp>
        <p:nvSpPr>
          <p:cNvPr id="123908" name="Rectangle 3"/>
          <p:cNvSpPr>
            <a:spLocks noGrp="1" noChangeArrowheads="1"/>
          </p:cNvSpPr>
          <p:nvPr>
            <p:ph type="body" idx="1"/>
          </p:nvPr>
        </p:nvSpPr>
        <p:spPr>
          <a:xfrm>
            <a:off x="523702" y="4052881"/>
            <a:ext cx="5829300" cy="425302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a:t>
            </a:r>
            <a:r>
              <a:rPr lang="en-US"/>
              <a:t> This figure shows a router on a stick being used to interconnect VLANs. </a:t>
            </a:r>
          </a:p>
          <a:p>
            <a:r>
              <a:rPr lang="en-US" b="1"/>
              <a:t>Emphasize:</a:t>
            </a:r>
            <a:r>
              <a:rPr lang="en-US"/>
              <a:t> The VLANs are on different networks. Without a network layer device they could not communicate.</a:t>
            </a:r>
          </a:p>
          <a:p>
            <a:r>
              <a:rPr lang="en-US"/>
              <a:t>Review the </a:t>
            </a:r>
            <a:r>
              <a:rPr lang="en-US" smtClean="0"/>
              <a:t>protocol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Arial" charset="0"/>
              </a:rPr>
              <a:t>Layer 3 devices or network device combine multiple broadcast domains as VLAN.</a:t>
            </a:r>
          </a:p>
          <a:p>
            <a:r>
              <a:rPr lang="en-US" smtClean="0"/>
              <a:t>ls </a:t>
            </a:r>
            <a:r>
              <a:rPr lang="en-US"/>
              <a:t>operating at each of the OSI layers.	</a:t>
            </a:r>
          </a:p>
        </p:txBody>
      </p:sp>
    </p:spTree>
    <p:extLst>
      <p:ext uri="{BB962C8B-B14F-4D97-AF65-F5344CB8AC3E}">
        <p14:creationId xmlns:p14="http://schemas.microsoft.com/office/powerpoint/2010/main" val="109086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E122E3FD-5878-D54A-8D96-E78AB1598054}" type="slidenum">
              <a:rPr lang="en-US" b="0">
                <a:latin typeface="Arial" charset="0"/>
              </a:rPr>
              <a:pPr/>
              <a:t>86</a:t>
            </a:fld>
            <a:endParaRPr lang="en-US" b="0">
              <a:latin typeface="Arial" charset="0"/>
            </a:endParaRPr>
          </a:p>
        </p:txBody>
      </p:sp>
      <p:sp>
        <p:nvSpPr>
          <p:cNvPr id="124931" name="Rectangle 2"/>
          <p:cNvSpPr>
            <a:spLocks noGrp="1" noRot="1" noChangeAspect="1" noChangeArrowheads="1" noTextEdit="1"/>
          </p:cNvSpPr>
          <p:nvPr>
            <p:ph type="sldImg"/>
          </p:nvPr>
        </p:nvSpPr>
        <p:spPr>
          <a:xfrm>
            <a:off x="1090613" y="300038"/>
            <a:ext cx="4702175" cy="3527425"/>
          </a:xfrm>
          <a:ln/>
        </p:spPr>
      </p:sp>
      <p:sp>
        <p:nvSpPr>
          <p:cNvPr id="124932" name="Rectangle 3"/>
          <p:cNvSpPr>
            <a:spLocks noGrp="1" noChangeArrowheads="1"/>
          </p:cNvSpPr>
          <p:nvPr>
            <p:ph type="body" idx="1"/>
          </p:nvPr>
        </p:nvSpPr>
        <p:spPr>
          <a:xfrm>
            <a:off x="523702" y="4052881"/>
            <a:ext cx="5829300" cy="425302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 </a:t>
            </a:r>
            <a:r>
              <a:rPr lang="en-US"/>
              <a:t>This figure shows a subinterface example. Subinterfaces will be covered later in this course. </a:t>
            </a:r>
          </a:p>
          <a:p>
            <a:r>
              <a:rPr lang="en-US" b="1"/>
              <a:t>Emphasize:</a:t>
            </a:r>
            <a:r>
              <a:rPr lang="en-US"/>
              <a:t> At this point, it is important for students to understand that if they want to connect multiple VLANs, they need a separate connection for each VLAN. This can be accomplished by establishing a physical connection for each VLAN that will interconnect with other VLANs, or by splitting a trunk into multiple, logical subinterfaces.	</a:t>
            </a:r>
          </a:p>
          <a:p>
            <a:pPr marL="177800" indent="-177800" algn="l">
              <a:buClr>
                <a:schemeClr val="folHlink"/>
              </a:buClr>
              <a:buFontTx/>
              <a:buChar char="•"/>
            </a:pPr>
            <a:r>
              <a:rPr lang="en-US" sz="1200" smtClean="0">
                <a:latin typeface="Arial" charset="0"/>
              </a:rPr>
              <a:t>Physical interfaces can be divided into multiple subinterfaces.</a:t>
            </a:r>
          </a:p>
          <a:p>
            <a:pPr marL="177800" indent="-177800" algn="l">
              <a:buClr>
                <a:schemeClr val="folHlink"/>
              </a:buClr>
              <a:buFontTx/>
              <a:buChar char="•"/>
            </a:pPr>
            <a:r>
              <a:rPr lang="en-US" sz="1200" smtClean="0">
                <a:latin typeface="Arial" charset="0"/>
              </a:rPr>
              <a:t>Layer 3 devices or Router uses logical interface called sub-interface as gateway of VLANs</a:t>
            </a:r>
          </a:p>
          <a:p>
            <a:endParaRPr lang="en-US"/>
          </a:p>
        </p:txBody>
      </p:sp>
    </p:spTree>
    <p:extLst>
      <p:ext uri="{BB962C8B-B14F-4D97-AF65-F5344CB8AC3E}">
        <p14:creationId xmlns:p14="http://schemas.microsoft.com/office/powerpoint/2010/main" val="1463470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indent="-173038">
              <a:buClr>
                <a:schemeClr val="folHlink"/>
              </a:buClr>
            </a:pPr>
            <a:r>
              <a:rPr lang="en-US" smtClean="0">
                <a:solidFill>
                  <a:srgbClr val="000000"/>
                </a:solidFill>
                <a:latin typeface="Arial" charset="0"/>
              </a:rPr>
              <a:t>MAC Database Instability (bất</a:t>
            </a:r>
            <a:r>
              <a:rPr lang="en-US" baseline="0" smtClean="0">
                <a:solidFill>
                  <a:srgbClr val="000000"/>
                </a:solidFill>
                <a:latin typeface="Arial" charset="0"/>
              </a:rPr>
              <a:t> ổn)</a:t>
            </a:r>
            <a:endParaRPr lang="en-US" smtClean="0">
              <a:latin typeface="Arial" charset="0"/>
            </a:endParaRPr>
          </a:p>
          <a:p>
            <a:pPr marL="173038" indent="-173038">
              <a:buClr>
                <a:schemeClr val="folHlink"/>
              </a:buClr>
            </a:pPr>
            <a:endParaRPr lang="en-US" smtClean="0">
              <a:latin typeface="Arial" charset="0"/>
            </a:endParaRPr>
          </a:p>
          <a:p>
            <a:pPr marL="173038" indent="-173038">
              <a:buClr>
                <a:schemeClr val="folHlink"/>
              </a:buClr>
            </a:pPr>
            <a:r>
              <a:rPr lang="en-US" smtClean="0">
                <a:latin typeface="Arial" charset="0"/>
              </a:rPr>
              <a:t>Host X sends a unicast frame to router Y.</a:t>
            </a:r>
          </a:p>
          <a:p>
            <a:pPr marL="173038" indent="-173038">
              <a:buClr>
                <a:schemeClr val="folHlink"/>
              </a:buClr>
            </a:pPr>
            <a:r>
              <a:rPr lang="en-US" smtClean="0">
                <a:solidFill>
                  <a:schemeClr val="accent1"/>
                </a:solidFill>
                <a:sym typeface="Wingdings 2" charset="0"/>
              </a:rPr>
              <a:t> </a:t>
            </a:r>
            <a:r>
              <a:rPr lang="en-US" smtClean="0">
                <a:latin typeface="Arial" charset="0"/>
              </a:rPr>
              <a:t>MAC address of router Y has not been learned by either switch.</a:t>
            </a:r>
          </a:p>
          <a:p>
            <a:pPr marL="173038" indent="-173038">
              <a:buClr>
                <a:schemeClr val="folHlink"/>
              </a:buClr>
            </a:pPr>
            <a:r>
              <a:rPr lang="en-US" smtClean="0">
                <a:solidFill>
                  <a:schemeClr val="accent1"/>
                </a:solidFill>
                <a:sym typeface="Wingdings 2" charset="0"/>
              </a:rPr>
              <a:t> </a:t>
            </a:r>
            <a:r>
              <a:rPr lang="en-US" smtClean="0">
                <a:latin typeface="Arial" charset="0"/>
              </a:rPr>
              <a:t>Switches A and B learn the MAC address of host X on port 0.</a:t>
            </a:r>
          </a:p>
          <a:p>
            <a:pPr marL="173038" indent="-173038">
              <a:buClr>
                <a:schemeClr val="folHlink"/>
              </a:buClr>
            </a:pPr>
            <a:r>
              <a:rPr lang="en-US" smtClean="0">
                <a:solidFill>
                  <a:schemeClr val="accent1"/>
                </a:solidFill>
                <a:sym typeface="Wingdings 2" charset="0"/>
              </a:rPr>
              <a:t> </a:t>
            </a:r>
            <a:r>
              <a:rPr lang="en-US" smtClean="0">
                <a:latin typeface="Arial" charset="0"/>
              </a:rPr>
              <a:t>The frame to router Y is flooded.</a:t>
            </a:r>
          </a:p>
          <a:p>
            <a:pPr marL="173038" indent="-173038">
              <a:buClr>
                <a:schemeClr val="folHlink"/>
              </a:buClr>
            </a:pPr>
            <a:r>
              <a:rPr lang="en-US" smtClean="0">
                <a:solidFill>
                  <a:schemeClr val="accent1"/>
                </a:solidFill>
                <a:sym typeface="Wingdings 2" charset="0"/>
              </a:rPr>
              <a:t> </a:t>
            </a:r>
            <a:r>
              <a:rPr lang="en-US" smtClean="0">
                <a:latin typeface="Arial" charset="0"/>
              </a:rPr>
              <a:t>Switches A and B incorrectly learn the MAC address of host X on port 1.</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8</a:t>
            </a:fld>
            <a:endParaRPr lang="en-GB"/>
          </a:p>
        </p:txBody>
      </p:sp>
    </p:spTree>
    <p:extLst>
      <p:ext uri="{BB962C8B-B14F-4D97-AF65-F5344CB8AC3E}">
        <p14:creationId xmlns:p14="http://schemas.microsoft.com/office/powerpoint/2010/main" val="21357764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96E1F275-E008-FF4B-8F3C-1A8C92DFE8DD}" type="slidenum">
              <a:rPr lang="en-US" b="0">
                <a:latin typeface="Arial" charset="0"/>
              </a:rPr>
              <a:pPr/>
              <a:t>87</a:t>
            </a:fld>
            <a:endParaRPr lang="en-US" b="0">
              <a:latin typeface="Arial" charset="0"/>
            </a:endParaRPr>
          </a:p>
        </p:txBody>
      </p:sp>
      <p:sp>
        <p:nvSpPr>
          <p:cNvPr id="125955" name="Rectangle 2"/>
          <p:cNvSpPr>
            <a:spLocks noGrp="1" noRot="1" noChangeAspect="1" noChangeArrowheads="1" noTextEdit="1"/>
          </p:cNvSpPr>
          <p:nvPr>
            <p:ph type="sldImg"/>
          </p:nvPr>
        </p:nvSpPr>
        <p:spPr>
          <a:xfrm>
            <a:off x="1097280" y="300213"/>
            <a:ext cx="4688378" cy="3527508"/>
          </a:xfrm>
          <a:ln/>
        </p:spPr>
      </p:sp>
      <p:sp>
        <p:nvSpPr>
          <p:cNvPr id="125956" name="Rectangle 3"/>
          <p:cNvSpPr>
            <a:spLocks noGrp="1" noChangeArrowheads="1"/>
          </p:cNvSpPr>
          <p:nvPr>
            <p:ph type="body" idx="1"/>
          </p:nvPr>
        </p:nvSpPr>
        <p:spPr>
          <a:xfrm>
            <a:off x="523702" y="4052881"/>
            <a:ext cx="5829300" cy="425302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 </a:t>
            </a:r>
            <a:r>
              <a:rPr lang="en-US"/>
              <a:t>This figure shows the configuration of the router on a stick.</a:t>
            </a:r>
          </a:p>
          <a:p>
            <a:r>
              <a:rPr lang="en-US" b="1"/>
              <a:t>Emphasize:</a:t>
            </a:r>
            <a:r>
              <a:rPr lang="en-US"/>
              <a:t> Highlight the two different interconnecting networks, 10.1.1.0 and 10.2.2.0. </a:t>
            </a:r>
          </a:p>
        </p:txBody>
      </p:sp>
    </p:spTree>
    <p:extLst>
      <p:ext uri="{BB962C8B-B14F-4D97-AF65-F5344CB8AC3E}">
        <p14:creationId xmlns:p14="http://schemas.microsoft.com/office/powerpoint/2010/main" val="26779964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32D028A8-4DA4-DB4C-A335-81BC947A1BAD}" type="slidenum">
              <a:rPr lang="en-US" b="0">
                <a:latin typeface="Arial" charset="0"/>
              </a:rPr>
              <a:pPr/>
              <a:t>88</a:t>
            </a:fld>
            <a:endParaRPr lang="en-US" b="0">
              <a:latin typeface="Arial" charset="0"/>
            </a:endParaRPr>
          </a:p>
        </p:txBody>
      </p:sp>
      <p:sp>
        <p:nvSpPr>
          <p:cNvPr id="126979" name="Rectangle 2"/>
          <p:cNvSpPr>
            <a:spLocks noGrp="1" noRot="1" noChangeAspect="1" noChangeArrowheads="1" noTextEdit="1"/>
          </p:cNvSpPr>
          <p:nvPr>
            <p:ph type="sldImg"/>
          </p:nvPr>
        </p:nvSpPr>
        <p:spPr>
          <a:xfrm>
            <a:off x="1097280" y="300213"/>
            <a:ext cx="4688378" cy="3527508"/>
          </a:xfrm>
          <a:ln/>
        </p:spPr>
      </p:sp>
      <p:sp>
        <p:nvSpPr>
          <p:cNvPr id="126980" name="Rectangle 3"/>
          <p:cNvSpPr>
            <a:spLocks noGrp="1" noChangeArrowheads="1"/>
          </p:cNvSpPr>
          <p:nvPr>
            <p:ph type="body" idx="1"/>
          </p:nvPr>
        </p:nvSpPr>
        <p:spPr>
          <a:xfrm>
            <a:off x="523702" y="4052881"/>
            <a:ext cx="5829300" cy="425302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 </a:t>
            </a:r>
            <a:r>
              <a:rPr lang="en-US"/>
              <a:t>This figure shows the configuration of the router on a stick.</a:t>
            </a:r>
          </a:p>
          <a:p>
            <a:r>
              <a:rPr lang="en-US" b="1"/>
              <a:t>Emphasize:</a:t>
            </a:r>
            <a:r>
              <a:rPr lang="en-US"/>
              <a:t> Highlight the two different interconnecting networks, 10.1.1.0 and 10.2.2.0. </a:t>
            </a:r>
          </a:p>
        </p:txBody>
      </p:sp>
    </p:spTree>
    <p:extLst>
      <p:ext uri="{BB962C8B-B14F-4D97-AF65-F5344CB8AC3E}">
        <p14:creationId xmlns:p14="http://schemas.microsoft.com/office/powerpoint/2010/main" val="6230591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7AB80EF9-A823-4B4C-8A15-11EA3504CBF6}" type="slidenum">
              <a:rPr lang="en-US" b="0">
                <a:latin typeface="Arial" charset="0"/>
              </a:rPr>
              <a:pPr/>
              <a:t>89</a:t>
            </a:fld>
            <a:endParaRPr lang="en-US" b="0">
              <a:latin typeface="Arial" charset="0"/>
            </a:endParaRPr>
          </a:p>
        </p:txBody>
      </p:sp>
      <p:sp>
        <p:nvSpPr>
          <p:cNvPr id="128003" name="Rectangle 2"/>
          <p:cNvSpPr>
            <a:spLocks noGrp="1" noRot="1" noChangeAspect="1" noChangeArrowheads="1" noTextEdit="1"/>
          </p:cNvSpPr>
          <p:nvPr>
            <p:ph type="sldImg"/>
          </p:nvPr>
        </p:nvSpPr>
        <p:spPr>
          <a:xfrm>
            <a:off x="1097280" y="300213"/>
            <a:ext cx="4688378" cy="3527508"/>
          </a:xfrm>
          <a:ln/>
        </p:spPr>
      </p:sp>
      <p:sp>
        <p:nvSpPr>
          <p:cNvPr id="128004" name="Rectangle 3"/>
          <p:cNvSpPr>
            <a:spLocks noGrp="1" noChangeArrowheads="1"/>
          </p:cNvSpPr>
          <p:nvPr>
            <p:ph type="body" idx="1"/>
          </p:nvPr>
        </p:nvSpPr>
        <p:spPr>
          <a:xfrm>
            <a:off x="523702" y="4052881"/>
            <a:ext cx="5829300" cy="425302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 </a:t>
            </a:r>
            <a:r>
              <a:rPr lang="en-US"/>
              <a:t>This figure shows the configuration of the router on a stick.</a:t>
            </a:r>
          </a:p>
          <a:p>
            <a:r>
              <a:rPr lang="en-US" b="1"/>
              <a:t>Emphasize:</a:t>
            </a:r>
            <a:r>
              <a:rPr lang="en-US"/>
              <a:t> Highlight the two different interconnecting networks, 10.1.1.0 and 10.2.2.0. </a:t>
            </a:r>
          </a:p>
        </p:txBody>
      </p:sp>
    </p:spTree>
    <p:extLst>
      <p:ext uri="{BB962C8B-B14F-4D97-AF65-F5344CB8AC3E}">
        <p14:creationId xmlns:p14="http://schemas.microsoft.com/office/powerpoint/2010/main" val="5719640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CFC0D6B8-3660-9042-931B-1D1B1DC088A3}" type="slidenum">
              <a:rPr lang="en-US" b="0">
                <a:latin typeface="Arial" charset="0"/>
              </a:rPr>
              <a:pPr/>
              <a:t>90</a:t>
            </a:fld>
            <a:endParaRPr lang="en-US" b="0">
              <a:latin typeface="Arial" charset="0"/>
            </a:endParaRPr>
          </a:p>
        </p:txBody>
      </p:sp>
      <p:sp>
        <p:nvSpPr>
          <p:cNvPr id="129027" name="Rectangle 2"/>
          <p:cNvSpPr>
            <a:spLocks noGrp="1" noRot="1" noChangeAspect="1" noChangeArrowheads="1" noTextEdit="1"/>
          </p:cNvSpPr>
          <p:nvPr>
            <p:ph type="sldImg"/>
          </p:nvPr>
        </p:nvSpPr>
        <p:spPr>
          <a:xfrm>
            <a:off x="1090613" y="300038"/>
            <a:ext cx="4702175" cy="3527425"/>
          </a:xfrm>
          <a:ln/>
        </p:spPr>
      </p:sp>
      <p:sp>
        <p:nvSpPr>
          <p:cNvPr id="129028" name="Rectangle 3"/>
          <p:cNvSpPr>
            <a:spLocks noGrp="1" noChangeArrowheads="1"/>
          </p:cNvSpPr>
          <p:nvPr>
            <p:ph type="body" idx="1"/>
          </p:nvPr>
        </p:nvSpPr>
        <p:spPr>
          <a:xfrm>
            <a:off x="523702" y="4052881"/>
            <a:ext cx="5829300" cy="425302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 </a:t>
            </a:r>
            <a:r>
              <a:rPr lang="en-US"/>
              <a:t>This figure shows the configuration of the router on a stick.</a:t>
            </a:r>
          </a:p>
          <a:p>
            <a:r>
              <a:rPr lang="en-US" b="1"/>
              <a:t>Emphasize:</a:t>
            </a:r>
            <a:r>
              <a:rPr lang="en-US"/>
              <a:t> Highlight the two different interconnecting networks, 10.1.1.0 and 10.2.2.0. </a:t>
            </a:r>
          </a:p>
        </p:txBody>
      </p:sp>
    </p:spTree>
    <p:extLst>
      <p:ext uri="{BB962C8B-B14F-4D97-AF65-F5344CB8AC3E}">
        <p14:creationId xmlns:p14="http://schemas.microsoft.com/office/powerpoint/2010/main" val="2081070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4DDA275E-839B-484A-952D-F5795901B6AF}" type="slidenum">
              <a:rPr lang="en-US" b="0">
                <a:latin typeface="Arial" charset="0"/>
              </a:rPr>
              <a:pPr/>
              <a:t>91</a:t>
            </a:fld>
            <a:endParaRPr lang="en-US" b="0">
              <a:latin typeface="Arial" charset="0"/>
            </a:endParaRPr>
          </a:p>
        </p:txBody>
      </p:sp>
      <p:sp>
        <p:nvSpPr>
          <p:cNvPr id="130051" name="Rectangle 2"/>
          <p:cNvSpPr>
            <a:spLocks noGrp="1" noRot="1" noChangeAspect="1" noChangeArrowheads="1" noTextEdit="1"/>
          </p:cNvSpPr>
          <p:nvPr>
            <p:ph type="sldImg"/>
          </p:nvPr>
        </p:nvSpPr>
        <p:spPr>
          <a:xfrm>
            <a:off x="1097280" y="300213"/>
            <a:ext cx="4688378" cy="3527508"/>
          </a:xfrm>
          <a:ln/>
        </p:spPr>
      </p:sp>
      <p:sp>
        <p:nvSpPr>
          <p:cNvPr id="130052" name="Rectangle 3"/>
          <p:cNvSpPr>
            <a:spLocks noGrp="1" noChangeArrowheads="1"/>
          </p:cNvSpPr>
          <p:nvPr>
            <p:ph type="body" idx="1"/>
          </p:nvPr>
        </p:nvSpPr>
        <p:spPr>
          <a:xfrm>
            <a:off x="523702" y="4052881"/>
            <a:ext cx="5829300" cy="425302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 </a:t>
            </a:r>
            <a:r>
              <a:rPr lang="en-US"/>
              <a:t>This figure shows the configuration of the router on a stick.</a:t>
            </a:r>
          </a:p>
          <a:p>
            <a:r>
              <a:rPr lang="en-US" b="1"/>
              <a:t>Emphasize:</a:t>
            </a:r>
            <a:r>
              <a:rPr lang="en-US"/>
              <a:t> Highlight the two different interconnecting networks, 10.1.1.0 and 10.2.2.0. </a:t>
            </a:r>
          </a:p>
        </p:txBody>
      </p:sp>
    </p:spTree>
    <p:extLst>
      <p:ext uri="{BB962C8B-B14F-4D97-AF65-F5344CB8AC3E}">
        <p14:creationId xmlns:p14="http://schemas.microsoft.com/office/powerpoint/2010/main" val="21569986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8EB0B7CE-3CC7-AF4A-84F6-3864F34AFAE9}" type="slidenum">
              <a:rPr lang="en-US" b="0">
                <a:latin typeface="Arial" charset="0"/>
              </a:rPr>
              <a:pPr/>
              <a:t>92</a:t>
            </a:fld>
            <a:endParaRPr lang="en-US" b="0">
              <a:latin typeface="Arial" charset="0"/>
            </a:endParaRPr>
          </a:p>
        </p:txBody>
      </p:sp>
      <p:sp>
        <p:nvSpPr>
          <p:cNvPr id="131075" name="Rectangle 2"/>
          <p:cNvSpPr>
            <a:spLocks noGrp="1" noRot="1" noChangeAspect="1" noChangeArrowheads="1" noTextEdit="1"/>
          </p:cNvSpPr>
          <p:nvPr>
            <p:ph type="sldImg"/>
          </p:nvPr>
        </p:nvSpPr>
        <p:spPr>
          <a:xfrm>
            <a:off x="1097280" y="300213"/>
            <a:ext cx="4688378" cy="3527508"/>
          </a:xfrm>
          <a:ln/>
        </p:spPr>
      </p:sp>
      <p:sp>
        <p:nvSpPr>
          <p:cNvPr id="131076" name="Rectangle 3"/>
          <p:cNvSpPr>
            <a:spLocks noGrp="1" noChangeArrowheads="1"/>
          </p:cNvSpPr>
          <p:nvPr>
            <p:ph type="body" idx="1"/>
          </p:nvPr>
        </p:nvSpPr>
        <p:spPr>
          <a:xfrm>
            <a:off x="523702" y="4052881"/>
            <a:ext cx="5829300" cy="425302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 </a:t>
            </a:r>
            <a:r>
              <a:rPr lang="en-US"/>
              <a:t>This figure shows the configuration of the router on a stick.</a:t>
            </a:r>
          </a:p>
          <a:p>
            <a:r>
              <a:rPr lang="en-US" b="1"/>
              <a:t>Emphasize:</a:t>
            </a:r>
            <a:r>
              <a:rPr lang="en-US"/>
              <a:t> Highlight the two different interconnecting networks, 10.1.1.0 and 10.2.2.0. </a:t>
            </a:r>
          </a:p>
        </p:txBody>
      </p:sp>
    </p:spTree>
    <p:extLst>
      <p:ext uri="{BB962C8B-B14F-4D97-AF65-F5344CB8AC3E}">
        <p14:creationId xmlns:p14="http://schemas.microsoft.com/office/powerpoint/2010/main" val="15992479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6C9469F5-DE02-9B41-AD7F-4A13FC51835A}" type="slidenum">
              <a:rPr lang="en-US" b="0">
                <a:latin typeface="Arial" charset="0"/>
              </a:rPr>
              <a:pPr/>
              <a:t>93</a:t>
            </a:fld>
            <a:endParaRPr lang="en-US" b="0">
              <a:latin typeface="Arial" charset="0"/>
            </a:endParaRPr>
          </a:p>
        </p:txBody>
      </p:sp>
      <p:sp>
        <p:nvSpPr>
          <p:cNvPr id="132099" name="Rectangle 2"/>
          <p:cNvSpPr>
            <a:spLocks noGrp="1" noRot="1" noChangeAspect="1" noChangeArrowheads="1" noTextEdit="1"/>
          </p:cNvSpPr>
          <p:nvPr>
            <p:ph type="sldImg"/>
          </p:nvPr>
        </p:nvSpPr>
        <p:spPr>
          <a:xfrm>
            <a:off x="1097280" y="300213"/>
            <a:ext cx="4688378" cy="3527508"/>
          </a:xfrm>
          <a:ln/>
        </p:spPr>
      </p:sp>
      <p:sp>
        <p:nvSpPr>
          <p:cNvPr id="132100" name="Rectangle 3"/>
          <p:cNvSpPr>
            <a:spLocks noGrp="1" noChangeArrowheads="1"/>
          </p:cNvSpPr>
          <p:nvPr>
            <p:ph type="body" idx="1"/>
          </p:nvPr>
        </p:nvSpPr>
        <p:spPr>
          <a:xfrm>
            <a:off x="523702" y="4052881"/>
            <a:ext cx="5829300" cy="425302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 </a:t>
            </a:r>
            <a:r>
              <a:rPr lang="en-US"/>
              <a:t>This figure shows the configuration of the router on a stick.</a:t>
            </a:r>
          </a:p>
          <a:p>
            <a:r>
              <a:rPr lang="en-US" b="1"/>
              <a:t>Emphasize:</a:t>
            </a:r>
            <a:r>
              <a:rPr lang="en-US"/>
              <a:t> Highlight the two different interconnecting networks, 10.1.1.0 and 10.2.2.0. </a:t>
            </a:r>
          </a:p>
        </p:txBody>
      </p:sp>
    </p:spTree>
    <p:extLst>
      <p:ext uri="{BB962C8B-B14F-4D97-AF65-F5344CB8AC3E}">
        <p14:creationId xmlns:p14="http://schemas.microsoft.com/office/powerpoint/2010/main" val="17842493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Hãy chắc chắn rằng thiết bị chuyển mạch được kết nối thông qua liên kết </a:t>
            </a:r>
            <a:r>
              <a:rPr lang="en-US" smtClean="0"/>
              <a:t>Trunk</a:t>
            </a:r>
            <a:r>
              <a:rPr lang="vi-VN" smtClean="0"/>
              <a:t>. Cập nhật VTP chỉ được trao đổi trên các liên kết trunk. </a:t>
            </a:r>
            <a:endParaRPr lang="en-US" smtClean="0"/>
          </a:p>
          <a:p>
            <a:r>
              <a:rPr lang="vi-VN" smtClean="0"/>
              <a:t>Hãy chắc chắn rằng tên miền VTP là như nhau trên thiết bị </a:t>
            </a:r>
            <a:r>
              <a:rPr lang="en-US" smtClean="0"/>
              <a:t>Switch </a:t>
            </a:r>
            <a:r>
              <a:rPr lang="vi-VN" smtClean="0"/>
              <a:t>thích hợp. Cập nhật VTP chỉ được trao đổi giữa các switch trong cùng một miền VTP. </a:t>
            </a:r>
            <a:endParaRPr lang="en-US" smtClean="0"/>
          </a:p>
          <a:p>
            <a:r>
              <a:rPr lang="vi-VN" smtClean="0"/>
              <a:t>Kiểm tra công tắc là trong VTP chế độ minh bạch. Chỉ chuyển trong VTP server hoặc VTP client chế độ cập nhật cấu hình VLAN của họ dựa trên các thông tin cập nhật VTP từ các switch khác. Nếu bạn đang sử dụng mật khẩu VTP, bạn phải cấu hình cùng một mật khẩu trên tất cả các switch trong miền VTP.</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94</a:t>
            </a:fld>
            <a:endParaRPr lang="en-GB"/>
          </a:p>
        </p:txBody>
      </p:sp>
    </p:spTree>
    <p:extLst>
      <p:ext uri="{BB962C8B-B14F-4D97-AF65-F5344CB8AC3E}">
        <p14:creationId xmlns:p14="http://schemas.microsoft.com/office/powerpoint/2010/main" val="2913506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Purpose: </a:t>
            </a:r>
            <a:r>
              <a:rPr lang="en-US" dirty="0" smtClean="0"/>
              <a:t> This slide discuss the initial configurations on the routers and switches. </a:t>
            </a:r>
          </a:p>
          <a:p>
            <a:r>
              <a:rPr lang="en-US" b="1" dirty="0" smtClean="0"/>
              <a:t>Note: </a:t>
            </a:r>
            <a:r>
              <a:rPr lang="en-US" dirty="0" smtClean="0"/>
              <a:t>There is no setup mode on the Catalyst 1900 switch. </a:t>
            </a:r>
          </a:p>
          <a:p>
            <a:pPr lvl="1"/>
            <a:r>
              <a:rPr lang="en-US" sz="2400" smtClean="0">
                <a:latin typeface="Helvetica" charset="0"/>
                <a:cs typeface="Times New Roman" charset="0"/>
              </a:rPr>
              <a:t>Bridged and switched networks are commonly designed with redundant links and devices, which can introduce problems, such as broadcast storms, multiple frame transmission, and MAC database instability. </a:t>
            </a:r>
          </a:p>
          <a:p>
            <a:pPr lvl="1"/>
            <a:r>
              <a:rPr lang="en-US" sz="2400" smtClean="0">
                <a:latin typeface="Helvetica" charset="0"/>
                <a:cs typeface="Times New Roman" charset="0"/>
              </a:rPr>
              <a:t>A broadcast storm is when each switch on a redundant network floods broadcast frames endlessly. </a:t>
            </a:r>
          </a:p>
          <a:p>
            <a:pPr lvl="1"/>
            <a:r>
              <a:rPr lang="en-US" sz="2400" smtClean="0">
                <a:latin typeface="Helvetica" charset="0"/>
                <a:cs typeface="Times New Roman" charset="0"/>
              </a:rPr>
              <a:t>In a redundant topology, multiple copies of the same frame can arrive at the intended host, potentially causing problems with the receiving protocol.</a:t>
            </a:r>
          </a:p>
          <a:p>
            <a:pPr lvl="1"/>
            <a:r>
              <a:rPr lang="en-US" sz="2400" smtClean="0">
                <a:latin typeface="Helvetica" charset="0"/>
                <a:cs typeface="Times New Roman" charset="0"/>
              </a:rPr>
              <a:t>MAC database instability results when multiple copies of a frame arrive on different ports of a switch. </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10</a:t>
            </a:fld>
            <a:endParaRPr lang="en-GB"/>
          </a:p>
        </p:txBody>
      </p:sp>
    </p:spTree>
    <p:extLst>
      <p:ext uri="{BB962C8B-B14F-4D97-AF65-F5344CB8AC3E}">
        <p14:creationId xmlns:p14="http://schemas.microsoft.com/office/powerpoint/2010/main" val="347800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u="none" strike="noStrike" kern="1200" baseline="0" smtClean="0">
                <a:solidFill>
                  <a:schemeClr val="tx1"/>
                </a:solidFill>
                <a:latin typeface="+mn-lt"/>
                <a:ea typeface="+mn-ea"/>
                <a:cs typeface="+mn-cs"/>
              </a:rPr>
              <a:t>Khi đánh giá, nó</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xem tất cả BPDU nhận được trên cổng cũng như BPDU gửi đi trên cổng đó. Mỗi BPDU</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đến đều được kiểm tra theo tr.nh tự bốn bước này, nếu tốt hơn BPDU hiện tại th</a:t>
            </a:r>
            <a:r>
              <a:rPr lang="en-US" sz="1200" b="0" i="0" u="none" strike="noStrike" kern="1200" baseline="0" smtClean="0">
                <a:solidFill>
                  <a:schemeClr val="tx1"/>
                </a:solidFill>
                <a:latin typeface="+mn-lt"/>
                <a:ea typeface="+mn-ea"/>
                <a:cs typeface="+mn-cs"/>
              </a:rPr>
              <a:t>ì</a:t>
            </a:r>
            <a:r>
              <a:rPr lang="vi-VN" sz="1200" b="0" i="0" u="none" strike="noStrike" kern="1200" baseline="0" smtClean="0">
                <a:solidFill>
                  <a:schemeClr val="tx1"/>
                </a:solidFill>
                <a:latin typeface="+mn-lt"/>
                <a:ea typeface="+mn-ea"/>
                <a:cs typeface="+mn-cs"/>
              </a:rPr>
              <a:t> nó được</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lưu lại cổng đó và thay thế giá trị cũ.</a:t>
            </a:r>
          </a:p>
          <a:p>
            <a:r>
              <a:rPr lang="vi-VN" sz="1200" b="1" i="1" u="none" strike="noStrike" kern="1200" baseline="0" smtClean="0">
                <a:solidFill>
                  <a:schemeClr val="tx1"/>
                </a:solidFill>
                <a:latin typeface="+mn-lt"/>
                <a:ea typeface="+mn-ea"/>
                <a:cs typeface="+mn-cs"/>
              </a:rPr>
              <a:t>Chú </a:t>
            </a:r>
            <a:r>
              <a:rPr lang="en-US" sz="1200" b="1" i="1" u="none" strike="noStrike" kern="1200" baseline="0" smtClean="0">
                <a:solidFill>
                  <a:schemeClr val="tx1"/>
                </a:solidFill>
                <a:latin typeface="+mn-lt"/>
                <a:ea typeface="+mn-ea"/>
                <a:cs typeface="+mn-cs"/>
              </a:rPr>
              <a:t>ý</a:t>
            </a:r>
            <a:r>
              <a:rPr lang="vi-VN" sz="1200" b="1" i="1"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các bridge sẽ gửi BPDU cấu h</a:t>
            </a:r>
            <a:r>
              <a:rPr lang="en-US" sz="1200" b="0" i="0" u="none" strike="noStrike" kern="1200" baseline="0" smtClean="0">
                <a:solidFill>
                  <a:schemeClr val="tx1"/>
                </a:solidFill>
                <a:latin typeface="+mn-lt"/>
                <a:ea typeface="+mn-ea"/>
                <a:cs typeface="+mn-cs"/>
              </a:rPr>
              <a:t>ì</a:t>
            </a:r>
            <a:r>
              <a:rPr lang="vi-VN" sz="1200" b="0" i="0" u="none" strike="noStrike" kern="1200" baseline="0" smtClean="0">
                <a:solidFill>
                  <a:schemeClr val="tx1"/>
                </a:solidFill>
                <a:latin typeface="+mn-lt"/>
                <a:ea typeface="+mn-ea"/>
                <a:cs typeface="+mn-cs"/>
              </a:rPr>
              <a:t>nh cho đến khi nhận nhiều hơn một BPDU tốt.</a:t>
            </a:r>
          </a:p>
          <a:p>
            <a:r>
              <a:rPr lang="vi-VN" sz="1200" b="0" i="0" u="none" strike="noStrike" kern="1200" baseline="0" smtClean="0">
                <a:solidFill>
                  <a:schemeClr val="tx1"/>
                </a:solidFill>
                <a:latin typeface="+mn-lt"/>
                <a:ea typeface="+mn-ea"/>
                <a:cs typeface="+mn-cs"/>
              </a:rPr>
              <a:t>Thêm vào đó, quá tr</a:t>
            </a:r>
            <a:r>
              <a:rPr lang="en-US" sz="1200" b="0" i="0" u="none" strike="noStrike" kern="1200" baseline="0" smtClean="0">
                <a:solidFill>
                  <a:schemeClr val="tx1"/>
                </a:solidFill>
                <a:latin typeface="+mn-lt"/>
                <a:ea typeface="+mn-ea"/>
                <a:cs typeface="+mn-cs"/>
              </a:rPr>
              <a:t>ì</a:t>
            </a:r>
            <a:r>
              <a:rPr lang="vi-VN" sz="1200" b="0" i="0" u="none" strike="noStrike" kern="1200" baseline="0" smtClean="0">
                <a:solidFill>
                  <a:schemeClr val="tx1"/>
                </a:solidFill>
                <a:latin typeface="+mn-lt"/>
                <a:ea typeface="+mn-ea"/>
                <a:cs typeface="+mn-cs"/>
              </a:rPr>
              <a:t>nh lưu lại BPDU tốt nhất cũng điều khiển việc gửi các BPDU.</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Khi một bridge lần đầu tiên hoạt động, th</a:t>
            </a:r>
            <a:r>
              <a:rPr lang="en-US" sz="1200" b="0" i="0" u="none" strike="noStrike" kern="1200" baseline="0" smtClean="0">
                <a:solidFill>
                  <a:schemeClr val="tx1"/>
                </a:solidFill>
                <a:latin typeface="+mn-lt"/>
                <a:ea typeface="+mn-ea"/>
                <a:cs typeface="+mn-cs"/>
              </a:rPr>
              <a:t>ì</a:t>
            </a:r>
            <a:r>
              <a:rPr lang="vi-VN" sz="1200" b="0" i="0" u="none" strike="noStrike" kern="1200" baseline="0" smtClean="0">
                <a:solidFill>
                  <a:schemeClr val="tx1"/>
                </a:solidFill>
                <a:latin typeface="+mn-lt"/>
                <a:ea typeface="+mn-ea"/>
                <a:cs typeface="+mn-cs"/>
              </a:rPr>
              <a:t> tất cả các cổng của nó được gửi BPDU 2s một</a:t>
            </a:r>
            <a:r>
              <a:rPr lang="en-US" sz="1200" b="0" i="0" u="none" strike="noStrike" kern="1200" baseline="0" smtClean="0">
                <a:solidFill>
                  <a:schemeClr val="tx1"/>
                </a:solidFill>
                <a:latin typeface="+mn-lt"/>
                <a:ea typeface="+mn-ea"/>
                <a:cs typeface="+mn-cs"/>
              </a:rPr>
              <a:t> lần (đây là giá trị mặc định của bộ định thời). Tuy nhiên, nếu một cổng lắng nghe một </a:t>
            </a:r>
            <a:r>
              <a:rPr lang="vi-VN" sz="1200" b="0" i="0" u="none" strike="noStrike" kern="1200" baseline="0" smtClean="0">
                <a:solidFill>
                  <a:schemeClr val="tx1"/>
                </a:solidFill>
                <a:latin typeface="+mn-lt"/>
                <a:ea typeface="+mn-ea"/>
                <a:cs typeface="+mn-cs"/>
              </a:rPr>
              <a:t>BPDU từ một bridge khác tốt hơn BPDU mà nó gửi, th</a:t>
            </a:r>
            <a:r>
              <a:rPr lang="en-US" sz="1200" b="0" i="0" u="none" strike="noStrike" kern="1200" baseline="0" smtClean="0">
                <a:solidFill>
                  <a:schemeClr val="tx1"/>
                </a:solidFill>
                <a:latin typeface="+mn-lt"/>
                <a:ea typeface="+mn-ea"/>
                <a:cs typeface="+mn-cs"/>
              </a:rPr>
              <a:t>ì</a:t>
            </a:r>
            <a:r>
              <a:rPr lang="vi-VN" sz="1200" b="0" i="0" u="none" strike="noStrike" kern="1200" baseline="0" smtClean="0">
                <a:solidFill>
                  <a:schemeClr val="tx1"/>
                </a:solidFill>
                <a:latin typeface="+mn-lt"/>
                <a:ea typeface="+mn-ea"/>
                <a:cs typeface="+mn-cs"/>
              </a:rPr>
              <a:t> cổng sẽ ngưng gửi BPDU. Nếu</a:t>
            </a:r>
            <a:r>
              <a:rPr lang="en-US" sz="1200" b="0" i="0" u="none" strike="noStrike" kern="1200" baseline="0" smtClean="0">
                <a:solidFill>
                  <a:schemeClr val="tx1"/>
                </a:solidFill>
                <a:latin typeface="+mn-lt"/>
                <a:ea typeface="+mn-ea"/>
                <a:cs typeface="+mn-cs"/>
              </a:rPr>
              <a:t> </a:t>
            </a:r>
            <a:r>
              <a:rPr lang="vi-VN" sz="1200" b="0" i="0" u="none" strike="noStrike" kern="1200" baseline="0" smtClean="0">
                <a:solidFill>
                  <a:schemeClr val="tx1"/>
                </a:solidFill>
                <a:latin typeface="+mn-lt"/>
                <a:ea typeface="+mn-ea"/>
                <a:cs typeface="+mn-cs"/>
              </a:rPr>
              <a:t>BPDU này từ một lân cận ngưng đến trong một khoảng thời gian (20 s là mặc định) th</a:t>
            </a:r>
            <a:r>
              <a:rPr lang="en-US" sz="1200" b="0" i="0" u="none" strike="noStrike" kern="1200" baseline="0" smtClean="0">
                <a:solidFill>
                  <a:schemeClr val="tx1"/>
                </a:solidFill>
                <a:latin typeface="+mn-lt"/>
                <a:ea typeface="+mn-ea"/>
                <a:cs typeface="+mn-cs"/>
              </a:rPr>
              <a:t>ì cổng tiếp tục gửi BPDU lại lần nữa.</a:t>
            </a:r>
          </a:p>
          <a:p>
            <a:r>
              <a:rPr lang="en-US" sz="1200" b="1" i="1" u="none" strike="noStrike" kern="1200" baseline="0" smtClean="0">
                <a:solidFill>
                  <a:schemeClr val="tx1"/>
                </a:solidFill>
                <a:latin typeface="+mn-lt"/>
                <a:ea typeface="+mn-ea"/>
                <a:cs typeface="+mn-cs"/>
              </a:rPr>
              <a:t>Chú ý : </a:t>
            </a:r>
            <a:r>
              <a:rPr lang="en-US" sz="1200" b="0" i="0" u="none" strike="noStrike" kern="1200" baseline="0" smtClean="0">
                <a:solidFill>
                  <a:schemeClr val="tx1"/>
                </a:solidFill>
                <a:latin typeface="+mn-lt"/>
                <a:ea typeface="+mn-ea"/>
                <a:cs typeface="+mn-cs"/>
              </a:rPr>
              <a:t>có 2 loại BPDU là BPDU cấu h.nh và BPDU thông báo thay đổi cấu trúc mạng</a:t>
            </a:r>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14</a:t>
            </a:fld>
            <a:endParaRPr lang="en-GB"/>
          </a:p>
        </p:txBody>
      </p:sp>
    </p:spTree>
    <p:extLst>
      <p:ext uri="{BB962C8B-B14F-4D97-AF65-F5344CB8AC3E}">
        <p14:creationId xmlns:p14="http://schemas.microsoft.com/office/powerpoint/2010/main" val="154435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gif"/><Relationship Id="rId4" Type="http://schemas.openxmlformats.org/officeDocument/2006/relationships/image" Target="../media/image6.gif"/><Relationship Id="rId5" Type="http://schemas.openxmlformats.org/officeDocument/2006/relationships/image" Target="../media/image7.jpeg"/><Relationship Id="rId6"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white">
          <a:xfrm>
            <a:off x="0" y="5181600"/>
            <a:ext cx="9144000" cy="1676400"/>
          </a:xfrm>
          <a:prstGeom prst="rect">
            <a:avLst/>
          </a:prstGeom>
          <a:solidFill>
            <a:srgbClr val="A0B5C4">
              <a:alpha val="30980"/>
            </a:srgbClr>
          </a:solidFill>
          <a:ln w="9525">
            <a:noFill/>
            <a:miter lim="800000"/>
            <a:headEnd/>
            <a:tailEnd/>
          </a:ln>
          <a:effectLst/>
        </p:spPr>
        <p:txBody>
          <a:bodyPr wrap="none" anchor="ctr"/>
          <a:lstStyle/>
          <a:p>
            <a:pPr>
              <a:defRPr/>
            </a:pPr>
            <a:endParaRPr lang="en-US">
              <a:cs typeface="+mn-cs"/>
            </a:endParaRPr>
          </a:p>
        </p:txBody>
      </p:sp>
      <p:sp>
        <p:nvSpPr>
          <p:cNvPr id="15" name="Rectangle 14"/>
          <p:cNvSpPr>
            <a:spLocks noChangeArrowheads="1"/>
          </p:cNvSpPr>
          <p:nvPr userDrawn="1"/>
        </p:nvSpPr>
        <p:spPr bwMode="gray">
          <a:xfrm>
            <a:off x="0" y="1663700"/>
            <a:ext cx="9144000" cy="2324100"/>
          </a:xfrm>
          <a:prstGeom prst="rect">
            <a:avLst/>
          </a:prstGeom>
          <a:solidFill>
            <a:srgbClr val="003366"/>
          </a:solidFill>
          <a:ln w="9525">
            <a:noFill/>
            <a:miter lim="800000"/>
            <a:headEnd/>
            <a:tailEnd/>
          </a:ln>
          <a:effectLst/>
        </p:spPr>
        <p:txBody>
          <a:bodyPr wrap="none" anchor="ctr"/>
          <a:lstStyle/>
          <a:p>
            <a:pPr>
              <a:defRPr/>
            </a:pPr>
            <a:endParaRPr lang="en-US">
              <a:cs typeface="+mn-cs"/>
            </a:endParaRPr>
          </a:p>
        </p:txBody>
      </p:sp>
      <p:sp>
        <p:nvSpPr>
          <p:cNvPr id="16" name="AutoShape 21"/>
          <p:cNvSpPr>
            <a:spLocks noChangeArrowheads="1"/>
          </p:cNvSpPr>
          <p:nvPr userDrawn="1"/>
        </p:nvSpPr>
        <p:spPr bwMode="gray">
          <a:xfrm>
            <a:off x="7696200" y="594360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17" name="AutoShape 22"/>
          <p:cNvSpPr>
            <a:spLocks noChangeArrowheads="1"/>
          </p:cNvSpPr>
          <p:nvPr userDrawn="1"/>
        </p:nvSpPr>
        <p:spPr bwMode="gray">
          <a:xfrm>
            <a:off x="8229600" y="563880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18" name="AutoShape 23"/>
          <p:cNvSpPr>
            <a:spLocks noChangeArrowheads="1"/>
          </p:cNvSpPr>
          <p:nvPr userDrawn="1"/>
        </p:nvSpPr>
        <p:spPr bwMode="gray">
          <a:xfrm>
            <a:off x="8220075" y="622935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20" name="AutoShape 113" descr="gdd01"/>
          <p:cNvSpPr>
            <a:spLocks noChangeArrowheads="1"/>
          </p:cNvSpPr>
          <p:nvPr userDrawn="1"/>
        </p:nvSpPr>
        <p:spPr bwMode="gray">
          <a:xfrm>
            <a:off x="12700" y="2044700"/>
            <a:ext cx="1752600" cy="1600200"/>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1" name="AutoShape 114" descr="gdd04"/>
          <p:cNvSpPr>
            <a:spLocks noChangeArrowheads="1"/>
          </p:cNvSpPr>
          <p:nvPr userDrawn="1"/>
        </p:nvSpPr>
        <p:spPr bwMode="gray">
          <a:xfrm>
            <a:off x="1460500" y="1206500"/>
            <a:ext cx="1828800" cy="1600200"/>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2" name="AutoShape 115" descr="gdd03"/>
          <p:cNvSpPr>
            <a:spLocks noChangeArrowheads="1"/>
          </p:cNvSpPr>
          <p:nvPr userDrawn="1"/>
        </p:nvSpPr>
        <p:spPr bwMode="gray">
          <a:xfrm>
            <a:off x="1422400" y="2921000"/>
            <a:ext cx="1828800" cy="1600200"/>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pic>
        <p:nvPicPr>
          <p:cNvPr id="23" name="Picture 6" descr="D:\HCMUTE\Khoa\hinhkhoa\logo_jpeg.jpg"/>
          <p:cNvPicPr>
            <a:picLocks noChangeAspect="1" noChangeArrowheads="1"/>
          </p:cNvPicPr>
          <p:nvPr userDrawn="1"/>
        </p:nvPicPr>
        <p:blipFill>
          <a:blip r:embed="rId5" cstate="print"/>
          <a:srcRect/>
          <a:stretch>
            <a:fillRect/>
          </a:stretch>
        </p:blipFill>
        <p:spPr bwMode="auto">
          <a:xfrm>
            <a:off x="7843838" y="0"/>
            <a:ext cx="1300162" cy="1295400"/>
          </a:xfrm>
          <a:prstGeom prst="rect">
            <a:avLst/>
          </a:prstGeom>
          <a:noFill/>
          <a:ln w="9525">
            <a:noFill/>
            <a:miter lim="800000"/>
            <a:headEnd/>
            <a:tailEnd/>
          </a:ln>
        </p:spPr>
      </p:pic>
      <p:sp>
        <p:nvSpPr>
          <p:cNvPr id="24" name="Rectangle 3"/>
          <p:cNvSpPr txBox="1">
            <a:spLocks noChangeArrowheads="1"/>
          </p:cNvSpPr>
          <p:nvPr userDrawn="1"/>
        </p:nvSpPr>
        <p:spPr bwMode="white">
          <a:xfrm>
            <a:off x="1295400" y="330200"/>
            <a:ext cx="6477000" cy="838200"/>
          </a:xfrm>
          <a:prstGeom prst="rect">
            <a:avLst/>
          </a:prstGeom>
          <a:noFill/>
          <a:ln w="9525">
            <a:noFill/>
            <a:miter lim="800000"/>
            <a:headEnd/>
            <a:tailEnd/>
          </a:ln>
        </p:spPr>
        <p:txBody>
          <a:bodyPr/>
          <a:lstStyle>
            <a:lvl1pPr marL="0" indent="0" algn="r">
              <a:buFont typeface="Wingdings" pitchFamily="2" charset="2"/>
              <a:buNone/>
              <a:defRPr sz="2800">
                <a:solidFill>
                  <a:schemeClr val="bg1"/>
                </a:solidFill>
              </a:defRPr>
            </a:lvl1pPr>
          </a:lstStyle>
          <a:p>
            <a:pPr algn="ctr" eaLnBrk="0" hangingPunct="0">
              <a:spcBef>
                <a:spcPct val="20000"/>
              </a:spcBef>
              <a:buClr>
                <a:schemeClr val="hlink"/>
              </a:buClr>
              <a:defRPr/>
            </a:pPr>
            <a:r>
              <a:rPr lang="en-US" sz="3800" b="1" kern="0" dirty="0" smtClean="0">
                <a:solidFill>
                  <a:srgbClr val="5086C2"/>
                </a:solidFill>
                <a:latin typeface="Times New Roman" pitchFamily="18" charset="0"/>
                <a:cs typeface="Times New Roman" pitchFamily="18" charset="0"/>
              </a:rPr>
              <a:t>Networking Essentials</a:t>
            </a:r>
            <a:endParaRPr lang="en-US" sz="3800" b="1" kern="0" dirty="0">
              <a:solidFill>
                <a:srgbClr val="5086C2"/>
              </a:solidFill>
              <a:latin typeface="Times New Roman" pitchFamily="18" charset="0"/>
              <a:cs typeface="Times New Roman" pitchFamily="18" charset="0"/>
            </a:endParaRPr>
          </a:p>
        </p:txBody>
      </p:sp>
      <p:pic>
        <p:nvPicPr>
          <p:cNvPr id="26" name="Picture 2" descr="G:\MIT 2014\logo\logo\logo-truong.jpg"/>
          <p:cNvPicPr>
            <a:picLocks noChangeAspect="1" noChangeArrowheads="1"/>
          </p:cNvPicPr>
          <p:nvPr userDrawn="1"/>
        </p:nvPicPr>
        <p:blipFill>
          <a:blip r:embed="rId6" cstate="print"/>
          <a:srcRect/>
          <a:stretch>
            <a:fillRect/>
          </a:stretch>
        </p:blipFill>
        <p:spPr bwMode="auto">
          <a:xfrm>
            <a:off x="-1" y="0"/>
            <a:ext cx="1210165" cy="1295400"/>
          </a:xfrm>
          <a:prstGeom prst="rect">
            <a:avLst/>
          </a:prstGeom>
          <a:noFill/>
          <a:effectLst>
            <a:outerShdw blurRad="50800" dist="50800" dir="5400000" algn="ctr" rotWithShape="0">
              <a:srgbClr val="000000">
                <a:alpha val="0"/>
              </a:srgbClr>
            </a:outerShdw>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D5038CF1-A7C8-40BD-B6B0-0DD8C764D05E}" type="slidenum">
              <a:rPr lang="en-GB" smtClean="0"/>
              <a:pPr/>
              <a:t>‹#›</a:t>
            </a:fld>
            <a:endParaRPr lang="en-GB"/>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457201" y="6248207"/>
            <a:ext cx="5573483" cy="365125"/>
          </a:xfrm>
        </p:spPr>
        <p:txBody>
          <a:bodyPr/>
          <a:lstStyle/>
          <a:p>
            <a:r>
              <a:rPr lang="en-GB" smtClean="0"/>
              <a:t>LẬP TRÌNH VISUAL BASIC</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5038CF1-A7C8-40BD-B6B0-0DD8C764D05E}"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6763" y="236538"/>
            <a:ext cx="76231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1628775"/>
            <a:ext cx="8221662" cy="2327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8788" y="4108450"/>
            <a:ext cx="8221662" cy="2327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75930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smtClean="0"/>
              <a:t>Click to edit Master title style</a:t>
            </a:r>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smtClean="0"/>
              <a:t>Click to edit Master title style</a:t>
            </a:r>
            <a:endParaRPr kumimoji="0"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5038CF1-A7C8-40BD-B6B0-0DD8C764D05E}" type="slidenum">
              <a:rPr lang="en-GB" smtClean="0"/>
              <a:pPr/>
              <a:t>‹#›</a:t>
            </a:fld>
            <a:endParaRPr lang="en-GB"/>
          </a:p>
        </p:txBody>
      </p:sp>
      <p:sp>
        <p:nvSpPr>
          <p:cNvPr id="10"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
        <p:nvSpPr>
          <p:cNvPr id="11"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12"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D5038CF1-A7C8-40BD-B6B0-0DD8C764D05E}" type="slidenum">
              <a:rPr lang="en-GB" smtClean="0"/>
              <a:pPr/>
              <a:t>‹#›</a:t>
            </a:fld>
            <a:endParaRPr lang="en-GB"/>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dirty="0" smtClean="0"/>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2" name="Slide Number Placeholder 11"/>
          <p:cNvSpPr>
            <a:spLocks noGrp="1"/>
          </p:cNvSpPr>
          <p:nvPr>
            <p:ph type="sldNum" sz="quarter" idx="16"/>
          </p:nvPr>
        </p:nvSpPr>
        <p:spPr/>
        <p:txBody>
          <a:bodyPr rtlCol="0"/>
          <a:lstStyle/>
          <a:p>
            <a:fld id="{D5038CF1-A7C8-40BD-B6B0-0DD8C764D05E}" type="slidenum">
              <a:rPr lang="en-GB" smtClean="0"/>
              <a:pPr/>
              <a:t>‹#›</a:t>
            </a:fld>
            <a:endParaRPr lang="en-GB"/>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9" name="Footer Placeholder 2"/>
          <p:cNvSpPr>
            <a:spLocks noGrp="1"/>
          </p:cNvSpPr>
          <p:nvPr>
            <p:ph type="ftr" sz="quarter" idx="17"/>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6"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5038CF1-A7C8-40BD-B6B0-0DD8C764D05E}" type="slidenum">
              <a:rPr lang="en-GB" smtClean="0"/>
              <a:pPr/>
              <a:t>‹#›</a:t>
            </a:fld>
            <a:endParaRPr lang="en-GB" dirty="0"/>
          </a:p>
        </p:txBody>
      </p:sp>
      <p:sp>
        <p:nvSpPr>
          <p:cNvPr id="5"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
        <p:nvSpPr>
          <p:cNvPr id="6"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7"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dirty="0" smtClean="0"/>
              <a:t>Click to edit Master title style</a:t>
            </a:r>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Times New Roman" pitchFamily="18" charset="0"/>
                <a:cs typeface="Times New Roman" pitchFamily="18" charset="0"/>
              </a:defRPr>
            </a:lvl1pPr>
            <a:lvl2pPr>
              <a:buNone/>
              <a:defRPr sz="1200"/>
            </a:lvl2pPr>
            <a:lvl3pPr>
              <a:buNone/>
              <a:defRPr sz="1000"/>
            </a:lvl3pPr>
            <a:lvl4pPr>
              <a:buNone/>
              <a:defRPr sz="900"/>
            </a:lvl4pPr>
            <a:lvl5pPr>
              <a:buNone/>
              <a:defRPr sz="900"/>
            </a:lvl5pPr>
          </a:lstStyle>
          <a:p>
            <a:pPr lvl="0" eaLnBrk="1" latinLnBrk="0" hangingPunct="1"/>
            <a:r>
              <a:rPr kumimoji="0" lang="en-US" dirty="0"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dirty="0"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5038CF1-A7C8-40BD-B6B0-0DD8C764D05E}" type="slidenum">
              <a:rPr lang="en-GB" smtClean="0"/>
              <a:pPr/>
              <a:t>‹#›</a:t>
            </a:fld>
            <a:endParaRPr lang="en-GB"/>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3.jpeg"/><Relationship Id="rId15" Type="http://schemas.openxmlformats.org/officeDocument/2006/relationships/hyperlink" Target="http://baigiai.vn/"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5038CF1-A7C8-40BD-B6B0-0DD8C764D05E}" type="slidenum">
              <a:rPr lang="en-GB" smtClean="0"/>
              <a:pPr/>
              <a:t>‹#›</a:t>
            </a:fld>
            <a:endParaRPr lang="en-GB" dirty="0"/>
          </a:p>
        </p:txBody>
      </p:sp>
      <p:pic>
        <p:nvPicPr>
          <p:cNvPr id="11" name="Picture 2" descr="G:\MIT 2014\logo\logo\logo-truong.jpg"/>
          <p:cNvPicPr>
            <a:picLocks noChangeAspect="1" noChangeArrowheads="1"/>
          </p:cNvPicPr>
          <p:nvPr userDrawn="1"/>
        </p:nvPicPr>
        <p:blipFill>
          <a:blip r:embed="rId14" cstate="print"/>
          <a:srcRect/>
          <a:stretch>
            <a:fillRect/>
          </a:stretch>
        </p:blipFill>
        <p:spPr bwMode="auto">
          <a:xfrm>
            <a:off x="7884368" y="260648"/>
            <a:ext cx="879248" cy="941176"/>
          </a:xfrm>
          <a:prstGeom prst="rect">
            <a:avLst/>
          </a:prstGeom>
          <a:noFill/>
          <a:effectLst>
            <a:outerShdw blurRad="50800" dist="50800" dir="5400000" algn="ctr" rotWithShape="0">
              <a:srgbClr val="000000">
                <a:alpha val="0"/>
              </a:srgbClr>
            </a:outerShdw>
          </a:effectLst>
        </p:spPr>
      </p:pic>
      <p:sp>
        <p:nvSpPr>
          <p:cNvPr id="12" name="Rectangle 6"/>
          <p:cNvSpPr txBox="1">
            <a:spLocks noChangeArrowheads="1"/>
          </p:cNvSpPr>
          <p:nvPr userDrawn="1"/>
        </p:nvSpPr>
        <p:spPr bwMode="auto">
          <a:xfrm>
            <a:off x="6084168" y="5546700"/>
            <a:ext cx="520700" cy="3810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smtClean="0">
                <a:solidFill>
                  <a:schemeClr val="bg1"/>
                </a:solidFill>
                <a:latin typeface="Corbel" pitchFamily="34" charset="0"/>
                <a:cs typeface="+mn-cs"/>
              </a:rPr>
              <a:t>LT</a:t>
            </a:r>
            <a:endParaRPr lang="en-US" sz="1800" b="1" dirty="0">
              <a:solidFill>
                <a:schemeClr val="bg1"/>
              </a:solidFill>
              <a:latin typeface="Corbel" pitchFamily="34" charset="0"/>
              <a:cs typeface="+mn-cs"/>
            </a:endParaRPr>
          </a:p>
        </p:txBody>
      </p:sp>
      <p:sp>
        <p:nvSpPr>
          <p:cNvPr id="15" name="Rectangle 6"/>
          <p:cNvSpPr txBox="1">
            <a:spLocks noChangeArrowheads="1"/>
          </p:cNvSpPr>
          <p:nvPr userDrawn="1"/>
        </p:nvSpPr>
        <p:spPr bwMode="auto">
          <a:xfrm>
            <a:off x="6642968" y="5229200"/>
            <a:ext cx="495300" cy="4699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smtClean="0">
                <a:solidFill>
                  <a:schemeClr val="bg1"/>
                </a:solidFill>
                <a:latin typeface="Corbel" pitchFamily="34" charset="0"/>
                <a:cs typeface="+mn-cs"/>
              </a:rPr>
              <a:t>VB</a:t>
            </a:r>
            <a:endParaRPr lang="en-US" sz="1800" b="1" dirty="0">
              <a:solidFill>
                <a:schemeClr val="bg1"/>
              </a:solidFill>
              <a:latin typeface="Corbel" pitchFamily="34" charset="0"/>
              <a:cs typeface="+mn-cs"/>
            </a:endParaRPr>
          </a:p>
        </p:txBody>
      </p:sp>
      <p:sp>
        <p:nvSpPr>
          <p:cNvPr id="18"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19"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
        <p:nvSpPr>
          <p:cNvPr id="2" name="TextBox 1">
            <a:hlinkClick r:id="rId15"/>
          </p:cNvPr>
          <p:cNvSpPr txBox="1"/>
          <p:nvPr userDrawn="1"/>
        </p:nvSpPr>
        <p:spPr>
          <a:xfrm>
            <a:off x="8126288" y="1249015"/>
            <a:ext cx="982216" cy="307777"/>
          </a:xfrm>
          <a:prstGeom prst="rect">
            <a:avLst/>
          </a:prstGeom>
          <a:noFill/>
          <a:ln>
            <a:noFill/>
          </a:ln>
        </p:spPr>
        <p:txBody>
          <a:bodyPr wrap="square" rtlCol="0">
            <a:spAutoFit/>
          </a:bodyPr>
          <a:lstStyle/>
          <a:p>
            <a:r>
              <a:rPr lang="en-US" sz="1400" smtClean="0">
                <a:solidFill>
                  <a:schemeClr val="bg1"/>
                </a:solidFill>
              </a:rPr>
              <a:t>baigiai.vn</a:t>
            </a:r>
            <a:endParaRPr lang="en-US" sz="140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6"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500"/>
                                        <p:tgtEl>
                                          <p:spTgt spid="1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hf hdr="0"/>
  <p:txStyles>
    <p:title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Arial" pitchFamily="34" charset="0"/>
          <a:ea typeface="+mn-ea"/>
          <a:cs typeface="Arial"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Arial" pitchFamily="34" charset="0"/>
          <a:ea typeface="+mn-ea"/>
          <a:cs typeface="Arial"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Arial" pitchFamily="34" charset="0"/>
          <a:ea typeface="+mn-ea"/>
          <a:cs typeface="Arial"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Arial" pitchFamily="34" charset="0"/>
          <a:ea typeface="+mn-ea"/>
          <a:cs typeface="Arial"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Arial" pitchFamily="34" charset="0"/>
          <a:ea typeface="+mn-ea"/>
          <a:cs typeface="Arial"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wmf"/><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24.jpe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25.jpe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6.jpe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27.jpe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8.jpeg"/><Relationship Id="rId5" Type="http://schemas.openxmlformats.org/officeDocument/2006/relationships/image" Target="../media/image29.jpe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30.jpe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31.jpe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32.jpeg"/><Relationship Id="rId5" Type="http://schemas.openxmlformats.org/officeDocument/2006/relationships/image" Target="../media/image33.jpe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34.jpe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35.jpeg"/><Relationship Id="rId5" Type="http://schemas.openxmlformats.org/officeDocument/2006/relationships/image" Target="../media/image36.jpe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35.jpeg"/><Relationship Id="rId5" Type="http://schemas.openxmlformats.org/officeDocument/2006/relationships/image" Target="../media/image37.jpe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38.jpeg"/><Relationship Id="rId5" Type="http://schemas.openxmlformats.org/officeDocument/2006/relationships/image" Target="../media/image39.jpe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40.jpeg"/><Relationship Id="rId5" Type="http://schemas.openxmlformats.org/officeDocument/2006/relationships/image" Target="../media/image39.jpeg"/><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41.jpeg"/><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42.jpeg"/><Relationship Id="rId5" Type="http://schemas.openxmlformats.org/officeDocument/2006/relationships/image" Target="../media/image43.jpeg"/><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44.jpeg"/><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45.jpeg"/><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46.jpeg"/><Relationship Id="rId5" Type="http://schemas.openxmlformats.org/officeDocument/2006/relationships/image" Target="../media/image47.jpeg"/><Relationship Id="rId6" Type="http://schemas.openxmlformats.org/officeDocument/2006/relationships/image" Target="../media/image48.jpeg"/><Relationship Id="rId7" Type="http://schemas.openxmlformats.org/officeDocument/2006/relationships/image" Target="../media/image49.jpe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40.jpe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image" Target="../media/image50.jpeg"/><Relationship Id="rId5" Type="http://schemas.openxmlformats.org/officeDocument/2006/relationships/image" Target="../media/image51.jpe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image" Target="../media/image52.jpeg"/><Relationship Id="rId5" Type="http://schemas.openxmlformats.org/officeDocument/2006/relationships/image" Target="../media/image53.jpe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54.jpeg"/><Relationship Id="rId5" Type="http://schemas.openxmlformats.org/officeDocument/2006/relationships/image" Target="../media/image55.jpeg"/><Relationship Id="rId6" Type="http://schemas.openxmlformats.org/officeDocument/2006/relationships/image" Target="../media/image56.jpeg"/><Relationship Id="rId7" Type="http://schemas.openxmlformats.org/officeDocument/2006/relationships/image" Target="../media/image57.jpeg"/><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58.jpeg"/><Relationship Id="rId5" Type="http://schemas.openxmlformats.org/officeDocument/2006/relationships/image" Target="../media/image59.jpeg"/><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60.jpeg"/><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61.jpeg"/><Relationship Id="rId5" Type="http://schemas.openxmlformats.org/officeDocument/2006/relationships/image" Target="../media/image62.jpeg"/><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63.jpeg"/><Relationship Id="rId5" Type="http://schemas.openxmlformats.org/officeDocument/2006/relationships/image" Target="../media/image61.jpeg"/><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image" Target="../media/image64.jpeg"/><Relationship Id="rId5" Type="http://schemas.openxmlformats.org/officeDocument/2006/relationships/image" Target="../media/image65.jpeg"/><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66.jpeg"/><Relationship Id="rId5" Type="http://schemas.openxmlformats.org/officeDocument/2006/relationships/image" Target="../media/image67.jpeg"/><Relationship Id="rId6" Type="http://schemas.openxmlformats.org/officeDocument/2006/relationships/image" Target="../media/image68.jpeg"/><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67.jpeg"/><Relationship Id="rId5" Type="http://schemas.openxmlformats.org/officeDocument/2006/relationships/image" Target="../media/image68.jpeg"/><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7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81.xml.rels><?xml version="1.0" encoding="UTF-8" standalone="yes"?>
<Relationships xmlns="http://schemas.openxmlformats.org/package/2006/relationships"><Relationship Id="rId3" Type="http://schemas.openxmlformats.org/officeDocument/2006/relationships/image" Target="../media/image71.wmf"/><Relationship Id="rId4" Type="http://schemas.openxmlformats.org/officeDocument/2006/relationships/image" Target="../media/image72.wmf"/><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7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7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 Id="rId3" Type="http://schemas.openxmlformats.org/officeDocument/2006/relationships/image" Target="../media/image7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7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7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image" Target="../media/image7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7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 Id="rId3" Type="http://schemas.openxmlformats.org/officeDocument/2006/relationships/image" Target="../media/image8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8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 Id="rId3" Type="http://schemas.openxmlformats.org/officeDocument/2006/relationships/image" Target="../media/image8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4294967295"/>
          </p:nvPr>
        </p:nvSpPr>
        <p:spPr bwMode="white">
          <a:xfrm>
            <a:off x="3995936" y="2349500"/>
            <a:ext cx="4248472" cy="990600"/>
          </a:xfrm>
        </p:spPr>
        <p:txBody>
          <a:bodyPr>
            <a:normAutofit/>
          </a:bodyPr>
          <a:lstStyle>
            <a:lvl1pPr marL="0" indent="0" algn="r">
              <a:buFont typeface="Wingdings" pitchFamily="2" charset="2"/>
              <a:buNone/>
              <a:defRPr sz="3000" baseline="0">
                <a:solidFill>
                  <a:schemeClr val="tx1"/>
                </a:solidFill>
                <a:latin typeface="Times New Roman" pitchFamily="18" charset="0"/>
                <a:cs typeface="Times New Roman" pitchFamily="18" charset="0"/>
              </a:defRPr>
            </a:lvl1pPr>
          </a:lstStyle>
          <a:p>
            <a:pPr>
              <a:spcBef>
                <a:spcPct val="0"/>
              </a:spcBef>
            </a:pPr>
            <a:r>
              <a:rPr lang="en-US" sz="2800" dirty="0"/>
              <a:t>Virtual </a:t>
            </a:r>
            <a:r>
              <a:rPr lang="en-US" sz="2800" dirty="0" smtClean="0"/>
              <a:t>LAN (</a:t>
            </a:r>
            <a:r>
              <a:rPr lang="en-US" sz="2800" dirty="0"/>
              <a:t>VLAN)</a:t>
            </a:r>
            <a:endParaRPr lang="en-US" altLang="en-US" sz="2800" b="1" dirty="0">
              <a:solidFill>
                <a:srgbClr val="FFFFFF"/>
              </a:solidFill>
              <a:latin typeface="Arial" charset="0"/>
            </a:endParaRPr>
          </a:p>
        </p:txBody>
      </p:sp>
      <p:sp>
        <p:nvSpPr>
          <p:cNvPr id="5" name="Text Box 14"/>
          <p:cNvSpPr txBox="1">
            <a:spLocks noChangeArrowheads="1"/>
          </p:cNvSpPr>
          <p:nvPr/>
        </p:nvSpPr>
        <p:spPr bwMode="auto">
          <a:xfrm>
            <a:off x="4953000" y="4257675"/>
            <a:ext cx="4178300" cy="877163"/>
          </a:xfrm>
          <a:prstGeom prst="rect">
            <a:avLst/>
          </a:prstGeom>
          <a:noFill/>
          <a:ln w="9525">
            <a:noFill/>
            <a:miter lim="800000"/>
            <a:headEnd/>
            <a:tailEnd/>
          </a:ln>
          <a:effectLst/>
        </p:spPr>
        <p:txBody>
          <a:bodyPr>
            <a:spAutoFit/>
          </a:bodyPr>
          <a:lstStyle/>
          <a:p>
            <a:pPr algn="r">
              <a:defRPr/>
            </a:pPr>
            <a:r>
              <a:rPr lang="en-US" sz="1700" b="1" dirty="0" err="1" smtClean="0">
                <a:solidFill>
                  <a:srgbClr val="5086C2"/>
                </a:solidFill>
                <a:latin typeface="Tahoma" pitchFamily="34" charset="0"/>
                <a:cs typeface="Tahoma" pitchFamily="34" charset="0"/>
              </a:rPr>
              <a:t>ThS</a:t>
            </a:r>
            <a:r>
              <a:rPr lang="en-US" sz="1700" b="1" dirty="0" smtClean="0">
                <a:solidFill>
                  <a:srgbClr val="5086C2"/>
                </a:solidFill>
                <a:latin typeface="Tahoma" pitchFamily="34" charset="0"/>
                <a:cs typeface="Tahoma" pitchFamily="34" charset="0"/>
              </a:rPr>
              <a:t>. </a:t>
            </a:r>
            <a:r>
              <a:rPr lang="en-US" sz="1700" b="1" dirty="0" err="1" smtClean="0">
                <a:solidFill>
                  <a:srgbClr val="5086C2"/>
                </a:solidFill>
                <a:latin typeface="Tahoma" pitchFamily="34" charset="0"/>
                <a:cs typeface="Tahoma" pitchFamily="34" charset="0"/>
              </a:rPr>
              <a:t>Nguyễn</a:t>
            </a:r>
            <a:r>
              <a:rPr lang="en-US" sz="1700" b="1" dirty="0" smtClean="0">
                <a:solidFill>
                  <a:srgbClr val="5086C2"/>
                </a:solidFill>
                <a:latin typeface="Tahoma" pitchFamily="34" charset="0"/>
                <a:cs typeface="Tahoma" pitchFamily="34" charset="0"/>
              </a:rPr>
              <a:t> </a:t>
            </a:r>
            <a:r>
              <a:rPr lang="en-US" sz="1700" b="1" dirty="0" err="1" smtClean="0">
                <a:solidFill>
                  <a:srgbClr val="5086C2"/>
                </a:solidFill>
                <a:latin typeface="Tahoma" pitchFamily="34" charset="0"/>
                <a:cs typeface="Tahoma" pitchFamily="34" charset="0"/>
              </a:rPr>
              <a:t>Hữu</a:t>
            </a:r>
            <a:r>
              <a:rPr lang="en-US" sz="1700" b="1" dirty="0" smtClean="0">
                <a:solidFill>
                  <a:srgbClr val="5086C2"/>
                </a:solidFill>
                <a:latin typeface="Tahoma" pitchFamily="34" charset="0"/>
                <a:cs typeface="Tahoma" pitchFamily="34" charset="0"/>
              </a:rPr>
              <a:t> Trung</a:t>
            </a:r>
            <a:endParaRPr lang="en-US" sz="1700" b="1" dirty="0">
              <a:solidFill>
                <a:srgbClr val="5086C2"/>
              </a:solidFill>
              <a:latin typeface="Tahoma" pitchFamily="34" charset="0"/>
              <a:cs typeface="Tahoma" pitchFamily="34" charset="0"/>
            </a:endParaRPr>
          </a:p>
          <a:p>
            <a:pPr algn="r">
              <a:defRPr/>
            </a:pPr>
            <a:r>
              <a:rPr lang="en-US" sz="1700" b="1" dirty="0" err="1">
                <a:solidFill>
                  <a:srgbClr val="5086C2"/>
                </a:solidFill>
                <a:latin typeface="Tahoma" pitchFamily="34" charset="0"/>
                <a:cs typeface="Tahoma" pitchFamily="34" charset="0"/>
              </a:rPr>
              <a:t>Khoa</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Công</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nghệ</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Thông</a:t>
            </a:r>
            <a:r>
              <a:rPr lang="en-US" sz="1700" b="1" dirty="0">
                <a:solidFill>
                  <a:srgbClr val="5086C2"/>
                </a:solidFill>
                <a:latin typeface="Tahoma" pitchFamily="34" charset="0"/>
                <a:cs typeface="Tahoma" pitchFamily="34" charset="0"/>
              </a:rPr>
              <a:t> tin</a:t>
            </a:r>
          </a:p>
          <a:p>
            <a:pPr algn="r">
              <a:defRPr/>
            </a:pPr>
            <a:r>
              <a:rPr lang="en-US" sz="1700" b="1" dirty="0" err="1">
                <a:solidFill>
                  <a:srgbClr val="5086C2"/>
                </a:solidFill>
                <a:latin typeface="Tahoma" pitchFamily="34" charset="0"/>
                <a:cs typeface="Tahoma" pitchFamily="34" charset="0"/>
              </a:rPr>
              <a:t>Đại</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học</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Sư</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phạm</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Kỹ</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thuật</a:t>
            </a:r>
            <a:r>
              <a:rPr lang="en-US" sz="1700" b="1" dirty="0">
                <a:solidFill>
                  <a:srgbClr val="5086C2"/>
                </a:solidFill>
                <a:latin typeface="Tahoma" pitchFamily="34" charset="0"/>
                <a:cs typeface="Tahoma" pitchFamily="34" charset="0"/>
              </a:rPr>
              <a:t> TP.HCM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10</a:t>
            </a:fld>
            <a:endParaRPr lang="en-GB"/>
          </a:p>
        </p:txBody>
      </p:sp>
      <p:sp>
        <p:nvSpPr>
          <p:cNvPr id="4" name="Content Placeholder 3"/>
          <p:cNvSpPr>
            <a:spLocks noGrp="1"/>
          </p:cNvSpPr>
          <p:nvPr>
            <p:ph sz="quarter" idx="1"/>
          </p:nvPr>
        </p:nvSpPr>
        <p:spPr/>
        <p:txBody>
          <a:bodyPr>
            <a:normAutofit lnSpcReduction="10000"/>
          </a:bodyPr>
          <a:lstStyle/>
          <a:p>
            <a:pPr lvl="1" algn="just"/>
            <a:r>
              <a:rPr lang="vi-VN" sz="2400" smtClean="0"/>
              <a:t>Mạng </a:t>
            </a:r>
            <a:r>
              <a:rPr lang="vi-VN" sz="2400"/>
              <a:t>Bridged và </a:t>
            </a:r>
            <a:r>
              <a:rPr lang="en-US" sz="2400" smtClean="0"/>
              <a:t>Switch</a:t>
            </a:r>
            <a:r>
              <a:rPr lang="vi-VN" sz="2400" smtClean="0"/>
              <a:t> </a:t>
            </a:r>
            <a:r>
              <a:rPr lang="vi-VN" sz="2400"/>
              <a:t>thường được thiết kế với các liên kết dự phòng và các thiết </a:t>
            </a:r>
            <a:r>
              <a:rPr lang="vi-VN" sz="2400" smtClean="0"/>
              <a:t>bị</a:t>
            </a:r>
            <a:r>
              <a:rPr lang="en-US" sz="2400" smtClean="0"/>
              <a:t> sẽ có </a:t>
            </a:r>
            <a:r>
              <a:rPr lang="vi-VN" sz="2400" smtClean="0"/>
              <a:t>vấn </a:t>
            </a:r>
            <a:r>
              <a:rPr lang="vi-VN" sz="2400"/>
              <a:t>đề, chẳng hạn như cơn bão phát sóng, nhiều truyền khung, và sự bất ổn định cơ sở dữ liệu MAC. </a:t>
            </a:r>
            <a:endParaRPr lang="en-US" sz="2400" smtClean="0"/>
          </a:p>
          <a:p>
            <a:pPr lvl="1" algn="just"/>
            <a:r>
              <a:rPr lang="vi-VN" sz="2400" smtClean="0"/>
              <a:t>Một </a:t>
            </a:r>
            <a:r>
              <a:rPr lang="en-US" sz="2400" smtClean="0"/>
              <a:t>Broadcast Storm </a:t>
            </a:r>
            <a:r>
              <a:rPr lang="vi-VN" sz="2400" smtClean="0"/>
              <a:t>là </a:t>
            </a:r>
            <a:r>
              <a:rPr lang="vi-VN" sz="2400"/>
              <a:t>mỗi khi </a:t>
            </a:r>
            <a:r>
              <a:rPr lang="en-US" sz="2400" smtClean="0"/>
              <a:t>switch </a:t>
            </a:r>
            <a:r>
              <a:rPr lang="vi-VN" sz="2400" smtClean="0"/>
              <a:t>trên </a:t>
            </a:r>
            <a:r>
              <a:rPr lang="vi-VN" sz="2400"/>
              <a:t>một </a:t>
            </a:r>
            <a:r>
              <a:rPr lang="vi-VN" sz="2400" smtClean="0"/>
              <a:t>mạng </a:t>
            </a:r>
            <a:r>
              <a:rPr lang="vi-VN" sz="2400"/>
              <a:t>dự phòng phát sóng khung vô tận. </a:t>
            </a:r>
            <a:endParaRPr lang="en-US" sz="2400" smtClean="0"/>
          </a:p>
          <a:p>
            <a:pPr lvl="1" algn="just"/>
            <a:r>
              <a:rPr lang="vi-VN" sz="2400" smtClean="0"/>
              <a:t>Trong </a:t>
            </a:r>
            <a:r>
              <a:rPr lang="vi-VN" sz="2400"/>
              <a:t>một </a:t>
            </a:r>
            <a:r>
              <a:rPr lang="en-US" sz="2400" smtClean="0"/>
              <a:t>mạng dự phòng</a:t>
            </a:r>
            <a:r>
              <a:rPr lang="vi-VN" sz="2400" smtClean="0"/>
              <a:t>, </a:t>
            </a:r>
            <a:r>
              <a:rPr lang="vi-VN" sz="2400"/>
              <a:t>nhiều bản sao của cùng một khung có thể đến các máy </a:t>
            </a:r>
            <a:r>
              <a:rPr lang="vi-VN" sz="2400" smtClean="0"/>
              <a:t>đích</a:t>
            </a:r>
            <a:r>
              <a:rPr lang="vi-VN" sz="2400"/>
              <a:t>, có khả năng gây ra vấn đề với các giao thức nhận. </a:t>
            </a:r>
            <a:endParaRPr lang="en-US" sz="2400" smtClean="0"/>
          </a:p>
          <a:p>
            <a:pPr lvl="1" algn="just"/>
            <a:r>
              <a:rPr lang="vi-VN" sz="2400" smtClean="0"/>
              <a:t>Kết </a:t>
            </a:r>
            <a:r>
              <a:rPr lang="vi-VN" sz="2400"/>
              <a:t>quả không ổn định cơ sở dữ liệu MAC khi nhiều bản sao của một khung đến trên các cổng khác nhau của một switch.</a:t>
            </a:r>
            <a:endParaRPr lang="en-US" sz="2400" dirty="0">
              <a:latin typeface="Helvetica" charset="0"/>
              <a:cs typeface="Times New Roman" charset="0"/>
            </a:endParaRP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1355622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Spanning Tree Protocol (STP)</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11</a:t>
            </a:fld>
            <a:endParaRPr lang="en-GB"/>
          </a:p>
        </p:txBody>
      </p:sp>
      <p:sp>
        <p:nvSpPr>
          <p:cNvPr id="4" name="Content Placeholder 3"/>
          <p:cNvSpPr>
            <a:spLocks noGrp="1"/>
          </p:cNvSpPr>
          <p:nvPr>
            <p:ph sz="quarter" idx="1"/>
          </p:nvPr>
        </p:nvSpPr>
        <p:spPr/>
        <p:txBody>
          <a:bodyPr>
            <a:normAutofit lnSpcReduction="10000"/>
          </a:bodyPr>
          <a:lstStyle/>
          <a:p>
            <a:pPr algn="just"/>
            <a:r>
              <a:rPr lang="en-US"/>
              <a:t>Spanning Tree Protocol (STP) là một giao thức ngăn chặn sự lặp </a:t>
            </a:r>
            <a:r>
              <a:rPr lang="en-US" smtClean="0"/>
              <a:t>vòng</a:t>
            </a:r>
            <a:r>
              <a:rPr lang="en-US"/>
              <a:t>, cho phép </a:t>
            </a:r>
            <a:r>
              <a:rPr lang="en-US" smtClean="0"/>
              <a:t>các bridge </a:t>
            </a:r>
            <a:r>
              <a:rPr lang="en-US"/>
              <a:t>truyền thông với nhau để phát hiện </a:t>
            </a:r>
            <a:r>
              <a:rPr lang="en-US" smtClean="0"/>
              <a:t>vòng </a:t>
            </a:r>
            <a:r>
              <a:rPr lang="en-US"/>
              <a:t>lặp vật </a:t>
            </a:r>
            <a:r>
              <a:rPr lang="en-US" smtClean="0"/>
              <a:t>lý </a:t>
            </a:r>
            <a:r>
              <a:rPr lang="en-US"/>
              <a:t>trong mạng</a:t>
            </a:r>
            <a:r>
              <a:rPr lang="en-US" smtClean="0"/>
              <a:t>.</a:t>
            </a:r>
          </a:p>
          <a:p>
            <a:pPr algn="just"/>
            <a:r>
              <a:rPr lang="en-US"/>
              <a:t>G</a:t>
            </a:r>
            <a:r>
              <a:rPr lang="en-US" smtClean="0"/>
              <a:t>iao </a:t>
            </a:r>
            <a:r>
              <a:rPr lang="en-US"/>
              <a:t>thức </a:t>
            </a:r>
            <a:r>
              <a:rPr lang="en-US" smtClean="0"/>
              <a:t>này sẽ </a:t>
            </a:r>
            <a:r>
              <a:rPr lang="en-US"/>
              <a:t>định </a:t>
            </a:r>
            <a:r>
              <a:rPr lang="en-US" smtClean="0"/>
              <a:t>ra </a:t>
            </a:r>
            <a:r>
              <a:rPr lang="en-US"/>
              <a:t>một thuật toán mà bridge có thể tạo ra một cấu trúc mạng logic chứa </a:t>
            </a:r>
            <a:r>
              <a:rPr lang="en-US" smtClean="0"/>
              <a:t>vòng lặp (loop-free</a:t>
            </a:r>
            <a:r>
              <a:rPr lang="en-US"/>
              <a:t>). </a:t>
            </a:r>
            <a:endParaRPr lang="en-US" smtClean="0"/>
          </a:p>
          <a:p>
            <a:pPr algn="just"/>
            <a:r>
              <a:rPr lang="en-US" smtClean="0"/>
              <a:t>Nói </a:t>
            </a:r>
            <a:r>
              <a:rPr lang="en-US"/>
              <a:t>cách khác STP sẽ tạo một cấu trúc cây của free-loop gồm các lá và </a:t>
            </a:r>
            <a:r>
              <a:rPr lang="en-US" smtClean="0"/>
              <a:t>các nhánh </a:t>
            </a:r>
            <a:r>
              <a:rPr lang="en-US"/>
              <a:t>nối toàn bộ mạng lớp </a:t>
            </a:r>
            <a:r>
              <a:rPr lang="en-US" smtClean="0"/>
              <a:t>2.</a:t>
            </a:r>
            <a:endParaRPr lang="en-US"/>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3322163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Hai khái niệm cơ bản của STP</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12</a:t>
            </a:fld>
            <a:endParaRPr lang="en-GB"/>
          </a:p>
        </p:txBody>
      </p:sp>
      <p:sp>
        <p:nvSpPr>
          <p:cNvPr id="7" name="Content Placeholder 6"/>
          <p:cNvSpPr>
            <a:spLocks noGrp="1"/>
          </p:cNvSpPr>
          <p:nvPr>
            <p:ph sz="quarter" idx="1"/>
          </p:nvPr>
        </p:nvSpPr>
        <p:spPr>
          <a:xfrm>
            <a:off x="81924" y="1646163"/>
            <a:ext cx="4607424" cy="5239221"/>
          </a:xfrm>
        </p:spPr>
        <p:txBody>
          <a:bodyPr>
            <a:noAutofit/>
          </a:bodyPr>
          <a:lstStyle/>
          <a:p>
            <a:pPr algn="just"/>
            <a:r>
              <a:rPr lang="en-US" sz="2000" b="1"/>
              <a:t>Bridge ID (BID</a:t>
            </a:r>
            <a:r>
              <a:rPr lang="en-US" sz="2000" b="1" smtClean="0"/>
              <a:t>): </a:t>
            </a:r>
            <a:r>
              <a:rPr lang="vi-VN" sz="2000" smtClean="0"/>
              <a:t>BID </a:t>
            </a:r>
            <a:r>
              <a:rPr lang="vi-VN" sz="2000"/>
              <a:t>là một trường có 8 byte, nó gồm có 2 trường con được miêu tả </a:t>
            </a:r>
            <a:r>
              <a:rPr lang="vi-VN" sz="2000" smtClean="0"/>
              <a:t>như</a:t>
            </a:r>
            <a:r>
              <a:rPr lang="en-US" sz="2000" smtClean="0"/>
              <a:t> </a:t>
            </a:r>
            <a:r>
              <a:rPr lang="vi-VN" sz="2000" smtClean="0"/>
              <a:t>sau:</a:t>
            </a:r>
            <a:endParaRPr lang="en-US" sz="2000" smtClean="0"/>
          </a:p>
          <a:p>
            <a:pPr lvl="1" algn="just"/>
            <a:r>
              <a:rPr lang="vi-VN" sz="2000"/>
              <a:t>Địa chỉ MAC: có 6 byte được gán cho </a:t>
            </a:r>
            <a:r>
              <a:rPr lang="vi-VN" sz="2000" smtClean="0"/>
              <a:t>switch.</a:t>
            </a:r>
            <a:r>
              <a:rPr lang="en-US" sz="2000" smtClean="0"/>
              <a:t> </a:t>
            </a:r>
            <a:r>
              <a:rPr lang="vi-VN" sz="2000" smtClean="0"/>
              <a:t>Catalyst </a:t>
            </a:r>
            <a:r>
              <a:rPr lang="vi-VN" sz="2000"/>
              <a:t>5000 và 6000 sử </a:t>
            </a:r>
            <a:r>
              <a:rPr lang="vi-VN" sz="2000" smtClean="0"/>
              <a:t>dụng</a:t>
            </a:r>
            <a:r>
              <a:rPr lang="en-US" sz="2000" smtClean="0"/>
              <a:t> một </a:t>
            </a:r>
            <a:r>
              <a:rPr lang="en-US" sz="2000"/>
              <a:t>trong số các địa chỉ MAC từ vùng 1024 địa chỉ gán cho mỗi giám sát </a:t>
            </a:r>
            <a:r>
              <a:rPr lang="en-US" sz="2000" smtClean="0"/>
              <a:t>viên (supervisor</a:t>
            </a:r>
            <a:r>
              <a:rPr lang="en-US" sz="2000"/>
              <a:t>) và bảng nối đa năng (backplane). Địa chỉ MAC trong BID </a:t>
            </a:r>
            <a:r>
              <a:rPr lang="en-US" sz="2000" smtClean="0"/>
              <a:t>sử dụng </a:t>
            </a:r>
            <a:r>
              <a:rPr lang="en-US" sz="2000"/>
              <a:t>định dạng hexa.</a:t>
            </a:r>
          </a:p>
          <a:p>
            <a:pPr lvl="1" algn="just"/>
            <a:r>
              <a:rPr lang="vi-VN" sz="2000" smtClean="0"/>
              <a:t>Bridge</a:t>
            </a:r>
            <a:r>
              <a:rPr lang="en-US" sz="2000" smtClean="0"/>
              <a:t> </a:t>
            </a:r>
            <a:r>
              <a:rPr lang="vi-VN" sz="2000" smtClean="0"/>
              <a:t>Priority</a:t>
            </a:r>
            <a:r>
              <a:rPr lang="vi-VN" sz="2000"/>
              <a:t>: là độ ưu tiên bridge có 2 byte tạo thành 216 giá trị từ 0 </a:t>
            </a:r>
            <a:r>
              <a:rPr lang="vi-VN" sz="2000" smtClean="0"/>
              <a:t>-</a:t>
            </a:r>
            <a:r>
              <a:rPr lang="en-US" sz="2000" smtClean="0"/>
              <a:t> 65.535</a:t>
            </a:r>
            <a:r>
              <a:rPr lang="en-US" sz="2000"/>
              <a:t>. </a:t>
            </a:r>
            <a:r>
              <a:rPr lang="en-US" sz="2000" smtClean="0"/>
              <a:t>Độ </a:t>
            </a:r>
            <a:r>
              <a:rPr lang="vi-VN" sz="2000"/>
              <a:t>ưu tiên bridge có giá trị mặc định là giá trị ở khoảng </a:t>
            </a:r>
            <a:r>
              <a:rPr lang="vi-VN" sz="2000" smtClean="0"/>
              <a:t>giữa</a:t>
            </a:r>
            <a:r>
              <a:rPr lang="en-US" sz="2000" smtClean="0"/>
              <a:t> (32.768</a:t>
            </a:r>
            <a:r>
              <a:rPr lang="en-US" sz="2000"/>
              <a:t>).</a:t>
            </a: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8" name="Picture 7"/>
          <p:cNvPicPr>
            <a:picLocks noChangeAspect="1"/>
          </p:cNvPicPr>
          <p:nvPr/>
        </p:nvPicPr>
        <p:blipFill>
          <a:blip r:embed="rId2"/>
          <a:stretch>
            <a:fillRect/>
          </a:stretch>
        </p:blipFill>
        <p:spPr>
          <a:xfrm>
            <a:off x="5066318" y="1600200"/>
            <a:ext cx="4042186" cy="4493096"/>
          </a:xfrm>
          <a:prstGeom prst="rect">
            <a:avLst/>
          </a:prstGeom>
        </p:spPr>
      </p:pic>
    </p:spTree>
    <p:extLst>
      <p:ext uri="{BB962C8B-B14F-4D97-AF65-F5344CB8AC3E}">
        <p14:creationId xmlns:p14="http://schemas.microsoft.com/office/powerpoint/2010/main" val="3251698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Hai khái niệm cơ bản của STP</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13</a:t>
            </a:fld>
            <a:endParaRPr lang="en-GB"/>
          </a:p>
        </p:txBody>
      </p:sp>
      <p:sp>
        <p:nvSpPr>
          <p:cNvPr id="4" name="Content Placeholder 3"/>
          <p:cNvSpPr>
            <a:spLocks noGrp="1"/>
          </p:cNvSpPr>
          <p:nvPr>
            <p:ph sz="quarter" idx="1"/>
          </p:nvPr>
        </p:nvSpPr>
        <p:spPr>
          <a:xfrm>
            <a:off x="323528" y="1600200"/>
            <a:ext cx="8442520" cy="1324744"/>
          </a:xfrm>
        </p:spPr>
        <p:txBody>
          <a:bodyPr/>
          <a:lstStyle/>
          <a:p>
            <a:r>
              <a:rPr lang="vi-VN" b="1" i="1"/>
              <a:t>Chi phí đường </a:t>
            </a:r>
            <a:r>
              <a:rPr lang="vi-VN" b="1" i="1" smtClean="0"/>
              <a:t>đi</a:t>
            </a:r>
            <a:r>
              <a:rPr lang="en-US" b="1" i="1" smtClean="0"/>
              <a:t>: </a:t>
            </a:r>
            <a:r>
              <a:rPr lang="en-US"/>
              <a:t>Bridge sử dụng khái niệm chi phí để đánh giá các bridge </a:t>
            </a:r>
            <a:r>
              <a:rPr lang="en-US" smtClean="0"/>
              <a:t>khác.</a:t>
            </a:r>
            <a:endParaRPr lang="en-US"/>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
        <p:nvSpPr>
          <p:cNvPr id="6" name="Rectangle 5"/>
          <p:cNvSpPr/>
          <p:nvPr/>
        </p:nvSpPr>
        <p:spPr>
          <a:xfrm>
            <a:off x="899592" y="2492896"/>
            <a:ext cx="6552728" cy="4154984"/>
          </a:xfrm>
          <a:prstGeom prst="rect">
            <a:avLst/>
          </a:prstGeom>
        </p:spPr>
        <p:txBody>
          <a:bodyPr wrap="square">
            <a:spAutoFit/>
          </a:bodyPr>
          <a:lstStyle/>
          <a:p>
            <a:r>
              <a:rPr lang="en-US" sz="2400" b="1">
                <a:latin typeface="TimesNewRomanPS-BoldMT"/>
              </a:rPr>
              <a:t>Băng thông </a:t>
            </a:r>
            <a:r>
              <a:rPr lang="en-US" sz="2400" b="1" smtClean="0">
                <a:latin typeface="TimesNewRomanPS-BoldMT"/>
              </a:rPr>
              <a:t>		Chi </a:t>
            </a:r>
            <a:r>
              <a:rPr lang="en-US" sz="2400" b="1">
                <a:latin typeface="TimesNewRomanPS-BoldMT"/>
              </a:rPr>
              <a:t>phí STP</a:t>
            </a:r>
          </a:p>
          <a:p>
            <a:endParaRPr lang="en-US" sz="2400" smtClean="0">
              <a:latin typeface="TimesNewRomanPSMT"/>
            </a:endParaRPr>
          </a:p>
          <a:p>
            <a:r>
              <a:rPr lang="en-US" sz="2400" smtClean="0">
                <a:latin typeface="TimesNewRomanPSMT"/>
              </a:rPr>
              <a:t>4 </a:t>
            </a:r>
            <a:r>
              <a:rPr lang="en-US" sz="2400">
                <a:latin typeface="TimesNewRomanPSMT"/>
              </a:rPr>
              <a:t>Mbps </a:t>
            </a:r>
            <a:r>
              <a:rPr lang="en-US" sz="2400" smtClean="0">
                <a:latin typeface="TimesNewRomanPSMT"/>
              </a:rPr>
              <a:t>			250</a:t>
            </a:r>
            <a:endParaRPr lang="en-US" sz="2400">
              <a:latin typeface="TimesNewRomanPSMT"/>
            </a:endParaRPr>
          </a:p>
          <a:p>
            <a:r>
              <a:rPr lang="en-US" sz="2400">
                <a:latin typeface="TimesNewRomanPSMT"/>
              </a:rPr>
              <a:t>10 Mbps </a:t>
            </a:r>
            <a:r>
              <a:rPr lang="en-US" sz="2400" smtClean="0">
                <a:latin typeface="TimesNewRomanPSMT"/>
              </a:rPr>
              <a:t>			100</a:t>
            </a:r>
            <a:endParaRPr lang="en-US" sz="2400">
              <a:latin typeface="TimesNewRomanPSMT"/>
            </a:endParaRPr>
          </a:p>
          <a:p>
            <a:r>
              <a:rPr lang="en-US" sz="2400">
                <a:latin typeface="TimesNewRomanPSMT"/>
              </a:rPr>
              <a:t>16 Mbps </a:t>
            </a:r>
            <a:r>
              <a:rPr lang="en-US" sz="2400" smtClean="0">
                <a:latin typeface="TimesNewRomanPSMT"/>
              </a:rPr>
              <a:t>			62</a:t>
            </a:r>
            <a:endParaRPr lang="en-US" sz="2400">
              <a:latin typeface="TimesNewRomanPSMT"/>
            </a:endParaRPr>
          </a:p>
          <a:p>
            <a:r>
              <a:rPr lang="en-US" sz="2400">
                <a:latin typeface="TimesNewRomanPSMT"/>
              </a:rPr>
              <a:t>45 Mbps </a:t>
            </a:r>
            <a:r>
              <a:rPr lang="en-US" sz="2400" smtClean="0">
                <a:latin typeface="TimesNewRomanPSMT"/>
              </a:rPr>
              <a:t>			39</a:t>
            </a:r>
            <a:endParaRPr lang="en-US" sz="2400">
              <a:latin typeface="TimesNewRomanPSMT"/>
            </a:endParaRPr>
          </a:p>
          <a:p>
            <a:r>
              <a:rPr lang="en-US" sz="2400">
                <a:latin typeface="TimesNewRomanPSMT"/>
              </a:rPr>
              <a:t>100 Mbps </a:t>
            </a:r>
            <a:r>
              <a:rPr lang="en-US" sz="2400" smtClean="0">
                <a:latin typeface="TimesNewRomanPSMT"/>
              </a:rPr>
              <a:t>			19</a:t>
            </a:r>
            <a:endParaRPr lang="en-US" sz="2400">
              <a:latin typeface="TimesNewRomanPSMT"/>
            </a:endParaRPr>
          </a:p>
          <a:p>
            <a:r>
              <a:rPr lang="en-US" sz="2400">
                <a:latin typeface="TimesNewRomanPSMT"/>
              </a:rPr>
              <a:t>155 Mbps </a:t>
            </a:r>
            <a:r>
              <a:rPr lang="en-US" sz="2400" smtClean="0">
                <a:latin typeface="TimesNewRomanPSMT"/>
              </a:rPr>
              <a:t>			14</a:t>
            </a:r>
            <a:endParaRPr lang="en-US" sz="2400">
              <a:latin typeface="TimesNewRomanPSMT"/>
            </a:endParaRPr>
          </a:p>
          <a:p>
            <a:r>
              <a:rPr lang="en-US" sz="2400">
                <a:latin typeface="TimesNewRomanPSMT"/>
              </a:rPr>
              <a:t>622 Mbps </a:t>
            </a:r>
            <a:r>
              <a:rPr lang="en-US" sz="2400" smtClean="0">
                <a:latin typeface="TimesNewRomanPSMT"/>
              </a:rPr>
              <a:t>			6</a:t>
            </a:r>
            <a:endParaRPr lang="en-US" sz="2400">
              <a:latin typeface="TimesNewRomanPSMT"/>
            </a:endParaRPr>
          </a:p>
          <a:p>
            <a:r>
              <a:rPr lang="en-US" sz="2400">
                <a:latin typeface="TimesNewRomanPSMT"/>
              </a:rPr>
              <a:t>1 Gbps </a:t>
            </a:r>
            <a:r>
              <a:rPr lang="en-US" sz="2400" smtClean="0">
                <a:latin typeface="TimesNewRomanPSMT"/>
              </a:rPr>
              <a:t>			4</a:t>
            </a:r>
            <a:endParaRPr lang="en-US" sz="2400">
              <a:latin typeface="TimesNewRomanPSMT"/>
            </a:endParaRPr>
          </a:p>
          <a:p>
            <a:r>
              <a:rPr lang="en-US" sz="2400">
                <a:latin typeface="TimesNewRomanPSMT"/>
              </a:rPr>
              <a:t>10 Gbps </a:t>
            </a:r>
            <a:r>
              <a:rPr lang="en-US" sz="2400" smtClean="0">
                <a:latin typeface="TimesNewRomanPSMT"/>
              </a:rPr>
              <a:t>			2</a:t>
            </a:r>
            <a:endParaRPr lang="en-US" sz="2400"/>
          </a:p>
        </p:txBody>
      </p:sp>
    </p:spTree>
    <p:extLst>
      <p:ext uri="{BB962C8B-B14F-4D97-AF65-F5344CB8AC3E}">
        <p14:creationId xmlns:p14="http://schemas.microsoft.com/office/powerpoint/2010/main" val="179164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Các bước ra quyết định của STP</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14</a:t>
            </a:fld>
            <a:endParaRPr lang="en-GB"/>
          </a:p>
        </p:txBody>
      </p:sp>
      <p:sp>
        <p:nvSpPr>
          <p:cNvPr id="4" name="Content Placeholder 3"/>
          <p:cNvSpPr>
            <a:spLocks noGrp="1"/>
          </p:cNvSpPr>
          <p:nvPr>
            <p:ph sz="quarter" idx="1"/>
          </p:nvPr>
        </p:nvSpPr>
        <p:spPr/>
        <p:txBody>
          <a:bodyPr>
            <a:normAutofit lnSpcReduction="10000"/>
          </a:bodyPr>
          <a:lstStyle/>
          <a:p>
            <a:pPr algn="just"/>
            <a:r>
              <a:rPr lang="en-US" sz="2000"/>
              <a:t>Khi tạo ra cấu trúc mạng logic chứa </a:t>
            </a:r>
            <a:r>
              <a:rPr lang="en-US" sz="2000" smtClean="0"/>
              <a:t>vòng </a:t>
            </a:r>
            <a:r>
              <a:rPr lang="en-US" sz="2000"/>
              <a:t>lặp (loop-free) </a:t>
            </a:r>
            <a:r>
              <a:rPr lang="en-US" sz="2000" smtClean="0"/>
              <a:t>thì </a:t>
            </a:r>
            <a:r>
              <a:rPr lang="en-US" sz="2000"/>
              <a:t>Spanning Tree luôn </a:t>
            </a:r>
            <a:r>
              <a:rPr lang="en-US" sz="2000" smtClean="0"/>
              <a:t>dùng </a:t>
            </a:r>
            <a:r>
              <a:rPr lang="vi-VN" sz="2000" smtClean="0"/>
              <a:t>tr</a:t>
            </a:r>
            <a:r>
              <a:rPr lang="en-US" sz="2000"/>
              <a:t>ì</a:t>
            </a:r>
            <a:r>
              <a:rPr lang="vi-VN" sz="2000" smtClean="0"/>
              <a:t>nh </a:t>
            </a:r>
            <a:r>
              <a:rPr lang="vi-VN" sz="2000"/>
              <a:t>tự bốn bước sau:</a:t>
            </a:r>
          </a:p>
          <a:p>
            <a:pPr lvl="1" algn="just"/>
            <a:r>
              <a:rPr lang="en-US" sz="2000" smtClean="0"/>
              <a:t>BID </a:t>
            </a:r>
            <a:r>
              <a:rPr lang="en-US" sz="2000"/>
              <a:t>gốc (Root BID) thấp nhất.</a:t>
            </a:r>
          </a:p>
          <a:p>
            <a:pPr lvl="1" algn="just"/>
            <a:r>
              <a:rPr lang="vi-VN" sz="2000" smtClean="0"/>
              <a:t>Chi </a:t>
            </a:r>
            <a:r>
              <a:rPr lang="vi-VN" sz="2000"/>
              <a:t>phí đường đi đến Bridge gốc thấp nhất.</a:t>
            </a:r>
          </a:p>
          <a:p>
            <a:pPr lvl="1" algn="just"/>
            <a:r>
              <a:rPr lang="vi-VN" sz="2000" smtClean="0"/>
              <a:t>BID </a:t>
            </a:r>
            <a:r>
              <a:rPr lang="vi-VN" sz="2000"/>
              <a:t>của người gửi thấp nhất.</a:t>
            </a:r>
          </a:p>
          <a:p>
            <a:pPr lvl="1" algn="just"/>
            <a:r>
              <a:rPr lang="en-US" sz="2000"/>
              <a:t>I</a:t>
            </a:r>
            <a:r>
              <a:rPr lang="en-US" sz="2000" smtClean="0"/>
              <a:t>D </a:t>
            </a:r>
            <a:r>
              <a:rPr lang="en-US" sz="2000"/>
              <a:t>của cổng (PortID) thấp nhất</a:t>
            </a:r>
            <a:r>
              <a:rPr lang="en-US" sz="2000" smtClean="0"/>
              <a:t>.</a:t>
            </a:r>
          </a:p>
          <a:p>
            <a:pPr algn="just"/>
            <a:r>
              <a:rPr lang="vi-VN" sz="2000"/>
              <a:t>Bridge trao đổi thông tin Spanning Tree với nhau, sử dụng frame xác định là đơn </a:t>
            </a:r>
            <a:r>
              <a:rPr lang="vi-VN" sz="2000" smtClean="0"/>
              <a:t>vị</a:t>
            </a:r>
            <a:r>
              <a:rPr lang="en-US" sz="2000" smtClean="0"/>
              <a:t> dữ </a:t>
            </a:r>
            <a:r>
              <a:rPr lang="en-US" sz="2000"/>
              <a:t>liệu giao thức bridge (Bridge Protocol Data Unit - BPDU</a:t>
            </a:r>
            <a:r>
              <a:rPr lang="en-US" sz="2000" smtClean="0"/>
              <a:t>)</a:t>
            </a:r>
          </a:p>
          <a:p>
            <a:pPr algn="just"/>
            <a:r>
              <a:rPr lang="en-US" sz="2000"/>
              <a:t>Một bridge sử dụng </a:t>
            </a:r>
            <a:r>
              <a:rPr lang="en-US" sz="2000" smtClean="0"/>
              <a:t>trình </a:t>
            </a:r>
            <a:r>
              <a:rPr lang="vi-VN" sz="2000" smtClean="0"/>
              <a:t>tự </a:t>
            </a:r>
            <a:r>
              <a:rPr lang="vi-VN" sz="2000"/>
              <a:t>bốn bước này để lưu một bản sao của BPDU tốt nhất trên mỗi </a:t>
            </a:r>
            <a:r>
              <a:rPr lang="vi-VN" sz="2000" smtClean="0"/>
              <a:t>cổng</a:t>
            </a:r>
            <a:r>
              <a:rPr lang="en-US" sz="2000" smtClean="0"/>
              <a:t>.</a:t>
            </a:r>
          </a:p>
          <a:p>
            <a:pPr algn="just"/>
            <a:r>
              <a:rPr lang="en-US" sz="2000"/>
              <a:t>C</a:t>
            </a:r>
            <a:r>
              <a:rPr lang="en-US" sz="2000" smtClean="0"/>
              <a:t>ó </a:t>
            </a:r>
            <a:r>
              <a:rPr lang="en-US" sz="2000"/>
              <a:t>2 loại BPDU là BPDU cấu </a:t>
            </a:r>
            <a:r>
              <a:rPr lang="en-US" sz="2000" smtClean="0"/>
              <a:t>hình </a:t>
            </a:r>
            <a:r>
              <a:rPr lang="en-US" sz="2000"/>
              <a:t>và BPDU thông báo thay đổi cấu </a:t>
            </a:r>
            <a:r>
              <a:rPr lang="en-US" sz="2000" smtClean="0"/>
              <a:t>trúc mạng.</a:t>
            </a:r>
            <a:endParaRPr lang="en-US" sz="200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1167017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Sự hội tụ STP ban </a:t>
            </a:r>
            <a:r>
              <a:rPr lang="en-US" b="1" smtClean="0"/>
              <a:t>đầu</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15</a:t>
            </a:fld>
            <a:endParaRPr lang="en-GB"/>
          </a:p>
        </p:txBody>
      </p:sp>
      <p:sp>
        <p:nvSpPr>
          <p:cNvPr id="4" name="Content Placeholder 3"/>
          <p:cNvSpPr>
            <a:spLocks noGrp="1"/>
          </p:cNvSpPr>
          <p:nvPr>
            <p:ph sz="quarter" idx="1"/>
          </p:nvPr>
        </p:nvSpPr>
        <p:spPr/>
        <p:txBody>
          <a:bodyPr>
            <a:normAutofit/>
          </a:bodyPr>
          <a:lstStyle/>
          <a:p>
            <a:pPr algn="just"/>
            <a:r>
              <a:rPr lang="en-US"/>
              <a:t>T</a:t>
            </a:r>
            <a:r>
              <a:rPr lang="en-US" smtClean="0"/>
              <a:t>huật </a:t>
            </a:r>
            <a:r>
              <a:rPr lang="en-US"/>
              <a:t>toán mà STP sử dụng để hội tụ lần đầu tiên trên cấu </a:t>
            </a:r>
            <a:r>
              <a:rPr lang="en-US" smtClean="0"/>
              <a:t>trúc </a:t>
            </a:r>
            <a:r>
              <a:rPr lang="vi-VN" smtClean="0"/>
              <a:t>mạng </a:t>
            </a:r>
            <a:r>
              <a:rPr lang="vi-VN"/>
              <a:t>logic chứa </a:t>
            </a:r>
            <a:r>
              <a:rPr lang="vi-VN" smtClean="0"/>
              <a:t>v</a:t>
            </a:r>
            <a:r>
              <a:rPr lang="en-US"/>
              <a:t>ò</a:t>
            </a:r>
            <a:r>
              <a:rPr lang="vi-VN" smtClean="0"/>
              <a:t>ng </a:t>
            </a:r>
            <a:r>
              <a:rPr lang="vi-VN"/>
              <a:t>lặp (loop-free</a:t>
            </a:r>
            <a:r>
              <a:rPr lang="vi-VN" smtClean="0"/>
              <a:t>).</a:t>
            </a:r>
            <a:r>
              <a:rPr lang="en-US" smtClean="0"/>
              <a:t> </a:t>
            </a:r>
            <a:r>
              <a:rPr lang="en-US"/>
              <a:t>S</a:t>
            </a:r>
            <a:r>
              <a:rPr lang="vi-VN" smtClean="0"/>
              <a:t>ự </a:t>
            </a:r>
            <a:r>
              <a:rPr lang="vi-VN"/>
              <a:t>hội </a:t>
            </a:r>
            <a:r>
              <a:rPr lang="vi-VN" smtClean="0"/>
              <a:t>tụ</a:t>
            </a:r>
            <a:r>
              <a:rPr lang="en-US" smtClean="0"/>
              <a:t> </a:t>
            </a:r>
            <a:r>
              <a:rPr lang="vi-VN" smtClean="0"/>
              <a:t>ban </a:t>
            </a:r>
            <a:r>
              <a:rPr lang="vi-VN"/>
              <a:t>đầu được phân nhỏ thành ba bước sau:</a:t>
            </a:r>
          </a:p>
          <a:p>
            <a:pPr lvl="1" algn="just"/>
            <a:r>
              <a:rPr lang="en-US" smtClean="0"/>
              <a:t>Quyết </a:t>
            </a:r>
            <a:r>
              <a:rPr lang="en-US"/>
              <a:t>định một bridge gốc (Root Bridge).</a:t>
            </a:r>
          </a:p>
          <a:p>
            <a:pPr lvl="1" algn="just"/>
            <a:r>
              <a:rPr lang="en-US" smtClean="0"/>
              <a:t>Quyết </a:t>
            </a:r>
            <a:r>
              <a:rPr lang="en-US"/>
              <a:t>định cổng gốc (Root Port).</a:t>
            </a:r>
          </a:p>
          <a:p>
            <a:pPr lvl="1" algn="just"/>
            <a:r>
              <a:rPr lang="vi-VN" smtClean="0"/>
              <a:t>Quyết </a:t>
            </a:r>
            <a:r>
              <a:rPr lang="vi-VN"/>
              <a:t>định cổng được chỉ định (Designated Port).</a:t>
            </a:r>
            <a:endParaRPr lang="en-US"/>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3100104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pPr>
              <a:defRPr/>
            </a:pPr>
            <a:r>
              <a:rPr lang="en-US" smtClean="0"/>
              <a:t>Root Bridge</a:t>
            </a:r>
          </a:p>
        </p:txBody>
      </p:sp>
      <p:grpSp>
        <p:nvGrpSpPr>
          <p:cNvPr id="2" name="Group 3"/>
          <p:cNvGrpSpPr>
            <a:grpSpLocks/>
          </p:cNvGrpSpPr>
          <p:nvPr/>
        </p:nvGrpSpPr>
        <p:grpSpPr bwMode="auto">
          <a:xfrm>
            <a:off x="609600" y="1673696"/>
            <a:ext cx="7924800" cy="4419600"/>
            <a:chOff x="672" y="1008"/>
            <a:chExt cx="4464" cy="3072"/>
          </a:xfrm>
        </p:grpSpPr>
        <p:sp>
          <p:nvSpPr>
            <p:cNvPr id="17425" name="AutoShape 4"/>
            <p:cNvSpPr>
              <a:spLocks noChangeArrowheads="1"/>
            </p:cNvSpPr>
            <p:nvPr/>
          </p:nvSpPr>
          <p:spPr bwMode="auto">
            <a:xfrm>
              <a:off x="1200" y="1344"/>
              <a:ext cx="3360" cy="2400"/>
            </a:xfrm>
            <a:prstGeom prst="triangle">
              <a:avLst>
                <a:gd name="adj"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Courier" pitchFamily="18" charset="0"/>
                </a:defRPr>
              </a:lvl1pPr>
              <a:lvl2pPr marL="742950" indent="-285750">
                <a:defRPr b="1">
                  <a:solidFill>
                    <a:schemeClr val="tx1"/>
                  </a:solidFill>
                  <a:latin typeface="Courier" pitchFamily="18" charset="0"/>
                </a:defRPr>
              </a:lvl2pPr>
              <a:lvl3pPr marL="1143000" indent="-228600">
                <a:defRPr b="1">
                  <a:solidFill>
                    <a:schemeClr val="tx1"/>
                  </a:solidFill>
                  <a:latin typeface="Courier" pitchFamily="18" charset="0"/>
                </a:defRPr>
              </a:lvl3pPr>
              <a:lvl4pPr marL="1600200" indent="-228600">
                <a:defRPr b="1">
                  <a:solidFill>
                    <a:schemeClr val="tx1"/>
                  </a:solidFill>
                  <a:latin typeface="Courier" pitchFamily="18" charset="0"/>
                </a:defRPr>
              </a:lvl4pPr>
              <a:lvl5pPr marL="2057400" indent="-228600">
                <a:defRPr b="1">
                  <a:solidFill>
                    <a:schemeClr val="tx1"/>
                  </a:solidFill>
                  <a:latin typeface="Courier" pitchFamily="18" charset="0"/>
                </a:defRPr>
              </a:lvl5pPr>
              <a:lvl6pPr marL="2514600" indent="-228600" algn="ctr" eaLnBrk="0" fontAlgn="base" hangingPunct="0">
                <a:spcBef>
                  <a:spcPct val="0"/>
                </a:spcBef>
                <a:spcAft>
                  <a:spcPct val="0"/>
                </a:spcAft>
                <a:defRPr b="1">
                  <a:solidFill>
                    <a:schemeClr val="tx1"/>
                  </a:solidFill>
                  <a:latin typeface="Courier" pitchFamily="18" charset="0"/>
                </a:defRPr>
              </a:lvl6pPr>
              <a:lvl7pPr marL="2971800" indent="-228600" algn="ctr" eaLnBrk="0" fontAlgn="base" hangingPunct="0">
                <a:spcBef>
                  <a:spcPct val="0"/>
                </a:spcBef>
                <a:spcAft>
                  <a:spcPct val="0"/>
                </a:spcAft>
                <a:defRPr b="1">
                  <a:solidFill>
                    <a:schemeClr val="tx1"/>
                  </a:solidFill>
                  <a:latin typeface="Courier" pitchFamily="18" charset="0"/>
                </a:defRPr>
              </a:lvl7pPr>
              <a:lvl8pPr marL="3429000" indent="-228600" algn="ctr" eaLnBrk="0" fontAlgn="base" hangingPunct="0">
                <a:spcBef>
                  <a:spcPct val="0"/>
                </a:spcBef>
                <a:spcAft>
                  <a:spcPct val="0"/>
                </a:spcAft>
                <a:defRPr b="1">
                  <a:solidFill>
                    <a:schemeClr val="tx1"/>
                  </a:solidFill>
                  <a:latin typeface="Courier" pitchFamily="18" charset="0"/>
                </a:defRPr>
              </a:lvl8pPr>
              <a:lvl9pPr marL="3886200" indent="-228600" algn="ctr" eaLnBrk="0" fontAlgn="base" hangingPunct="0">
                <a:spcBef>
                  <a:spcPct val="0"/>
                </a:spcBef>
                <a:spcAft>
                  <a:spcPct val="0"/>
                </a:spcAft>
                <a:defRPr b="1">
                  <a:solidFill>
                    <a:schemeClr val="tx1"/>
                  </a:solidFill>
                  <a:latin typeface="Courier" pitchFamily="18" charset="0"/>
                </a:defRPr>
              </a:lvl9pPr>
            </a:lstStyle>
            <a:p>
              <a:endParaRPr lang="en-US"/>
            </a:p>
          </p:txBody>
        </p:sp>
        <p:pic>
          <p:nvPicPr>
            <p:cNvPr id="174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 y="124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360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360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9"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 y="2352"/>
              <a:ext cx="74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0"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8" y="2352"/>
              <a:ext cx="74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1"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4" y="3552"/>
              <a:ext cx="74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2"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 y="3744"/>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3"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4" y="1008"/>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4"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 y="3744"/>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4"/>
          <p:cNvGrpSpPr>
            <a:grpSpLocks/>
          </p:cNvGrpSpPr>
          <p:nvPr/>
        </p:nvGrpSpPr>
        <p:grpSpPr bwMode="auto">
          <a:xfrm>
            <a:off x="1355725" y="1543050"/>
            <a:ext cx="6416675" cy="5057775"/>
            <a:chOff x="854" y="972"/>
            <a:chExt cx="4042" cy="3186"/>
          </a:xfrm>
        </p:grpSpPr>
        <p:sp>
          <p:nvSpPr>
            <p:cNvPr id="17422" name="Text Box 15"/>
            <p:cNvSpPr txBox="1">
              <a:spLocks noChangeArrowheads="1"/>
            </p:cNvSpPr>
            <p:nvPr/>
          </p:nvSpPr>
          <p:spPr bwMode="auto">
            <a:xfrm>
              <a:off x="1202" y="972"/>
              <a:ext cx="129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Courier" pitchFamily="18" charset="0"/>
                </a:defRPr>
              </a:lvl1pPr>
              <a:lvl2pPr marL="742950" indent="-285750">
                <a:defRPr b="1">
                  <a:solidFill>
                    <a:schemeClr val="tx1"/>
                  </a:solidFill>
                  <a:latin typeface="Courier" pitchFamily="18" charset="0"/>
                </a:defRPr>
              </a:lvl2pPr>
              <a:lvl3pPr marL="1143000" indent="-228600">
                <a:defRPr b="1">
                  <a:solidFill>
                    <a:schemeClr val="tx1"/>
                  </a:solidFill>
                  <a:latin typeface="Courier" pitchFamily="18" charset="0"/>
                </a:defRPr>
              </a:lvl3pPr>
              <a:lvl4pPr marL="1600200" indent="-228600">
                <a:defRPr b="1">
                  <a:solidFill>
                    <a:schemeClr val="tx1"/>
                  </a:solidFill>
                  <a:latin typeface="Courier" pitchFamily="18" charset="0"/>
                </a:defRPr>
              </a:lvl4pPr>
              <a:lvl5pPr marL="2057400" indent="-228600">
                <a:defRPr b="1">
                  <a:solidFill>
                    <a:schemeClr val="tx1"/>
                  </a:solidFill>
                  <a:latin typeface="Courier" pitchFamily="18" charset="0"/>
                </a:defRPr>
              </a:lvl5pPr>
              <a:lvl6pPr marL="2514600" indent="-228600" algn="ctr" eaLnBrk="0" fontAlgn="base" hangingPunct="0">
                <a:spcBef>
                  <a:spcPct val="0"/>
                </a:spcBef>
                <a:spcAft>
                  <a:spcPct val="0"/>
                </a:spcAft>
                <a:defRPr b="1">
                  <a:solidFill>
                    <a:schemeClr val="tx1"/>
                  </a:solidFill>
                  <a:latin typeface="Courier" pitchFamily="18" charset="0"/>
                </a:defRPr>
              </a:lvl6pPr>
              <a:lvl7pPr marL="2971800" indent="-228600" algn="ctr" eaLnBrk="0" fontAlgn="base" hangingPunct="0">
                <a:spcBef>
                  <a:spcPct val="0"/>
                </a:spcBef>
                <a:spcAft>
                  <a:spcPct val="0"/>
                </a:spcAft>
                <a:defRPr b="1">
                  <a:solidFill>
                    <a:schemeClr val="tx1"/>
                  </a:solidFill>
                  <a:latin typeface="Courier" pitchFamily="18" charset="0"/>
                </a:defRPr>
              </a:lvl7pPr>
              <a:lvl8pPr marL="3429000" indent="-228600" algn="ctr" eaLnBrk="0" fontAlgn="base" hangingPunct="0">
                <a:spcBef>
                  <a:spcPct val="0"/>
                </a:spcBef>
                <a:spcAft>
                  <a:spcPct val="0"/>
                </a:spcAft>
                <a:defRPr b="1">
                  <a:solidFill>
                    <a:schemeClr val="tx1"/>
                  </a:solidFill>
                  <a:latin typeface="Courier" pitchFamily="18" charset="0"/>
                </a:defRPr>
              </a:lvl8pPr>
              <a:lvl9pPr marL="3886200" indent="-228600" algn="ctr" eaLnBrk="0" fontAlgn="base" hangingPunct="0">
                <a:spcBef>
                  <a:spcPct val="0"/>
                </a:spcBef>
                <a:spcAft>
                  <a:spcPct val="0"/>
                </a:spcAft>
                <a:defRPr b="1">
                  <a:solidFill>
                    <a:schemeClr val="tx1"/>
                  </a:solidFill>
                  <a:latin typeface="Courier" pitchFamily="18" charset="0"/>
                </a:defRPr>
              </a:lvl9pPr>
            </a:lstStyle>
            <a:p>
              <a:pPr algn="r">
                <a:buClr>
                  <a:srgbClr val="6699FF"/>
                </a:buClr>
                <a:buFont typeface="Wingdings 3" panose="05040102010807070707" pitchFamily="18" charset="2"/>
                <a:buNone/>
              </a:pPr>
              <a:r>
                <a:rPr lang="en-US" sz="1600" u="sng">
                  <a:solidFill>
                    <a:srgbClr val="FF0000"/>
                  </a:solidFill>
                  <a:latin typeface="Arial" panose="020B0604020202020204" pitchFamily="34" charset="0"/>
                  <a:cs typeface="Arial" panose="020B0604020202020204" pitchFamily="34" charset="0"/>
                </a:rPr>
                <a:t>Bridge 1</a:t>
              </a:r>
            </a:p>
            <a:p>
              <a:pPr algn="r">
                <a:buClr>
                  <a:srgbClr val="6699FF"/>
                </a:buClr>
                <a:buFont typeface="Wingdings 3" panose="05040102010807070707" pitchFamily="18" charset="2"/>
                <a:buNone/>
              </a:pPr>
              <a:r>
                <a:rPr lang="en-US" sz="1600">
                  <a:latin typeface="Arial" panose="020B0604020202020204" pitchFamily="34" charset="0"/>
                  <a:cs typeface="Arial" panose="020B0604020202020204" pitchFamily="34" charset="0"/>
                </a:rPr>
                <a:t>MAC: 1111.1111.1111</a:t>
              </a:r>
            </a:p>
            <a:p>
              <a:pPr algn="r">
                <a:buClr>
                  <a:srgbClr val="6699FF"/>
                </a:buClr>
                <a:buFont typeface="Wingdings 3" panose="05040102010807070707" pitchFamily="18" charset="2"/>
                <a:buNone/>
              </a:pPr>
              <a:r>
                <a:rPr lang="en-US" sz="1600">
                  <a:latin typeface="Arial" panose="020B0604020202020204" pitchFamily="34" charset="0"/>
                  <a:cs typeface="Arial" panose="020B0604020202020204" pitchFamily="34" charset="0"/>
                </a:rPr>
                <a:t>Priority: 32768</a:t>
              </a:r>
            </a:p>
          </p:txBody>
        </p:sp>
        <p:sp>
          <p:nvSpPr>
            <p:cNvPr id="17423" name="Text Box 16"/>
            <p:cNvSpPr txBox="1">
              <a:spLocks noChangeArrowheads="1"/>
            </p:cNvSpPr>
            <p:nvPr/>
          </p:nvSpPr>
          <p:spPr bwMode="auto">
            <a:xfrm>
              <a:off x="854" y="3696"/>
              <a:ext cx="1546"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Courier" pitchFamily="18" charset="0"/>
                </a:defRPr>
              </a:lvl1pPr>
              <a:lvl2pPr marL="742950" indent="-285750">
                <a:defRPr b="1">
                  <a:solidFill>
                    <a:schemeClr val="tx1"/>
                  </a:solidFill>
                  <a:latin typeface="Courier" pitchFamily="18" charset="0"/>
                </a:defRPr>
              </a:lvl2pPr>
              <a:lvl3pPr marL="1143000" indent="-228600">
                <a:defRPr b="1">
                  <a:solidFill>
                    <a:schemeClr val="tx1"/>
                  </a:solidFill>
                  <a:latin typeface="Courier" pitchFamily="18" charset="0"/>
                </a:defRPr>
              </a:lvl3pPr>
              <a:lvl4pPr marL="1600200" indent="-228600">
                <a:defRPr b="1">
                  <a:solidFill>
                    <a:schemeClr val="tx1"/>
                  </a:solidFill>
                  <a:latin typeface="Courier" pitchFamily="18" charset="0"/>
                </a:defRPr>
              </a:lvl4pPr>
              <a:lvl5pPr marL="2057400" indent="-228600">
                <a:defRPr b="1">
                  <a:solidFill>
                    <a:schemeClr val="tx1"/>
                  </a:solidFill>
                  <a:latin typeface="Courier" pitchFamily="18" charset="0"/>
                </a:defRPr>
              </a:lvl5pPr>
              <a:lvl6pPr marL="2514600" indent="-228600" algn="ctr" eaLnBrk="0" fontAlgn="base" hangingPunct="0">
                <a:spcBef>
                  <a:spcPct val="0"/>
                </a:spcBef>
                <a:spcAft>
                  <a:spcPct val="0"/>
                </a:spcAft>
                <a:defRPr b="1">
                  <a:solidFill>
                    <a:schemeClr val="tx1"/>
                  </a:solidFill>
                  <a:latin typeface="Courier" pitchFamily="18" charset="0"/>
                </a:defRPr>
              </a:lvl6pPr>
              <a:lvl7pPr marL="2971800" indent="-228600" algn="ctr" eaLnBrk="0" fontAlgn="base" hangingPunct="0">
                <a:spcBef>
                  <a:spcPct val="0"/>
                </a:spcBef>
                <a:spcAft>
                  <a:spcPct val="0"/>
                </a:spcAft>
                <a:defRPr b="1">
                  <a:solidFill>
                    <a:schemeClr val="tx1"/>
                  </a:solidFill>
                  <a:latin typeface="Courier" pitchFamily="18" charset="0"/>
                </a:defRPr>
              </a:lvl7pPr>
              <a:lvl8pPr marL="3429000" indent="-228600" algn="ctr" eaLnBrk="0" fontAlgn="base" hangingPunct="0">
                <a:spcBef>
                  <a:spcPct val="0"/>
                </a:spcBef>
                <a:spcAft>
                  <a:spcPct val="0"/>
                </a:spcAft>
                <a:defRPr b="1">
                  <a:solidFill>
                    <a:schemeClr val="tx1"/>
                  </a:solidFill>
                  <a:latin typeface="Courier" pitchFamily="18" charset="0"/>
                </a:defRPr>
              </a:lvl8pPr>
              <a:lvl9pPr marL="3886200" indent="-228600" algn="ctr" eaLnBrk="0" fontAlgn="base" hangingPunct="0">
                <a:spcBef>
                  <a:spcPct val="0"/>
                </a:spcBef>
                <a:spcAft>
                  <a:spcPct val="0"/>
                </a:spcAft>
                <a:defRPr b="1">
                  <a:solidFill>
                    <a:schemeClr val="tx1"/>
                  </a:solidFill>
                  <a:latin typeface="Courier" pitchFamily="18" charset="0"/>
                </a:defRPr>
              </a:lvl9pPr>
            </a:lstStyle>
            <a:p>
              <a:pPr algn="l">
                <a:buClr>
                  <a:srgbClr val="6699FF"/>
                </a:buClr>
                <a:buFont typeface="Wingdings 3" panose="05040102010807070707" pitchFamily="18" charset="2"/>
                <a:buNone/>
              </a:pPr>
              <a:r>
                <a:rPr lang="en-US" sz="1600" u="sng">
                  <a:solidFill>
                    <a:schemeClr val="accent2"/>
                  </a:solidFill>
                  <a:latin typeface="Arial" panose="020B0604020202020204" pitchFamily="34" charset="0"/>
                  <a:cs typeface="Arial" panose="020B0604020202020204" pitchFamily="34" charset="0"/>
                </a:rPr>
                <a:t>Bridge 2</a:t>
              </a:r>
            </a:p>
            <a:p>
              <a:pPr algn="l">
                <a:buClr>
                  <a:srgbClr val="6699FF"/>
                </a:buClr>
                <a:buFont typeface="Wingdings 3" panose="05040102010807070707" pitchFamily="18" charset="2"/>
                <a:buNone/>
              </a:pPr>
              <a:r>
                <a:rPr lang="en-US" sz="1600">
                  <a:latin typeface="Arial" panose="020B0604020202020204" pitchFamily="34" charset="0"/>
                  <a:cs typeface="Arial" panose="020B0604020202020204" pitchFamily="34" charset="0"/>
                </a:rPr>
                <a:t>MAC: AAAA.AAAA.AAAA</a:t>
              </a:r>
            </a:p>
            <a:p>
              <a:pPr algn="l">
                <a:buClr>
                  <a:srgbClr val="6699FF"/>
                </a:buClr>
                <a:buFont typeface="Wingdings 3" panose="05040102010807070707" pitchFamily="18" charset="2"/>
                <a:buNone/>
              </a:pPr>
              <a:r>
                <a:rPr lang="en-US" sz="1600">
                  <a:latin typeface="Arial" panose="020B0604020202020204" pitchFamily="34" charset="0"/>
                  <a:cs typeface="Arial" panose="020B0604020202020204" pitchFamily="34" charset="0"/>
                </a:rPr>
                <a:t>Priority: 32768</a:t>
              </a:r>
            </a:p>
          </p:txBody>
        </p:sp>
        <p:sp>
          <p:nvSpPr>
            <p:cNvPr id="17424" name="Text Box 17"/>
            <p:cNvSpPr txBox="1">
              <a:spLocks noChangeArrowheads="1"/>
            </p:cNvSpPr>
            <p:nvPr/>
          </p:nvSpPr>
          <p:spPr bwMode="auto">
            <a:xfrm>
              <a:off x="3602" y="3648"/>
              <a:ext cx="129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Courier" pitchFamily="18" charset="0"/>
                </a:defRPr>
              </a:lvl1pPr>
              <a:lvl2pPr marL="742950" indent="-285750">
                <a:defRPr b="1">
                  <a:solidFill>
                    <a:schemeClr val="tx1"/>
                  </a:solidFill>
                  <a:latin typeface="Courier" pitchFamily="18" charset="0"/>
                </a:defRPr>
              </a:lvl2pPr>
              <a:lvl3pPr marL="1143000" indent="-228600">
                <a:defRPr b="1">
                  <a:solidFill>
                    <a:schemeClr val="tx1"/>
                  </a:solidFill>
                  <a:latin typeface="Courier" pitchFamily="18" charset="0"/>
                </a:defRPr>
              </a:lvl3pPr>
              <a:lvl4pPr marL="1600200" indent="-228600">
                <a:defRPr b="1">
                  <a:solidFill>
                    <a:schemeClr val="tx1"/>
                  </a:solidFill>
                  <a:latin typeface="Courier" pitchFamily="18" charset="0"/>
                </a:defRPr>
              </a:lvl4pPr>
              <a:lvl5pPr marL="2057400" indent="-228600">
                <a:defRPr b="1">
                  <a:solidFill>
                    <a:schemeClr val="tx1"/>
                  </a:solidFill>
                  <a:latin typeface="Courier" pitchFamily="18" charset="0"/>
                </a:defRPr>
              </a:lvl5pPr>
              <a:lvl6pPr marL="2514600" indent="-228600" algn="ctr" eaLnBrk="0" fontAlgn="base" hangingPunct="0">
                <a:spcBef>
                  <a:spcPct val="0"/>
                </a:spcBef>
                <a:spcAft>
                  <a:spcPct val="0"/>
                </a:spcAft>
                <a:defRPr b="1">
                  <a:solidFill>
                    <a:schemeClr val="tx1"/>
                  </a:solidFill>
                  <a:latin typeface="Courier" pitchFamily="18" charset="0"/>
                </a:defRPr>
              </a:lvl6pPr>
              <a:lvl7pPr marL="2971800" indent="-228600" algn="ctr" eaLnBrk="0" fontAlgn="base" hangingPunct="0">
                <a:spcBef>
                  <a:spcPct val="0"/>
                </a:spcBef>
                <a:spcAft>
                  <a:spcPct val="0"/>
                </a:spcAft>
                <a:defRPr b="1">
                  <a:solidFill>
                    <a:schemeClr val="tx1"/>
                  </a:solidFill>
                  <a:latin typeface="Courier" pitchFamily="18" charset="0"/>
                </a:defRPr>
              </a:lvl7pPr>
              <a:lvl8pPr marL="3429000" indent="-228600" algn="ctr" eaLnBrk="0" fontAlgn="base" hangingPunct="0">
                <a:spcBef>
                  <a:spcPct val="0"/>
                </a:spcBef>
                <a:spcAft>
                  <a:spcPct val="0"/>
                </a:spcAft>
                <a:defRPr b="1">
                  <a:solidFill>
                    <a:schemeClr val="tx1"/>
                  </a:solidFill>
                  <a:latin typeface="Courier" pitchFamily="18" charset="0"/>
                </a:defRPr>
              </a:lvl8pPr>
              <a:lvl9pPr marL="3886200" indent="-228600" algn="ctr" eaLnBrk="0" fontAlgn="base" hangingPunct="0">
                <a:spcBef>
                  <a:spcPct val="0"/>
                </a:spcBef>
                <a:spcAft>
                  <a:spcPct val="0"/>
                </a:spcAft>
                <a:defRPr b="1">
                  <a:solidFill>
                    <a:schemeClr val="tx1"/>
                  </a:solidFill>
                  <a:latin typeface="Courier" pitchFamily="18" charset="0"/>
                </a:defRPr>
              </a:lvl9pPr>
            </a:lstStyle>
            <a:p>
              <a:pPr algn="r">
                <a:buClr>
                  <a:srgbClr val="6699FF"/>
                </a:buClr>
                <a:buFont typeface="Wingdings 3" panose="05040102010807070707" pitchFamily="18" charset="2"/>
                <a:buNone/>
              </a:pPr>
              <a:r>
                <a:rPr lang="en-US" sz="1600" u="sng">
                  <a:solidFill>
                    <a:srgbClr val="006600"/>
                  </a:solidFill>
                  <a:latin typeface="Arial" panose="020B0604020202020204" pitchFamily="34" charset="0"/>
                  <a:cs typeface="Arial" panose="020B0604020202020204" pitchFamily="34" charset="0"/>
                </a:rPr>
                <a:t>Bridge 3</a:t>
              </a:r>
            </a:p>
            <a:p>
              <a:pPr algn="r">
                <a:buClr>
                  <a:srgbClr val="6699FF"/>
                </a:buClr>
                <a:buFont typeface="Wingdings 3" panose="05040102010807070707" pitchFamily="18" charset="2"/>
                <a:buNone/>
              </a:pPr>
              <a:r>
                <a:rPr lang="en-US" sz="1600">
                  <a:latin typeface="Arial" panose="020B0604020202020204" pitchFamily="34" charset="0"/>
                  <a:cs typeface="Arial" panose="020B0604020202020204" pitchFamily="34" charset="0"/>
                </a:rPr>
                <a:t>MAC: 8888.8888.8888</a:t>
              </a:r>
            </a:p>
            <a:p>
              <a:pPr algn="r">
                <a:buClr>
                  <a:srgbClr val="6699FF"/>
                </a:buClr>
                <a:buFont typeface="Wingdings 3" panose="05040102010807070707" pitchFamily="18" charset="2"/>
                <a:buNone/>
              </a:pPr>
              <a:r>
                <a:rPr lang="en-US" sz="1600">
                  <a:latin typeface="Arial" panose="020B0604020202020204" pitchFamily="34" charset="0"/>
                  <a:cs typeface="Arial" panose="020B0604020202020204" pitchFamily="34" charset="0"/>
                </a:rPr>
                <a:t>Priority: 32768</a:t>
              </a:r>
            </a:p>
          </p:txBody>
        </p:sp>
      </p:grpSp>
      <p:sp>
        <p:nvSpPr>
          <p:cNvPr id="1072146" name="Line 18"/>
          <p:cNvSpPr>
            <a:spLocks noChangeShapeType="1"/>
          </p:cNvSpPr>
          <p:nvPr/>
        </p:nvSpPr>
        <p:spPr bwMode="auto">
          <a:xfrm flipH="1">
            <a:off x="3962400" y="2667000"/>
            <a:ext cx="533400" cy="762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2147" name="Line 19"/>
          <p:cNvSpPr>
            <a:spLocks noChangeShapeType="1"/>
          </p:cNvSpPr>
          <p:nvPr/>
        </p:nvSpPr>
        <p:spPr bwMode="auto">
          <a:xfrm>
            <a:off x="4648200" y="2667000"/>
            <a:ext cx="533400" cy="762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2148" name="Line 20"/>
          <p:cNvSpPr>
            <a:spLocks noChangeShapeType="1"/>
          </p:cNvSpPr>
          <p:nvPr/>
        </p:nvSpPr>
        <p:spPr bwMode="auto">
          <a:xfrm flipV="1">
            <a:off x="2209800" y="4495800"/>
            <a:ext cx="533400" cy="7620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2149" name="Line 21"/>
          <p:cNvSpPr>
            <a:spLocks noChangeShapeType="1"/>
          </p:cNvSpPr>
          <p:nvPr/>
        </p:nvSpPr>
        <p:spPr bwMode="auto">
          <a:xfrm flipH="1" flipV="1">
            <a:off x="6400800" y="4572000"/>
            <a:ext cx="533400" cy="762000"/>
          </a:xfrm>
          <a:prstGeom prst="line">
            <a:avLst/>
          </a:prstGeom>
          <a:noFill/>
          <a:ln w="76200">
            <a:solidFill>
              <a:srgbClr val="0066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2150" name="Line 22"/>
          <p:cNvSpPr>
            <a:spLocks noChangeShapeType="1"/>
          </p:cNvSpPr>
          <p:nvPr/>
        </p:nvSpPr>
        <p:spPr bwMode="auto">
          <a:xfrm>
            <a:off x="2209800" y="5715000"/>
            <a:ext cx="83820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2151" name="Line 23"/>
          <p:cNvSpPr>
            <a:spLocks noChangeShapeType="1"/>
          </p:cNvSpPr>
          <p:nvPr/>
        </p:nvSpPr>
        <p:spPr bwMode="auto">
          <a:xfrm flipH="1">
            <a:off x="6019800" y="5715000"/>
            <a:ext cx="83820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nvGrpSpPr>
          <p:cNvPr id="4" name="Group 24"/>
          <p:cNvGrpSpPr>
            <a:grpSpLocks/>
          </p:cNvGrpSpPr>
          <p:nvPr/>
        </p:nvGrpSpPr>
        <p:grpSpPr bwMode="auto">
          <a:xfrm>
            <a:off x="5334000" y="1905000"/>
            <a:ext cx="1905000" cy="304800"/>
            <a:chOff x="3408" y="1200"/>
            <a:chExt cx="1200" cy="192"/>
          </a:xfrm>
        </p:grpSpPr>
        <p:sp>
          <p:nvSpPr>
            <p:cNvPr id="17420" name="Line 25"/>
            <p:cNvSpPr>
              <a:spLocks noChangeShapeType="1"/>
            </p:cNvSpPr>
            <p:nvPr/>
          </p:nvSpPr>
          <p:spPr bwMode="auto">
            <a:xfrm flipH="1">
              <a:off x="3408" y="1392"/>
              <a:ext cx="1200"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nchor="ctr"/>
            <a:lstStyle/>
            <a:p>
              <a:endParaRPr lang="en-US"/>
            </a:p>
          </p:txBody>
        </p:sp>
        <p:sp>
          <p:nvSpPr>
            <p:cNvPr id="17421" name="Text Box 26"/>
            <p:cNvSpPr txBox="1">
              <a:spLocks noChangeArrowheads="1"/>
            </p:cNvSpPr>
            <p:nvPr/>
          </p:nvSpPr>
          <p:spPr bwMode="auto">
            <a:xfrm>
              <a:off x="3840" y="1200"/>
              <a:ext cx="7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Courier" pitchFamily="18" charset="0"/>
                </a:defRPr>
              </a:lvl1pPr>
              <a:lvl2pPr marL="742950" indent="-285750">
                <a:defRPr b="1">
                  <a:solidFill>
                    <a:schemeClr val="tx1"/>
                  </a:solidFill>
                  <a:latin typeface="Courier" pitchFamily="18" charset="0"/>
                </a:defRPr>
              </a:lvl2pPr>
              <a:lvl3pPr marL="1143000" indent="-228600">
                <a:defRPr b="1">
                  <a:solidFill>
                    <a:schemeClr val="tx1"/>
                  </a:solidFill>
                  <a:latin typeface="Courier" pitchFamily="18" charset="0"/>
                </a:defRPr>
              </a:lvl3pPr>
              <a:lvl4pPr marL="1600200" indent="-228600">
                <a:defRPr b="1">
                  <a:solidFill>
                    <a:schemeClr val="tx1"/>
                  </a:solidFill>
                  <a:latin typeface="Courier" pitchFamily="18" charset="0"/>
                </a:defRPr>
              </a:lvl4pPr>
              <a:lvl5pPr marL="2057400" indent="-228600">
                <a:defRPr b="1">
                  <a:solidFill>
                    <a:schemeClr val="tx1"/>
                  </a:solidFill>
                  <a:latin typeface="Courier" pitchFamily="18" charset="0"/>
                </a:defRPr>
              </a:lvl5pPr>
              <a:lvl6pPr marL="2514600" indent="-228600" algn="ctr" eaLnBrk="0" fontAlgn="base" hangingPunct="0">
                <a:spcBef>
                  <a:spcPct val="0"/>
                </a:spcBef>
                <a:spcAft>
                  <a:spcPct val="0"/>
                </a:spcAft>
                <a:defRPr b="1">
                  <a:solidFill>
                    <a:schemeClr val="tx1"/>
                  </a:solidFill>
                  <a:latin typeface="Courier" pitchFamily="18" charset="0"/>
                </a:defRPr>
              </a:lvl6pPr>
              <a:lvl7pPr marL="2971800" indent="-228600" algn="ctr" eaLnBrk="0" fontAlgn="base" hangingPunct="0">
                <a:spcBef>
                  <a:spcPct val="0"/>
                </a:spcBef>
                <a:spcAft>
                  <a:spcPct val="0"/>
                </a:spcAft>
                <a:defRPr b="1">
                  <a:solidFill>
                    <a:schemeClr val="tx1"/>
                  </a:solidFill>
                  <a:latin typeface="Courier" pitchFamily="18" charset="0"/>
                </a:defRPr>
              </a:lvl7pPr>
              <a:lvl8pPr marL="3429000" indent="-228600" algn="ctr" eaLnBrk="0" fontAlgn="base" hangingPunct="0">
                <a:spcBef>
                  <a:spcPct val="0"/>
                </a:spcBef>
                <a:spcAft>
                  <a:spcPct val="0"/>
                </a:spcAft>
                <a:defRPr b="1">
                  <a:solidFill>
                    <a:schemeClr val="tx1"/>
                  </a:solidFill>
                  <a:latin typeface="Courier" pitchFamily="18" charset="0"/>
                </a:defRPr>
              </a:lvl8pPr>
              <a:lvl9pPr marL="3886200" indent="-228600" algn="ctr" eaLnBrk="0" fontAlgn="base" hangingPunct="0">
                <a:spcBef>
                  <a:spcPct val="0"/>
                </a:spcBef>
                <a:spcAft>
                  <a:spcPct val="0"/>
                </a:spcAft>
                <a:defRPr b="1">
                  <a:solidFill>
                    <a:schemeClr val="tx1"/>
                  </a:solidFill>
                  <a:latin typeface="Courier" pitchFamily="18" charset="0"/>
                </a:defRPr>
              </a:lvl9pPr>
            </a:lstStyle>
            <a:p>
              <a:pPr algn="l">
                <a:buClr>
                  <a:srgbClr val="6699FF"/>
                </a:buClr>
                <a:buFont typeface="Wingdings 3" panose="05040102010807070707" pitchFamily="18" charset="2"/>
                <a:buNone/>
              </a:pPr>
              <a:r>
                <a:rPr lang="en-US" sz="1600">
                  <a:latin typeface="Arial" panose="020B0604020202020204" pitchFamily="34" charset="0"/>
                  <a:cs typeface="Arial" panose="020B0604020202020204" pitchFamily="34" charset="0"/>
                </a:rPr>
                <a:t>Root Bridge</a:t>
              </a:r>
            </a:p>
          </p:txBody>
        </p:sp>
      </p:grpSp>
    </p:spTree>
    <p:extLst>
      <p:ext uri="{BB962C8B-B14F-4D97-AF65-F5344CB8AC3E}">
        <p14:creationId xmlns:p14="http://schemas.microsoft.com/office/powerpoint/2010/main" val="2012058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72146"/>
                                        </p:tgtEl>
                                        <p:attrNameLst>
                                          <p:attrName>style.visibility</p:attrName>
                                        </p:attrNameLst>
                                      </p:cBhvr>
                                      <p:to>
                                        <p:strVal val="visible"/>
                                      </p:to>
                                    </p:set>
                                    <p:animEffect transition="in" filter="wipe(up)">
                                      <p:cBhvr>
                                        <p:cTn id="16" dur="500"/>
                                        <p:tgtEl>
                                          <p:spTgt spid="107214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72147"/>
                                        </p:tgtEl>
                                        <p:attrNameLst>
                                          <p:attrName>style.visibility</p:attrName>
                                        </p:attrNameLst>
                                      </p:cBhvr>
                                      <p:to>
                                        <p:strVal val="visible"/>
                                      </p:to>
                                    </p:set>
                                    <p:animEffect transition="in" filter="wipe(up)">
                                      <p:cBhvr>
                                        <p:cTn id="19" dur="500"/>
                                        <p:tgtEl>
                                          <p:spTgt spid="107214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72148"/>
                                        </p:tgtEl>
                                        <p:attrNameLst>
                                          <p:attrName>style.visibility</p:attrName>
                                        </p:attrNameLst>
                                      </p:cBhvr>
                                      <p:to>
                                        <p:strVal val="visible"/>
                                      </p:to>
                                    </p:set>
                                    <p:animEffect transition="in" filter="wipe(down)">
                                      <p:cBhvr>
                                        <p:cTn id="22" dur="500"/>
                                        <p:tgtEl>
                                          <p:spTgt spid="107214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72149"/>
                                        </p:tgtEl>
                                        <p:attrNameLst>
                                          <p:attrName>style.visibility</p:attrName>
                                        </p:attrNameLst>
                                      </p:cBhvr>
                                      <p:to>
                                        <p:strVal val="visible"/>
                                      </p:to>
                                    </p:set>
                                    <p:animEffect transition="in" filter="wipe(down)">
                                      <p:cBhvr>
                                        <p:cTn id="25" dur="500"/>
                                        <p:tgtEl>
                                          <p:spTgt spid="107214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72150"/>
                                        </p:tgtEl>
                                        <p:attrNameLst>
                                          <p:attrName>style.visibility</p:attrName>
                                        </p:attrNameLst>
                                      </p:cBhvr>
                                      <p:to>
                                        <p:strVal val="visible"/>
                                      </p:to>
                                    </p:set>
                                    <p:animEffect transition="in" filter="wipe(left)">
                                      <p:cBhvr>
                                        <p:cTn id="30" dur="500"/>
                                        <p:tgtEl>
                                          <p:spTgt spid="1072150"/>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072151"/>
                                        </p:tgtEl>
                                        <p:attrNameLst>
                                          <p:attrName>style.visibility</p:attrName>
                                        </p:attrNameLst>
                                      </p:cBhvr>
                                      <p:to>
                                        <p:strVal val="visible"/>
                                      </p:to>
                                    </p:set>
                                    <p:animEffect transition="in" filter="wipe(right)">
                                      <p:cBhvr>
                                        <p:cTn id="33" dur="500"/>
                                        <p:tgtEl>
                                          <p:spTgt spid="1072151"/>
                                        </p:tgtEl>
                                      </p:cBhvr>
                                    </p:animEffect>
                                  </p:childTnLst>
                                </p:cTn>
                              </p:par>
                            </p:childTnLst>
                          </p:cTn>
                        </p:par>
                        <p:par>
                          <p:cTn id="34" fill="hold" nodeType="afterGroup">
                            <p:stCondLst>
                              <p:cond delay="500"/>
                            </p:stCondLst>
                            <p:childTnLst>
                              <p:par>
                                <p:cTn id="35" presetID="22" presetClass="entr" presetSubtype="2"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46" grpId="0" animBg="1"/>
      <p:bldP spid="1072147" grpId="0" animBg="1"/>
      <p:bldP spid="1072148" grpId="0" animBg="1"/>
      <p:bldP spid="1072149" grpId="0" animBg="1"/>
      <p:bldP spid="1072150" grpId="0" animBg="1"/>
      <p:bldP spid="10721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t>Root Port</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17</a:t>
            </a:fld>
            <a:endParaRPr lang="en-GB"/>
          </a:p>
        </p:txBody>
      </p:sp>
      <p:sp>
        <p:nvSpPr>
          <p:cNvPr id="4" name="Content Placeholder 3"/>
          <p:cNvSpPr>
            <a:spLocks noGrp="1"/>
          </p:cNvSpPr>
          <p:nvPr>
            <p:ph sz="quarter" idx="1"/>
          </p:nvPr>
        </p:nvSpPr>
        <p:spPr/>
        <p:txBody>
          <a:bodyPr/>
          <a:lstStyle/>
          <a:p>
            <a:r>
              <a:rPr lang="vi-VN"/>
              <a:t>Sau khi xác định được bridge gốc, </a:t>
            </a:r>
            <a:r>
              <a:rPr lang="vi-VN" smtClean="0"/>
              <a:t>th</a:t>
            </a:r>
            <a:r>
              <a:rPr lang="en-US"/>
              <a:t>ì</a:t>
            </a:r>
            <a:r>
              <a:rPr lang="vi-VN" smtClean="0"/>
              <a:t> </a:t>
            </a:r>
            <a:r>
              <a:rPr lang="vi-VN"/>
              <a:t>các switch sẽ chuyển qua chọn cổng gốc. </a:t>
            </a:r>
            <a:r>
              <a:rPr lang="vi-VN" smtClean="0"/>
              <a:t>Cổng</a:t>
            </a:r>
            <a:r>
              <a:rPr lang="en-US" smtClean="0"/>
              <a:t> gốc </a:t>
            </a:r>
            <a:r>
              <a:rPr lang="en-US"/>
              <a:t>là một cổng trên bridge cục bộ. Mỗi brigde (trừ bridge gốc) phải lựa chọn một </a:t>
            </a:r>
            <a:r>
              <a:rPr lang="en-US" smtClean="0"/>
              <a:t>cổng gốc.</a:t>
            </a:r>
          </a:p>
          <a:p>
            <a:r>
              <a:rPr lang="en-US"/>
              <a:t>Bridge sẽ sử dụng khái niệm chi phí để xét cổng gốc. Cụ thể là các bridge theo </a:t>
            </a:r>
            <a:r>
              <a:rPr lang="en-US" smtClean="0"/>
              <a:t>dõi chi </a:t>
            </a:r>
            <a:r>
              <a:rPr lang="vi-VN" smtClean="0"/>
              <a:t>phí </a:t>
            </a:r>
            <a:r>
              <a:rPr lang="vi-VN"/>
              <a:t>đường đi gốc, chi phí tích lũy của tất cả các liên kết đến bridge gốc</a:t>
            </a:r>
            <a:endParaRPr lang="en-US"/>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2947140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Root Port</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18</a:t>
            </a:fld>
            <a:endParaRPr lang="en-GB"/>
          </a:p>
        </p:txBody>
      </p:sp>
      <p:sp>
        <p:nvSpPr>
          <p:cNvPr id="4" name="Content Placeholder 3"/>
          <p:cNvSpPr>
            <a:spLocks noGrp="1"/>
          </p:cNvSpPr>
          <p:nvPr>
            <p:ph sz="quarter" idx="1"/>
          </p:nvPr>
        </p:nvSpPr>
        <p:spPr>
          <a:xfrm>
            <a:off x="612648" y="1600200"/>
            <a:ext cx="2375176" cy="4495800"/>
          </a:xfrm>
        </p:spPr>
        <p:txBody>
          <a:bodyPr/>
          <a:lstStyle/>
          <a:p>
            <a:endParaRPr lang="en-US"/>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p:cNvPicPr>
            <a:picLocks noChangeAspect="1"/>
          </p:cNvPicPr>
          <p:nvPr/>
        </p:nvPicPr>
        <p:blipFill>
          <a:blip r:embed="rId3"/>
          <a:stretch>
            <a:fillRect/>
          </a:stretch>
        </p:blipFill>
        <p:spPr>
          <a:xfrm>
            <a:off x="108520" y="1516698"/>
            <a:ext cx="9144000" cy="5113441"/>
          </a:xfrm>
          <a:prstGeom prst="rect">
            <a:avLst/>
          </a:prstGeom>
        </p:spPr>
      </p:pic>
    </p:spTree>
    <p:extLst>
      <p:ext uri="{BB962C8B-B14F-4D97-AF65-F5344CB8AC3E}">
        <p14:creationId xmlns:p14="http://schemas.microsoft.com/office/powerpoint/2010/main" val="4234776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Designated </a:t>
            </a:r>
            <a:r>
              <a:rPr lang="en-US" smtClean="0"/>
              <a:t>Port (Cổng chỉ định)</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19</a:t>
            </a:fld>
            <a:endParaRPr lang="en-GB"/>
          </a:p>
        </p:txBody>
      </p:sp>
      <p:sp>
        <p:nvSpPr>
          <p:cNvPr id="4" name="Content Placeholder 3"/>
          <p:cNvSpPr>
            <a:spLocks noGrp="1"/>
          </p:cNvSpPr>
          <p:nvPr>
            <p:ph sz="quarter" idx="1"/>
          </p:nvPr>
        </p:nvSpPr>
        <p:spPr/>
        <p:txBody>
          <a:bodyPr>
            <a:normAutofit lnSpcReduction="10000"/>
          </a:bodyPr>
          <a:lstStyle/>
          <a:p>
            <a:pPr algn="just"/>
            <a:r>
              <a:rPr lang="vi-VN"/>
              <a:t>Mỗi đoạn mạng trên một bridge có một cổng được chỉ định, cổng này có chức </a:t>
            </a:r>
            <a:r>
              <a:rPr lang="vi-VN" smtClean="0"/>
              <a:t>năng</a:t>
            </a:r>
            <a:r>
              <a:rPr lang="en-US" smtClean="0"/>
              <a:t> </a:t>
            </a:r>
            <a:r>
              <a:rPr lang="vi-VN" smtClean="0"/>
              <a:t>nhận </a:t>
            </a:r>
            <a:r>
              <a:rPr lang="vi-VN"/>
              <a:t>và gửi lưu lượng đến đoạn mạng kia và bridge gốc. Nếu chỉ có một cổng nắm </a:t>
            </a:r>
            <a:r>
              <a:rPr lang="vi-VN" smtClean="0"/>
              <a:t>giữ</a:t>
            </a:r>
            <a:r>
              <a:rPr lang="en-US" smtClean="0"/>
              <a:t> </a:t>
            </a:r>
            <a:r>
              <a:rPr lang="vi-VN" smtClean="0"/>
              <a:t>lưu </a:t>
            </a:r>
            <a:r>
              <a:rPr lang="vi-VN"/>
              <a:t>lượng trên mỗi liên kết, </a:t>
            </a:r>
            <a:r>
              <a:rPr lang="vi-VN" smtClean="0"/>
              <a:t>th</a:t>
            </a:r>
            <a:r>
              <a:rPr lang="en-US"/>
              <a:t>ì</a:t>
            </a:r>
            <a:r>
              <a:rPr lang="vi-VN" smtClean="0"/>
              <a:t> </a:t>
            </a:r>
            <a:r>
              <a:rPr lang="vi-VN"/>
              <a:t>tất cả </a:t>
            </a:r>
            <a:r>
              <a:rPr lang="vi-VN" smtClean="0"/>
              <a:t>v</a:t>
            </a:r>
            <a:r>
              <a:rPr lang="en-US"/>
              <a:t>ò</a:t>
            </a:r>
            <a:r>
              <a:rPr lang="vi-VN" smtClean="0"/>
              <a:t>ng </a:t>
            </a:r>
            <a:r>
              <a:rPr lang="vi-VN"/>
              <a:t>lặp bị phá </a:t>
            </a:r>
            <a:r>
              <a:rPr lang="vi-VN" smtClean="0"/>
              <a:t>bỏ.</a:t>
            </a:r>
            <a:endParaRPr lang="en-US" smtClean="0"/>
          </a:p>
          <a:p>
            <a:pPr algn="just"/>
            <a:r>
              <a:rPr lang="vi-VN" smtClean="0"/>
              <a:t>Bridge </a:t>
            </a:r>
            <a:r>
              <a:rPr lang="vi-VN"/>
              <a:t>chứa cổng được chỉ </a:t>
            </a:r>
            <a:r>
              <a:rPr lang="vi-VN" smtClean="0"/>
              <a:t>định</a:t>
            </a:r>
            <a:r>
              <a:rPr lang="en-US" smtClean="0"/>
              <a:t> </a:t>
            </a:r>
            <a:r>
              <a:rPr lang="vi-VN" smtClean="0"/>
              <a:t>được </a:t>
            </a:r>
            <a:r>
              <a:rPr lang="vi-VN"/>
              <a:t>gọi là </a:t>
            </a:r>
            <a:r>
              <a:rPr lang="en-US" smtClean="0"/>
              <a:t>D</a:t>
            </a:r>
            <a:r>
              <a:rPr lang="vi-VN" smtClean="0"/>
              <a:t>esignated </a:t>
            </a:r>
            <a:r>
              <a:rPr lang="en-US" smtClean="0"/>
              <a:t>Port</a:t>
            </a:r>
            <a:r>
              <a:rPr lang="vi-VN" smtClean="0"/>
              <a:t> </a:t>
            </a:r>
            <a:r>
              <a:rPr lang="vi-VN"/>
              <a:t>cho đoạn mạng đó</a:t>
            </a:r>
            <a:r>
              <a:rPr lang="vi-VN" smtClean="0"/>
              <a:t>.</a:t>
            </a:r>
            <a:endParaRPr lang="en-US" smtClean="0"/>
          </a:p>
          <a:p>
            <a:pPr algn="just"/>
            <a:r>
              <a:rPr lang="vi-VN"/>
              <a:t>Việc lựa chọn cổng được chỉ định cũng dựa trên chi phí tích lũy của đường đi </a:t>
            </a:r>
            <a:r>
              <a:rPr lang="vi-VN" smtClean="0"/>
              <a:t>gốc</a:t>
            </a:r>
            <a:r>
              <a:rPr lang="en-US" smtClean="0"/>
              <a:t> đến </a:t>
            </a:r>
            <a:r>
              <a:rPr lang="en-US"/>
              <a:t>bridge gốc</a:t>
            </a: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149403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a:t>
            </a:fld>
            <a:endParaRPr lang="en-GB"/>
          </a:p>
        </p:txBody>
      </p:sp>
      <p:sp>
        <p:nvSpPr>
          <p:cNvPr id="4" name="Content Placeholder 3"/>
          <p:cNvSpPr>
            <a:spLocks noGrp="1"/>
          </p:cNvSpPr>
          <p:nvPr>
            <p:ph sz="quarter" idx="1"/>
          </p:nvPr>
        </p:nvSpPr>
        <p:spPr/>
        <p:txBody>
          <a:bodyPr/>
          <a:lstStyle/>
          <a:p>
            <a:pPr marL="514350" indent="-514350">
              <a:buAutoNum type="arabicPeriod"/>
            </a:pPr>
            <a:r>
              <a:rPr lang="vi-VN"/>
              <a:t>Ưu và nhược điểm của mạng dự phòng?</a:t>
            </a:r>
          </a:p>
          <a:p>
            <a:pPr marL="514350" indent="-514350">
              <a:buAutoNum type="arabicPeriod"/>
            </a:pPr>
            <a:r>
              <a:rPr lang="vi-VN"/>
              <a:t>Giao thức Spanning Tree Protocol (STP)?</a:t>
            </a:r>
          </a:p>
          <a:p>
            <a:pPr marL="514350" indent="-514350">
              <a:buAutoNum type="arabicPeriod"/>
            </a:pPr>
            <a:r>
              <a:rPr lang="vi-VN"/>
              <a:t>Các bước ra quyết định của STP và cách xác định từng bước?</a:t>
            </a:r>
          </a:p>
          <a:p>
            <a:pPr marL="514350" indent="-514350">
              <a:buAutoNum type="arabicPeriod"/>
            </a:pPr>
            <a:r>
              <a:rPr lang="vi-VN"/>
              <a:t>Trình bày giải pháp ngăn boardcast trong mạng LAN</a:t>
            </a:r>
          </a:p>
          <a:p>
            <a:pPr marL="514350" indent="-514350">
              <a:buAutoNum type="arabicPeriod"/>
            </a:pPr>
            <a:endParaRPr lang="en-US"/>
          </a:p>
        </p:txBody>
      </p:sp>
      <p:sp>
        <p:nvSpPr>
          <p:cNvPr id="5" name="Footer Placeholder 4"/>
          <p:cNvSpPr>
            <a:spLocks noGrp="1"/>
          </p:cNvSpPr>
          <p:nvPr>
            <p:ph type="ftr" sz="quarter" idx="3"/>
          </p:nvPr>
        </p:nvSpPr>
        <p:spPr/>
        <p:txBody>
          <a:body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extLst>
      <p:ext uri="{BB962C8B-B14F-4D97-AF65-F5344CB8AC3E}">
        <p14:creationId xmlns:p14="http://schemas.microsoft.com/office/powerpoint/2010/main" val="1544617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pPr>
              <a:defRPr/>
            </a:pPr>
            <a:r>
              <a:rPr lang="en-US" smtClean="0"/>
              <a:t>Designated Port</a:t>
            </a:r>
          </a:p>
        </p:txBody>
      </p:sp>
      <p:pic>
        <p:nvPicPr>
          <p:cNvPr id="8" name="Picture 7"/>
          <p:cNvPicPr>
            <a:picLocks noChangeAspect="1"/>
          </p:cNvPicPr>
          <p:nvPr/>
        </p:nvPicPr>
        <p:blipFill>
          <a:blip r:embed="rId3"/>
          <a:stretch>
            <a:fillRect/>
          </a:stretch>
        </p:blipFill>
        <p:spPr>
          <a:xfrm>
            <a:off x="72008" y="1556792"/>
            <a:ext cx="8892480" cy="5279287"/>
          </a:xfrm>
          <a:prstGeom prst="rect">
            <a:avLst/>
          </a:prstGeom>
        </p:spPr>
      </p:pic>
    </p:spTree>
    <p:extLst>
      <p:ext uri="{BB962C8B-B14F-4D97-AF65-F5344CB8AC3E}">
        <p14:creationId xmlns:p14="http://schemas.microsoft.com/office/powerpoint/2010/main" val="3568614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trạng thái của STP</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21</a:t>
            </a:fld>
            <a:endParaRPr lang="en-GB"/>
          </a:p>
        </p:txBody>
      </p:sp>
      <p:sp>
        <p:nvSpPr>
          <p:cNvPr id="4" name="Content Placeholder 3"/>
          <p:cNvSpPr>
            <a:spLocks noGrp="1"/>
          </p:cNvSpPr>
          <p:nvPr>
            <p:ph sz="quarter" idx="1"/>
          </p:nvPr>
        </p:nvSpPr>
        <p:spPr>
          <a:xfrm>
            <a:off x="251520" y="1600199"/>
            <a:ext cx="8514528" cy="4920059"/>
          </a:xfrm>
        </p:spPr>
        <p:txBody>
          <a:bodyPr>
            <a:noAutofit/>
          </a:bodyPr>
          <a:lstStyle/>
          <a:p>
            <a:pPr algn="just"/>
            <a:r>
              <a:rPr lang="vi-VN" sz="2400"/>
              <a:t>Sau khi bridge phân chia được các cổng như cổng gốc, cổng được chỉ định và </a:t>
            </a:r>
            <a:r>
              <a:rPr lang="vi-VN" sz="2400" smtClean="0"/>
              <a:t>cổng</a:t>
            </a:r>
            <a:r>
              <a:rPr lang="en-US" sz="2400" smtClean="0"/>
              <a:t> </a:t>
            </a:r>
            <a:r>
              <a:rPr lang="vi-VN" sz="2400" smtClean="0"/>
              <a:t>không </a:t>
            </a:r>
            <a:r>
              <a:rPr lang="vi-VN" sz="2400"/>
              <a:t>được chỉ định, </a:t>
            </a:r>
            <a:r>
              <a:rPr lang="vi-VN" sz="2400" smtClean="0"/>
              <a:t>th</a:t>
            </a:r>
            <a:r>
              <a:rPr lang="en-US" sz="2400"/>
              <a:t>ì</a:t>
            </a:r>
            <a:r>
              <a:rPr lang="vi-VN" sz="2400" smtClean="0"/>
              <a:t> </a:t>
            </a:r>
            <a:r>
              <a:rPr lang="vi-VN" sz="2400"/>
              <a:t>việc tạo ra cấu trúc mạng chứa loop-free không phức tạp </a:t>
            </a:r>
            <a:r>
              <a:rPr lang="vi-VN" sz="2400" smtClean="0"/>
              <a:t>lắm,</a:t>
            </a:r>
            <a:r>
              <a:rPr lang="en-US" sz="2400" smtClean="0"/>
              <a:t> </a:t>
            </a:r>
            <a:r>
              <a:rPr lang="vi-VN" sz="2400" smtClean="0"/>
              <a:t>cổng </a:t>
            </a:r>
            <a:r>
              <a:rPr lang="vi-VN" sz="2400"/>
              <a:t>gốc và </a:t>
            </a:r>
            <a:r>
              <a:rPr lang="en-US" sz="2400"/>
              <a:t>c</a:t>
            </a:r>
            <a:r>
              <a:rPr lang="vi-VN" sz="2400" smtClean="0"/>
              <a:t>ổng </a:t>
            </a:r>
            <a:r>
              <a:rPr lang="vi-VN" sz="2400"/>
              <a:t>được chỉ định chuyển tiếp lưu lượng, trong khi cổng không được </a:t>
            </a:r>
            <a:r>
              <a:rPr lang="vi-VN" sz="2400" smtClean="0"/>
              <a:t>chỉ</a:t>
            </a:r>
            <a:r>
              <a:rPr lang="en-US" sz="2400" smtClean="0"/>
              <a:t> </a:t>
            </a:r>
            <a:r>
              <a:rPr lang="vi-VN" sz="2400" smtClean="0"/>
              <a:t>định th</a:t>
            </a:r>
            <a:r>
              <a:rPr lang="en-US" sz="2400"/>
              <a:t>ì</a:t>
            </a:r>
            <a:r>
              <a:rPr lang="vi-VN" sz="2400" smtClean="0"/>
              <a:t> </a:t>
            </a:r>
            <a:r>
              <a:rPr lang="vi-VN" sz="2400"/>
              <a:t>khóa lưu lượng. Việc chuyển tiếp và khóa chỉ là 2 trạng thái thông thường </a:t>
            </a:r>
            <a:r>
              <a:rPr lang="vi-VN" sz="2400" smtClean="0"/>
              <a:t>trong</a:t>
            </a:r>
            <a:r>
              <a:rPr lang="en-US" sz="2400" smtClean="0"/>
              <a:t> mạng, STP mô </a:t>
            </a:r>
            <a:r>
              <a:rPr lang="en-US" sz="2400"/>
              <a:t>tả 5 trạng </a:t>
            </a:r>
            <a:r>
              <a:rPr lang="en-US" sz="2400" smtClean="0"/>
              <a:t>thái:</a:t>
            </a:r>
          </a:p>
          <a:p>
            <a:pPr lvl="1" algn="just"/>
            <a:r>
              <a:rPr lang="vi-VN" sz="2400" smtClean="0"/>
              <a:t>Chuyển </a:t>
            </a:r>
            <a:r>
              <a:rPr lang="vi-VN" sz="2400"/>
              <a:t>tiếp (forwading) Gửi và nhận dữ liệu người dùng</a:t>
            </a:r>
          </a:p>
          <a:p>
            <a:pPr lvl="1" algn="just"/>
            <a:r>
              <a:rPr lang="en-US" sz="2400"/>
              <a:t>Học hỏi (learning) Xây dựng bảng bridge</a:t>
            </a:r>
          </a:p>
          <a:p>
            <a:pPr lvl="1" algn="just"/>
            <a:r>
              <a:rPr lang="en-US" sz="2400"/>
              <a:t>Lắng nghe (listening) Xây dựng cấu trúc mạng “active”</a:t>
            </a:r>
          </a:p>
          <a:p>
            <a:pPr lvl="1" algn="just"/>
            <a:r>
              <a:rPr lang="en-US" sz="2400"/>
              <a:t>Khóa (blocking) Chỉ nhận các BPDU</a:t>
            </a:r>
          </a:p>
          <a:p>
            <a:pPr lvl="1" algn="just"/>
            <a:r>
              <a:rPr lang="en-US" sz="2400"/>
              <a:t>Vô hiệu hóa (disable) Các cổng bị down</a:t>
            </a: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399992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22</a:t>
            </a:fld>
            <a:endParaRPr lang="en-GB"/>
          </a:p>
        </p:txBody>
      </p:sp>
      <p:sp>
        <p:nvSpPr>
          <p:cNvPr id="4" name="Content Placeholder 3"/>
          <p:cNvSpPr>
            <a:spLocks noGrp="1"/>
          </p:cNvSpPr>
          <p:nvPr>
            <p:ph sz="quarter" idx="1"/>
          </p:nvPr>
        </p:nvSpPr>
        <p:spPr>
          <a:xfrm>
            <a:off x="612648" y="1600200"/>
            <a:ext cx="3023248" cy="4495800"/>
          </a:xfrm>
        </p:spPr>
        <p:txBody>
          <a:bodyPr/>
          <a:lstStyle/>
          <a:p>
            <a:endParaRPr lang="en-US"/>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p:cNvPicPr>
            <a:picLocks noChangeAspect="1"/>
          </p:cNvPicPr>
          <p:nvPr/>
        </p:nvPicPr>
        <p:blipFill>
          <a:blip r:embed="rId2"/>
          <a:stretch>
            <a:fillRect/>
          </a:stretch>
        </p:blipFill>
        <p:spPr>
          <a:xfrm>
            <a:off x="0" y="1"/>
            <a:ext cx="9143999" cy="6858000"/>
          </a:xfrm>
          <a:prstGeom prst="rect">
            <a:avLst/>
          </a:prstGeom>
        </p:spPr>
      </p:pic>
    </p:spTree>
    <p:extLst>
      <p:ext uri="{BB962C8B-B14F-4D97-AF65-F5344CB8AC3E}">
        <p14:creationId xmlns:p14="http://schemas.microsoft.com/office/powerpoint/2010/main" val="3413291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Bộ định thời gian STP</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23</a:t>
            </a:fld>
            <a:endParaRPr lang="en-GB"/>
          </a:p>
        </p:txBody>
      </p:sp>
      <p:sp>
        <p:nvSpPr>
          <p:cNvPr id="4" name="Content Placeholder 3"/>
          <p:cNvSpPr>
            <a:spLocks noGrp="1"/>
          </p:cNvSpPr>
          <p:nvPr>
            <p:ph sz="quarter" idx="1"/>
          </p:nvPr>
        </p:nvSpPr>
        <p:spPr/>
        <p:txBody>
          <a:bodyPr>
            <a:noAutofit/>
          </a:bodyPr>
          <a:lstStyle/>
          <a:p>
            <a:pPr algn="just"/>
            <a:r>
              <a:rPr lang="vi-VN" sz="2000"/>
              <a:t>Một bridge trải qua 15s ở mỗi trạng thái “listening” và “learning”. STP được </a:t>
            </a:r>
            <a:r>
              <a:rPr lang="vi-VN" sz="2000" smtClean="0"/>
              <a:t>điều</a:t>
            </a:r>
            <a:r>
              <a:rPr lang="en-US" sz="2000" smtClean="0"/>
              <a:t> </a:t>
            </a:r>
            <a:r>
              <a:rPr lang="vi-VN" sz="2000" smtClean="0"/>
              <a:t>khiển </a:t>
            </a:r>
            <a:r>
              <a:rPr lang="vi-VN" sz="2000"/>
              <a:t>bởi ba bộ đếm thời gian (timer) </a:t>
            </a:r>
            <a:r>
              <a:rPr lang="vi-VN" sz="2000" smtClean="0"/>
              <a:t>như</a:t>
            </a:r>
            <a:r>
              <a:rPr lang="en-US" sz="2000" smtClean="0"/>
              <a:t>: </a:t>
            </a:r>
          </a:p>
          <a:p>
            <a:pPr lvl="1" algn="just"/>
            <a:r>
              <a:rPr lang="en-US" sz="2000" i="1"/>
              <a:t>Hello Timer </a:t>
            </a:r>
            <a:r>
              <a:rPr lang="en-US" sz="2000"/>
              <a:t>Khoảng thời gian gửi các </a:t>
            </a:r>
            <a:r>
              <a:rPr lang="en-US" sz="2000" smtClean="0"/>
              <a:t>BPDU cấu hình </a:t>
            </a:r>
            <a:r>
              <a:rPr lang="en-US" sz="2000"/>
              <a:t>gửi bởi Bridge </a:t>
            </a:r>
            <a:r>
              <a:rPr lang="en-US" sz="2000" smtClean="0"/>
              <a:t>gốc (2s)</a:t>
            </a:r>
            <a:endParaRPr lang="en-US" sz="2000"/>
          </a:p>
          <a:p>
            <a:pPr lvl="1" algn="just"/>
            <a:r>
              <a:rPr lang="en-US" sz="2000" i="1"/>
              <a:t>Forward Delay </a:t>
            </a:r>
            <a:r>
              <a:rPr lang="en-US" sz="2000"/>
              <a:t>Thời hạn ở trạng thái </a:t>
            </a:r>
            <a:r>
              <a:rPr lang="en-US" sz="2000" smtClean="0"/>
              <a:t>Listening và Learning (15s)</a:t>
            </a:r>
            <a:endParaRPr lang="en-US" sz="2000"/>
          </a:p>
          <a:p>
            <a:pPr lvl="1" algn="just"/>
            <a:r>
              <a:rPr lang="en-US" sz="2000" i="1"/>
              <a:t>Max Age </a:t>
            </a:r>
            <a:r>
              <a:rPr lang="en-US" sz="2000"/>
              <a:t>Thời gian lưu trữ BPDU </a:t>
            </a:r>
            <a:r>
              <a:rPr lang="en-US" sz="2000" smtClean="0"/>
              <a:t>(20s)</a:t>
            </a:r>
          </a:p>
          <a:p>
            <a:pPr algn="just"/>
            <a:r>
              <a:rPr lang="en-US" sz="2000" b="1" i="1"/>
              <a:t>Chú ý</a:t>
            </a:r>
            <a:r>
              <a:rPr lang="en-US" sz="2000" b="1" i="1" smtClean="0"/>
              <a:t>: </a:t>
            </a:r>
            <a:r>
              <a:rPr lang="en-US" sz="2000"/>
              <a:t>thời gian hội tụ STP là từ 30s đến 50s</a:t>
            </a:r>
            <a:r>
              <a:rPr lang="en-US" sz="2000" smtClean="0"/>
              <a:t>.</a:t>
            </a:r>
          </a:p>
          <a:p>
            <a:pPr algn="just"/>
            <a:r>
              <a:rPr lang="en-US" sz="2000"/>
              <a:t>Hai điểm quan trọng cần nhớ khi sử dụng bộ định thời STP là:</a:t>
            </a:r>
          </a:p>
          <a:p>
            <a:pPr lvl="1" algn="just"/>
            <a:r>
              <a:rPr lang="en-US" sz="2000" smtClean="0"/>
              <a:t>Thứ </a:t>
            </a:r>
            <a:r>
              <a:rPr lang="en-US" sz="2000"/>
              <a:t>nhất: không thay đổi giá trị thời gian mặc định khi không có sự cân </a:t>
            </a:r>
            <a:r>
              <a:rPr lang="en-US" sz="2000" smtClean="0"/>
              <a:t>nhắc cẩn thận.</a:t>
            </a:r>
          </a:p>
          <a:p>
            <a:pPr lvl="1" algn="just"/>
            <a:r>
              <a:rPr lang="vi-VN" sz="2000" smtClean="0"/>
              <a:t>Thứ </a:t>
            </a:r>
            <a:r>
              <a:rPr lang="vi-VN" sz="2000"/>
              <a:t>hai: ta chỉ được sửa thời gian từ bridge gốc.</a:t>
            </a:r>
            <a:endParaRPr lang="en-US" sz="200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3499471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LAN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24</a:t>
            </a:fld>
            <a:endParaRPr lang="en-GB"/>
          </a:p>
        </p:txBody>
      </p:sp>
      <p:sp>
        <p:nvSpPr>
          <p:cNvPr id="4" name="Content Placeholder 3"/>
          <p:cNvSpPr>
            <a:spLocks noGrp="1"/>
          </p:cNvSpPr>
          <p:nvPr>
            <p:ph sz="quarter" idx="1"/>
          </p:nvPr>
        </p:nvSpPr>
        <p:spPr/>
        <p:txBody>
          <a:bodyPr/>
          <a:lstStyle/>
          <a:p>
            <a:pPr algn="just"/>
            <a:r>
              <a:rPr lang="vi-VN" smtClean="0"/>
              <a:t>A </a:t>
            </a:r>
            <a:r>
              <a:rPr lang="vi-VN"/>
              <a:t>VLAN là một nhóm logic các thiết bị mạng hoặc người sử dụng mà không bị giới hạn một phân đoạn </a:t>
            </a:r>
            <a:r>
              <a:rPr lang="en-US" smtClean="0"/>
              <a:t>switch</a:t>
            </a:r>
            <a:r>
              <a:rPr lang="vi-VN" smtClean="0"/>
              <a:t> </a:t>
            </a:r>
            <a:r>
              <a:rPr lang="vi-VN"/>
              <a:t>vật lý. </a:t>
            </a:r>
            <a:endParaRPr lang="en-US" smtClean="0"/>
          </a:p>
          <a:p>
            <a:pPr algn="just"/>
            <a:r>
              <a:rPr lang="vi-VN" smtClean="0"/>
              <a:t>Một </a:t>
            </a:r>
            <a:r>
              <a:rPr lang="vi-VN"/>
              <a:t>VLAN tạo ra một miền quảng bá duy nhất mà không bị giới hạn một phân đoạn vật lý và được </a:t>
            </a:r>
            <a:r>
              <a:rPr lang="en-US" smtClean="0"/>
              <a:t>xem </a:t>
            </a:r>
            <a:r>
              <a:rPr lang="vi-VN" smtClean="0"/>
              <a:t>như </a:t>
            </a:r>
            <a:r>
              <a:rPr lang="vi-VN"/>
              <a:t>một </a:t>
            </a:r>
            <a:r>
              <a:rPr lang="vi-VN" smtClean="0"/>
              <a:t>subnet.</a:t>
            </a:r>
            <a:endParaRPr lang="en-US" smtClean="0"/>
          </a:p>
          <a:p>
            <a:pPr algn="just"/>
            <a:r>
              <a:rPr lang="vi-VN" smtClean="0"/>
              <a:t>Thiết </a:t>
            </a:r>
            <a:r>
              <a:rPr lang="vi-VN"/>
              <a:t>lập </a:t>
            </a:r>
            <a:r>
              <a:rPr lang="vi-VN" smtClean="0"/>
              <a:t>VLAN </a:t>
            </a:r>
            <a:r>
              <a:rPr lang="vi-VN"/>
              <a:t>được thực hiện trong </a:t>
            </a:r>
            <a:r>
              <a:rPr lang="en-US" smtClean="0"/>
              <a:t>Switch </a:t>
            </a:r>
            <a:r>
              <a:rPr lang="vi-VN" smtClean="0"/>
              <a:t>bằng </a:t>
            </a:r>
            <a:r>
              <a:rPr lang="vi-VN"/>
              <a:t>phần mềm.</a:t>
            </a:r>
          </a:p>
          <a:p>
            <a:pPr marL="349250" indent="-349250" algn="just" defTabSz="914400">
              <a:lnSpc>
                <a:spcPct val="85000"/>
              </a:lnSpc>
              <a:buFont typeface="Helvetica" charset="0"/>
              <a:buNone/>
            </a:pPr>
            <a:endParaRPr lang="en-US" dirty="0">
              <a:latin typeface="Helvetica" charset="0"/>
            </a:endParaRP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874860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2807206" y="1981200"/>
            <a:ext cx="1116722" cy="3692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solidFill>
                  <a:srgbClr val="000000"/>
                </a:solidFill>
                <a:latin typeface="Helvetica" pitchFamily="34" charset="0"/>
              </a:rPr>
              <a:t>VLAN </a:t>
            </a:r>
            <a:r>
              <a:rPr lang="en-US" dirty="0" smtClean="0">
                <a:solidFill>
                  <a:srgbClr val="000000"/>
                </a:solidFill>
                <a:latin typeface="Helvetica" pitchFamily="34" charset="0"/>
              </a:rPr>
              <a:t>Overview</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25</a:t>
            </a:fld>
            <a:endParaRPr lang="en-GB"/>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22098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7" name="Oval 3"/>
          <p:cNvSpPr>
            <a:spLocks noChangeArrowheads="1"/>
          </p:cNvSpPr>
          <p:nvPr/>
        </p:nvSpPr>
        <p:spPr bwMode="auto">
          <a:xfrm>
            <a:off x="4876800" y="1981200"/>
            <a:ext cx="838200" cy="3657600"/>
          </a:xfrm>
          <a:prstGeom prst="ellipse">
            <a:avLst/>
          </a:prstGeom>
          <a:solidFill>
            <a:srgbClr val="C0C0C0"/>
          </a:solidFill>
          <a:ln w="38100">
            <a:solidFill>
              <a:srgbClr val="C0C0C0"/>
            </a:solidFill>
            <a:round/>
            <a:headEnd type="none" w="sm" len="sm"/>
            <a:tailEnd type="none" w="sm" len="sm"/>
          </a:ln>
        </p:spPr>
        <p:txBody>
          <a:bodyPr anchor="ctr">
            <a:spAutoFit/>
          </a:bodyPr>
          <a:lstStyle/>
          <a:p>
            <a:endParaRPr lang="en-US"/>
          </a:p>
        </p:txBody>
      </p:sp>
      <p:sp>
        <p:nvSpPr>
          <p:cNvPr id="8" name="Oval 4"/>
          <p:cNvSpPr>
            <a:spLocks noChangeArrowheads="1"/>
          </p:cNvSpPr>
          <p:nvPr/>
        </p:nvSpPr>
        <p:spPr bwMode="auto">
          <a:xfrm>
            <a:off x="3962400" y="1905000"/>
            <a:ext cx="838200" cy="3733800"/>
          </a:xfrm>
          <a:prstGeom prst="ellipse">
            <a:avLst/>
          </a:prstGeom>
          <a:solidFill>
            <a:schemeClr val="folHlink"/>
          </a:solidFill>
          <a:ln w="38100">
            <a:solidFill>
              <a:schemeClr val="folHlink"/>
            </a:solidFill>
            <a:round/>
            <a:headEnd type="none" w="sm" len="sm"/>
            <a:tailEnd type="none" w="sm" len="sm"/>
          </a:ln>
        </p:spPr>
        <p:txBody>
          <a:bodyPr anchor="ctr">
            <a:spAutoFit/>
          </a:bodyPr>
          <a:lstStyle/>
          <a:p>
            <a:endParaRPr lang="en-US"/>
          </a:p>
        </p:txBody>
      </p:sp>
      <p:sp>
        <p:nvSpPr>
          <p:cNvPr id="10" name="Line 6"/>
          <p:cNvSpPr>
            <a:spLocks noChangeShapeType="1"/>
          </p:cNvSpPr>
          <p:nvPr/>
        </p:nvSpPr>
        <p:spPr bwMode="auto">
          <a:xfrm flipH="1">
            <a:off x="1143000" y="3733800"/>
            <a:ext cx="685800" cy="0"/>
          </a:xfrm>
          <a:prstGeom prst="line">
            <a:avLst/>
          </a:prstGeom>
          <a:noFill/>
          <a:ln w="50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1" name="Line 7"/>
          <p:cNvSpPr>
            <a:spLocks noChangeShapeType="1"/>
          </p:cNvSpPr>
          <p:nvPr/>
        </p:nvSpPr>
        <p:spPr bwMode="auto">
          <a:xfrm flipH="1">
            <a:off x="990600" y="2667000"/>
            <a:ext cx="685800" cy="0"/>
          </a:xfrm>
          <a:prstGeom prst="line">
            <a:avLst/>
          </a:prstGeom>
          <a:noFill/>
          <a:ln w="50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 name="Rectangle 9"/>
          <p:cNvSpPr>
            <a:spLocks noChangeArrowheads="1"/>
          </p:cNvSpPr>
          <p:nvPr/>
        </p:nvSpPr>
        <p:spPr bwMode="auto">
          <a:xfrm>
            <a:off x="5362149" y="2269208"/>
            <a:ext cx="3856038" cy="3040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286" tIns="35749" rIns="73286" bIns="35749" anchor="ctr" anchorCtr="1"/>
          <a:lstStyle/>
          <a:p>
            <a:pPr marL="342900" lvl="1" indent="-228600" algn="l" defTabSz="915988">
              <a:buClr>
                <a:schemeClr val="accent1"/>
              </a:buClr>
              <a:buFontTx/>
              <a:buChar char="•"/>
            </a:pPr>
            <a:endParaRPr lang="en-US" sz="3200" dirty="0">
              <a:latin typeface="Helvetica" charset="0"/>
            </a:endParaRPr>
          </a:p>
        </p:txBody>
      </p:sp>
      <p:sp>
        <p:nvSpPr>
          <p:cNvPr id="14" name="Text Box 10"/>
          <p:cNvSpPr txBox="1">
            <a:spLocks noChangeArrowheads="1"/>
          </p:cNvSpPr>
          <p:nvPr/>
        </p:nvSpPr>
        <p:spPr bwMode="auto">
          <a:xfrm>
            <a:off x="2854325" y="2284413"/>
            <a:ext cx="3000375" cy="555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spAutoFit/>
          </a:bodyPr>
          <a:lstStyle>
            <a:lvl1pPr defTabSz="1028700">
              <a:defRPr b="1">
                <a:solidFill>
                  <a:schemeClr val="tx1"/>
                </a:solidFill>
                <a:latin typeface="Courier" charset="0"/>
                <a:ea typeface="ＭＳ Ｐゴシック" charset="0"/>
              </a:defRPr>
            </a:lvl1pPr>
            <a:lvl2pPr marL="742950" indent="-285750" defTabSz="1028700">
              <a:defRPr b="1">
                <a:solidFill>
                  <a:schemeClr val="tx1"/>
                </a:solidFill>
                <a:latin typeface="Courier" charset="0"/>
                <a:ea typeface="ＭＳ Ｐゴシック" charset="0"/>
              </a:defRPr>
            </a:lvl2pPr>
            <a:lvl3pPr marL="1143000" indent="-228600" defTabSz="1028700">
              <a:defRPr b="1">
                <a:solidFill>
                  <a:schemeClr val="tx1"/>
                </a:solidFill>
                <a:latin typeface="Courier" charset="0"/>
                <a:ea typeface="ＭＳ Ｐゴシック" charset="0"/>
              </a:defRPr>
            </a:lvl3pPr>
            <a:lvl4pPr marL="1600200" indent="-228600" defTabSz="1028700">
              <a:defRPr b="1">
                <a:solidFill>
                  <a:schemeClr val="tx1"/>
                </a:solidFill>
                <a:latin typeface="Courier" charset="0"/>
                <a:ea typeface="ＭＳ Ｐゴシック" charset="0"/>
              </a:defRPr>
            </a:lvl4pPr>
            <a:lvl5pPr marL="2057400" indent="-228600" defTabSz="1028700">
              <a:defRPr b="1">
                <a:solidFill>
                  <a:schemeClr val="tx1"/>
                </a:solidFill>
                <a:latin typeface="Courier" charset="0"/>
                <a:ea typeface="ＭＳ Ｐゴシック" charset="0"/>
              </a:defRPr>
            </a:lvl5pPr>
            <a:lvl6pPr marL="2514600" indent="-228600" algn="ctr" defTabSz="1028700"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defTabSz="1028700"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defTabSz="1028700"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defTabSz="1028700" eaLnBrk="0" fontAlgn="base" hangingPunct="0">
              <a:spcBef>
                <a:spcPct val="0"/>
              </a:spcBef>
              <a:spcAft>
                <a:spcPct val="0"/>
              </a:spcAft>
              <a:defRPr b="1">
                <a:solidFill>
                  <a:schemeClr val="tx1"/>
                </a:solidFill>
                <a:latin typeface="Courier" charset="0"/>
                <a:ea typeface="ＭＳ Ｐゴシック" charset="0"/>
              </a:defRPr>
            </a:lvl9pPr>
          </a:lstStyle>
          <a:p>
            <a:pPr algn="l">
              <a:spcBef>
                <a:spcPct val="50000"/>
              </a:spcBef>
              <a:buFontTx/>
              <a:buChar char="•"/>
            </a:pPr>
            <a:endParaRPr lang="en-US" sz="3100">
              <a:latin typeface="Helvetica" charset="0"/>
            </a:endParaRPr>
          </a:p>
        </p:txBody>
      </p:sp>
      <p:sp>
        <p:nvSpPr>
          <p:cNvPr id="15" name="Line 11"/>
          <p:cNvSpPr>
            <a:spLocks noChangeShapeType="1"/>
          </p:cNvSpPr>
          <p:nvPr/>
        </p:nvSpPr>
        <p:spPr bwMode="auto">
          <a:xfrm>
            <a:off x="1295400" y="4724400"/>
            <a:ext cx="0" cy="574675"/>
          </a:xfrm>
          <a:prstGeom prst="line">
            <a:avLst/>
          </a:prstGeom>
          <a:noFill/>
          <a:ln w="50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6" name="Line 12"/>
          <p:cNvSpPr>
            <a:spLocks noChangeShapeType="1"/>
          </p:cNvSpPr>
          <p:nvPr/>
        </p:nvSpPr>
        <p:spPr bwMode="auto">
          <a:xfrm>
            <a:off x="990600" y="2667000"/>
            <a:ext cx="0" cy="2514600"/>
          </a:xfrm>
          <a:prstGeom prst="line">
            <a:avLst/>
          </a:prstGeom>
          <a:noFill/>
          <a:ln w="50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7" name="Line 13"/>
          <p:cNvSpPr>
            <a:spLocks noChangeShapeType="1"/>
          </p:cNvSpPr>
          <p:nvPr/>
        </p:nvSpPr>
        <p:spPr bwMode="auto">
          <a:xfrm rot="5400000">
            <a:off x="2665413" y="3862387"/>
            <a:ext cx="0" cy="1476375"/>
          </a:xfrm>
          <a:prstGeom prst="line">
            <a:avLst/>
          </a:prstGeom>
          <a:noFill/>
          <a:ln w="38100">
            <a:solidFill>
              <a:schemeClr val="accent2"/>
            </a:solidFill>
            <a:prstDash val="dash"/>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8" name="Line 14"/>
          <p:cNvSpPr>
            <a:spLocks noChangeShapeType="1"/>
          </p:cNvSpPr>
          <p:nvPr/>
        </p:nvSpPr>
        <p:spPr bwMode="auto">
          <a:xfrm rot="5400000">
            <a:off x="3166269" y="3431381"/>
            <a:ext cx="0" cy="24780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9" name="Line 15"/>
          <p:cNvSpPr>
            <a:spLocks noChangeShapeType="1"/>
          </p:cNvSpPr>
          <p:nvPr/>
        </p:nvSpPr>
        <p:spPr bwMode="auto">
          <a:xfrm rot="5400000">
            <a:off x="3448050" y="3079750"/>
            <a:ext cx="0" cy="3321050"/>
          </a:xfrm>
          <a:prstGeom prst="line">
            <a:avLst/>
          </a:prstGeom>
          <a:noFill/>
          <a:ln w="38100">
            <a:solidFill>
              <a:schemeClr val="accent2"/>
            </a:solidFill>
            <a:prstDash val="lgDashDotDot"/>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grpSp>
        <p:nvGrpSpPr>
          <p:cNvPr id="20" name="Group 16"/>
          <p:cNvGrpSpPr>
            <a:grpSpLocks/>
          </p:cNvGrpSpPr>
          <p:nvPr/>
        </p:nvGrpSpPr>
        <p:grpSpPr bwMode="auto">
          <a:xfrm>
            <a:off x="5021263" y="4391025"/>
            <a:ext cx="463550" cy="488950"/>
            <a:chOff x="4416" y="2352"/>
            <a:chExt cx="317" cy="336"/>
          </a:xfrm>
        </p:grpSpPr>
        <p:sp>
          <p:nvSpPr>
            <p:cNvPr id="21" name="Rectangle 17"/>
            <p:cNvSpPr>
              <a:spLocks noChangeArrowheads="1"/>
            </p:cNvSpPr>
            <p:nvPr/>
          </p:nvSpPr>
          <p:spPr bwMode="auto">
            <a:xfrm>
              <a:off x="4416" y="2352"/>
              <a:ext cx="317" cy="33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22" name="Group 18"/>
            <p:cNvGrpSpPr>
              <a:grpSpLocks/>
            </p:cNvGrpSpPr>
            <p:nvPr/>
          </p:nvGrpSpPr>
          <p:grpSpPr bwMode="auto">
            <a:xfrm>
              <a:off x="4419" y="2404"/>
              <a:ext cx="311" cy="281"/>
              <a:chOff x="4419" y="2404"/>
              <a:chExt cx="311" cy="281"/>
            </a:xfrm>
          </p:grpSpPr>
          <p:sp>
            <p:nvSpPr>
              <p:cNvPr id="38" name="Rectangle 19"/>
              <p:cNvSpPr>
                <a:spLocks noChangeArrowheads="1"/>
              </p:cNvSpPr>
              <p:nvPr/>
            </p:nvSpPr>
            <p:spPr bwMode="auto">
              <a:xfrm>
                <a:off x="4419" y="2592"/>
                <a:ext cx="281" cy="52"/>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 name="Rectangle 20"/>
              <p:cNvSpPr>
                <a:spLocks noChangeArrowheads="1"/>
              </p:cNvSpPr>
              <p:nvPr/>
            </p:nvSpPr>
            <p:spPr bwMode="auto">
              <a:xfrm>
                <a:off x="4420" y="2593"/>
                <a:ext cx="279" cy="50"/>
              </a:xfrm>
              <a:prstGeom prst="rect">
                <a:avLst/>
              </a:prstGeom>
              <a:solidFill>
                <a:srgbClr val="B7B79D"/>
              </a:solidFill>
              <a:ln w="3175">
                <a:solidFill>
                  <a:srgbClr val="494936"/>
                </a:solidFill>
                <a:miter lim="800000"/>
                <a:headEnd/>
                <a:tailEnd/>
              </a:ln>
            </p:spPr>
            <p:txBody>
              <a:bodyPr/>
              <a:lstStyle/>
              <a:p>
                <a:endParaRPr lang="en-US"/>
              </a:p>
            </p:txBody>
          </p:sp>
          <p:sp>
            <p:nvSpPr>
              <p:cNvPr id="40" name="Freeform 21"/>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 name="Freeform 22"/>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w="3175">
                <a:solidFill>
                  <a:srgbClr val="494936"/>
                </a:solidFill>
                <a:round/>
                <a:headEnd/>
                <a:tailEnd/>
              </a:ln>
            </p:spPr>
            <p:txBody>
              <a:bodyPr/>
              <a:lstStyle/>
              <a:p>
                <a:endParaRPr lang="en-US"/>
              </a:p>
            </p:txBody>
          </p:sp>
          <p:sp>
            <p:nvSpPr>
              <p:cNvPr id="42" name="Line 23"/>
              <p:cNvSpPr>
                <a:spLocks noChangeShapeType="1"/>
              </p:cNvSpPr>
              <p:nvPr/>
            </p:nvSpPr>
            <p:spPr bwMode="auto">
              <a:xfrm flipH="1">
                <a:off x="4617" y="2616"/>
                <a:ext cx="67"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3" name="Freeform 24"/>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 name="Freeform 25"/>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w="3175">
                <a:solidFill>
                  <a:srgbClr val="494936"/>
                </a:solidFill>
                <a:round/>
                <a:headEnd/>
                <a:tailEnd/>
              </a:ln>
            </p:spPr>
            <p:txBody>
              <a:bodyPr/>
              <a:lstStyle/>
              <a:p>
                <a:endParaRPr lang="en-US"/>
              </a:p>
            </p:txBody>
          </p:sp>
          <p:sp>
            <p:nvSpPr>
              <p:cNvPr id="45" name="Freeform 26"/>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 name="Freeform 27"/>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w="3175">
                <a:solidFill>
                  <a:srgbClr val="494936"/>
                </a:solidFill>
                <a:round/>
                <a:headEnd/>
                <a:tailEnd/>
              </a:ln>
            </p:spPr>
            <p:txBody>
              <a:bodyPr/>
              <a:lstStyle/>
              <a:p>
                <a:endParaRPr lang="en-US"/>
              </a:p>
            </p:txBody>
          </p:sp>
          <p:sp>
            <p:nvSpPr>
              <p:cNvPr id="47" name="Freeform 28"/>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 name="Freeform 29"/>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w="3175">
                <a:solidFill>
                  <a:srgbClr val="494936"/>
                </a:solidFill>
                <a:round/>
                <a:headEnd/>
                <a:tailEnd/>
              </a:ln>
            </p:spPr>
            <p:txBody>
              <a:bodyPr/>
              <a:lstStyle/>
              <a:p>
                <a:endParaRPr lang="en-US"/>
              </a:p>
            </p:txBody>
          </p:sp>
          <p:sp>
            <p:nvSpPr>
              <p:cNvPr id="49" name="Rectangle 30"/>
              <p:cNvSpPr>
                <a:spLocks noChangeArrowheads="1"/>
              </p:cNvSpPr>
              <p:nvPr/>
            </p:nvSpPr>
            <p:spPr bwMode="auto">
              <a:xfrm>
                <a:off x="4421" y="2677"/>
                <a:ext cx="216" cy="8"/>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0" name="Rectangle 31"/>
              <p:cNvSpPr>
                <a:spLocks noChangeArrowheads="1"/>
              </p:cNvSpPr>
              <p:nvPr/>
            </p:nvSpPr>
            <p:spPr bwMode="auto">
              <a:xfrm>
                <a:off x="4422" y="2678"/>
                <a:ext cx="214" cy="6"/>
              </a:xfrm>
              <a:prstGeom prst="rect">
                <a:avLst/>
              </a:prstGeom>
              <a:solidFill>
                <a:srgbClr val="B7B79D"/>
              </a:solidFill>
              <a:ln w="3175">
                <a:solidFill>
                  <a:srgbClr val="494936"/>
                </a:solidFill>
                <a:miter lim="800000"/>
                <a:headEnd/>
                <a:tailEnd/>
              </a:ln>
            </p:spPr>
            <p:txBody>
              <a:bodyPr/>
              <a:lstStyle/>
              <a:p>
                <a:endParaRPr lang="en-US"/>
              </a:p>
            </p:txBody>
          </p:sp>
          <p:sp>
            <p:nvSpPr>
              <p:cNvPr id="51" name="Freeform 32"/>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 name="Freeform 33"/>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w="3175">
                <a:solidFill>
                  <a:srgbClr val="000000"/>
                </a:solidFill>
                <a:round/>
                <a:headEnd/>
                <a:tailEnd/>
              </a:ln>
            </p:spPr>
            <p:txBody>
              <a:bodyPr/>
              <a:lstStyle/>
              <a:p>
                <a:endParaRPr lang="en-US"/>
              </a:p>
            </p:txBody>
          </p:sp>
          <p:sp>
            <p:nvSpPr>
              <p:cNvPr id="53" name="Freeform 34"/>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Freeform 35"/>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w="3175">
                <a:solidFill>
                  <a:srgbClr val="494936"/>
                </a:solidFill>
                <a:round/>
                <a:headEnd/>
                <a:tailEnd/>
              </a:ln>
            </p:spPr>
            <p:txBody>
              <a:bodyPr/>
              <a:lstStyle/>
              <a:p>
                <a:endParaRPr lang="en-US"/>
              </a:p>
            </p:txBody>
          </p:sp>
          <p:sp>
            <p:nvSpPr>
              <p:cNvPr id="55" name="Rectangle 36"/>
              <p:cNvSpPr>
                <a:spLocks noChangeArrowheads="1"/>
              </p:cNvSpPr>
              <p:nvPr/>
            </p:nvSpPr>
            <p:spPr bwMode="auto">
              <a:xfrm>
                <a:off x="4461" y="2425"/>
                <a:ext cx="199" cy="157"/>
              </a:xfrm>
              <a:prstGeom prst="rect">
                <a:avLst/>
              </a:prstGeom>
              <a:solidFill>
                <a:srgbClr val="B7B79D"/>
              </a:solidFill>
              <a:ln w="3175">
                <a:solidFill>
                  <a:srgbClr val="494936"/>
                </a:solidFill>
                <a:miter lim="800000"/>
                <a:headEnd/>
                <a:tailEnd/>
              </a:ln>
            </p:spPr>
            <p:txBody>
              <a:bodyPr/>
              <a:lstStyle/>
              <a:p>
                <a:endParaRPr lang="en-US"/>
              </a:p>
            </p:txBody>
          </p:sp>
          <p:sp>
            <p:nvSpPr>
              <p:cNvPr id="56" name="Rectangle 37"/>
              <p:cNvSpPr>
                <a:spLocks noChangeArrowheads="1"/>
              </p:cNvSpPr>
              <p:nvPr/>
            </p:nvSpPr>
            <p:spPr bwMode="auto">
              <a:xfrm>
                <a:off x="4478" y="2446"/>
                <a:ext cx="165" cy="120"/>
              </a:xfrm>
              <a:prstGeom prst="rect">
                <a:avLst/>
              </a:prstGeom>
              <a:solidFill>
                <a:srgbClr val="FFFFFF"/>
              </a:solidFill>
              <a:ln w="3175">
                <a:solidFill>
                  <a:srgbClr val="494936"/>
                </a:solidFill>
                <a:miter lim="800000"/>
                <a:headEnd/>
                <a:tailEnd/>
              </a:ln>
            </p:spPr>
            <p:txBody>
              <a:bodyPr/>
              <a:lstStyle/>
              <a:p>
                <a:endParaRPr lang="en-US"/>
              </a:p>
            </p:txBody>
          </p:sp>
          <p:sp>
            <p:nvSpPr>
              <p:cNvPr id="57" name="Freeform 38"/>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39"/>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w="3175">
                <a:solidFill>
                  <a:srgbClr val="494936"/>
                </a:solidFill>
                <a:round/>
                <a:headEnd/>
                <a:tailEnd/>
              </a:ln>
            </p:spPr>
            <p:txBody>
              <a:bodyPr/>
              <a:lstStyle/>
              <a:p>
                <a:endParaRPr lang="en-US"/>
              </a:p>
            </p:txBody>
          </p:sp>
        </p:grpSp>
        <p:grpSp>
          <p:nvGrpSpPr>
            <p:cNvPr id="23" name="Group 40"/>
            <p:cNvGrpSpPr>
              <a:grpSpLocks/>
            </p:cNvGrpSpPr>
            <p:nvPr/>
          </p:nvGrpSpPr>
          <p:grpSpPr bwMode="auto">
            <a:xfrm>
              <a:off x="4422" y="2355"/>
              <a:ext cx="143" cy="148"/>
              <a:chOff x="4422" y="2355"/>
              <a:chExt cx="143" cy="148"/>
            </a:xfrm>
          </p:grpSpPr>
          <p:sp>
            <p:nvSpPr>
              <p:cNvPr id="24" name="Freeform 41"/>
              <p:cNvSpPr>
                <a:spLocks/>
              </p:cNvSpPr>
              <p:nvPr/>
            </p:nvSpPr>
            <p:spPr bwMode="auto">
              <a:xfrm>
                <a:off x="4422" y="2358"/>
                <a:ext cx="140" cy="143"/>
              </a:xfrm>
              <a:custGeom>
                <a:avLst/>
                <a:gdLst>
                  <a:gd name="T0" fmla="*/ 0 w 140"/>
                  <a:gd name="T1" fmla="*/ 0 h 143"/>
                  <a:gd name="T2" fmla="*/ 0 w 140"/>
                  <a:gd name="T3" fmla="*/ 0 h 143"/>
                  <a:gd name="T4" fmla="*/ 0 w 140"/>
                  <a:gd name="T5" fmla="*/ 129 h 143"/>
                  <a:gd name="T6" fmla="*/ 13 w 140"/>
                  <a:gd name="T7" fmla="*/ 143 h 143"/>
                  <a:gd name="T8" fmla="*/ 140 w 140"/>
                  <a:gd name="T9" fmla="*/ 143 h 143"/>
                  <a:gd name="T10" fmla="*/ 140 w 140"/>
                  <a:gd name="T11" fmla="*/ 0 h 143"/>
                  <a:gd name="T12" fmla="*/ 0 w 140"/>
                  <a:gd name="T13" fmla="*/ 0 h 143"/>
                  <a:gd name="T14" fmla="*/ 0 w 140"/>
                  <a:gd name="T15" fmla="*/ 0 h 143"/>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143"/>
                  <a:gd name="T26" fmla="*/ 140 w 140"/>
                  <a:gd name="T27" fmla="*/ 143 h 1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143">
                    <a:moveTo>
                      <a:pt x="0" y="0"/>
                    </a:moveTo>
                    <a:lnTo>
                      <a:pt x="0" y="0"/>
                    </a:lnTo>
                    <a:lnTo>
                      <a:pt x="0" y="129"/>
                    </a:lnTo>
                    <a:lnTo>
                      <a:pt x="13" y="143"/>
                    </a:lnTo>
                    <a:lnTo>
                      <a:pt x="140" y="143"/>
                    </a:lnTo>
                    <a:lnTo>
                      <a:pt x="140" y="0"/>
                    </a:lnTo>
                    <a:lnTo>
                      <a:pt x="0" y="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 name="Freeform 42"/>
              <p:cNvSpPr>
                <a:spLocks/>
              </p:cNvSpPr>
              <p:nvPr/>
            </p:nvSpPr>
            <p:spPr bwMode="auto">
              <a:xfrm>
                <a:off x="4422" y="2358"/>
                <a:ext cx="140" cy="143"/>
              </a:xfrm>
              <a:custGeom>
                <a:avLst/>
                <a:gdLst>
                  <a:gd name="T0" fmla="*/ 0 w 140"/>
                  <a:gd name="T1" fmla="*/ 0 h 143"/>
                  <a:gd name="T2" fmla="*/ 0 w 140"/>
                  <a:gd name="T3" fmla="*/ 129 h 143"/>
                  <a:gd name="T4" fmla="*/ 13 w 140"/>
                  <a:gd name="T5" fmla="*/ 143 h 143"/>
                  <a:gd name="T6" fmla="*/ 140 w 140"/>
                  <a:gd name="T7" fmla="*/ 143 h 143"/>
                  <a:gd name="T8" fmla="*/ 140 w 140"/>
                  <a:gd name="T9" fmla="*/ 0 h 143"/>
                  <a:gd name="T10" fmla="*/ 0 w 140"/>
                  <a:gd name="T11" fmla="*/ 0 h 143"/>
                  <a:gd name="T12" fmla="*/ 0 60000 65536"/>
                  <a:gd name="T13" fmla="*/ 0 60000 65536"/>
                  <a:gd name="T14" fmla="*/ 0 60000 65536"/>
                  <a:gd name="T15" fmla="*/ 0 60000 65536"/>
                  <a:gd name="T16" fmla="*/ 0 60000 65536"/>
                  <a:gd name="T17" fmla="*/ 0 60000 65536"/>
                  <a:gd name="T18" fmla="*/ 0 w 140"/>
                  <a:gd name="T19" fmla="*/ 0 h 143"/>
                  <a:gd name="T20" fmla="*/ 140 w 140"/>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40" h="143">
                    <a:moveTo>
                      <a:pt x="0" y="0"/>
                    </a:moveTo>
                    <a:lnTo>
                      <a:pt x="0" y="129"/>
                    </a:lnTo>
                    <a:lnTo>
                      <a:pt x="13" y="143"/>
                    </a:lnTo>
                    <a:lnTo>
                      <a:pt x="140" y="143"/>
                    </a:lnTo>
                    <a:lnTo>
                      <a:pt x="140" y="0"/>
                    </a:lnTo>
                    <a:lnTo>
                      <a:pt x="0" y="0"/>
                    </a:lnTo>
                    <a:close/>
                  </a:path>
                </a:pathLst>
              </a:custGeom>
              <a:solidFill>
                <a:srgbClr val="C9C9B6"/>
              </a:solidFill>
              <a:ln w="3175">
                <a:solidFill>
                  <a:srgbClr val="494936"/>
                </a:solidFill>
                <a:round/>
                <a:headEnd/>
                <a:tailEnd/>
              </a:ln>
            </p:spPr>
            <p:txBody>
              <a:bodyPr/>
              <a:lstStyle/>
              <a:p>
                <a:endParaRPr lang="en-US"/>
              </a:p>
            </p:txBody>
          </p:sp>
          <p:sp>
            <p:nvSpPr>
              <p:cNvPr id="26" name="Freeform 43"/>
              <p:cNvSpPr>
                <a:spLocks/>
              </p:cNvSpPr>
              <p:nvPr/>
            </p:nvSpPr>
            <p:spPr bwMode="auto">
              <a:xfrm>
                <a:off x="4462" y="2454"/>
                <a:ext cx="84" cy="47"/>
              </a:xfrm>
              <a:custGeom>
                <a:avLst/>
                <a:gdLst>
                  <a:gd name="T0" fmla="*/ 0 w 84"/>
                  <a:gd name="T1" fmla="*/ 47 h 47"/>
                  <a:gd name="T2" fmla="*/ 0 w 84"/>
                  <a:gd name="T3" fmla="*/ 3 h 47"/>
                  <a:gd name="T4" fmla="*/ 1 w 84"/>
                  <a:gd name="T5" fmla="*/ 2 h 47"/>
                  <a:gd name="T6" fmla="*/ 3 w 84"/>
                  <a:gd name="T7" fmla="*/ 2 h 47"/>
                  <a:gd name="T8" fmla="*/ 3 w 84"/>
                  <a:gd name="T9" fmla="*/ 0 h 47"/>
                  <a:gd name="T10" fmla="*/ 6 w 84"/>
                  <a:gd name="T11" fmla="*/ 0 h 47"/>
                  <a:gd name="T12" fmla="*/ 9 w 84"/>
                  <a:gd name="T13" fmla="*/ 0 h 47"/>
                  <a:gd name="T14" fmla="*/ 14 w 84"/>
                  <a:gd name="T15" fmla="*/ 0 h 47"/>
                  <a:gd name="T16" fmla="*/ 18 w 84"/>
                  <a:gd name="T17" fmla="*/ 0 h 47"/>
                  <a:gd name="T18" fmla="*/ 31 w 84"/>
                  <a:gd name="T19" fmla="*/ 0 h 47"/>
                  <a:gd name="T20" fmla="*/ 45 w 84"/>
                  <a:gd name="T21" fmla="*/ 0 h 47"/>
                  <a:gd name="T22" fmla="*/ 59 w 84"/>
                  <a:gd name="T23" fmla="*/ 0 h 47"/>
                  <a:gd name="T24" fmla="*/ 70 w 84"/>
                  <a:gd name="T25" fmla="*/ 0 h 47"/>
                  <a:gd name="T26" fmla="*/ 75 w 84"/>
                  <a:gd name="T27" fmla="*/ 0 h 47"/>
                  <a:gd name="T28" fmla="*/ 78 w 84"/>
                  <a:gd name="T29" fmla="*/ 0 h 47"/>
                  <a:gd name="T30" fmla="*/ 81 w 84"/>
                  <a:gd name="T31" fmla="*/ 0 h 47"/>
                  <a:gd name="T32" fmla="*/ 83 w 84"/>
                  <a:gd name="T33" fmla="*/ 2 h 47"/>
                  <a:gd name="T34" fmla="*/ 84 w 84"/>
                  <a:gd name="T35" fmla="*/ 2 h 47"/>
                  <a:gd name="T36" fmla="*/ 84 w 84"/>
                  <a:gd name="T37" fmla="*/ 3 h 47"/>
                  <a:gd name="T38" fmla="*/ 84 w 84"/>
                  <a:gd name="T39" fmla="*/ 8 h 47"/>
                  <a:gd name="T40" fmla="*/ 84 w 84"/>
                  <a:gd name="T41" fmla="*/ 14 h 47"/>
                  <a:gd name="T42" fmla="*/ 84 w 84"/>
                  <a:gd name="T43" fmla="*/ 20 h 47"/>
                  <a:gd name="T44" fmla="*/ 84 w 84"/>
                  <a:gd name="T45" fmla="*/ 28 h 47"/>
                  <a:gd name="T46" fmla="*/ 84 w 84"/>
                  <a:gd name="T47" fmla="*/ 36 h 47"/>
                  <a:gd name="T48" fmla="*/ 84 w 84"/>
                  <a:gd name="T49" fmla="*/ 42 h 47"/>
                  <a:gd name="T50" fmla="*/ 84 w 84"/>
                  <a:gd name="T51" fmla="*/ 46 h 47"/>
                  <a:gd name="T52" fmla="*/ 84 w 84"/>
                  <a:gd name="T53" fmla="*/ 47 h 47"/>
                  <a:gd name="T54" fmla="*/ 0 w 84"/>
                  <a:gd name="T55" fmla="*/ 47 h 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4"/>
                  <a:gd name="T85" fmla="*/ 0 h 47"/>
                  <a:gd name="T86" fmla="*/ 84 w 84"/>
                  <a:gd name="T87" fmla="*/ 47 h 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4" h="47">
                    <a:moveTo>
                      <a:pt x="0" y="47"/>
                    </a:moveTo>
                    <a:lnTo>
                      <a:pt x="0" y="3"/>
                    </a:lnTo>
                    <a:lnTo>
                      <a:pt x="1" y="2"/>
                    </a:lnTo>
                    <a:lnTo>
                      <a:pt x="3" y="2"/>
                    </a:lnTo>
                    <a:lnTo>
                      <a:pt x="3" y="0"/>
                    </a:lnTo>
                    <a:lnTo>
                      <a:pt x="6" y="0"/>
                    </a:lnTo>
                    <a:lnTo>
                      <a:pt x="9" y="0"/>
                    </a:lnTo>
                    <a:lnTo>
                      <a:pt x="14" y="0"/>
                    </a:lnTo>
                    <a:lnTo>
                      <a:pt x="18" y="0"/>
                    </a:lnTo>
                    <a:lnTo>
                      <a:pt x="31" y="0"/>
                    </a:lnTo>
                    <a:lnTo>
                      <a:pt x="45" y="0"/>
                    </a:lnTo>
                    <a:lnTo>
                      <a:pt x="59" y="0"/>
                    </a:lnTo>
                    <a:lnTo>
                      <a:pt x="70" y="0"/>
                    </a:lnTo>
                    <a:lnTo>
                      <a:pt x="75" y="0"/>
                    </a:lnTo>
                    <a:lnTo>
                      <a:pt x="78" y="0"/>
                    </a:lnTo>
                    <a:lnTo>
                      <a:pt x="81" y="0"/>
                    </a:lnTo>
                    <a:lnTo>
                      <a:pt x="83" y="2"/>
                    </a:lnTo>
                    <a:lnTo>
                      <a:pt x="84" y="2"/>
                    </a:lnTo>
                    <a:lnTo>
                      <a:pt x="84" y="3"/>
                    </a:lnTo>
                    <a:lnTo>
                      <a:pt x="84" y="8"/>
                    </a:lnTo>
                    <a:lnTo>
                      <a:pt x="84" y="14"/>
                    </a:lnTo>
                    <a:lnTo>
                      <a:pt x="84" y="20"/>
                    </a:lnTo>
                    <a:lnTo>
                      <a:pt x="84" y="28"/>
                    </a:lnTo>
                    <a:lnTo>
                      <a:pt x="84" y="36"/>
                    </a:lnTo>
                    <a:lnTo>
                      <a:pt x="84" y="42"/>
                    </a:lnTo>
                    <a:lnTo>
                      <a:pt x="84" y="46"/>
                    </a:lnTo>
                    <a:lnTo>
                      <a:pt x="84" y="47"/>
                    </a:lnTo>
                    <a:lnTo>
                      <a:pt x="0" y="47"/>
                    </a:lnTo>
                    <a:close/>
                  </a:path>
                </a:pathLst>
              </a:custGeom>
              <a:solidFill>
                <a:srgbClr val="A5A585"/>
              </a:solidFill>
              <a:ln w="3175">
                <a:solidFill>
                  <a:srgbClr val="494936"/>
                </a:solidFill>
                <a:round/>
                <a:headEnd/>
                <a:tailEnd/>
              </a:ln>
            </p:spPr>
            <p:txBody>
              <a:bodyPr/>
              <a:lstStyle/>
              <a:p>
                <a:endParaRPr lang="en-US"/>
              </a:p>
            </p:txBody>
          </p:sp>
          <p:sp>
            <p:nvSpPr>
              <p:cNvPr id="27" name="AutoShape 44"/>
              <p:cNvSpPr>
                <a:spLocks noChangeArrowheads="1"/>
              </p:cNvSpPr>
              <p:nvPr/>
            </p:nvSpPr>
            <p:spPr bwMode="auto">
              <a:xfrm>
                <a:off x="4437" y="2362"/>
                <a:ext cx="111" cy="88"/>
              </a:xfrm>
              <a:prstGeom prst="roundRect">
                <a:avLst>
                  <a:gd name="adj" fmla="val 4384"/>
                </a:avLst>
              </a:prstGeom>
              <a:solidFill>
                <a:srgbClr val="EDEDE7"/>
              </a:solidFill>
              <a:ln w="3175">
                <a:solidFill>
                  <a:srgbClr val="494936"/>
                </a:solidFill>
                <a:round/>
                <a:headEnd/>
                <a:tailEnd/>
              </a:ln>
            </p:spPr>
            <p:txBody>
              <a:bodyPr/>
              <a:lstStyle/>
              <a:p>
                <a:endParaRPr lang="en-US"/>
              </a:p>
            </p:txBody>
          </p:sp>
          <p:sp>
            <p:nvSpPr>
              <p:cNvPr id="28" name="Freeform 45"/>
              <p:cNvSpPr>
                <a:spLocks/>
              </p:cNvSpPr>
              <p:nvPr/>
            </p:nvSpPr>
            <p:spPr bwMode="auto">
              <a:xfrm>
                <a:off x="4460" y="2454"/>
                <a:ext cx="66" cy="49"/>
              </a:xfrm>
              <a:custGeom>
                <a:avLst/>
                <a:gdLst>
                  <a:gd name="T0" fmla="*/ 0 w 66"/>
                  <a:gd name="T1" fmla="*/ 49 h 49"/>
                  <a:gd name="T2" fmla="*/ 0 w 66"/>
                  <a:gd name="T3" fmla="*/ 3 h 49"/>
                  <a:gd name="T4" fmla="*/ 2 w 66"/>
                  <a:gd name="T5" fmla="*/ 2 h 49"/>
                  <a:gd name="T6" fmla="*/ 2 w 66"/>
                  <a:gd name="T7" fmla="*/ 0 h 49"/>
                  <a:gd name="T8" fmla="*/ 3 w 66"/>
                  <a:gd name="T9" fmla="*/ 0 h 49"/>
                  <a:gd name="T10" fmla="*/ 8 w 66"/>
                  <a:gd name="T11" fmla="*/ 0 h 49"/>
                  <a:gd name="T12" fmla="*/ 16 w 66"/>
                  <a:gd name="T13" fmla="*/ 0 h 49"/>
                  <a:gd name="T14" fmla="*/ 25 w 66"/>
                  <a:gd name="T15" fmla="*/ 0 h 49"/>
                  <a:gd name="T16" fmla="*/ 36 w 66"/>
                  <a:gd name="T17" fmla="*/ 0 h 49"/>
                  <a:gd name="T18" fmla="*/ 45 w 66"/>
                  <a:gd name="T19" fmla="*/ 0 h 49"/>
                  <a:gd name="T20" fmla="*/ 55 w 66"/>
                  <a:gd name="T21" fmla="*/ 0 h 49"/>
                  <a:gd name="T22" fmla="*/ 58 w 66"/>
                  <a:gd name="T23" fmla="*/ 0 h 49"/>
                  <a:gd name="T24" fmla="*/ 61 w 66"/>
                  <a:gd name="T25" fmla="*/ 0 h 49"/>
                  <a:gd name="T26" fmla="*/ 63 w 66"/>
                  <a:gd name="T27" fmla="*/ 0 h 49"/>
                  <a:gd name="T28" fmla="*/ 64 w 66"/>
                  <a:gd name="T29" fmla="*/ 0 h 49"/>
                  <a:gd name="T30" fmla="*/ 66 w 66"/>
                  <a:gd name="T31" fmla="*/ 2 h 49"/>
                  <a:gd name="T32" fmla="*/ 66 w 66"/>
                  <a:gd name="T33" fmla="*/ 3 h 49"/>
                  <a:gd name="T34" fmla="*/ 66 w 66"/>
                  <a:gd name="T35" fmla="*/ 8 h 49"/>
                  <a:gd name="T36" fmla="*/ 66 w 66"/>
                  <a:gd name="T37" fmla="*/ 14 h 49"/>
                  <a:gd name="T38" fmla="*/ 66 w 66"/>
                  <a:gd name="T39" fmla="*/ 20 h 49"/>
                  <a:gd name="T40" fmla="*/ 66 w 66"/>
                  <a:gd name="T41" fmla="*/ 28 h 49"/>
                  <a:gd name="T42" fmla="*/ 66 w 66"/>
                  <a:gd name="T43" fmla="*/ 36 h 49"/>
                  <a:gd name="T44" fmla="*/ 66 w 66"/>
                  <a:gd name="T45" fmla="*/ 42 h 49"/>
                  <a:gd name="T46" fmla="*/ 66 w 66"/>
                  <a:gd name="T47" fmla="*/ 47 h 49"/>
                  <a:gd name="T48" fmla="*/ 66 w 66"/>
                  <a:gd name="T49" fmla="*/ 49 h 49"/>
                  <a:gd name="T50" fmla="*/ 0 w 66"/>
                  <a:gd name="T51" fmla="*/ 49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
                  <a:gd name="T79" fmla="*/ 0 h 49"/>
                  <a:gd name="T80" fmla="*/ 66 w 66"/>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 h="49">
                    <a:moveTo>
                      <a:pt x="0" y="49"/>
                    </a:moveTo>
                    <a:lnTo>
                      <a:pt x="0" y="3"/>
                    </a:lnTo>
                    <a:lnTo>
                      <a:pt x="2" y="2"/>
                    </a:lnTo>
                    <a:lnTo>
                      <a:pt x="2" y="0"/>
                    </a:lnTo>
                    <a:lnTo>
                      <a:pt x="3" y="0"/>
                    </a:lnTo>
                    <a:lnTo>
                      <a:pt x="8" y="0"/>
                    </a:lnTo>
                    <a:lnTo>
                      <a:pt x="16" y="0"/>
                    </a:lnTo>
                    <a:lnTo>
                      <a:pt x="25" y="0"/>
                    </a:lnTo>
                    <a:lnTo>
                      <a:pt x="36" y="0"/>
                    </a:lnTo>
                    <a:lnTo>
                      <a:pt x="45" y="0"/>
                    </a:lnTo>
                    <a:lnTo>
                      <a:pt x="55" y="0"/>
                    </a:lnTo>
                    <a:lnTo>
                      <a:pt x="58" y="0"/>
                    </a:lnTo>
                    <a:lnTo>
                      <a:pt x="61" y="0"/>
                    </a:lnTo>
                    <a:lnTo>
                      <a:pt x="63" y="0"/>
                    </a:lnTo>
                    <a:lnTo>
                      <a:pt x="64" y="0"/>
                    </a:lnTo>
                    <a:lnTo>
                      <a:pt x="66" y="2"/>
                    </a:lnTo>
                    <a:lnTo>
                      <a:pt x="66" y="3"/>
                    </a:lnTo>
                    <a:lnTo>
                      <a:pt x="66" y="8"/>
                    </a:lnTo>
                    <a:lnTo>
                      <a:pt x="66" y="14"/>
                    </a:lnTo>
                    <a:lnTo>
                      <a:pt x="66" y="20"/>
                    </a:lnTo>
                    <a:lnTo>
                      <a:pt x="66" y="28"/>
                    </a:lnTo>
                    <a:lnTo>
                      <a:pt x="66" y="36"/>
                    </a:lnTo>
                    <a:lnTo>
                      <a:pt x="66" y="42"/>
                    </a:lnTo>
                    <a:lnTo>
                      <a:pt x="66" y="47"/>
                    </a:lnTo>
                    <a:lnTo>
                      <a:pt x="66" y="49"/>
                    </a:lnTo>
                    <a:lnTo>
                      <a:pt x="0" y="49"/>
                    </a:lnTo>
                    <a:close/>
                  </a:path>
                </a:pathLst>
              </a:custGeom>
              <a:solidFill>
                <a:srgbClr val="DBDBCE"/>
              </a:solidFill>
              <a:ln w="3175">
                <a:solidFill>
                  <a:srgbClr val="494936"/>
                </a:solidFill>
                <a:round/>
                <a:headEnd/>
                <a:tailEnd/>
              </a:ln>
            </p:spPr>
            <p:txBody>
              <a:bodyPr/>
              <a:lstStyle/>
              <a:p>
                <a:endParaRPr lang="en-US"/>
              </a:p>
            </p:txBody>
          </p:sp>
          <p:sp>
            <p:nvSpPr>
              <p:cNvPr id="29" name="Rectangle 46"/>
              <p:cNvSpPr>
                <a:spLocks noChangeArrowheads="1"/>
              </p:cNvSpPr>
              <p:nvPr/>
            </p:nvSpPr>
            <p:spPr bwMode="auto">
              <a:xfrm>
                <a:off x="4470" y="2460"/>
                <a:ext cx="16" cy="35"/>
              </a:xfrm>
              <a:prstGeom prst="rect">
                <a:avLst/>
              </a:prstGeom>
              <a:solidFill>
                <a:srgbClr val="93936C"/>
              </a:solidFill>
              <a:ln w="3175">
                <a:solidFill>
                  <a:srgbClr val="494936"/>
                </a:solidFill>
                <a:miter lim="800000"/>
                <a:headEnd/>
                <a:tailEnd/>
              </a:ln>
            </p:spPr>
            <p:txBody>
              <a:bodyPr/>
              <a:lstStyle/>
              <a:p>
                <a:endParaRPr lang="en-US"/>
              </a:p>
            </p:txBody>
          </p:sp>
          <p:sp>
            <p:nvSpPr>
              <p:cNvPr id="30" name="Rectangle 47"/>
              <p:cNvSpPr>
                <a:spLocks noChangeArrowheads="1"/>
              </p:cNvSpPr>
              <p:nvPr/>
            </p:nvSpPr>
            <p:spPr bwMode="auto">
              <a:xfrm>
                <a:off x="4426" y="2369"/>
                <a:ext cx="6" cy="4"/>
              </a:xfrm>
              <a:prstGeom prst="rect">
                <a:avLst/>
              </a:prstGeom>
              <a:solidFill>
                <a:srgbClr val="FFFFFF"/>
              </a:solidFill>
              <a:ln w="3175">
                <a:solidFill>
                  <a:srgbClr val="494936"/>
                </a:solidFill>
                <a:miter lim="800000"/>
                <a:headEnd/>
                <a:tailEnd/>
              </a:ln>
            </p:spPr>
            <p:txBody>
              <a:bodyPr/>
              <a:lstStyle/>
              <a:p>
                <a:endParaRPr lang="en-US"/>
              </a:p>
            </p:txBody>
          </p:sp>
          <p:sp>
            <p:nvSpPr>
              <p:cNvPr id="31" name="Rectangle 48"/>
              <p:cNvSpPr>
                <a:spLocks noChangeArrowheads="1"/>
              </p:cNvSpPr>
              <p:nvPr/>
            </p:nvSpPr>
            <p:spPr bwMode="auto">
              <a:xfrm>
                <a:off x="4552" y="2369"/>
                <a:ext cx="7" cy="4"/>
              </a:xfrm>
              <a:prstGeom prst="rect">
                <a:avLst/>
              </a:prstGeom>
              <a:solidFill>
                <a:srgbClr val="FFFFFF"/>
              </a:solidFill>
              <a:ln w="3175">
                <a:solidFill>
                  <a:srgbClr val="494936"/>
                </a:solidFill>
                <a:miter lim="800000"/>
                <a:headEnd/>
                <a:tailEnd/>
              </a:ln>
            </p:spPr>
            <p:txBody>
              <a:bodyPr/>
              <a:lstStyle/>
              <a:p>
                <a:endParaRPr lang="en-US"/>
              </a:p>
            </p:txBody>
          </p:sp>
          <p:sp>
            <p:nvSpPr>
              <p:cNvPr id="32" name="Freeform 49"/>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 name="Freeform 50"/>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 name="Freeform 51"/>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60000 65536"/>
                  <a:gd name="T9" fmla="*/ 0 60000 65536"/>
                  <a:gd name="T10" fmla="*/ 0 60000 65536"/>
                  <a:gd name="T11" fmla="*/ 0 60000 65536"/>
                  <a:gd name="T12" fmla="*/ 0 w 143"/>
                  <a:gd name="T13" fmla="*/ 0 h 3"/>
                  <a:gd name="T14" fmla="*/ 143 w 143"/>
                  <a:gd name="T15" fmla="*/ 3 h 3"/>
                </a:gdLst>
                <a:ahLst/>
                <a:cxnLst>
                  <a:cxn ang="T8">
                    <a:pos x="T0" y="T1"/>
                  </a:cxn>
                  <a:cxn ang="T9">
                    <a:pos x="T2" y="T3"/>
                  </a:cxn>
                  <a:cxn ang="T10">
                    <a:pos x="T4" y="T5"/>
                  </a:cxn>
                  <a:cxn ang="T11">
                    <a:pos x="T6" y="T7"/>
                  </a:cxn>
                </a:cxnLst>
                <a:rect l="T12" t="T13" r="T14" b="T15"/>
                <a:pathLst>
                  <a:path w="143" h="3">
                    <a:moveTo>
                      <a:pt x="0" y="3"/>
                    </a:moveTo>
                    <a:lnTo>
                      <a:pt x="2" y="0"/>
                    </a:lnTo>
                    <a:lnTo>
                      <a:pt x="143" y="0"/>
                    </a:lnTo>
                    <a:lnTo>
                      <a:pt x="14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5" name="Freeform 52"/>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 name="Freeform 53"/>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 name="Freeform 54"/>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0 60000 65536"/>
                  <a:gd name="T11" fmla="*/ 0 60000 65536"/>
                  <a:gd name="T12" fmla="*/ 0 60000 65536"/>
                  <a:gd name="T13" fmla="*/ 0 60000 65536"/>
                  <a:gd name="T14" fmla="*/ 0 60000 65536"/>
                  <a:gd name="T15" fmla="*/ 0 w 3"/>
                  <a:gd name="T16" fmla="*/ 0 h 146"/>
                  <a:gd name="T17" fmla="*/ 3 w 3"/>
                  <a:gd name="T18" fmla="*/ 146 h 146"/>
                </a:gdLst>
                <a:ahLst/>
                <a:cxnLst>
                  <a:cxn ang="T10">
                    <a:pos x="T0" y="T1"/>
                  </a:cxn>
                  <a:cxn ang="T11">
                    <a:pos x="T2" y="T3"/>
                  </a:cxn>
                  <a:cxn ang="T12">
                    <a:pos x="T4" y="T5"/>
                  </a:cxn>
                  <a:cxn ang="T13">
                    <a:pos x="T6" y="T7"/>
                  </a:cxn>
                  <a:cxn ang="T14">
                    <a:pos x="T8" y="T9"/>
                  </a:cxn>
                </a:cxnLst>
                <a:rect l="T15" t="T16" r="T17" b="T18"/>
                <a:pathLst>
                  <a:path w="3" h="146">
                    <a:moveTo>
                      <a:pt x="2" y="2"/>
                    </a:moveTo>
                    <a:lnTo>
                      <a:pt x="0" y="146"/>
                    </a:lnTo>
                    <a:lnTo>
                      <a:pt x="3" y="143"/>
                    </a:lnTo>
                    <a:lnTo>
                      <a:pt x="3" y="0"/>
                    </a:lnTo>
                    <a:lnTo>
                      <a:pt x="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nvGrpSpPr>
          <p:cNvPr id="59" name="Group 55"/>
          <p:cNvGrpSpPr>
            <a:grpSpLocks/>
          </p:cNvGrpSpPr>
          <p:nvPr/>
        </p:nvGrpSpPr>
        <p:grpSpPr bwMode="auto">
          <a:xfrm>
            <a:off x="1219200" y="4419600"/>
            <a:ext cx="793750" cy="385763"/>
            <a:chOff x="1488" y="2976"/>
            <a:chExt cx="542" cy="265"/>
          </a:xfrm>
        </p:grpSpPr>
        <p:grpSp>
          <p:nvGrpSpPr>
            <p:cNvPr id="60" name="Group 56"/>
            <p:cNvGrpSpPr>
              <a:grpSpLocks/>
            </p:cNvGrpSpPr>
            <p:nvPr/>
          </p:nvGrpSpPr>
          <p:grpSpPr bwMode="auto">
            <a:xfrm>
              <a:off x="1488" y="2976"/>
              <a:ext cx="542" cy="265"/>
              <a:chOff x="1488" y="2976"/>
              <a:chExt cx="542" cy="265"/>
            </a:xfrm>
          </p:grpSpPr>
          <p:sp>
            <p:nvSpPr>
              <p:cNvPr id="80" name="Rectangle 57"/>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1" name="Rectangle 58"/>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82" name="Freeform 59"/>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3" name="Freeform 60"/>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84" name="Freeform 61"/>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5" name="Freeform 62"/>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61" name="Group 63"/>
            <p:cNvGrpSpPr>
              <a:grpSpLocks/>
            </p:cNvGrpSpPr>
            <p:nvPr/>
          </p:nvGrpSpPr>
          <p:grpSpPr bwMode="auto">
            <a:xfrm>
              <a:off x="1548" y="2980"/>
              <a:ext cx="418" cy="131"/>
              <a:chOff x="1548" y="2980"/>
              <a:chExt cx="418" cy="131"/>
            </a:xfrm>
          </p:grpSpPr>
          <p:grpSp>
            <p:nvGrpSpPr>
              <p:cNvPr id="62" name="Group 64"/>
              <p:cNvGrpSpPr>
                <a:grpSpLocks/>
              </p:cNvGrpSpPr>
              <p:nvPr/>
            </p:nvGrpSpPr>
            <p:grpSpPr bwMode="auto">
              <a:xfrm>
                <a:off x="1548" y="2980"/>
                <a:ext cx="414" cy="126"/>
                <a:chOff x="1548" y="2980"/>
                <a:chExt cx="414" cy="126"/>
              </a:xfrm>
            </p:grpSpPr>
            <p:sp>
              <p:nvSpPr>
                <p:cNvPr id="72" name="Freeform 65"/>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3" name="Freeform 66"/>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4" name="Freeform 67"/>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5" name="Freeform 68"/>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6" name="Freeform 69"/>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7" name="Freeform 70"/>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8" name="Freeform 71"/>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9" name="Freeform 72"/>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63" name="Group 73"/>
              <p:cNvGrpSpPr>
                <a:grpSpLocks/>
              </p:cNvGrpSpPr>
              <p:nvPr/>
            </p:nvGrpSpPr>
            <p:grpSpPr bwMode="auto">
              <a:xfrm>
                <a:off x="1552" y="2985"/>
                <a:ext cx="414" cy="126"/>
                <a:chOff x="1552" y="2985"/>
                <a:chExt cx="414" cy="126"/>
              </a:xfrm>
            </p:grpSpPr>
            <p:sp>
              <p:nvSpPr>
                <p:cNvPr id="64" name="Freeform 74"/>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Freeform 75"/>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6" name="Freeform 76"/>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7" name="Freeform 77"/>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 name="Freeform 78"/>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9" name="Freeform 79"/>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 name="Freeform 80"/>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1" name="Freeform 81"/>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86" name="Group 82"/>
          <p:cNvGrpSpPr>
            <a:grpSpLocks/>
          </p:cNvGrpSpPr>
          <p:nvPr/>
        </p:nvGrpSpPr>
        <p:grpSpPr bwMode="auto">
          <a:xfrm>
            <a:off x="4318000" y="4251325"/>
            <a:ext cx="454025" cy="407988"/>
            <a:chOff x="2403" y="1744"/>
            <a:chExt cx="467" cy="422"/>
          </a:xfrm>
        </p:grpSpPr>
        <p:sp>
          <p:nvSpPr>
            <p:cNvPr id="87" name="Rectangle 83"/>
            <p:cNvSpPr>
              <a:spLocks noChangeArrowheads="1"/>
            </p:cNvSpPr>
            <p:nvPr/>
          </p:nvSpPr>
          <p:spPr bwMode="auto">
            <a:xfrm>
              <a:off x="2403" y="2027"/>
              <a:ext cx="422" cy="78"/>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8" name="Rectangle 84"/>
            <p:cNvSpPr>
              <a:spLocks noChangeArrowheads="1"/>
            </p:cNvSpPr>
            <p:nvPr/>
          </p:nvSpPr>
          <p:spPr bwMode="auto">
            <a:xfrm>
              <a:off x="2404" y="2028"/>
              <a:ext cx="420" cy="76"/>
            </a:xfrm>
            <a:prstGeom prst="rect">
              <a:avLst/>
            </a:prstGeom>
            <a:solidFill>
              <a:schemeClr val="folHlink"/>
            </a:solidFill>
            <a:ln w="3175">
              <a:solidFill>
                <a:srgbClr val="494936"/>
              </a:solidFill>
              <a:miter lim="800000"/>
              <a:headEnd/>
              <a:tailEnd/>
            </a:ln>
          </p:spPr>
          <p:txBody>
            <a:bodyPr/>
            <a:lstStyle/>
            <a:p>
              <a:endParaRPr lang="en-US"/>
            </a:p>
          </p:txBody>
        </p:sp>
        <p:sp>
          <p:nvSpPr>
            <p:cNvPr id="89" name="Freeform 85"/>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0" name="Freeform 86"/>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w="3175">
              <a:solidFill>
                <a:srgbClr val="494936"/>
              </a:solidFill>
              <a:round/>
              <a:headEnd/>
              <a:tailEnd/>
            </a:ln>
          </p:spPr>
          <p:txBody>
            <a:bodyPr/>
            <a:lstStyle/>
            <a:p>
              <a:endParaRPr lang="en-US"/>
            </a:p>
          </p:txBody>
        </p:sp>
        <p:sp>
          <p:nvSpPr>
            <p:cNvPr id="91" name="Line 87"/>
            <p:cNvSpPr>
              <a:spLocks noChangeShapeType="1"/>
            </p:cNvSpPr>
            <p:nvPr/>
          </p:nvSpPr>
          <p:spPr bwMode="auto">
            <a:xfrm flipH="1">
              <a:off x="2700" y="2063"/>
              <a:ext cx="10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 name="Freeform 88"/>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3" name="Freeform 89"/>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w="3175">
              <a:solidFill>
                <a:srgbClr val="494936"/>
              </a:solidFill>
              <a:round/>
              <a:headEnd/>
              <a:tailEnd/>
            </a:ln>
          </p:spPr>
          <p:txBody>
            <a:bodyPr/>
            <a:lstStyle/>
            <a:p>
              <a:endParaRPr lang="en-US"/>
            </a:p>
          </p:txBody>
        </p:sp>
        <p:sp>
          <p:nvSpPr>
            <p:cNvPr id="94" name="Freeform 90"/>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5" name="Freeform 91"/>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w="3175">
              <a:solidFill>
                <a:srgbClr val="494936"/>
              </a:solidFill>
              <a:round/>
              <a:headEnd/>
              <a:tailEnd/>
            </a:ln>
          </p:spPr>
          <p:txBody>
            <a:bodyPr/>
            <a:lstStyle/>
            <a:p>
              <a:endParaRPr lang="en-US"/>
            </a:p>
          </p:txBody>
        </p:sp>
        <p:sp>
          <p:nvSpPr>
            <p:cNvPr id="96" name="Freeform 92"/>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7" name="Freeform 93"/>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w="3175">
              <a:solidFill>
                <a:srgbClr val="494936"/>
              </a:solidFill>
              <a:round/>
              <a:headEnd/>
              <a:tailEnd/>
            </a:ln>
          </p:spPr>
          <p:txBody>
            <a:bodyPr/>
            <a:lstStyle/>
            <a:p>
              <a:endParaRPr lang="en-US"/>
            </a:p>
          </p:txBody>
        </p:sp>
        <p:sp>
          <p:nvSpPr>
            <p:cNvPr id="98" name="Rectangle 94"/>
            <p:cNvSpPr>
              <a:spLocks noChangeArrowheads="1"/>
            </p:cNvSpPr>
            <p:nvPr/>
          </p:nvSpPr>
          <p:spPr bwMode="auto">
            <a:xfrm>
              <a:off x="2406" y="2155"/>
              <a:ext cx="325" cy="11"/>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 name="Rectangle 95"/>
            <p:cNvSpPr>
              <a:spLocks noChangeArrowheads="1"/>
            </p:cNvSpPr>
            <p:nvPr/>
          </p:nvSpPr>
          <p:spPr bwMode="auto">
            <a:xfrm>
              <a:off x="2407" y="2156"/>
              <a:ext cx="323" cy="9"/>
            </a:xfrm>
            <a:prstGeom prst="rect">
              <a:avLst/>
            </a:prstGeom>
            <a:solidFill>
              <a:schemeClr val="folHlink"/>
            </a:solidFill>
            <a:ln w="3175">
              <a:solidFill>
                <a:srgbClr val="494936"/>
              </a:solidFill>
              <a:miter lim="800000"/>
              <a:headEnd/>
              <a:tailEnd/>
            </a:ln>
          </p:spPr>
          <p:txBody>
            <a:bodyPr/>
            <a:lstStyle/>
            <a:p>
              <a:endParaRPr lang="en-US"/>
            </a:p>
          </p:txBody>
        </p:sp>
        <p:sp>
          <p:nvSpPr>
            <p:cNvPr id="100" name="Freeform 96"/>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1" name="Freeform 97"/>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w="3175">
              <a:solidFill>
                <a:srgbClr val="000000"/>
              </a:solidFill>
              <a:round/>
              <a:headEnd/>
              <a:tailEnd/>
            </a:ln>
          </p:spPr>
          <p:txBody>
            <a:bodyPr/>
            <a:lstStyle/>
            <a:p>
              <a:endParaRPr lang="en-US"/>
            </a:p>
          </p:txBody>
        </p:sp>
        <p:sp>
          <p:nvSpPr>
            <p:cNvPr id="102" name="Freeform 98"/>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3" name="Freeform 99"/>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w="3175">
              <a:solidFill>
                <a:srgbClr val="494936"/>
              </a:solidFill>
              <a:round/>
              <a:headEnd/>
              <a:tailEnd/>
            </a:ln>
          </p:spPr>
          <p:txBody>
            <a:bodyPr/>
            <a:lstStyle/>
            <a:p>
              <a:endParaRPr lang="en-US"/>
            </a:p>
          </p:txBody>
        </p:sp>
        <p:sp>
          <p:nvSpPr>
            <p:cNvPr id="104" name="Rectangle 100"/>
            <p:cNvSpPr>
              <a:spLocks noChangeArrowheads="1"/>
            </p:cNvSpPr>
            <p:nvPr/>
          </p:nvSpPr>
          <p:spPr bwMode="auto">
            <a:xfrm>
              <a:off x="2466" y="1776"/>
              <a:ext cx="300" cy="236"/>
            </a:xfrm>
            <a:prstGeom prst="rect">
              <a:avLst/>
            </a:prstGeom>
            <a:solidFill>
              <a:schemeClr val="folHlink"/>
            </a:solidFill>
            <a:ln w="3175">
              <a:solidFill>
                <a:srgbClr val="494936"/>
              </a:solidFill>
              <a:miter lim="800000"/>
              <a:headEnd/>
              <a:tailEnd/>
            </a:ln>
          </p:spPr>
          <p:txBody>
            <a:bodyPr/>
            <a:lstStyle/>
            <a:p>
              <a:endParaRPr lang="en-US"/>
            </a:p>
          </p:txBody>
        </p:sp>
        <p:sp>
          <p:nvSpPr>
            <p:cNvPr id="105" name="Rectangle 101"/>
            <p:cNvSpPr>
              <a:spLocks noChangeArrowheads="1"/>
            </p:cNvSpPr>
            <p:nvPr/>
          </p:nvSpPr>
          <p:spPr bwMode="auto">
            <a:xfrm>
              <a:off x="2492" y="1807"/>
              <a:ext cx="248" cy="182"/>
            </a:xfrm>
            <a:prstGeom prst="rect">
              <a:avLst/>
            </a:prstGeom>
            <a:solidFill>
              <a:schemeClr val="folHlink"/>
            </a:solidFill>
            <a:ln w="3175">
              <a:solidFill>
                <a:srgbClr val="494936"/>
              </a:solidFill>
              <a:miter lim="800000"/>
              <a:headEnd/>
              <a:tailEnd/>
            </a:ln>
          </p:spPr>
          <p:txBody>
            <a:bodyPr/>
            <a:lstStyle/>
            <a:p>
              <a:endParaRPr lang="en-US"/>
            </a:p>
          </p:txBody>
        </p:sp>
        <p:sp>
          <p:nvSpPr>
            <p:cNvPr id="106" name="Freeform 102"/>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7" name="Freeform 103"/>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w="3175">
              <a:solidFill>
                <a:srgbClr val="494936"/>
              </a:solidFill>
              <a:round/>
              <a:headEnd/>
              <a:tailEnd/>
            </a:ln>
          </p:spPr>
          <p:txBody>
            <a:bodyPr/>
            <a:lstStyle/>
            <a:p>
              <a:endParaRPr lang="en-US"/>
            </a:p>
          </p:txBody>
        </p:sp>
      </p:grpSp>
      <p:grpSp>
        <p:nvGrpSpPr>
          <p:cNvPr id="108" name="Group 104"/>
          <p:cNvGrpSpPr>
            <a:grpSpLocks/>
          </p:cNvGrpSpPr>
          <p:nvPr/>
        </p:nvGrpSpPr>
        <p:grpSpPr bwMode="auto">
          <a:xfrm>
            <a:off x="3263900" y="4181475"/>
            <a:ext cx="454025" cy="407988"/>
            <a:chOff x="2403" y="1744"/>
            <a:chExt cx="467" cy="422"/>
          </a:xfrm>
        </p:grpSpPr>
        <p:sp>
          <p:nvSpPr>
            <p:cNvPr id="109" name="Rectangle 105"/>
            <p:cNvSpPr>
              <a:spLocks noChangeArrowheads="1"/>
            </p:cNvSpPr>
            <p:nvPr/>
          </p:nvSpPr>
          <p:spPr bwMode="auto">
            <a:xfrm>
              <a:off x="2403" y="2027"/>
              <a:ext cx="422" cy="78"/>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0" name="Rectangle 106"/>
            <p:cNvSpPr>
              <a:spLocks noChangeArrowheads="1"/>
            </p:cNvSpPr>
            <p:nvPr/>
          </p:nvSpPr>
          <p:spPr bwMode="auto">
            <a:xfrm>
              <a:off x="2404" y="2028"/>
              <a:ext cx="420" cy="76"/>
            </a:xfrm>
            <a:prstGeom prst="rect">
              <a:avLst/>
            </a:prstGeom>
            <a:solidFill>
              <a:srgbClr val="99CCFF"/>
            </a:solidFill>
            <a:ln w="3175">
              <a:solidFill>
                <a:srgbClr val="494936"/>
              </a:solidFill>
              <a:miter lim="800000"/>
              <a:headEnd/>
              <a:tailEnd/>
            </a:ln>
          </p:spPr>
          <p:txBody>
            <a:bodyPr/>
            <a:lstStyle/>
            <a:p>
              <a:endParaRPr lang="en-US"/>
            </a:p>
          </p:txBody>
        </p:sp>
        <p:sp>
          <p:nvSpPr>
            <p:cNvPr id="111" name="Freeform 107"/>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2" name="Freeform 108"/>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w="3175">
              <a:solidFill>
                <a:srgbClr val="494936"/>
              </a:solidFill>
              <a:round/>
              <a:headEnd/>
              <a:tailEnd/>
            </a:ln>
          </p:spPr>
          <p:txBody>
            <a:bodyPr/>
            <a:lstStyle/>
            <a:p>
              <a:endParaRPr lang="en-US"/>
            </a:p>
          </p:txBody>
        </p:sp>
        <p:sp>
          <p:nvSpPr>
            <p:cNvPr id="113" name="Line 109"/>
            <p:cNvSpPr>
              <a:spLocks noChangeShapeType="1"/>
            </p:cNvSpPr>
            <p:nvPr/>
          </p:nvSpPr>
          <p:spPr bwMode="auto">
            <a:xfrm flipH="1">
              <a:off x="2700" y="2063"/>
              <a:ext cx="10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 name="Freeform 110"/>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5" name="Freeform 111"/>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w="3175">
              <a:solidFill>
                <a:srgbClr val="494936"/>
              </a:solidFill>
              <a:round/>
              <a:headEnd/>
              <a:tailEnd/>
            </a:ln>
          </p:spPr>
          <p:txBody>
            <a:bodyPr/>
            <a:lstStyle/>
            <a:p>
              <a:endParaRPr lang="en-US"/>
            </a:p>
          </p:txBody>
        </p:sp>
        <p:sp>
          <p:nvSpPr>
            <p:cNvPr id="116" name="Freeform 112"/>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 name="Freeform 113"/>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w="3175">
              <a:solidFill>
                <a:srgbClr val="494936"/>
              </a:solidFill>
              <a:round/>
              <a:headEnd/>
              <a:tailEnd/>
            </a:ln>
          </p:spPr>
          <p:txBody>
            <a:bodyPr/>
            <a:lstStyle/>
            <a:p>
              <a:endParaRPr lang="en-US"/>
            </a:p>
          </p:txBody>
        </p:sp>
        <p:sp>
          <p:nvSpPr>
            <p:cNvPr id="118" name="Freeform 114"/>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 name="Freeform 115"/>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w="3175">
              <a:solidFill>
                <a:srgbClr val="494936"/>
              </a:solidFill>
              <a:round/>
              <a:headEnd/>
              <a:tailEnd/>
            </a:ln>
          </p:spPr>
          <p:txBody>
            <a:bodyPr/>
            <a:lstStyle/>
            <a:p>
              <a:endParaRPr lang="en-US"/>
            </a:p>
          </p:txBody>
        </p:sp>
        <p:sp>
          <p:nvSpPr>
            <p:cNvPr id="120" name="Rectangle 116"/>
            <p:cNvSpPr>
              <a:spLocks noChangeArrowheads="1"/>
            </p:cNvSpPr>
            <p:nvPr/>
          </p:nvSpPr>
          <p:spPr bwMode="auto">
            <a:xfrm>
              <a:off x="2406" y="2155"/>
              <a:ext cx="325" cy="1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1" name="Rectangle 117"/>
            <p:cNvSpPr>
              <a:spLocks noChangeArrowheads="1"/>
            </p:cNvSpPr>
            <p:nvPr/>
          </p:nvSpPr>
          <p:spPr bwMode="auto">
            <a:xfrm>
              <a:off x="2407" y="2156"/>
              <a:ext cx="323" cy="9"/>
            </a:xfrm>
            <a:prstGeom prst="rect">
              <a:avLst/>
            </a:prstGeom>
            <a:solidFill>
              <a:srgbClr val="99CCFF"/>
            </a:solidFill>
            <a:ln w="3175">
              <a:solidFill>
                <a:srgbClr val="494936"/>
              </a:solidFill>
              <a:miter lim="800000"/>
              <a:headEnd/>
              <a:tailEnd/>
            </a:ln>
          </p:spPr>
          <p:txBody>
            <a:bodyPr/>
            <a:lstStyle/>
            <a:p>
              <a:endParaRPr lang="en-US"/>
            </a:p>
          </p:txBody>
        </p:sp>
        <p:sp>
          <p:nvSpPr>
            <p:cNvPr id="122" name="Freeform 118"/>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 name="Freeform 119"/>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w="3175">
              <a:solidFill>
                <a:srgbClr val="000000"/>
              </a:solidFill>
              <a:round/>
              <a:headEnd/>
              <a:tailEnd/>
            </a:ln>
          </p:spPr>
          <p:txBody>
            <a:bodyPr/>
            <a:lstStyle/>
            <a:p>
              <a:endParaRPr lang="en-US"/>
            </a:p>
          </p:txBody>
        </p:sp>
        <p:sp>
          <p:nvSpPr>
            <p:cNvPr id="124" name="Freeform 120"/>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5" name="Freeform 121"/>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w="3175">
              <a:solidFill>
                <a:srgbClr val="494936"/>
              </a:solidFill>
              <a:round/>
              <a:headEnd/>
              <a:tailEnd/>
            </a:ln>
          </p:spPr>
          <p:txBody>
            <a:bodyPr/>
            <a:lstStyle/>
            <a:p>
              <a:endParaRPr lang="en-US"/>
            </a:p>
          </p:txBody>
        </p:sp>
        <p:sp>
          <p:nvSpPr>
            <p:cNvPr id="126" name="Rectangle 122"/>
            <p:cNvSpPr>
              <a:spLocks noChangeArrowheads="1"/>
            </p:cNvSpPr>
            <p:nvPr/>
          </p:nvSpPr>
          <p:spPr bwMode="auto">
            <a:xfrm>
              <a:off x="2466" y="1776"/>
              <a:ext cx="300" cy="236"/>
            </a:xfrm>
            <a:prstGeom prst="rect">
              <a:avLst/>
            </a:prstGeom>
            <a:solidFill>
              <a:srgbClr val="99CCFF"/>
            </a:solidFill>
            <a:ln w="3175">
              <a:solidFill>
                <a:srgbClr val="494936"/>
              </a:solidFill>
              <a:miter lim="800000"/>
              <a:headEnd/>
              <a:tailEnd/>
            </a:ln>
          </p:spPr>
          <p:txBody>
            <a:bodyPr/>
            <a:lstStyle/>
            <a:p>
              <a:endParaRPr lang="en-US"/>
            </a:p>
          </p:txBody>
        </p:sp>
        <p:sp>
          <p:nvSpPr>
            <p:cNvPr id="127" name="Rectangle 123"/>
            <p:cNvSpPr>
              <a:spLocks noChangeArrowheads="1"/>
            </p:cNvSpPr>
            <p:nvPr/>
          </p:nvSpPr>
          <p:spPr bwMode="auto">
            <a:xfrm>
              <a:off x="2492" y="1807"/>
              <a:ext cx="248" cy="182"/>
            </a:xfrm>
            <a:prstGeom prst="rect">
              <a:avLst/>
            </a:prstGeom>
            <a:solidFill>
              <a:srgbClr val="99CCFF"/>
            </a:solidFill>
            <a:ln w="3175">
              <a:solidFill>
                <a:srgbClr val="494936"/>
              </a:solidFill>
              <a:miter lim="800000"/>
              <a:headEnd/>
              <a:tailEnd/>
            </a:ln>
          </p:spPr>
          <p:txBody>
            <a:bodyPr/>
            <a:lstStyle/>
            <a:p>
              <a:endParaRPr lang="en-US"/>
            </a:p>
          </p:txBody>
        </p:sp>
        <p:sp>
          <p:nvSpPr>
            <p:cNvPr id="128" name="Freeform 124"/>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9" name="Freeform 125"/>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w="3175">
              <a:solidFill>
                <a:srgbClr val="494936"/>
              </a:solidFill>
              <a:round/>
              <a:headEnd/>
              <a:tailEnd/>
            </a:ln>
          </p:spPr>
          <p:txBody>
            <a:bodyPr/>
            <a:lstStyle/>
            <a:p>
              <a:endParaRPr lang="en-US"/>
            </a:p>
          </p:txBody>
        </p:sp>
      </p:grpSp>
      <p:grpSp>
        <p:nvGrpSpPr>
          <p:cNvPr id="130" name="Group 126"/>
          <p:cNvGrpSpPr>
            <a:grpSpLocks/>
          </p:cNvGrpSpPr>
          <p:nvPr/>
        </p:nvGrpSpPr>
        <p:grpSpPr bwMode="auto">
          <a:xfrm>
            <a:off x="1295400" y="3276600"/>
            <a:ext cx="4189413" cy="696913"/>
            <a:chOff x="1200" y="1536"/>
            <a:chExt cx="2861" cy="480"/>
          </a:xfrm>
        </p:grpSpPr>
        <p:sp>
          <p:nvSpPr>
            <p:cNvPr id="131" name="Line 127"/>
            <p:cNvSpPr>
              <a:spLocks noChangeShapeType="1"/>
            </p:cNvSpPr>
            <p:nvPr/>
          </p:nvSpPr>
          <p:spPr bwMode="auto">
            <a:xfrm rot="5400000">
              <a:off x="2136" y="1318"/>
              <a:ext cx="0" cy="1008"/>
            </a:xfrm>
            <a:prstGeom prst="line">
              <a:avLst/>
            </a:prstGeom>
            <a:noFill/>
            <a:ln w="38100">
              <a:solidFill>
                <a:schemeClr val="accent2"/>
              </a:solidFill>
              <a:prstDash val="dash"/>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2" name="Line 128"/>
            <p:cNvSpPr>
              <a:spLocks noChangeShapeType="1"/>
            </p:cNvSpPr>
            <p:nvPr/>
          </p:nvSpPr>
          <p:spPr bwMode="auto">
            <a:xfrm rot="5400000">
              <a:off x="2478" y="1026"/>
              <a:ext cx="0" cy="1692"/>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3" name="Line 129"/>
            <p:cNvSpPr>
              <a:spLocks noChangeShapeType="1"/>
            </p:cNvSpPr>
            <p:nvPr/>
          </p:nvSpPr>
          <p:spPr bwMode="auto">
            <a:xfrm rot="5400000">
              <a:off x="2670" y="786"/>
              <a:ext cx="0" cy="2268"/>
            </a:xfrm>
            <a:prstGeom prst="line">
              <a:avLst/>
            </a:prstGeom>
            <a:noFill/>
            <a:ln w="38100">
              <a:solidFill>
                <a:schemeClr val="accent2"/>
              </a:solidFill>
              <a:prstDash val="lgDashDotDot"/>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grpSp>
          <p:nvGrpSpPr>
            <p:cNvPr id="134" name="Group 130"/>
            <p:cNvGrpSpPr>
              <a:grpSpLocks/>
            </p:cNvGrpSpPr>
            <p:nvPr/>
          </p:nvGrpSpPr>
          <p:grpSpPr bwMode="auto">
            <a:xfrm>
              <a:off x="3744" y="1680"/>
              <a:ext cx="317" cy="336"/>
              <a:chOff x="4416" y="2352"/>
              <a:chExt cx="317" cy="336"/>
            </a:xfrm>
          </p:grpSpPr>
          <p:sp>
            <p:nvSpPr>
              <p:cNvPr id="206" name="Rectangle 131"/>
              <p:cNvSpPr>
                <a:spLocks noChangeArrowheads="1"/>
              </p:cNvSpPr>
              <p:nvPr/>
            </p:nvSpPr>
            <p:spPr bwMode="auto">
              <a:xfrm>
                <a:off x="4416" y="2352"/>
                <a:ext cx="317" cy="33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207" name="Group 132"/>
              <p:cNvGrpSpPr>
                <a:grpSpLocks/>
              </p:cNvGrpSpPr>
              <p:nvPr/>
            </p:nvGrpSpPr>
            <p:grpSpPr bwMode="auto">
              <a:xfrm>
                <a:off x="4419" y="2404"/>
                <a:ext cx="311" cy="281"/>
                <a:chOff x="4419" y="2404"/>
                <a:chExt cx="311" cy="281"/>
              </a:xfrm>
            </p:grpSpPr>
            <p:sp>
              <p:nvSpPr>
                <p:cNvPr id="223" name="Rectangle 133"/>
                <p:cNvSpPr>
                  <a:spLocks noChangeArrowheads="1"/>
                </p:cNvSpPr>
                <p:nvPr/>
              </p:nvSpPr>
              <p:spPr bwMode="auto">
                <a:xfrm>
                  <a:off x="4419" y="2592"/>
                  <a:ext cx="281" cy="52"/>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4" name="Rectangle 134"/>
                <p:cNvSpPr>
                  <a:spLocks noChangeArrowheads="1"/>
                </p:cNvSpPr>
                <p:nvPr/>
              </p:nvSpPr>
              <p:spPr bwMode="auto">
                <a:xfrm>
                  <a:off x="4420" y="2593"/>
                  <a:ext cx="279" cy="50"/>
                </a:xfrm>
                <a:prstGeom prst="rect">
                  <a:avLst/>
                </a:prstGeom>
                <a:solidFill>
                  <a:srgbClr val="B7B79D"/>
                </a:solidFill>
                <a:ln w="3175">
                  <a:solidFill>
                    <a:srgbClr val="494936"/>
                  </a:solidFill>
                  <a:miter lim="800000"/>
                  <a:headEnd/>
                  <a:tailEnd/>
                </a:ln>
              </p:spPr>
              <p:txBody>
                <a:bodyPr/>
                <a:lstStyle/>
                <a:p>
                  <a:endParaRPr lang="en-US"/>
                </a:p>
              </p:txBody>
            </p:sp>
            <p:sp>
              <p:nvSpPr>
                <p:cNvPr id="225" name="Freeform 135"/>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 name="Freeform 136"/>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w="3175">
                  <a:solidFill>
                    <a:srgbClr val="494936"/>
                  </a:solidFill>
                  <a:round/>
                  <a:headEnd/>
                  <a:tailEnd/>
                </a:ln>
              </p:spPr>
              <p:txBody>
                <a:bodyPr/>
                <a:lstStyle/>
                <a:p>
                  <a:endParaRPr lang="en-US"/>
                </a:p>
              </p:txBody>
            </p:sp>
            <p:sp>
              <p:nvSpPr>
                <p:cNvPr id="227" name="Line 137"/>
                <p:cNvSpPr>
                  <a:spLocks noChangeShapeType="1"/>
                </p:cNvSpPr>
                <p:nvPr/>
              </p:nvSpPr>
              <p:spPr bwMode="auto">
                <a:xfrm flipH="1">
                  <a:off x="4617" y="2616"/>
                  <a:ext cx="67"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8" name="Freeform 138"/>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9" name="Freeform 139"/>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w="3175">
                  <a:solidFill>
                    <a:srgbClr val="494936"/>
                  </a:solidFill>
                  <a:round/>
                  <a:headEnd/>
                  <a:tailEnd/>
                </a:ln>
              </p:spPr>
              <p:txBody>
                <a:bodyPr/>
                <a:lstStyle/>
                <a:p>
                  <a:endParaRPr lang="en-US"/>
                </a:p>
              </p:txBody>
            </p:sp>
            <p:sp>
              <p:nvSpPr>
                <p:cNvPr id="230" name="Freeform 140"/>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1" name="Freeform 141"/>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w="3175">
                  <a:solidFill>
                    <a:srgbClr val="494936"/>
                  </a:solidFill>
                  <a:round/>
                  <a:headEnd/>
                  <a:tailEnd/>
                </a:ln>
              </p:spPr>
              <p:txBody>
                <a:bodyPr/>
                <a:lstStyle/>
                <a:p>
                  <a:endParaRPr lang="en-US"/>
                </a:p>
              </p:txBody>
            </p:sp>
            <p:sp>
              <p:nvSpPr>
                <p:cNvPr id="232" name="Freeform 142"/>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3" name="Freeform 143"/>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w="3175">
                  <a:solidFill>
                    <a:srgbClr val="494936"/>
                  </a:solidFill>
                  <a:round/>
                  <a:headEnd/>
                  <a:tailEnd/>
                </a:ln>
              </p:spPr>
              <p:txBody>
                <a:bodyPr/>
                <a:lstStyle/>
                <a:p>
                  <a:endParaRPr lang="en-US"/>
                </a:p>
              </p:txBody>
            </p:sp>
            <p:sp>
              <p:nvSpPr>
                <p:cNvPr id="234" name="Rectangle 144"/>
                <p:cNvSpPr>
                  <a:spLocks noChangeArrowheads="1"/>
                </p:cNvSpPr>
                <p:nvPr/>
              </p:nvSpPr>
              <p:spPr bwMode="auto">
                <a:xfrm>
                  <a:off x="4421" y="2677"/>
                  <a:ext cx="216" cy="8"/>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5" name="Rectangle 145"/>
                <p:cNvSpPr>
                  <a:spLocks noChangeArrowheads="1"/>
                </p:cNvSpPr>
                <p:nvPr/>
              </p:nvSpPr>
              <p:spPr bwMode="auto">
                <a:xfrm>
                  <a:off x="4422" y="2678"/>
                  <a:ext cx="214" cy="6"/>
                </a:xfrm>
                <a:prstGeom prst="rect">
                  <a:avLst/>
                </a:prstGeom>
                <a:solidFill>
                  <a:srgbClr val="B7B79D"/>
                </a:solidFill>
                <a:ln w="3175">
                  <a:solidFill>
                    <a:srgbClr val="494936"/>
                  </a:solidFill>
                  <a:miter lim="800000"/>
                  <a:headEnd/>
                  <a:tailEnd/>
                </a:ln>
              </p:spPr>
              <p:txBody>
                <a:bodyPr/>
                <a:lstStyle/>
                <a:p>
                  <a:endParaRPr lang="en-US"/>
                </a:p>
              </p:txBody>
            </p:sp>
            <p:sp>
              <p:nvSpPr>
                <p:cNvPr id="236" name="Freeform 146"/>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7" name="Freeform 147"/>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w="3175">
                  <a:solidFill>
                    <a:srgbClr val="000000"/>
                  </a:solidFill>
                  <a:round/>
                  <a:headEnd/>
                  <a:tailEnd/>
                </a:ln>
              </p:spPr>
              <p:txBody>
                <a:bodyPr/>
                <a:lstStyle/>
                <a:p>
                  <a:endParaRPr lang="en-US"/>
                </a:p>
              </p:txBody>
            </p:sp>
            <p:sp>
              <p:nvSpPr>
                <p:cNvPr id="238" name="Freeform 148"/>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9" name="Freeform 149"/>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w="3175">
                  <a:solidFill>
                    <a:srgbClr val="494936"/>
                  </a:solidFill>
                  <a:round/>
                  <a:headEnd/>
                  <a:tailEnd/>
                </a:ln>
              </p:spPr>
              <p:txBody>
                <a:bodyPr/>
                <a:lstStyle/>
                <a:p>
                  <a:endParaRPr lang="en-US"/>
                </a:p>
              </p:txBody>
            </p:sp>
            <p:sp>
              <p:nvSpPr>
                <p:cNvPr id="240" name="Rectangle 150"/>
                <p:cNvSpPr>
                  <a:spLocks noChangeArrowheads="1"/>
                </p:cNvSpPr>
                <p:nvPr/>
              </p:nvSpPr>
              <p:spPr bwMode="auto">
                <a:xfrm>
                  <a:off x="4461" y="2425"/>
                  <a:ext cx="199" cy="157"/>
                </a:xfrm>
                <a:prstGeom prst="rect">
                  <a:avLst/>
                </a:prstGeom>
                <a:solidFill>
                  <a:srgbClr val="B7B79D"/>
                </a:solidFill>
                <a:ln w="3175">
                  <a:solidFill>
                    <a:srgbClr val="494936"/>
                  </a:solidFill>
                  <a:miter lim="800000"/>
                  <a:headEnd/>
                  <a:tailEnd/>
                </a:ln>
              </p:spPr>
              <p:txBody>
                <a:bodyPr/>
                <a:lstStyle/>
                <a:p>
                  <a:endParaRPr lang="en-US"/>
                </a:p>
              </p:txBody>
            </p:sp>
            <p:sp>
              <p:nvSpPr>
                <p:cNvPr id="241" name="Rectangle 151"/>
                <p:cNvSpPr>
                  <a:spLocks noChangeArrowheads="1"/>
                </p:cNvSpPr>
                <p:nvPr/>
              </p:nvSpPr>
              <p:spPr bwMode="auto">
                <a:xfrm>
                  <a:off x="4478" y="2446"/>
                  <a:ext cx="165" cy="120"/>
                </a:xfrm>
                <a:prstGeom prst="rect">
                  <a:avLst/>
                </a:prstGeom>
                <a:solidFill>
                  <a:srgbClr val="FFFFFF"/>
                </a:solidFill>
                <a:ln w="3175">
                  <a:solidFill>
                    <a:srgbClr val="494936"/>
                  </a:solidFill>
                  <a:miter lim="800000"/>
                  <a:headEnd/>
                  <a:tailEnd/>
                </a:ln>
              </p:spPr>
              <p:txBody>
                <a:bodyPr/>
                <a:lstStyle/>
                <a:p>
                  <a:endParaRPr lang="en-US"/>
                </a:p>
              </p:txBody>
            </p:sp>
            <p:sp>
              <p:nvSpPr>
                <p:cNvPr id="242" name="Freeform 152"/>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3" name="Freeform 153"/>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w="3175">
                  <a:solidFill>
                    <a:srgbClr val="494936"/>
                  </a:solidFill>
                  <a:round/>
                  <a:headEnd/>
                  <a:tailEnd/>
                </a:ln>
              </p:spPr>
              <p:txBody>
                <a:bodyPr/>
                <a:lstStyle/>
                <a:p>
                  <a:endParaRPr lang="en-US"/>
                </a:p>
              </p:txBody>
            </p:sp>
          </p:grpSp>
          <p:grpSp>
            <p:nvGrpSpPr>
              <p:cNvPr id="208" name="Group 154"/>
              <p:cNvGrpSpPr>
                <a:grpSpLocks/>
              </p:cNvGrpSpPr>
              <p:nvPr/>
            </p:nvGrpSpPr>
            <p:grpSpPr bwMode="auto">
              <a:xfrm>
                <a:off x="4422" y="2355"/>
                <a:ext cx="143" cy="148"/>
                <a:chOff x="4422" y="2355"/>
                <a:chExt cx="143" cy="148"/>
              </a:xfrm>
            </p:grpSpPr>
            <p:sp>
              <p:nvSpPr>
                <p:cNvPr id="209" name="Freeform 155"/>
                <p:cNvSpPr>
                  <a:spLocks/>
                </p:cNvSpPr>
                <p:nvPr/>
              </p:nvSpPr>
              <p:spPr bwMode="auto">
                <a:xfrm>
                  <a:off x="4422" y="2358"/>
                  <a:ext cx="140" cy="143"/>
                </a:xfrm>
                <a:custGeom>
                  <a:avLst/>
                  <a:gdLst>
                    <a:gd name="T0" fmla="*/ 0 w 140"/>
                    <a:gd name="T1" fmla="*/ 0 h 143"/>
                    <a:gd name="T2" fmla="*/ 0 w 140"/>
                    <a:gd name="T3" fmla="*/ 0 h 143"/>
                    <a:gd name="T4" fmla="*/ 0 w 140"/>
                    <a:gd name="T5" fmla="*/ 129 h 143"/>
                    <a:gd name="T6" fmla="*/ 13 w 140"/>
                    <a:gd name="T7" fmla="*/ 143 h 143"/>
                    <a:gd name="T8" fmla="*/ 140 w 140"/>
                    <a:gd name="T9" fmla="*/ 143 h 143"/>
                    <a:gd name="T10" fmla="*/ 140 w 140"/>
                    <a:gd name="T11" fmla="*/ 0 h 143"/>
                    <a:gd name="T12" fmla="*/ 0 w 140"/>
                    <a:gd name="T13" fmla="*/ 0 h 143"/>
                    <a:gd name="T14" fmla="*/ 0 w 140"/>
                    <a:gd name="T15" fmla="*/ 0 h 143"/>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143"/>
                    <a:gd name="T26" fmla="*/ 140 w 140"/>
                    <a:gd name="T27" fmla="*/ 143 h 1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143">
                      <a:moveTo>
                        <a:pt x="0" y="0"/>
                      </a:moveTo>
                      <a:lnTo>
                        <a:pt x="0" y="0"/>
                      </a:lnTo>
                      <a:lnTo>
                        <a:pt x="0" y="129"/>
                      </a:lnTo>
                      <a:lnTo>
                        <a:pt x="13" y="143"/>
                      </a:lnTo>
                      <a:lnTo>
                        <a:pt x="140" y="143"/>
                      </a:lnTo>
                      <a:lnTo>
                        <a:pt x="140" y="0"/>
                      </a:lnTo>
                      <a:lnTo>
                        <a:pt x="0" y="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0" name="Freeform 156"/>
                <p:cNvSpPr>
                  <a:spLocks/>
                </p:cNvSpPr>
                <p:nvPr/>
              </p:nvSpPr>
              <p:spPr bwMode="auto">
                <a:xfrm>
                  <a:off x="4422" y="2358"/>
                  <a:ext cx="140" cy="143"/>
                </a:xfrm>
                <a:custGeom>
                  <a:avLst/>
                  <a:gdLst>
                    <a:gd name="T0" fmla="*/ 0 w 140"/>
                    <a:gd name="T1" fmla="*/ 0 h 143"/>
                    <a:gd name="T2" fmla="*/ 0 w 140"/>
                    <a:gd name="T3" fmla="*/ 129 h 143"/>
                    <a:gd name="T4" fmla="*/ 13 w 140"/>
                    <a:gd name="T5" fmla="*/ 143 h 143"/>
                    <a:gd name="T6" fmla="*/ 140 w 140"/>
                    <a:gd name="T7" fmla="*/ 143 h 143"/>
                    <a:gd name="T8" fmla="*/ 140 w 140"/>
                    <a:gd name="T9" fmla="*/ 0 h 143"/>
                    <a:gd name="T10" fmla="*/ 0 w 140"/>
                    <a:gd name="T11" fmla="*/ 0 h 143"/>
                    <a:gd name="T12" fmla="*/ 0 60000 65536"/>
                    <a:gd name="T13" fmla="*/ 0 60000 65536"/>
                    <a:gd name="T14" fmla="*/ 0 60000 65536"/>
                    <a:gd name="T15" fmla="*/ 0 60000 65536"/>
                    <a:gd name="T16" fmla="*/ 0 60000 65536"/>
                    <a:gd name="T17" fmla="*/ 0 60000 65536"/>
                    <a:gd name="T18" fmla="*/ 0 w 140"/>
                    <a:gd name="T19" fmla="*/ 0 h 143"/>
                    <a:gd name="T20" fmla="*/ 140 w 140"/>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40" h="143">
                      <a:moveTo>
                        <a:pt x="0" y="0"/>
                      </a:moveTo>
                      <a:lnTo>
                        <a:pt x="0" y="129"/>
                      </a:lnTo>
                      <a:lnTo>
                        <a:pt x="13" y="143"/>
                      </a:lnTo>
                      <a:lnTo>
                        <a:pt x="140" y="143"/>
                      </a:lnTo>
                      <a:lnTo>
                        <a:pt x="140" y="0"/>
                      </a:lnTo>
                      <a:lnTo>
                        <a:pt x="0" y="0"/>
                      </a:lnTo>
                      <a:close/>
                    </a:path>
                  </a:pathLst>
                </a:custGeom>
                <a:solidFill>
                  <a:srgbClr val="C9C9B6"/>
                </a:solidFill>
                <a:ln w="3175">
                  <a:solidFill>
                    <a:srgbClr val="494936"/>
                  </a:solidFill>
                  <a:round/>
                  <a:headEnd/>
                  <a:tailEnd/>
                </a:ln>
              </p:spPr>
              <p:txBody>
                <a:bodyPr/>
                <a:lstStyle/>
                <a:p>
                  <a:endParaRPr lang="en-US"/>
                </a:p>
              </p:txBody>
            </p:sp>
            <p:sp>
              <p:nvSpPr>
                <p:cNvPr id="211" name="Freeform 157"/>
                <p:cNvSpPr>
                  <a:spLocks/>
                </p:cNvSpPr>
                <p:nvPr/>
              </p:nvSpPr>
              <p:spPr bwMode="auto">
                <a:xfrm>
                  <a:off x="4462" y="2454"/>
                  <a:ext cx="84" cy="47"/>
                </a:xfrm>
                <a:custGeom>
                  <a:avLst/>
                  <a:gdLst>
                    <a:gd name="T0" fmla="*/ 0 w 84"/>
                    <a:gd name="T1" fmla="*/ 47 h 47"/>
                    <a:gd name="T2" fmla="*/ 0 w 84"/>
                    <a:gd name="T3" fmla="*/ 3 h 47"/>
                    <a:gd name="T4" fmla="*/ 1 w 84"/>
                    <a:gd name="T5" fmla="*/ 2 h 47"/>
                    <a:gd name="T6" fmla="*/ 3 w 84"/>
                    <a:gd name="T7" fmla="*/ 2 h 47"/>
                    <a:gd name="T8" fmla="*/ 3 w 84"/>
                    <a:gd name="T9" fmla="*/ 0 h 47"/>
                    <a:gd name="T10" fmla="*/ 6 w 84"/>
                    <a:gd name="T11" fmla="*/ 0 h 47"/>
                    <a:gd name="T12" fmla="*/ 9 w 84"/>
                    <a:gd name="T13" fmla="*/ 0 h 47"/>
                    <a:gd name="T14" fmla="*/ 14 w 84"/>
                    <a:gd name="T15" fmla="*/ 0 h 47"/>
                    <a:gd name="T16" fmla="*/ 18 w 84"/>
                    <a:gd name="T17" fmla="*/ 0 h 47"/>
                    <a:gd name="T18" fmla="*/ 31 w 84"/>
                    <a:gd name="T19" fmla="*/ 0 h 47"/>
                    <a:gd name="T20" fmla="*/ 45 w 84"/>
                    <a:gd name="T21" fmla="*/ 0 h 47"/>
                    <a:gd name="T22" fmla="*/ 59 w 84"/>
                    <a:gd name="T23" fmla="*/ 0 h 47"/>
                    <a:gd name="T24" fmla="*/ 70 w 84"/>
                    <a:gd name="T25" fmla="*/ 0 h 47"/>
                    <a:gd name="T26" fmla="*/ 75 w 84"/>
                    <a:gd name="T27" fmla="*/ 0 h 47"/>
                    <a:gd name="T28" fmla="*/ 78 w 84"/>
                    <a:gd name="T29" fmla="*/ 0 h 47"/>
                    <a:gd name="T30" fmla="*/ 81 w 84"/>
                    <a:gd name="T31" fmla="*/ 0 h 47"/>
                    <a:gd name="T32" fmla="*/ 83 w 84"/>
                    <a:gd name="T33" fmla="*/ 2 h 47"/>
                    <a:gd name="T34" fmla="*/ 84 w 84"/>
                    <a:gd name="T35" fmla="*/ 2 h 47"/>
                    <a:gd name="T36" fmla="*/ 84 w 84"/>
                    <a:gd name="T37" fmla="*/ 3 h 47"/>
                    <a:gd name="T38" fmla="*/ 84 w 84"/>
                    <a:gd name="T39" fmla="*/ 8 h 47"/>
                    <a:gd name="T40" fmla="*/ 84 w 84"/>
                    <a:gd name="T41" fmla="*/ 14 h 47"/>
                    <a:gd name="T42" fmla="*/ 84 w 84"/>
                    <a:gd name="T43" fmla="*/ 20 h 47"/>
                    <a:gd name="T44" fmla="*/ 84 w 84"/>
                    <a:gd name="T45" fmla="*/ 28 h 47"/>
                    <a:gd name="T46" fmla="*/ 84 w 84"/>
                    <a:gd name="T47" fmla="*/ 36 h 47"/>
                    <a:gd name="T48" fmla="*/ 84 w 84"/>
                    <a:gd name="T49" fmla="*/ 42 h 47"/>
                    <a:gd name="T50" fmla="*/ 84 w 84"/>
                    <a:gd name="T51" fmla="*/ 46 h 47"/>
                    <a:gd name="T52" fmla="*/ 84 w 84"/>
                    <a:gd name="T53" fmla="*/ 47 h 47"/>
                    <a:gd name="T54" fmla="*/ 0 w 84"/>
                    <a:gd name="T55" fmla="*/ 47 h 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4"/>
                    <a:gd name="T85" fmla="*/ 0 h 47"/>
                    <a:gd name="T86" fmla="*/ 84 w 84"/>
                    <a:gd name="T87" fmla="*/ 47 h 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4" h="47">
                      <a:moveTo>
                        <a:pt x="0" y="47"/>
                      </a:moveTo>
                      <a:lnTo>
                        <a:pt x="0" y="3"/>
                      </a:lnTo>
                      <a:lnTo>
                        <a:pt x="1" y="2"/>
                      </a:lnTo>
                      <a:lnTo>
                        <a:pt x="3" y="2"/>
                      </a:lnTo>
                      <a:lnTo>
                        <a:pt x="3" y="0"/>
                      </a:lnTo>
                      <a:lnTo>
                        <a:pt x="6" y="0"/>
                      </a:lnTo>
                      <a:lnTo>
                        <a:pt x="9" y="0"/>
                      </a:lnTo>
                      <a:lnTo>
                        <a:pt x="14" y="0"/>
                      </a:lnTo>
                      <a:lnTo>
                        <a:pt x="18" y="0"/>
                      </a:lnTo>
                      <a:lnTo>
                        <a:pt x="31" y="0"/>
                      </a:lnTo>
                      <a:lnTo>
                        <a:pt x="45" y="0"/>
                      </a:lnTo>
                      <a:lnTo>
                        <a:pt x="59" y="0"/>
                      </a:lnTo>
                      <a:lnTo>
                        <a:pt x="70" y="0"/>
                      </a:lnTo>
                      <a:lnTo>
                        <a:pt x="75" y="0"/>
                      </a:lnTo>
                      <a:lnTo>
                        <a:pt x="78" y="0"/>
                      </a:lnTo>
                      <a:lnTo>
                        <a:pt x="81" y="0"/>
                      </a:lnTo>
                      <a:lnTo>
                        <a:pt x="83" y="2"/>
                      </a:lnTo>
                      <a:lnTo>
                        <a:pt x="84" y="2"/>
                      </a:lnTo>
                      <a:lnTo>
                        <a:pt x="84" y="3"/>
                      </a:lnTo>
                      <a:lnTo>
                        <a:pt x="84" y="8"/>
                      </a:lnTo>
                      <a:lnTo>
                        <a:pt x="84" y="14"/>
                      </a:lnTo>
                      <a:lnTo>
                        <a:pt x="84" y="20"/>
                      </a:lnTo>
                      <a:lnTo>
                        <a:pt x="84" y="28"/>
                      </a:lnTo>
                      <a:lnTo>
                        <a:pt x="84" y="36"/>
                      </a:lnTo>
                      <a:lnTo>
                        <a:pt x="84" y="42"/>
                      </a:lnTo>
                      <a:lnTo>
                        <a:pt x="84" y="46"/>
                      </a:lnTo>
                      <a:lnTo>
                        <a:pt x="84" y="47"/>
                      </a:lnTo>
                      <a:lnTo>
                        <a:pt x="0" y="47"/>
                      </a:lnTo>
                      <a:close/>
                    </a:path>
                  </a:pathLst>
                </a:custGeom>
                <a:solidFill>
                  <a:srgbClr val="A5A585"/>
                </a:solidFill>
                <a:ln w="3175">
                  <a:solidFill>
                    <a:srgbClr val="494936"/>
                  </a:solidFill>
                  <a:round/>
                  <a:headEnd/>
                  <a:tailEnd/>
                </a:ln>
              </p:spPr>
              <p:txBody>
                <a:bodyPr/>
                <a:lstStyle/>
                <a:p>
                  <a:endParaRPr lang="en-US"/>
                </a:p>
              </p:txBody>
            </p:sp>
            <p:sp>
              <p:nvSpPr>
                <p:cNvPr id="212" name="AutoShape 158"/>
                <p:cNvSpPr>
                  <a:spLocks noChangeArrowheads="1"/>
                </p:cNvSpPr>
                <p:nvPr/>
              </p:nvSpPr>
              <p:spPr bwMode="auto">
                <a:xfrm>
                  <a:off x="4437" y="2362"/>
                  <a:ext cx="111" cy="88"/>
                </a:xfrm>
                <a:prstGeom prst="roundRect">
                  <a:avLst>
                    <a:gd name="adj" fmla="val 4384"/>
                  </a:avLst>
                </a:prstGeom>
                <a:solidFill>
                  <a:srgbClr val="EDEDE7"/>
                </a:solidFill>
                <a:ln w="3175">
                  <a:solidFill>
                    <a:srgbClr val="494936"/>
                  </a:solidFill>
                  <a:round/>
                  <a:headEnd/>
                  <a:tailEnd/>
                </a:ln>
              </p:spPr>
              <p:txBody>
                <a:bodyPr/>
                <a:lstStyle/>
                <a:p>
                  <a:endParaRPr lang="en-US"/>
                </a:p>
              </p:txBody>
            </p:sp>
            <p:sp>
              <p:nvSpPr>
                <p:cNvPr id="213" name="Freeform 159"/>
                <p:cNvSpPr>
                  <a:spLocks/>
                </p:cNvSpPr>
                <p:nvPr/>
              </p:nvSpPr>
              <p:spPr bwMode="auto">
                <a:xfrm>
                  <a:off x="4460" y="2454"/>
                  <a:ext cx="66" cy="49"/>
                </a:xfrm>
                <a:custGeom>
                  <a:avLst/>
                  <a:gdLst>
                    <a:gd name="T0" fmla="*/ 0 w 66"/>
                    <a:gd name="T1" fmla="*/ 49 h 49"/>
                    <a:gd name="T2" fmla="*/ 0 w 66"/>
                    <a:gd name="T3" fmla="*/ 3 h 49"/>
                    <a:gd name="T4" fmla="*/ 2 w 66"/>
                    <a:gd name="T5" fmla="*/ 2 h 49"/>
                    <a:gd name="T6" fmla="*/ 2 w 66"/>
                    <a:gd name="T7" fmla="*/ 0 h 49"/>
                    <a:gd name="T8" fmla="*/ 3 w 66"/>
                    <a:gd name="T9" fmla="*/ 0 h 49"/>
                    <a:gd name="T10" fmla="*/ 8 w 66"/>
                    <a:gd name="T11" fmla="*/ 0 h 49"/>
                    <a:gd name="T12" fmla="*/ 16 w 66"/>
                    <a:gd name="T13" fmla="*/ 0 h 49"/>
                    <a:gd name="T14" fmla="*/ 25 w 66"/>
                    <a:gd name="T15" fmla="*/ 0 h 49"/>
                    <a:gd name="T16" fmla="*/ 36 w 66"/>
                    <a:gd name="T17" fmla="*/ 0 h 49"/>
                    <a:gd name="T18" fmla="*/ 45 w 66"/>
                    <a:gd name="T19" fmla="*/ 0 h 49"/>
                    <a:gd name="T20" fmla="*/ 55 w 66"/>
                    <a:gd name="T21" fmla="*/ 0 h 49"/>
                    <a:gd name="T22" fmla="*/ 58 w 66"/>
                    <a:gd name="T23" fmla="*/ 0 h 49"/>
                    <a:gd name="T24" fmla="*/ 61 w 66"/>
                    <a:gd name="T25" fmla="*/ 0 h 49"/>
                    <a:gd name="T26" fmla="*/ 63 w 66"/>
                    <a:gd name="T27" fmla="*/ 0 h 49"/>
                    <a:gd name="T28" fmla="*/ 64 w 66"/>
                    <a:gd name="T29" fmla="*/ 0 h 49"/>
                    <a:gd name="T30" fmla="*/ 66 w 66"/>
                    <a:gd name="T31" fmla="*/ 2 h 49"/>
                    <a:gd name="T32" fmla="*/ 66 w 66"/>
                    <a:gd name="T33" fmla="*/ 3 h 49"/>
                    <a:gd name="T34" fmla="*/ 66 w 66"/>
                    <a:gd name="T35" fmla="*/ 8 h 49"/>
                    <a:gd name="T36" fmla="*/ 66 w 66"/>
                    <a:gd name="T37" fmla="*/ 14 h 49"/>
                    <a:gd name="T38" fmla="*/ 66 w 66"/>
                    <a:gd name="T39" fmla="*/ 20 h 49"/>
                    <a:gd name="T40" fmla="*/ 66 w 66"/>
                    <a:gd name="T41" fmla="*/ 28 h 49"/>
                    <a:gd name="T42" fmla="*/ 66 w 66"/>
                    <a:gd name="T43" fmla="*/ 36 h 49"/>
                    <a:gd name="T44" fmla="*/ 66 w 66"/>
                    <a:gd name="T45" fmla="*/ 42 h 49"/>
                    <a:gd name="T46" fmla="*/ 66 w 66"/>
                    <a:gd name="T47" fmla="*/ 47 h 49"/>
                    <a:gd name="T48" fmla="*/ 66 w 66"/>
                    <a:gd name="T49" fmla="*/ 49 h 49"/>
                    <a:gd name="T50" fmla="*/ 0 w 66"/>
                    <a:gd name="T51" fmla="*/ 49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
                    <a:gd name="T79" fmla="*/ 0 h 49"/>
                    <a:gd name="T80" fmla="*/ 66 w 66"/>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 h="49">
                      <a:moveTo>
                        <a:pt x="0" y="49"/>
                      </a:moveTo>
                      <a:lnTo>
                        <a:pt x="0" y="3"/>
                      </a:lnTo>
                      <a:lnTo>
                        <a:pt x="2" y="2"/>
                      </a:lnTo>
                      <a:lnTo>
                        <a:pt x="2" y="0"/>
                      </a:lnTo>
                      <a:lnTo>
                        <a:pt x="3" y="0"/>
                      </a:lnTo>
                      <a:lnTo>
                        <a:pt x="8" y="0"/>
                      </a:lnTo>
                      <a:lnTo>
                        <a:pt x="16" y="0"/>
                      </a:lnTo>
                      <a:lnTo>
                        <a:pt x="25" y="0"/>
                      </a:lnTo>
                      <a:lnTo>
                        <a:pt x="36" y="0"/>
                      </a:lnTo>
                      <a:lnTo>
                        <a:pt x="45" y="0"/>
                      </a:lnTo>
                      <a:lnTo>
                        <a:pt x="55" y="0"/>
                      </a:lnTo>
                      <a:lnTo>
                        <a:pt x="58" y="0"/>
                      </a:lnTo>
                      <a:lnTo>
                        <a:pt x="61" y="0"/>
                      </a:lnTo>
                      <a:lnTo>
                        <a:pt x="63" y="0"/>
                      </a:lnTo>
                      <a:lnTo>
                        <a:pt x="64" y="0"/>
                      </a:lnTo>
                      <a:lnTo>
                        <a:pt x="66" y="2"/>
                      </a:lnTo>
                      <a:lnTo>
                        <a:pt x="66" y="3"/>
                      </a:lnTo>
                      <a:lnTo>
                        <a:pt x="66" y="8"/>
                      </a:lnTo>
                      <a:lnTo>
                        <a:pt x="66" y="14"/>
                      </a:lnTo>
                      <a:lnTo>
                        <a:pt x="66" y="20"/>
                      </a:lnTo>
                      <a:lnTo>
                        <a:pt x="66" y="28"/>
                      </a:lnTo>
                      <a:lnTo>
                        <a:pt x="66" y="36"/>
                      </a:lnTo>
                      <a:lnTo>
                        <a:pt x="66" y="42"/>
                      </a:lnTo>
                      <a:lnTo>
                        <a:pt x="66" y="47"/>
                      </a:lnTo>
                      <a:lnTo>
                        <a:pt x="66" y="49"/>
                      </a:lnTo>
                      <a:lnTo>
                        <a:pt x="0" y="49"/>
                      </a:lnTo>
                      <a:close/>
                    </a:path>
                  </a:pathLst>
                </a:custGeom>
                <a:solidFill>
                  <a:srgbClr val="DBDBCE"/>
                </a:solidFill>
                <a:ln w="3175">
                  <a:solidFill>
                    <a:srgbClr val="494936"/>
                  </a:solidFill>
                  <a:round/>
                  <a:headEnd/>
                  <a:tailEnd/>
                </a:ln>
              </p:spPr>
              <p:txBody>
                <a:bodyPr/>
                <a:lstStyle/>
                <a:p>
                  <a:endParaRPr lang="en-US"/>
                </a:p>
              </p:txBody>
            </p:sp>
            <p:sp>
              <p:nvSpPr>
                <p:cNvPr id="214" name="Rectangle 160"/>
                <p:cNvSpPr>
                  <a:spLocks noChangeArrowheads="1"/>
                </p:cNvSpPr>
                <p:nvPr/>
              </p:nvSpPr>
              <p:spPr bwMode="auto">
                <a:xfrm>
                  <a:off x="4470" y="2460"/>
                  <a:ext cx="16" cy="35"/>
                </a:xfrm>
                <a:prstGeom prst="rect">
                  <a:avLst/>
                </a:prstGeom>
                <a:solidFill>
                  <a:srgbClr val="93936C"/>
                </a:solidFill>
                <a:ln w="3175">
                  <a:solidFill>
                    <a:srgbClr val="494936"/>
                  </a:solidFill>
                  <a:miter lim="800000"/>
                  <a:headEnd/>
                  <a:tailEnd/>
                </a:ln>
              </p:spPr>
              <p:txBody>
                <a:bodyPr/>
                <a:lstStyle/>
                <a:p>
                  <a:endParaRPr lang="en-US"/>
                </a:p>
              </p:txBody>
            </p:sp>
            <p:sp>
              <p:nvSpPr>
                <p:cNvPr id="215" name="Rectangle 161"/>
                <p:cNvSpPr>
                  <a:spLocks noChangeArrowheads="1"/>
                </p:cNvSpPr>
                <p:nvPr/>
              </p:nvSpPr>
              <p:spPr bwMode="auto">
                <a:xfrm>
                  <a:off x="4426" y="2369"/>
                  <a:ext cx="6" cy="4"/>
                </a:xfrm>
                <a:prstGeom prst="rect">
                  <a:avLst/>
                </a:prstGeom>
                <a:solidFill>
                  <a:srgbClr val="FFFFFF"/>
                </a:solidFill>
                <a:ln w="3175">
                  <a:solidFill>
                    <a:srgbClr val="494936"/>
                  </a:solidFill>
                  <a:miter lim="800000"/>
                  <a:headEnd/>
                  <a:tailEnd/>
                </a:ln>
              </p:spPr>
              <p:txBody>
                <a:bodyPr/>
                <a:lstStyle/>
                <a:p>
                  <a:endParaRPr lang="en-US"/>
                </a:p>
              </p:txBody>
            </p:sp>
            <p:sp>
              <p:nvSpPr>
                <p:cNvPr id="216" name="Rectangle 162"/>
                <p:cNvSpPr>
                  <a:spLocks noChangeArrowheads="1"/>
                </p:cNvSpPr>
                <p:nvPr/>
              </p:nvSpPr>
              <p:spPr bwMode="auto">
                <a:xfrm>
                  <a:off x="4552" y="2369"/>
                  <a:ext cx="7" cy="4"/>
                </a:xfrm>
                <a:prstGeom prst="rect">
                  <a:avLst/>
                </a:prstGeom>
                <a:solidFill>
                  <a:srgbClr val="FFFFFF"/>
                </a:solidFill>
                <a:ln w="3175">
                  <a:solidFill>
                    <a:srgbClr val="494936"/>
                  </a:solidFill>
                  <a:miter lim="800000"/>
                  <a:headEnd/>
                  <a:tailEnd/>
                </a:ln>
              </p:spPr>
              <p:txBody>
                <a:bodyPr/>
                <a:lstStyle/>
                <a:p>
                  <a:endParaRPr lang="en-US"/>
                </a:p>
              </p:txBody>
            </p:sp>
            <p:sp>
              <p:nvSpPr>
                <p:cNvPr id="217" name="Freeform 163"/>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8" name="Freeform 164"/>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9" name="Freeform 165"/>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60000 65536"/>
                    <a:gd name="T9" fmla="*/ 0 60000 65536"/>
                    <a:gd name="T10" fmla="*/ 0 60000 65536"/>
                    <a:gd name="T11" fmla="*/ 0 60000 65536"/>
                    <a:gd name="T12" fmla="*/ 0 w 143"/>
                    <a:gd name="T13" fmla="*/ 0 h 3"/>
                    <a:gd name="T14" fmla="*/ 143 w 143"/>
                    <a:gd name="T15" fmla="*/ 3 h 3"/>
                  </a:gdLst>
                  <a:ahLst/>
                  <a:cxnLst>
                    <a:cxn ang="T8">
                      <a:pos x="T0" y="T1"/>
                    </a:cxn>
                    <a:cxn ang="T9">
                      <a:pos x="T2" y="T3"/>
                    </a:cxn>
                    <a:cxn ang="T10">
                      <a:pos x="T4" y="T5"/>
                    </a:cxn>
                    <a:cxn ang="T11">
                      <a:pos x="T6" y="T7"/>
                    </a:cxn>
                  </a:cxnLst>
                  <a:rect l="T12" t="T13" r="T14" b="T15"/>
                  <a:pathLst>
                    <a:path w="143" h="3">
                      <a:moveTo>
                        <a:pt x="0" y="3"/>
                      </a:moveTo>
                      <a:lnTo>
                        <a:pt x="2" y="0"/>
                      </a:lnTo>
                      <a:lnTo>
                        <a:pt x="143" y="0"/>
                      </a:lnTo>
                      <a:lnTo>
                        <a:pt x="14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0" name="Freeform 166"/>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1" name="Freeform 167"/>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2" name="Freeform 168"/>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0 60000 65536"/>
                    <a:gd name="T11" fmla="*/ 0 60000 65536"/>
                    <a:gd name="T12" fmla="*/ 0 60000 65536"/>
                    <a:gd name="T13" fmla="*/ 0 60000 65536"/>
                    <a:gd name="T14" fmla="*/ 0 60000 65536"/>
                    <a:gd name="T15" fmla="*/ 0 w 3"/>
                    <a:gd name="T16" fmla="*/ 0 h 146"/>
                    <a:gd name="T17" fmla="*/ 3 w 3"/>
                    <a:gd name="T18" fmla="*/ 146 h 146"/>
                  </a:gdLst>
                  <a:ahLst/>
                  <a:cxnLst>
                    <a:cxn ang="T10">
                      <a:pos x="T0" y="T1"/>
                    </a:cxn>
                    <a:cxn ang="T11">
                      <a:pos x="T2" y="T3"/>
                    </a:cxn>
                    <a:cxn ang="T12">
                      <a:pos x="T4" y="T5"/>
                    </a:cxn>
                    <a:cxn ang="T13">
                      <a:pos x="T6" y="T7"/>
                    </a:cxn>
                    <a:cxn ang="T14">
                      <a:pos x="T8" y="T9"/>
                    </a:cxn>
                  </a:cxnLst>
                  <a:rect l="T15" t="T16" r="T17" b="T18"/>
                  <a:pathLst>
                    <a:path w="3" h="146">
                      <a:moveTo>
                        <a:pt x="2" y="2"/>
                      </a:moveTo>
                      <a:lnTo>
                        <a:pt x="0" y="146"/>
                      </a:lnTo>
                      <a:lnTo>
                        <a:pt x="3" y="143"/>
                      </a:lnTo>
                      <a:lnTo>
                        <a:pt x="3" y="0"/>
                      </a:lnTo>
                      <a:lnTo>
                        <a:pt x="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nvGrpSpPr>
            <p:cNvPr id="135" name="Group 169"/>
            <p:cNvGrpSpPr>
              <a:grpSpLocks/>
            </p:cNvGrpSpPr>
            <p:nvPr/>
          </p:nvGrpSpPr>
          <p:grpSpPr bwMode="auto">
            <a:xfrm>
              <a:off x="1200" y="1680"/>
              <a:ext cx="542" cy="265"/>
              <a:chOff x="1488" y="2976"/>
              <a:chExt cx="542" cy="265"/>
            </a:xfrm>
          </p:grpSpPr>
          <p:grpSp>
            <p:nvGrpSpPr>
              <p:cNvPr id="180" name="Group 170"/>
              <p:cNvGrpSpPr>
                <a:grpSpLocks/>
              </p:cNvGrpSpPr>
              <p:nvPr/>
            </p:nvGrpSpPr>
            <p:grpSpPr bwMode="auto">
              <a:xfrm>
                <a:off x="1488" y="2976"/>
                <a:ext cx="542" cy="265"/>
                <a:chOff x="1488" y="2976"/>
                <a:chExt cx="542" cy="265"/>
              </a:xfrm>
            </p:grpSpPr>
            <p:sp>
              <p:nvSpPr>
                <p:cNvPr id="200" name="Rectangle 171"/>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01" name="Rectangle 172"/>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202" name="Freeform 173"/>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3" name="Freeform 174"/>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204" name="Freeform 175"/>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 name="Freeform 176"/>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181" name="Group 177"/>
              <p:cNvGrpSpPr>
                <a:grpSpLocks/>
              </p:cNvGrpSpPr>
              <p:nvPr/>
            </p:nvGrpSpPr>
            <p:grpSpPr bwMode="auto">
              <a:xfrm>
                <a:off x="1548" y="2980"/>
                <a:ext cx="418" cy="131"/>
                <a:chOff x="1548" y="2980"/>
                <a:chExt cx="418" cy="131"/>
              </a:xfrm>
            </p:grpSpPr>
            <p:grpSp>
              <p:nvGrpSpPr>
                <p:cNvPr id="182" name="Group 178"/>
                <p:cNvGrpSpPr>
                  <a:grpSpLocks/>
                </p:cNvGrpSpPr>
                <p:nvPr/>
              </p:nvGrpSpPr>
              <p:grpSpPr bwMode="auto">
                <a:xfrm>
                  <a:off x="1548" y="2980"/>
                  <a:ext cx="414" cy="126"/>
                  <a:chOff x="1548" y="2980"/>
                  <a:chExt cx="414" cy="126"/>
                </a:xfrm>
              </p:grpSpPr>
              <p:sp>
                <p:nvSpPr>
                  <p:cNvPr id="192" name="Freeform 179"/>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3" name="Freeform 180"/>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4" name="Freeform 181"/>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5" name="Freeform 182"/>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6" name="Freeform 183"/>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 name="Freeform 184"/>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8" name="Freeform 185"/>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9" name="Freeform 186"/>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83" name="Group 187"/>
                <p:cNvGrpSpPr>
                  <a:grpSpLocks/>
                </p:cNvGrpSpPr>
                <p:nvPr/>
              </p:nvGrpSpPr>
              <p:grpSpPr bwMode="auto">
                <a:xfrm>
                  <a:off x="1552" y="2985"/>
                  <a:ext cx="414" cy="126"/>
                  <a:chOff x="1552" y="2985"/>
                  <a:chExt cx="414" cy="126"/>
                </a:xfrm>
              </p:grpSpPr>
              <p:sp>
                <p:nvSpPr>
                  <p:cNvPr id="184" name="Freeform 188"/>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5" name="Freeform 189"/>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6" name="Freeform 190"/>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7" name="Freeform 191"/>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8" name="Freeform 192"/>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9" name="Freeform 193"/>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0" name="Freeform 194"/>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1" name="Freeform 195"/>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136" name="Group 196"/>
            <p:cNvGrpSpPr>
              <a:grpSpLocks/>
            </p:cNvGrpSpPr>
            <p:nvPr/>
          </p:nvGrpSpPr>
          <p:grpSpPr bwMode="auto">
            <a:xfrm>
              <a:off x="3264" y="1584"/>
              <a:ext cx="310" cy="280"/>
              <a:chOff x="2403" y="1744"/>
              <a:chExt cx="467" cy="422"/>
            </a:xfrm>
          </p:grpSpPr>
          <p:sp>
            <p:nvSpPr>
              <p:cNvPr id="159" name="Rectangle 197"/>
              <p:cNvSpPr>
                <a:spLocks noChangeArrowheads="1"/>
              </p:cNvSpPr>
              <p:nvPr/>
            </p:nvSpPr>
            <p:spPr bwMode="auto">
              <a:xfrm>
                <a:off x="2403" y="2027"/>
                <a:ext cx="422" cy="78"/>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60" name="Rectangle 198"/>
              <p:cNvSpPr>
                <a:spLocks noChangeArrowheads="1"/>
              </p:cNvSpPr>
              <p:nvPr/>
            </p:nvSpPr>
            <p:spPr bwMode="auto">
              <a:xfrm>
                <a:off x="2404" y="2028"/>
                <a:ext cx="420" cy="76"/>
              </a:xfrm>
              <a:prstGeom prst="rect">
                <a:avLst/>
              </a:prstGeom>
              <a:solidFill>
                <a:schemeClr val="folHlink"/>
              </a:solidFill>
              <a:ln w="3175">
                <a:solidFill>
                  <a:srgbClr val="494936"/>
                </a:solidFill>
                <a:miter lim="800000"/>
                <a:headEnd/>
                <a:tailEnd/>
              </a:ln>
            </p:spPr>
            <p:txBody>
              <a:bodyPr/>
              <a:lstStyle/>
              <a:p>
                <a:endParaRPr lang="en-US"/>
              </a:p>
            </p:txBody>
          </p:sp>
          <p:sp>
            <p:nvSpPr>
              <p:cNvPr id="161" name="Freeform 199"/>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2" name="Freeform 200"/>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w="3175">
                <a:solidFill>
                  <a:srgbClr val="494936"/>
                </a:solidFill>
                <a:round/>
                <a:headEnd/>
                <a:tailEnd/>
              </a:ln>
            </p:spPr>
            <p:txBody>
              <a:bodyPr/>
              <a:lstStyle/>
              <a:p>
                <a:endParaRPr lang="en-US"/>
              </a:p>
            </p:txBody>
          </p:sp>
          <p:sp>
            <p:nvSpPr>
              <p:cNvPr id="163" name="Line 201"/>
              <p:cNvSpPr>
                <a:spLocks noChangeShapeType="1"/>
              </p:cNvSpPr>
              <p:nvPr/>
            </p:nvSpPr>
            <p:spPr bwMode="auto">
              <a:xfrm flipH="1">
                <a:off x="2700" y="2063"/>
                <a:ext cx="10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4" name="Freeform 202"/>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5" name="Freeform 203"/>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w="3175">
                <a:solidFill>
                  <a:srgbClr val="494936"/>
                </a:solidFill>
                <a:round/>
                <a:headEnd/>
                <a:tailEnd/>
              </a:ln>
            </p:spPr>
            <p:txBody>
              <a:bodyPr/>
              <a:lstStyle/>
              <a:p>
                <a:endParaRPr lang="en-US"/>
              </a:p>
            </p:txBody>
          </p:sp>
          <p:sp>
            <p:nvSpPr>
              <p:cNvPr id="166" name="Freeform 204"/>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7" name="Freeform 205"/>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w="3175">
                <a:solidFill>
                  <a:srgbClr val="494936"/>
                </a:solidFill>
                <a:round/>
                <a:headEnd/>
                <a:tailEnd/>
              </a:ln>
            </p:spPr>
            <p:txBody>
              <a:bodyPr/>
              <a:lstStyle/>
              <a:p>
                <a:endParaRPr lang="en-US"/>
              </a:p>
            </p:txBody>
          </p:sp>
          <p:sp>
            <p:nvSpPr>
              <p:cNvPr id="168" name="Freeform 206"/>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9" name="Freeform 207"/>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w="3175">
                <a:solidFill>
                  <a:srgbClr val="494936"/>
                </a:solidFill>
                <a:round/>
                <a:headEnd/>
                <a:tailEnd/>
              </a:ln>
            </p:spPr>
            <p:txBody>
              <a:bodyPr/>
              <a:lstStyle/>
              <a:p>
                <a:endParaRPr lang="en-US"/>
              </a:p>
            </p:txBody>
          </p:sp>
          <p:sp>
            <p:nvSpPr>
              <p:cNvPr id="170" name="Rectangle 208"/>
              <p:cNvSpPr>
                <a:spLocks noChangeArrowheads="1"/>
              </p:cNvSpPr>
              <p:nvPr/>
            </p:nvSpPr>
            <p:spPr bwMode="auto">
              <a:xfrm>
                <a:off x="2406" y="2155"/>
                <a:ext cx="325" cy="11"/>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71" name="Rectangle 209"/>
              <p:cNvSpPr>
                <a:spLocks noChangeArrowheads="1"/>
              </p:cNvSpPr>
              <p:nvPr/>
            </p:nvSpPr>
            <p:spPr bwMode="auto">
              <a:xfrm>
                <a:off x="2407" y="2156"/>
                <a:ext cx="323" cy="9"/>
              </a:xfrm>
              <a:prstGeom prst="rect">
                <a:avLst/>
              </a:prstGeom>
              <a:solidFill>
                <a:schemeClr val="folHlink"/>
              </a:solidFill>
              <a:ln w="3175">
                <a:solidFill>
                  <a:srgbClr val="494936"/>
                </a:solidFill>
                <a:miter lim="800000"/>
                <a:headEnd/>
                <a:tailEnd/>
              </a:ln>
            </p:spPr>
            <p:txBody>
              <a:bodyPr/>
              <a:lstStyle/>
              <a:p>
                <a:endParaRPr lang="en-US"/>
              </a:p>
            </p:txBody>
          </p:sp>
          <p:sp>
            <p:nvSpPr>
              <p:cNvPr id="172" name="Freeform 210"/>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3" name="Freeform 211"/>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w="3175">
                <a:solidFill>
                  <a:srgbClr val="000000"/>
                </a:solidFill>
                <a:round/>
                <a:headEnd/>
                <a:tailEnd/>
              </a:ln>
            </p:spPr>
            <p:txBody>
              <a:bodyPr/>
              <a:lstStyle/>
              <a:p>
                <a:endParaRPr lang="en-US"/>
              </a:p>
            </p:txBody>
          </p:sp>
          <p:sp>
            <p:nvSpPr>
              <p:cNvPr id="174" name="Freeform 212"/>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5" name="Freeform 213"/>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w="3175">
                <a:solidFill>
                  <a:srgbClr val="494936"/>
                </a:solidFill>
                <a:round/>
                <a:headEnd/>
                <a:tailEnd/>
              </a:ln>
            </p:spPr>
            <p:txBody>
              <a:bodyPr/>
              <a:lstStyle/>
              <a:p>
                <a:endParaRPr lang="en-US"/>
              </a:p>
            </p:txBody>
          </p:sp>
          <p:sp>
            <p:nvSpPr>
              <p:cNvPr id="176" name="Rectangle 214"/>
              <p:cNvSpPr>
                <a:spLocks noChangeArrowheads="1"/>
              </p:cNvSpPr>
              <p:nvPr/>
            </p:nvSpPr>
            <p:spPr bwMode="auto">
              <a:xfrm>
                <a:off x="2466" y="1776"/>
                <a:ext cx="300" cy="236"/>
              </a:xfrm>
              <a:prstGeom prst="rect">
                <a:avLst/>
              </a:prstGeom>
              <a:solidFill>
                <a:schemeClr val="folHlink"/>
              </a:solidFill>
              <a:ln w="3175">
                <a:solidFill>
                  <a:srgbClr val="494936"/>
                </a:solidFill>
                <a:miter lim="800000"/>
                <a:headEnd/>
                <a:tailEnd/>
              </a:ln>
            </p:spPr>
            <p:txBody>
              <a:bodyPr/>
              <a:lstStyle/>
              <a:p>
                <a:endParaRPr lang="en-US"/>
              </a:p>
            </p:txBody>
          </p:sp>
          <p:sp>
            <p:nvSpPr>
              <p:cNvPr id="177" name="Rectangle 215"/>
              <p:cNvSpPr>
                <a:spLocks noChangeArrowheads="1"/>
              </p:cNvSpPr>
              <p:nvPr/>
            </p:nvSpPr>
            <p:spPr bwMode="auto">
              <a:xfrm>
                <a:off x="2492" y="1807"/>
                <a:ext cx="248" cy="182"/>
              </a:xfrm>
              <a:prstGeom prst="rect">
                <a:avLst/>
              </a:prstGeom>
              <a:solidFill>
                <a:schemeClr val="folHlink"/>
              </a:solidFill>
              <a:ln w="3175">
                <a:solidFill>
                  <a:srgbClr val="494936"/>
                </a:solidFill>
                <a:miter lim="800000"/>
                <a:headEnd/>
                <a:tailEnd/>
              </a:ln>
            </p:spPr>
            <p:txBody>
              <a:bodyPr/>
              <a:lstStyle/>
              <a:p>
                <a:endParaRPr lang="en-US"/>
              </a:p>
            </p:txBody>
          </p:sp>
          <p:sp>
            <p:nvSpPr>
              <p:cNvPr id="178" name="Freeform 216"/>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9" name="Freeform 217"/>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w="3175">
                <a:solidFill>
                  <a:srgbClr val="494936"/>
                </a:solidFill>
                <a:round/>
                <a:headEnd/>
                <a:tailEnd/>
              </a:ln>
            </p:spPr>
            <p:txBody>
              <a:bodyPr/>
              <a:lstStyle/>
              <a:p>
                <a:endParaRPr lang="en-US"/>
              </a:p>
            </p:txBody>
          </p:sp>
        </p:grpSp>
        <p:grpSp>
          <p:nvGrpSpPr>
            <p:cNvPr id="137" name="Group 218"/>
            <p:cNvGrpSpPr>
              <a:grpSpLocks/>
            </p:cNvGrpSpPr>
            <p:nvPr/>
          </p:nvGrpSpPr>
          <p:grpSpPr bwMode="auto">
            <a:xfrm>
              <a:off x="2544" y="1536"/>
              <a:ext cx="310" cy="280"/>
              <a:chOff x="2403" y="1744"/>
              <a:chExt cx="467" cy="422"/>
            </a:xfrm>
          </p:grpSpPr>
          <p:sp>
            <p:nvSpPr>
              <p:cNvPr id="138" name="Rectangle 219"/>
              <p:cNvSpPr>
                <a:spLocks noChangeArrowheads="1"/>
              </p:cNvSpPr>
              <p:nvPr/>
            </p:nvSpPr>
            <p:spPr bwMode="auto">
              <a:xfrm>
                <a:off x="2403" y="2027"/>
                <a:ext cx="422" cy="78"/>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9" name="Rectangle 220"/>
              <p:cNvSpPr>
                <a:spLocks noChangeArrowheads="1"/>
              </p:cNvSpPr>
              <p:nvPr/>
            </p:nvSpPr>
            <p:spPr bwMode="auto">
              <a:xfrm>
                <a:off x="2404" y="2028"/>
                <a:ext cx="420" cy="76"/>
              </a:xfrm>
              <a:prstGeom prst="rect">
                <a:avLst/>
              </a:prstGeom>
              <a:solidFill>
                <a:srgbClr val="99CCFF"/>
              </a:solidFill>
              <a:ln w="3175">
                <a:solidFill>
                  <a:srgbClr val="494936"/>
                </a:solidFill>
                <a:miter lim="800000"/>
                <a:headEnd/>
                <a:tailEnd/>
              </a:ln>
            </p:spPr>
            <p:txBody>
              <a:bodyPr/>
              <a:lstStyle/>
              <a:p>
                <a:endParaRPr lang="en-US"/>
              </a:p>
            </p:txBody>
          </p:sp>
          <p:sp>
            <p:nvSpPr>
              <p:cNvPr id="140" name="Freeform 221"/>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1" name="Freeform 222"/>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w="3175">
                <a:solidFill>
                  <a:srgbClr val="494936"/>
                </a:solidFill>
                <a:round/>
                <a:headEnd/>
                <a:tailEnd/>
              </a:ln>
            </p:spPr>
            <p:txBody>
              <a:bodyPr/>
              <a:lstStyle/>
              <a:p>
                <a:endParaRPr lang="en-US"/>
              </a:p>
            </p:txBody>
          </p:sp>
          <p:sp>
            <p:nvSpPr>
              <p:cNvPr id="142" name="Line 223"/>
              <p:cNvSpPr>
                <a:spLocks noChangeShapeType="1"/>
              </p:cNvSpPr>
              <p:nvPr/>
            </p:nvSpPr>
            <p:spPr bwMode="auto">
              <a:xfrm flipH="1">
                <a:off x="2700" y="2063"/>
                <a:ext cx="10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 name="Freeform 224"/>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4" name="Freeform 225"/>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w="3175">
                <a:solidFill>
                  <a:srgbClr val="494936"/>
                </a:solidFill>
                <a:round/>
                <a:headEnd/>
                <a:tailEnd/>
              </a:ln>
            </p:spPr>
            <p:txBody>
              <a:bodyPr/>
              <a:lstStyle/>
              <a:p>
                <a:endParaRPr lang="en-US"/>
              </a:p>
            </p:txBody>
          </p:sp>
          <p:sp>
            <p:nvSpPr>
              <p:cNvPr id="145" name="Freeform 226"/>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6" name="Freeform 227"/>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w="3175">
                <a:solidFill>
                  <a:srgbClr val="494936"/>
                </a:solidFill>
                <a:round/>
                <a:headEnd/>
                <a:tailEnd/>
              </a:ln>
            </p:spPr>
            <p:txBody>
              <a:bodyPr/>
              <a:lstStyle/>
              <a:p>
                <a:endParaRPr lang="en-US"/>
              </a:p>
            </p:txBody>
          </p:sp>
          <p:sp>
            <p:nvSpPr>
              <p:cNvPr id="147" name="Freeform 228"/>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 name="Freeform 229"/>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w="3175">
                <a:solidFill>
                  <a:srgbClr val="494936"/>
                </a:solidFill>
                <a:round/>
                <a:headEnd/>
                <a:tailEnd/>
              </a:ln>
            </p:spPr>
            <p:txBody>
              <a:bodyPr/>
              <a:lstStyle/>
              <a:p>
                <a:endParaRPr lang="en-US"/>
              </a:p>
            </p:txBody>
          </p:sp>
          <p:sp>
            <p:nvSpPr>
              <p:cNvPr id="149" name="Rectangle 230"/>
              <p:cNvSpPr>
                <a:spLocks noChangeArrowheads="1"/>
              </p:cNvSpPr>
              <p:nvPr/>
            </p:nvSpPr>
            <p:spPr bwMode="auto">
              <a:xfrm>
                <a:off x="2406" y="2155"/>
                <a:ext cx="325" cy="1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50" name="Rectangle 231"/>
              <p:cNvSpPr>
                <a:spLocks noChangeArrowheads="1"/>
              </p:cNvSpPr>
              <p:nvPr/>
            </p:nvSpPr>
            <p:spPr bwMode="auto">
              <a:xfrm>
                <a:off x="2407" y="2156"/>
                <a:ext cx="323" cy="9"/>
              </a:xfrm>
              <a:prstGeom prst="rect">
                <a:avLst/>
              </a:prstGeom>
              <a:solidFill>
                <a:srgbClr val="99CCFF"/>
              </a:solidFill>
              <a:ln w="3175">
                <a:solidFill>
                  <a:srgbClr val="494936"/>
                </a:solidFill>
                <a:miter lim="800000"/>
                <a:headEnd/>
                <a:tailEnd/>
              </a:ln>
            </p:spPr>
            <p:txBody>
              <a:bodyPr/>
              <a:lstStyle/>
              <a:p>
                <a:endParaRPr lang="en-US"/>
              </a:p>
            </p:txBody>
          </p:sp>
          <p:sp>
            <p:nvSpPr>
              <p:cNvPr id="151" name="Freeform 232"/>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2" name="Freeform 233"/>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w="3175">
                <a:solidFill>
                  <a:srgbClr val="000000"/>
                </a:solidFill>
                <a:round/>
                <a:headEnd/>
                <a:tailEnd/>
              </a:ln>
            </p:spPr>
            <p:txBody>
              <a:bodyPr/>
              <a:lstStyle/>
              <a:p>
                <a:endParaRPr lang="en-US"/>
              </a:p>
            </p:txBody>
          </p:sp>
          <p:sp>
            <p:nvSpPr>
              <p:cNvPr id="153" name="Freeform 234"/>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4" name="Freeform 235"/>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w="3175">
                <a:solidFill>
                  <a:srgbClr val="494936"/>
                </a:solidFill>
                <a:round/>
                <a:headEnd/>
                <a:tailEnd/>
              </a:ln>
            </p:spPr>
            <p:txBody>
              <a:bodyPr/>
              <a:lstStyle/>
              <a:p>
                <a:endParaRPr lang="en-US"/>
              </a:p>
            </p:txBody>
          </p:sp>
          <p:sp>
            <p:nvSpPr>
              <p:cNvPr id="155" name="Rectangle 236"/>
              <p:cNvSpPr>
                <a:spLocks noChangeArrowheads="1"/>
              </p:cNvSpPr>
              <p:nvPr/>
            </p:nvSpPr>
            <p:spPr bwMode="auto">
              <a:xfrm>
                <a:off x="2466" y="1776"/>
                <a:ext cx="300" cy="236"/>
              </a:xfrm>
              <a:prstGeom prst="rect">
                <a:avLst/>
              </a:prstGeom>
              <a:solidFill>
                <a:srgbClr val="99CCFF"/>
              </a:solidFill>
              <a:ln w="3175">
                <a:solidFill>
                  <a:srgbClr val="494936"/>
                </a:solidFill>
                <a:miter lim="800000"/>
                <a:headEnd/>
                <a:tailEnd/>
              </a:ln>
            </p:spPr>
            <p:txBody>
              <a:bodyPr/>
              <a:lstStyle/>
              <a:p>
                <a:endParaRPr lang="en-US"/>
              </a:p>
            </p:txBody>
          </p:sp>
          <p:sp>
            <p:nvSpPr>
              <p:cNvPr id="156" name="Rectangle 237"/>
              <p:cNvSpPr>
                <a:spLocks noChangeArrowheads="1"/>
              </p:cNvSpPr>
              <p:nvPr/>
            </p:nvSpPr>
            <p:spPr bwMode="auto">
              <a:xfrm>
                <a:off x="2492" y="1807"/>
                <a:ext cx="248" cy="182"/>
              </a:xfrm>
              <a:prstGeom prst="rect">
                <a:avLst/>
              </a:prstGeom>
              <a:solidFill>
                <a:srgbClr val="99CCFF"/>
              </a:solidFill>
              <a:ln w="3175">
                <a:solidFill>
                  <a:srgbClr val="494936"/>
                </a:solidFill>
                <a:miter lim="800000"/>
                <a:headEnd/>
                <a:tailEnd/>
              </a:ln>
            </p:spPr>
            <p:txBody>
              <a:bodyPr/>
              <a:lstStyle/>
              <a:p>
                <a:endParaRPr lang="en-US"/>
              </a:p>
            </p:txBody>
          </p:sp>
          <p:sp>
            <p:nvSpPr>
              <p:cNvPr id="157" name="Freeform 238"/>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8" name="Freeform 239"/>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w="3175">
                <a:solidFill>
                  <a:srgbClr val="494936"/>
                </a:solidFill>
                <a:round/>
                <a:headEnd/>
                <a:tailEnd/>
              </a:ln>
            </p:spPr>
            <p:txBody>
              <a:bodyPr/>
              <a:lstStyle/>
              <a:p>
                <a:endParaRPr lang="en-US"/>
              </a:p>
            </p:txBody>
          </p:sp>
        </p:grpSp>
      </p:grpSp>
      <p:grpSp>
        <p:nvGrpSpPr>
          <p:cNvPr id="244" name="Group 240"/>
          <p:cNvGrpSpPr>
            <a:grpSpLocks/>
          </p:cNvGrpSpPr>
          <p:nvPr/>
        </p:nvGrpSpPr>
        <p:grpSpPr bwMode="auto">
          <a:xfrm>
            <a:off x="1219200" y="2362200"/>
            <a:ext cx="4189413" cy="698500"/>
            <a:chOff x="2400" y="1056"/>
            <a:chExt cx="2346" cy="391"/>
          </a:xfrm>
        </p:grpSpPr>
        <p:sp>
          <p:nvSpPr>
            <p:cNvPr id="245" name="Line 241"/>
            <p:cNvSpPr>
              <a:spLocks noChangeShapeType="1"/>
            </p:cNvSpPr>
            <p:nvPr/>
          </p:nvSpPr>
          <p:spPr bwMode="auto">
            <a:xfrm rot="5400000">
              <a:off x="3166" y="877"/>
              <a:ext cx="0" cy="827"/>
            </a:xfrm>
            <a:prstGeom prst="line">
              <a:avLst/>
            </a:prstGeom>
            <a:noFill/>
            <a:ln w="38100">
              <a:solidFill>
                <a:schemeClr val="accent2"/>
              </a:solidFill>
              <a:prstDash val="dash"/>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246" name="Line 242"/>
            <p:cNvSpPr>
              <a:spLocks noChangeShapeType="1"/>
            </p:cNvSpPr>
            <p:nvPr/>
          </p:nvSpPr>
          <p:spPr bwMode="auto">
            <a:xfrm rot="5400000">
              <a:off x="3448" y="635"/>
              <a:ext cx="0" cy="1389"/>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247" name="Line 243"/>
            <p:cNvSpPr>
              <a:spLocks noChangeShapeType="1"/>
            </p:cNvSpPr>
            <p:nvPr/>
          </p:nvSpPr>
          <p:spPr bwMode="auto">
            <a:xfrm rot="5400000">
              <a:off x="3605" y="438"/>
              <a:ext cx="0" cy="1861"/>
            </a:xfrm>
            <a:prstGeom prst="line">
              <a:avLst/>
            </a:prstGeom>
            <a:noFill/>
            <a:ln w="38100">
              <a:solidFill>
                <a:schemeClr val="accent2"/>
              </a:solidFill>
              <a:prstDash val="lgDashDotDot"/>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grpSp>
          <p:nvGrpSpPr>
            <p:cNvPr id="248" name="Group 244"/>
            <p:cNvGrpSpPr>
              <a:grpSpLocks/>
            </p:cNvGrpSpPr>
            <p:nvPr/>
          </p:nvGrpSpPr>
          <p:grpSpPr bwMode="auto">
            <a:xfrm>
              <a:off x="4486" y="1173"/>
              <a:ext cx="260" cy="274"/>
              <a:chOff x="4416" y="2352"/>
              <a:chExt cx="317" cy="336"/>
            </a:xfrm>
          </p:grpSpPr>
          <p:sp>
            <p:nvSpPr>
              <p:cNvPr id="320" name="Rectangle 245"/>
              <p:cNvSpPr>
                <a:spLocks noChangeArrowheads="1"/>
              </p:cNvSpPr>
              <p:nvPr/>
            </p:nvSpPr>
            <p:spPr bwMode="auto">
              <a:xfrm>
                <a:off x="4416" y="2352"/>
                <a:ext cx="317" cy="33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321" name="Group 246"/>
              <p:cNvGrpSpPr>
                <a:grpSpLocks/>
              </p:cNvGrpSpPr>
              <p:nvPr/>
            </p:nvGrpSpPr>
            <p:grpSpPr bwMode="auto">
              <a:xfrm>
                <a:off x="4419" y="2404"/>
                <a:ext cx="311" cy="281"/>
                <a:chOff x="4419" y="2404"/>
                <a:chExt cx="311" cy="281"/>
              </a:xfrm>
            </p:grpSpPr>
            <p:sp>
              <p:nvSpPr>
                <p:cNvPr id="337" name="Rectangle 247"/>
                <p:cNvSpPr>
                  <a:spLocks noChangeArrowheads="1"/>
                </p:cNvSpPr>
                <p:nvPr/>
              </p:nvSpPr>
              <p:spPr bwMode="auto">
                <a:xfrm>
                  <a:off x="4419" y="2592"/>
                  <a:ext cx="281" cy="52"/>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38" name="Rectangle 248"/>
                <p:cNvSpPr>
                  <a:spLocks noChangeArrowheads="1"/>
                </p:cNvSpPr>
                <p:nvPr/>
              </p:nvSpPr>
              <p:spPr bwMode="auto">
                <a:xfrm>
                  <a:off x="4420" y="2593"/>
                  <a:ext cx="279" cy="50"/>
                </a:xfrm>
                <a:prstGeom prst="rect">
                  <a:avLst/>
                </a:prstGeom>
                <a:solidFill>
                  <a:srgbClr val="B7B79D"/>
                </a:solidFill>
                <a:ln w="3175">
                  <a:solidFill>
                    <a:srgbClr val="494936"/>
                  </a:solidFill>
                  <a:miter lim="800000"/>
                  <a:headEnd/>
                  <a:tailEnd/>
                </a:ln>
              </p:spPr>
              <p:txBody>
                <a:bodyPr/>
                <a:lstStyle/>
                <a:p>
                  <a:endParaRPr lang="en-US"/>
                </a:p>
              </p:txBody>
            </p:sp>
            <p:sp>
              <p:nvSpPr>
                <p:cNvPr id="339" name="Freeform 249"/>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0" name="Freeform 250"/>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w="3175">
                  <a:solidFill>
                    <a:srgbClr val="494936"/>
                  </a:solidFill>
                  <a:round/>
                  <a:headEnd/>
                  <a:tailEnd/>
                </a:ln>
              </p:spPr>
              <p:txBody>
                <a:bodyPr/>
                <a:lstStyle/>
                <a:p>
                  <a:endParaRPr lang="en-US"/>
                </a:p>
              </p:txBody>
            </p:sp>
            <p:sp>
              <p:nvSpPr>
                <p:cNvPr id="341" name="Line 251"/>
                <p:cNvSpPr>
                  <a:spLocks noChangeShapeType="1"/>
                </p:cNvSpPr>
                <p:nvPr/>
              </p:nvSpPr>
              <p:spPr bwMode="auto">
                <a:xfrm flipH="1">
                  <a:off x="4617" y="2616"/>
                  <a:ext cx="67"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 name="Freeform 252"/>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3" name="Freeform 253"/>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w="3175">
                  <a:solidFill>
                    <a:srgbClr val="494936"/>
                  </a:solidFill>
                  <a:round/>
                  <a:headEnd/>
                  <a:tailEnd/>
                </a:ln>
              </p:spPr>
              <p:txBody>
                <a:bodyPr/>
                <a:lstStyle/>
                <a:p>
                  <a:endParaRPr lang="en-US"/>
                </a:p>
              </p:txBody>
            </p:sp>
            <p:sp>
              <p:nvSpPr>
                <p:cNvPr id="344" name="Freeform 254"/>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5" name="Freeform 255"/>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w="3175">
                  <a:solidFill>
                    <a:srgbClr val="494936"/>
                  </a:solidFill>
                  <a:round/>
                  <a:headEnd/>
                  <a:tailEnd/>
                </a:ln>
              </p:spPr>
              <p:txBody>
                <a:bodyPr/>
                <a:lstStyle/>
                <a:p>
                  <a:endParaRPr lang="en-US"/>
                </a:p>
              </p:txBody>
            </p:sp>
            <p:sp>
              <p:nvSpPr>
                <p:cNvPr id="346" name="Freeform 256"/>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7" name="Freeform 257"/>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w="3175">
                  <a:solidFill>
                    <a:srgbClr val="494936"/>
                  </a:solidFill>
                  <a:round/>
                  <a:headEnd/>
                  <a:tailEnd/>
                </a:ln>
              </p:spPr>
              <p:txBody>
                <a:bodyPr/>
                <a:lstStyle/>
                <a:p>
                  <a:endParaRPr lang="en-US"/>
                </a:p>
              </p:txBody>
            </p:sp>
            <p:sp>
              <p:nvSpPr>
                <p:cNvPr id="348" name="Rectangle 258"/>
                <p:cNvSpPr>
                  <a:spLocks noChangeArrowheads="1"/>
                </p:cNvSpPr>
                <p:nvPr/>
              </p:nvSpPr>
              <p:spPr bwMode="auto">
                <a:xfrm>
                  <a:off x="4421" y="2677"/>
                  <a:ext cx="216" cy="8"/>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9" name="Rectangle 259"/>
                <p:cNvSpPr>
                  <a:spLocks noChangeArrowheads="1"/>
                </p:cNvSpPr>
                <p:nvPr/>
              </p:nvSpPr>
              <p:spPr bwMode="auto">
                <a:xfrm>
                  <a:off x="4422" y="2678"/>
                  <a:ext cx="214" cy="6"/>
                </a:xfrm>
                <a:prstGeom prst="rect">
                  <a:avLst/>
                </a:prstGeom>
                <a:solidFill>
                  <a:srgbClr val="B7B79D"/>
                </a:solidFill>
                <a:ln w="3175">
                  <a:solidFill>
                    <a:srgbClr val="494936"/>
                  </a:solidFill>
                  <a:miter lim="800000"/>
                  <a:headEnd/>
                  <a:tailEnd/>
                </a:ln>
              </p:spPr>
              <p:txBody>
                <a:bodyPr/>
                <a:lstStyle/>
                <a:p>
                  <a:endParaRPr lang="en-US"/>
                </a:p>
              </p:txBody>
            </p:sp>
            <p:sp>
              <p:nvSpPr>
                <p:cNvPr id="350" name="Freeform 260"/>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1" name="Freeform 261"/>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w="3175">
                  <a:solidFill>
                    <a:srgbClr val="000000"/>
                  </a:solidFill>
                  <a:round/>
                  <a:headEnd/>
                  <a:tailEnd/>
                </a:ln>
              </p:spPr>
              <p:txBody>
                <a:bodyPr/>
                <a:lstStyle/>
                <a:p>
                  <a:endParaRPr lang="en-US"/>
                </a:p>
              </p:txBody>
            </p:sp>
            <p:sp>
              <p:nvSpPr>
                <p:cNvPr id="352" name="Freeform 262"/>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3" name="Freeform 263"/>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w="3175">
                  <a:solidFill>
                    <a:srgbClr val="494936"/>
                  </a:solidFill>
                  <a:round/>
                  <a:headEnd/>
                  <a:tailEnd/>
                </a:ln>
              </p:spPr>
              <p:txBody>
                <a:bodyPr/>
                <a:lstStyle/>
                <a:p>
                  <a:endParaRPr lang="en-US"/>
                </a:p>
              </p:txBody>
            </p:sp>
            <p:sp>
              <p:nvSpPr>
                <p:cNvPr id="354" name="Rectangle 264"/>
                <p:cNvSpPr>
                  <a:spLocks noChangeArrowheads="1"/>
                </p:cNvSpPr>
                <p:nvPr/>
              </p:nvSpPr>
              <p:spPr bwMode="auto">
                <a:xfrm>
                  <a:off x="4461" y="2425"/>
                  <a:ext cx="199" cy="157"/>
                </a:xfrm>
                <a:prstGeom prst="rect">
                  <a:avLst/>
                </a:prstGeom>
                <a:solidFill>
                  <a:srgbClr val="B7B79D"/>
                </a:solidFill>
                <a:ln w="3175">
                  <a:solidFill>
                    <a:srgbClr val="494936"/>
                  </a:solidFill>
                  <a:miter lim="800000"/>
                  <a:headEnd/>
                  <a:tailEnd/>
                </a:ln>
              </p:spPr>
              <p:txBody>
                <a:bodyPr/>
                <a:lstStyle/>
                <a:p>
                  <a:endParaRPr lang="en-US"/>
                </a:p>
              </p:txBody>
            </p:sp>
            <p:sp>
              <p:nvSpPr>
                <p:cNvPr id="355" name="Rectangle 265"/>
                <p:cNvSpPr>
                  <a:spLocks noChangeArrowheads="1"/>
                </p:cNvSpPr>
                <p:nvPr/>
              </p:nvSpPr>
              <p:spPr bwMode="auto">
                <a:xfrm>
                  <a:off x="4478" y="2446"/>
                  <a:ext cx="165" cy="120"/>
                </a:xfrm>
                <a:prstGeom prst="rect">
                  <a:avLst/>
                </a:prstGeom>
                <a:solidFill>
                  <a:srgbClr val="FFFFFF"/>
                </a:solidFill>
                <a:ln w="3175">
                  <a:solidFill>
                    <a:srgbClr val="494936"/>
                  </a:solidFill>
                  <a:miter lim="800000"/>
                  <a:headEnd/>
                  <a:tailEnd/>
                </a:ln>
              </p:spPr>
              <p:txBody>
                <a:bodyPr/>
                <a:lstStyle/>
                <a:p>
                  <a:endParaRPr lang="en-US"/>
                </a:p>
              </p:txBody>
            </p:sp>
            <p:sp>
              <p:nvSpPr>
                <p:cNvPr id="356" name="Freeform 266"/>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7" name="Freeform 267"/>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w="3175">
                  <a:solidFill>
                    <a:srgbClr val="494936"/>
                  </a:solidFill>
                  <a:round/>
                  <a:headEnd/>
                  <a:tailEnd/>
                </a:ln>
              </p:spPr>
              <p:txBody>
                <a:bodyPr/>
                <a:lstStyle/>
                <a:p>
                  <a:endParaRPr lang="en-US"/>
                </a:p>
              </p:txBody>
            </p:sp>
          </p:grpSp>
          <p:grpSp>
            <p:nvGrpSpPr>
              <p:cNvPr id="322" name="Group 268"/>
              <p:cNvGrpSpPr>
                <a:grpSpLocks/>
              </p:cNvGrpSpPr>
              <p:nvPr/>
            </p:nvGrpSpPr>
            <p:grpSpPr bwMode="auto">
              <a:xfrm>
                <a:off x="4422" y="2355"/>
                <a:ext cx="143" cy="148"/>
                <a:chOff x="4422" y="2355"/>
                <a:chExt cx="143" cy="148"/>
              </a:xfrm>
            </p:grpSpPr>
            <p:sp>
              <p:nvSpPr>
                <p:cNvPr id="323" name="Freeform 269"/>
                <p:cNvSpPr>
                  <a:spLocks/>
                </p:cNvSpPr>
                <p:nvPr/>
              </p:nvSpPr>
              <p:spPr bwMode="auto">
                <a:xfrm>
                  <a:off x="4422" y="2358"/>
                  <a:ext cx="140" cy="143"/>
                </a:xfrm>
                <a:custGeom>
                  <a:avLst/>
                  <a:gdLst>
                    <a:gd name="T0" fmla="*/ 0 w 140"/>
                    <a:gd name="T1" fmla="*/ 0 h 143"/>
                    <a:gd name="T2" fmla="*/ 0 w 140"/>
                    <a:gd name="T3" fmla="*/ 0 h 143"/>
                    <a:gd name="T4" fmla="*/ 0 w 140"/>
                    <a:gd name="T5" fmla="*/ 129 h 143"/>
                    <a:gd name="T6" fmla="*/ 13 w 140"/>
                    <a:gd name="T7" fmla="*/ 143 h 143"/>
                    <a:gd name="T8" fmla="*/ 140 w 140"/>
                    <a:gd name="T9" fmla="*/ 143 h 143"/>
                    <a:gd name="T10" fmla="*/ 140 w 140"/>
                    <a:gd name="T11" fmla="*/ 0 h 143"/>
                    <a:gd name="T12" fmla="*/ 0 w 140"/>
                    <a:gd name="T13" fmla="*/ 0 h 143"/>
                    <a:gd name="T14" fmla="*/ 0 w 140"/>
                    <a:gd name="T15" fmla="*/ 0 h 143"/>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143"/>
                    <a:gd name="T26" fmla="*/ 140 w 140"/>
                    <a:gd name="T27" fmla="*/ 143 h 1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143">
                      <a:moveTo>
                        <a:pt x="0" y="0"/>
                      </a:moveTo>
                      <a:lnTo>
                        <a:pt x="0" y="0"/>
                      </a:lnTo>
                      <a:lnTo>
                        <a:pt x="0" y="129"/>
                      </a:lnTo>
                      <a:lnTo>
                        <a:pt x="13" y="143"/>
                      </a:lnTo>
                      <a:lnTo>
                        <a:pt x="140" y="143"/>
                      </a:lnTo>
                      <a:lnTo>
                        <a:pt x="140" y="0"/>
                      </a:lnTo>
                      <a:lnTo>
                        <a:pt x="0" y="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4" name="Freeform 270"/>
                <p:cNvSpPr>
                  <a:spLocks/>
                </p:cNvSpPr>
                <p:nvPr/>
              </p:nvSpPr>
              <p:spPr bwMode="auto">
                <a:xfrm>
                  <a:off x="4422" y="2358"/>
                  <a:ext cx="140" cy="143"/>
                </a:xfrm>
                <a:custGeom>
                  <a:avLst/>
                  <a:gdLst>
                    <a:gd name="T0" fmla="*/ 0 w 140"/>
                    <a:gd name="T1" fmla="*/ 0 h 143"/>
                    <a:gd name="T2" fmla="*/ 0 w 140"/>
                    <a:gd name="T3" fmla="*/ 129 h 143"/>
                    <a:gd name="T4" fmla="*/ 13 w 140"/>
                    <a:gd name="T5" fmla="*/ 143 h 143"/>
                    <a:gd name="T6" fmla="*/ 140 w 140"/>
                    <a:gd name="T7" fmla="*/ 143 h 143"/>
                    <a:gd name="T8" fmla="*/ 140 w 140"/>
                    <a:gd name="T9" fmla="*/ 0 h 143"/>
                    <a:gd name="T10" fmla="*/ 0 w 140"/>
                    <a:gd name="T11" fmla="*/ 0 h 143"/>
                    <a:gd name="T12" fmla="*/ 0 60000 65536"/>
                    <a:gd name="T13" fmla="*/ 0 60000 65536"/>
                    <a:gd name="T14" fmla="*/ 0 60000 65536"/>
                    <a:gd name="T15" fmla="*/ 0 60000 65536"/>
                    <a:gd name="T16" fmla="*/ 0 60000 65536"/>
                    <a:gd name="T17" fmla="*/ 0 60000 65536"/>
                    <a:gd name="T18" fmla="*/ 0 w 140"/>
                    <a:gd name="T19" fmla="*/ 0 h 143"/>
                    <a:gd name="T20" fmla="*/ 140 w 140"/>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40" h="143">
                      <a:moveTo>
                        <a:pt x="0" y="0"/>
                      </a:moveTo>
                      <a:lnTo>
                        <a:pt x="0" y="129"/>
                      </a:lnTo>
                      <a:lnTo>
                        <a:pt x="13" y="143"/>
                      </a:lnTo>
                      <a:lnTo>
                        <a:pt x="140" y="143"/>
                      </a:lnTo>
                      <a:lnTo>
                        <a:pt x="140" y="0"/>
                      </a:lnTo>
                      <a:lnTo>
                        <a:pt x="0" y="0"/>
                      </a:lnTo>
                      <a:close/>
                    </a:path>
                  </a:pathLst>
                </a:custGeom>
                <a:solidFill>
                  <a:srgbClr val="C9C9B6"/>
                </a:solidFill>
                <a:ln w="3175">
                  <a:solidFill>
                    <a:srgbClr val="494936"/>
                  </a:solidFill>
                  <a:round/>
                  <a:headEnd/>
                  <a:tailEnd/>
                </a:ln>
              </p:spPr>
              <p:txBody>
                <a:bodyPr/>
                <a:lstStyle/>
                <a:p>
                  <a:endParaRPr lang="en-US"/>
                </a:p>
              </p:txBody>
            </p:sp>
            <p:sp>
              <p:nvSpPr>
                <p:cNvPr id="325" name="Freeform 271"/>
                <p:cNvSpPr>
                  <a:spLocks/>
                </p:cNvSpPr>
                <p:nvPr/>
              </p:nvSpPr>
              <p:spPr bwMode="auto">
                <a:xfrm>
                  <a:off x="4462" y="2454"/>
                  <a:ext cx="84" cy="47"/>
                </a:xfrm>
                <a:custGeom>
                  <a:avLst/>
                  <a:gdLst>
                    <a:gd name="T0" fmla="*/ 0 w 84"/>
                    <a:gd name="T1" fmla="*/ 47 h 47"/>
                    <a:gd name="T2" fmla="*/ 0 w 84"/>
                    <a:gd name="T3" fmla="*/ 3 h 47"/>
                    <a:gd name="T4" fmla="*/ 1 w 84"/>
                    <a:gd name="T5" fmla="*/ 2 h 47"/>
                    <a:gd name="T6" fmla="*/ 3 w 84"/>
                    <a:gd name="T7" fmla="*/ 2 h 47"/>
                    <a:gd name="T8" fmla="*/ 3 w 84"/>
                    <a:gd name="T9" fmla="*/ 0 h 47"/>
                    <a:gd name="T10" fmla="*/ 6 w 84"/>
                    <a:gd name="T11" fmla="*/ 0 h 47"/>
                    <a:gd name="T12" fmla="*/ 9 w 84"/>
                    <a:gd name="T13" fmla="*/ 0 h 47"/>
                    <a:gd name="T14" fmla="*/ 14 w 84"/>
                    <a:gd name="T15" fmla="*/ 0 h 47"/>
                    <a:gd name="T16" fmla="*/ 18 w 84"/>
                    <a:gd name="T17" fmla="*/ 0 h 47"/>
                    <a:gd name="T18" fmla="*/ 31 w 84"/>
                    <a:gd name="T19" fmla="*/ 0 h 47"/>
                    <a:gd name="T20" fmla="*/ 45 w 84"/>
                    <a:gd name="T21" fmla="*/ 0 h 47"/>
                    <a:gd name="T22" fmla="*/ 59 w 84"/>
                    <a:gd name="T23" fmla="*/ 0 h 47"/>
                    <a:gd name="T24" fmla="*/ 70 w 84"/>
                    <a:gd name="T25" fmla="*/ 0 h 47"/>
                    <a:gd name="T26" fmla="*/ 75 w 84"/>
                    <a:gd name="T27" fmla="*/ 0 h 47"/>
                    <a:gd name="T28" fmla="*/ 78 w 84"/>
                    <a:gd name="T29" fmla="*/ 0 h 47"/>
                    <a:gd name="T30" fmla="*/ 81 w 84"/>
                    <a:gd name="T31" fmla="*/ 0 h 47"/>
                    <a:gd name="T32" fmla="*/ 83 w 84"/>
                    <a:gd name="T33" fmla="*/ 2 h 47"/>
                    <a:gd name="T34" fmla="*/ 84 w 84"/>
                    <a:gd name="T35" fmla="*/ 2 h 47"/>
                    <a:gd name="T36" fmla="*/ 84 w 84"/>
                    <a:gd name="T37" fmla="*/ 3 h 47"/>
                    <a:gd name="T38" fmla="*/ 84 w 84"/>
                    <a:gd name="T39" fmla="*/ 8 h 47"/>
                    <a:gd name="T40" fmla="*/ 84 w 84"/>
                    <a:gd name="T41" fmla="*/ 14 h 47"/>
                    <a:gd name="T42" fmla="*/ 84 w 84"/>
                    <a:gd name="T43" fmla="*/ 20 h 47"/>
                    <a:gd name="T44" fmla="*/ 84 w 84"/>
                    <a:gd name="T45" fmla="*/ 28 h 47"/>
                    <a:gd name="T46" fmla="*/ 84 w 84"/>
                    <a:gd name="T47" fmla="*/ 36 h 47"/>
                    <a:gd name="T48" fmla="*/ 84 w 84"/>
                    <a:gd name="T49" fmla="*/ 42 h 47"/>
                    <a:gd name="T50" fmla="*/ 84 w 84"/>
                    <a:gd name="T51" fmla="*/ 46 h 47"/>
                    <a:gd name="T52" fmla="*/ 84 w 84"/>
                    <a:gd name="T53" fmla="*/ 47 h 47"/>
                    <a:gd name="T54" fmla="*/ 0 w 84"/>
                    <a:gd name="T55" fmla="*/ 47 h 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4"/>
                    <a:gd name="T85" fmla="*/ 0 h 47"/>
                    <a:gd name="T86" fmla="*/ 84 w 84"/>
                    <a:gd name="T87" fmla="*/ 47 h 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4" h="47">
                      <a:moveTo>
                        <a:pt x="0" y="47"/>
                      </a:moveTo>
                      <a:lnTo>
                        <a:pt x="0" y="3"/>
                      </a:lnTo>
                      <a:lnTo>
                        <a:pt x="1" y="2"/>
                      </a:lnTo>
                      <a:lnTo>
                        <a:pt x="3" y="2"/>
                      </a:lnTo>
                      <a:lnTo>
                        <a:pt x="3" y="0"/>
                      </a:lnTo>
                      <a:lnTo>
                        <a:pt x="6" y="0"/>
                      </a:lnTo>
                      <a:lnTo>
                        <a:pt x="9" y="0"/>
                      </a:lnTo>
                      <a:lnTo>
                        <a:pt x="14" y="0"/>
                      </a:lnTo>
                      <a:lnTo>
                        <a:pt x="18" y="0"/>
                      </a:lnTo>
                      <a:lnTo>
                        <a:pt x="31" y="0"/>
                      </a:lnTo>
                      <a:lnTo>
                        <a:pt x="45" y="0"/>
                      </a:lnTo>
                      <a:lnTo>
                        <a:pt x="59" y="0"/>
                      </a:lnTo>
                      <a:lnTo>
                        <a:pt x="70" y="0"/>
                      </a:lnTo>
                      <a:lnTo>
                        <a:pt x="75" y="0"/>
                      </a:lnTo>
                      <a:lnTo>
                        <a:pt x="78" y="0"/>
                      </a:lnTo>
                      <a:lnTo>
                        <a:pt x="81" y="0"/>
                      </a:lnTo>
                      <a:lnTo>
                        <a:pt x="83" y="2"/>
                      </a:lnTo>
                      <a:lnTo>
                        <a:pt x="84" y="2"/>
                      </a:lnTo>
                      <a:lnTo>
                        <a:pt x="84" y="3"/>
                      </a:lnTo>
                      <a:lnTo>
                        <a:pt x="84" y="8"/>
                      </a:lnTo>
                      <a:lnTo>
                        <a:pt x="84" y="14"/>
                      </a:lnTo>
                      <a:lnTo>
                        <a:pt x="84" y="20"/>
                      </a:lnTo>
                      <a:lnTo>
                        <a:pt x="84" y="28"/>
                      </a:lnTo>
                      <a:lnTo>
                        <a:pt x="84" y="36"/>
                      </a:lnTo>
                      <a:lnTo>
                        <a:pt x="84" y="42"/>
                      </a:lnTo>
                      <a:lnTo>
                        <a:pt x="84" y="46"/>
                      </a:lnTo>
                      <a:lnTo>
                        <a:pt x="84" y="47"/>
                      </a:lnTo>
                      <a:lnTo>
                        <a:pt x="0" y="47"/>
                      </a:lnTo>
                      <a:close/>
                    </a:path>
                  </a:pathLst>
                </a:custGeom>
                <a:solidFill>
                  <a:srgbClr val="A5A585"/>
                </a:solidFill>
                <a:ln w="3175">
                  <a:solidFill>
                    <a:srgbClr val="494936"/>
                  </a:solidFill>
                  <a:round/>
                  <a:headEnd/>
                  <a:tailEnd/>
                </a:ln>
              </p:spPr>
              <p:txBody>
                <a:bodyPr/>
                <a:lstStyle/>
                <a:p>
                  <a:endParaRPr lang="en-US"/>
                </a:p>
              </p:txBody>
            </p:sp>
            <p:sp>
              <p:nvSpPr>
                <p:cNvPr id="326" name="AutoShape 272"/>
                <p:cNvSpPr>
                  <a:spLocks noChangeArrowheads="1"/>
                </p:cNvSpPr>
                <p:nvPr/>
              </p:nvSpPr>
              <p:spPr bwMode="auto">
                <a:xfrm>
                  <a:off x="4437" y="2362"/>
                  <a:ext cx="111" cy="88"/>
                </a:xfrm>
                <a:prstGeom prst="roundRect">
                  <a:avLst>
                    <a:gd name="adj" fmla="val 4384"/>
                  </a:avLst>
                </a:prstGeom>
                <a:solidFill>
                  <a:srgbClr val="EDEDE7"/>
                </a:solidFill>
                <a:ln w="3175">
                  <a:solidFill>
                    <a:srgbClr val="494936"/>
                  </a:solidFill>
                  <a:round/>
                  <a:headEnd/>
                  <a:tailEnd/>
                </a:ln>
              </p:spPr>
              <p:txBody>
                <a:bodyPr/>
                <a:lstStyle/>
                <a:p>
                  <a:endParaRPr lang="en-US"/>
                </a:p>
              </p:txBody>
            </p:sp>
            <p:sp>
              <p:nvSpPr>
                <p:cNvPr id="327" name="Freeform 273"/>
                <p:cNvSpPr>
                  <a:spLocks/>
                </p:cNvSpPr>
                <p:nvPr/>
              </p:nvSpPr>
              <p:spPr bwMode="auto">
                <a:xfrm>
                  <a:off x="4460" y="2454"/>
                  <a:ext cx="66" cy="49"/>
                </a:xfrm>
                <a:custGeom>
                  <a:avLst/>
                  <a:gdLst>
                    <a:gd name="T0" fmla="*/ 0 w 66"/>
                    <a:gd name="T1" fmla="*/ 49 h 49"/>
                    <a:gd name="T2" fmla="*/ 0 w 66"/>
                    <a:gd name="T3" fmla="*/ 3 h 49"/>
                    <a:gd name="T4" fmla="*/ 2 w 66"/>
                    <a:gd name="T5" fmla="*/ 2 h 49"/>
                    <a:gd name="T6" fmla="*/ 2 w 66"/>
                    <a:gd name="T7" fmla="*/ 0 h 49"/>
                    <a:gd name="T8" fmla="*/ 3 w 66"/>
                    <a:gd name="T9" fmla="*/ 0 h 49"/>
                    <a:gd name="T10" fmla="*/ 8 w 66"/>
                    <a:gd name="T11" fmla="*/ 0 h 49"/>
                    <a:gd name="T12" fmla="*/ 16 w 66"/>
                    <a:gd name="T13" fmla="*/ 0 h 49"/>
                    <a:gd name="T14" fmla="*/ 25 w 66"/>
                    <a:gd name="T15" fmla="*/ 0 h 49"/>
                    <a:gd name="T16" fmla="*/ 36 w 66"/>
                    <a:gd name="T17" fmla="*/ 0 h 49"/>
                    <a:gd name="T18" fmla="*/ 45 w 66"/>
                    <a:gd name="T19" fmla="*/ 0 h 49"/>
                    <a:gd name="T20" fmla="*/ 55 w 66"/>
                    <a:gd name="T21" fmla="*/ 0 h 49"/>
                    <a:gd name="T22" fmla="*/ 58 w 66"/>
                    <a:gd name="T23" fmla="*/ 0 h 49"/>
                    <a:gd name="T24" fmla="*/ 61 w 66"/>
                    <a:gd name="T25" fmla="*/ 0 h 49"/>
                    <a:gd name="T26" fmla="*/ 63 w 66"/>
                    <a:gd name="T27" fmla="*/ 0 h 49"/>
                    <a:gd name="T28" fmla="*/ 64 w 66"/>
                    <a:gd name="T29" fmla="*/ 0 h 49"/>
                    <a:gd name="T30" fmla="*/ 66 w 66"/>
                    <a:gd name="T31" fmla="*/ 2 h 49"/>
                    <a:gd name="T32" fmla="*/ 66 w 66"/>
                    <a:gd name="T33" fmla="*/ 3 h 49"/>
                    <a:gd name="T34" fmla="*/ 66 w 66"/>
                    <a:gd name="T35" fmla="*/ 8 h 49"/>
                    <a:gd name="T36" fmla="*/ 66 w 66"/>
                    <a:gd name="T37" fmla="*/ 14 h 49"/>
                    <a:gd name="T38" fmla="*/ 66 w 66"/>
                    <a:gd name="T39" fmla="*/ 20 h 49"/>
                    <a:gd name="T40" fmla="*/ 66 w 66"/>
                    <a:gd name="T41" fmla="*/ 28 h 49"/>
                    <a:gd name="T42" fmla="*/ 66 w 66"/>
                    <a:gd name="T43" fmla="*/ 36 h 49"/>
                    <a:gd name="T44" fmla="*/ 66 w 66"/>
                    <a:gd name="T45" fmla="*/ 42 h 49"/>
                    <a:gd name="T46" fmla="*/ 66 w 66"/>
                    <a:gd name="T47" fmla="*/ 47 h 49"/>
                    <a:gd name="T48" fmla="*/ 66 w 66"/>
                    <a:gd name="T49" fmla="*/ 49 h 49"/>
                    <a:gd name="T50" fmla="*/ 0 w 66"/>
                    <a:gd name="T51" fmla="*/ 49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
                    <a:gd name="T79" fmla="*/ 0 h 49"/>
                    <a:gd name="T80" fmla="*/ 66 w 66"/>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 h="49">
                      <a:moveTo>
                        <a:pt x="0" y="49"/>
                      </a:moveTo>
                      <a:lnTo>
                        <a:pt x="0" y="3"/>
                      </a:lnTo>
                      <a:lnTo>
                        <a:pt x="2" y="2"/>
                      </a:lnTo>
                      <a:lnTo>
                        <a:pt x="2" y="0"/>
                      </a:lnTo>
                      <a:lnTo>
                        <a:pt x="3" y="0"/>
                      </a:lnTo>
                      <a:lnTo>
                        <a:pt x="8" y="0"/>
                      </a:lnTo>
                      <a:lnTo>
                        <a:pt x="16" y="0"/>
                      </a:lnTo>
                      <a:lnTo>
                        <a:pt x="25" y="0"/>
                      </a:lnTo>
                      <a:lnTo>
                        <a:pt x="36" y="0"/>
                      </a:lnTo>
                      <a:lnTo>
                        <a:pt x="45" y="0"/>
                      </a:lnTo>
                      <a:lnTo>
                        <a:pt x="55" y="0"/>
                      </a:lnTo>
                      <a:lnTo>
                        <a:pt x="58" y="0"/>
                      </a:lnTo>
                      <a:lnTo>
                        <a:pt x="61" y="0"/>
                      </a:lnTo>
                      <a:lnTo>
                        <a:pt x="63" y="0"/>
                      </a:lnTo>
                      <a:lnTo>
                        <a:pt x="64" y="0"/>
                      </a:lnTo>
                      <a:lnTo>
                        <a:pt x="66" y="2"/>
                      </a:lnTo>
                      <a:lnTo>
                        <a:pt x="66" y="3"/>
                      </a:lnTo>
                      <a:lnTo>
                        <a:pt x="66" y="8"/>
                      </a:lnTo>
                      <a:lnTo>
                        <a:pt x="66" y="14"/>
                      </a:lnTo>
                      <a:lnTo>
                        <a:pt x="66" y="20"/>
                      </a:lnTo>
                      <a:lnTo>
                        <a:pt x="66" y="28"/>
                      </a:lnTo>
                      <a:lnTo>
                        <a:pt x="66" y="36"/>
                      </a:lnTo>
                      <a:lnTo>
                        <a:pt x="66" y="42"/>
                      </a:lnTo>
                      <a:lnTo>
                        <a:pt x="66" y="47"/>
                      </a:lnTo>
                      <a:lnTo>
                        <a:pt x="66" y="49"/>
                      </a:lnTo>
                      <a:lnTo>
                        <a:pt x="0" y="49"/>
                      </a:lnTo>
                      <a:close/>
                    </a:path>
                  </a:pathLst>
                </a:custGeom>
                <a:solidFill>
                  <a:srgbClr val="DBDBCE"/>
                </a:solidFill>
                <a:ln w="3175">
                  <a:solidFill>
                    <a:srgbClr val="494936"/>
                  </a:solidFill>
                  <a:round/>
                  <a:headEnd/>
                  <a:tailEnd/>
                </a:ln>
              </p:spPr>
              <p:txBody>
                <a:bodyPr/>
                <a:lstStyle/>
                <a:p>
                  <a:endParaRPr lang="en-US"/>
                </a:p>
              </p:txBody>
            </p:sp>
            <p:sp>
              <p:nvSpPr>
                <p:cNvPr id="328" name="Rectangle 274"/>
                <p:cNvSpPr>
                  <a:spLocks noChangeArrowheads="1"/>
                </p:cNvSpPr>
                <p:nvPr/>
              </p:nvSpPr>
              <p:spPr bwMode="auto">
                <a:xfrm>
                  <a:off x="4470" y="2460"/>
                  <a:ext cx="16" cy="35"/>
                </a:xfrm>
                <a:prstGeom prst="rect">
                  <a:avLst/>
                </a:prstGeom>
                <a:solidFill>
                  <a:srgbClr val="93936C"/>
                </a:solidFill>
                <a:ln w="3175">
                  <a:solidFill>
                    <a:srgbClr val="494936"/>
                  </a:solidFill>
                  <a:miter lim="800000"/>
                  <a:headEnd/>
                  <a:tailEnd/>
                </a:ln>
              </p:spPr>
              <p:txBody>
                <a:bodyPr/>
                <a:lstStyle/>
                <a:p>
                  <a:endParaRPr lang="en-US"/>
                </a:p>
              </p:txBody>
            </p:sp>
            <p:sp>
              <p:nvSpPr>
                <p:cNvPr id="329" name="Rectangle 275"/>
                <p:cNvSpPr>
                  <a:spLocks noChangeArrowheads="1"/>
                </p:cNvSpPr>
                <p:nvPr/>
              </p:nvSpPr>
              <p:spPr bwMode="auto">
                <a:xfrm>
                  <a:off x="4426" y="2369"/>
                  <a:ext cx="6" cy="4"/>
                </a:xfrm>
                <a:prstGeom prst="rect">
                  <a:avLst/>
                </a:prstGeom>
                <a:solidFill>
                  <a:srgbClr val="FFFFFF"/>
                </a:solidFill>
                <a:ln w="3175">
                  <a:solidFill>
                    <a:srgbClr val="494936"/>
                  </a:solidFill>
                  <a:miter lim="800000"/>
                  <a:headEnd/>
                  <a:tailEnd/>
                </a:ln>
              </p:spPr>
              <p:txBody>
                <a:bodyPr/>
                <a:lstStyle/>
                <a:p>
                  <a:endParaRPr lang="en-US"/>
                </a:p>
              </p:txBody>
            </p:sp>
            <p:sp>
              <p:nvSpPr>
                <p:cNvPr id="330" name="Rectangle 276"/>
                <p:cNvSpPr>
                  <a:spLocks noChangeArrowheads="1"/>
                </p:cNvSpPr>
                <p:nvPr/>
              </p:nvSpPr>
              <p:spPr bwMode="auto">
                <a:xfrm>
                  <a:off x="4552" y="2369"/>
                  <a:ext cx="7" cy="4"/>
                </a:xfrm>
                <a:prstGeom prst="rect">
                  <a:avLst/>
                </a:prstGeom>
                <a:solidFill>
                  <a:srgbClr val="FFFFFF"/>
                </a:solidFill>
                <a:ln w="3175">
                  <a:solidFill>
                    <a:srgbClr val="494936"/>
                  </a:solidFill>
                  <a:miter lim="800000"/>
                  <a:headEnd/>
                  <a:tailEnd/>
                </a:ln>
              </p:spPr>
              <p:txBody>
                <a:bodyPr/>
                <a:lstStyle/>
                <a:p>
                  <a:endParaRPr lang="en-US"/>
                </a:p>
              </p:txBody>
            </p:sp>
            <p:sp>
              <p:nvSpPr>
                <p:cNvPr id="331" name="Freeform 277"/>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2" name="Freeform 278"/>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3" name="Freeform 279"/>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60000 65536"/>
                    <a:gd name="T9" fmla="*/ 0 60000 65536"/>
                    <a:gd name="T10" fmla="*/ 0 60000 65536"/>
                    <a:gd name="T11" fmla="*/ 0 60000 65536"/>
                    <a:gd name="T12" fmla="*/ 0 w 143"/>
                    <a:gd name="T13" fmla="*/ 0 h 3"/>
                    <a:gd name="T14" fmla="*/ 143 w 143"/>
                    <a:gd name="T15" fmla="*/ 3 h 3"/>
                  </a:gdLst>
                  <a:ahLst/>
                  <a:cxnLst>
                    <a:cxn ang="T8">
                      <a:pos x="T0" y="T1"/>
                    </a:cxn>
                    <a:cxn ang="T9">
                      <a:pos x="T2" y="T3"/>
                    </a:cxn>
                    <a:cxn ang="T10">
                      <a:pos x="T4" y="T5"/>
                    </a:cxn>
                    <a:cxn ang="T11">
                      <a:pos x="T6" y="T7"/>
                    </a:cxn>
                  </a:cxnLst>
                  <a:rect l="T12" t="T13" r="T14" b="T15"/>
                  <a:pathLst>
                    <a:path w="143" h="3">
                      <a:moveTo>
                        <a:pt x="0" y="3"/>
                      </a:moveTo>
                      <a:lnTo>
                        <a:pt x="2" y="0"/>
                      </a:lnTo>
                      <a:lnTo>
                        <a:pt x="143" y="0"/>
                      </a:lnTo>
                      <a:lnTo>
                        <a:pt x="14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34" name="Freeform 280"/>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5" name="Freeform 281"/>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6" name="Freeform 282"/>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0 60000 65536"/>
                    <a:gd name="T11" fmla="*/ 0 60000 65536"/>
                    <a:gd name="T12" fmla="*/ 0 60000 65536"/>
                    <a:gd name="T13" fmla="*/ 0 60000 65536"/>
                    <a:gd name="T14" fmla="*/ 0 60000 65536"/>
                    <a:gd name="T15" fmla="*/ 0 w 3"/>
                    <a:gd name="T16" fmla="*/ 0 h 146"/>
                    <a:gd name="T17" fmla="*/ 3 w 3"/>
                    <a:gd name="T18" fmla="*/ 146 h 146"/>
                  </a:gdLst>
                  <a:ahLst/>
                  <a:cxnLst>
                    <a:cxn ang="T10">
                      <a:pos x="T0" y="T1"/>
                    </a:cxn>
                    <a:cxn ang="T11">
                      <a:pos x="T2" y="T3"/>
                    </a:cxn>
                    <a:cxn ang="T12">
                      <a:pos x="T4" y="T5"/>
                    </a:cxn>
                    <a:cxn ang="T13">
                      <a:pos x="T6" y="T7"/>
                    </a:cxn>
                    <a:cxn ang="T14">
                      <a:pos x="T8" y="T9"/>
                    </a:cxn>
                  </a:cxnLst>
                  <a:rect l="T15" t="T16" r="T17" b="T18"/>
                  <a:pathLst>
                    <a:path w="3" h="146">
                      <a:moveTo>
                        <a:pt x="2" y="2"/>
                      </a:moveTo>
                      <a:lnTo>
                        <a:pt x="0" y="146"/>
                      </a:lnTo>
                      <a:lnTo>
                        <a:pt x="3" y="143"/>
                      </a:lnTo>
                      <a:lnTo>
                        <a:pt x="3" y="0"/>
                      </a:lnTo>
                      <a:lnTo>
                        <a:pt x="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nvGrpSpPr>
            <p:cNvPr id="249" name="Group 283"/>
            <p:cNvGrpSpPr>
              <a:grpSpLocks/>
            </p:cNvGrpSpPr>
            <p:nvPr/>
          </p:nvGrpSpPr>
          <p:grpSpPr bwMode="auto">
            <a:xfrm>
              <a:off x="2400" y="1173"/>
              <a:ext cx="444" cy="216"/>
              <a:chOff x="1488" y="2976"/>
              <a:chExt cx="542" cy="265"/>
            </a:xfrm>
          </p:grpSpPr>
          <p:grpSp>
            <p:nvGrpSpPr>
              <p:cNvPr id="294" name="Group 284"/>
              <p:cNvGrpSpPr>
                <a:grpSpLocks/>
              </p:cNvGrpSpPr>
              <p:nvPr/>
            </p:nvGrpSpPr>
            <p:grpSpPr bwMode="auto">
              <a:xfrm>
                <a:off x="1488" y="2976"/>
                <a:ext cx="542" cy="265"/>
                <a:chOff x="1488" y="2976"/>
                <a:chExt cx="542" cy="265"/>
              </a:xfrm>
            </p:grpSpPr>
            <p:sp>
              <p:nvSpPr>
                <p:cNvPr id="314" name="Rectangle 285"/>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15" name="Rectangle 286"/>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316" name="Freeform 287"/>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 name="Freeform 288"/>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318" name="Freeform 289"/>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9" name="Freeform 290"/>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295" name="Group 291"/>
              <p:cNvGrpSpPr>
                <a:grpSpLocks/>
              </p:cNvGrpSpPr>
              <p:nvPr/>
            </p:nvGrpSpPr>
            <p:grpSpPr bwMode="auto">
              <a:xfrm>
                <a:off x="1548" y="2980"/>
                <a:ext cx="418" cy="131"/>
                <a:chOff x="1548" y="2980"/>
                <a:chExt cx="418" cy="131"/>
              </a:xfrm>
            </p:grpSpPr>
            <p:grpSp>
              <p:nvGrpSpPr>
                <p:cNvPr id="296" name="Group 292"/>
                <p:cNvGrpSpPr>
                  <a:grpSpLocks/>
                </p:cNvGrpSpPr>
                <p:nvPr/>
              </p:nvGrpSpPr>
              <p:grpSpPr bwMode="auto">
                <a:xfrm>
                  <a:off x="1548" y="2980"/>
                  <a:ext cx="414" cy="126"/>
                  <a:chOff x="1548" y="2980"/>
                  <a:chExt cx="414" cy="126"/>
                </a:xfrm>
              </p:grpSpPr>
              <p:sp>
                <p:nvSpPr>
                  <p:cNvPr id="306" name="Freeform 293"/>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 name="Freeform 294"/>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8" name="Freeform 295"/>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9" name="Freeform 296"/>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0" name="Freeform 297"/>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1" name="Freeform 298"/>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2" name="Freeform 299"/>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3" name="Freeform 300"/>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97" name="Group 301"/>
                <p:cNvGrpSpPr>
                  <a:grpSpLocks/>
                </p:cNvGrpSpPr>
                <p:nvPr/>
              </p:nvGrpSpPr>
              <p:grpSpPr bwMode="auto">
                <a:xfrm>
                  <a:off x="1552" y="2985"/>
                  <a:ext cx="414" cy="126"/>
                  <a:chOff x="1552" y="2985"/>
                  <a:chExt cx="414" cy="126"/>
                </a:xfrm>
              </p:grpSpPr>
              <p:sp>
                <p:nvSpPr>
                  <p:cNvPr id="298" name="Freeform 302"/>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9" name="Freeform 303"/>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0" name="Freeform 304"/>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1" name="Freeform 305"/>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2" name="Freeform 306"/>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3" name="Freeform 307"/>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4" name="Freeform 308"/>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5" name="Freeform 309"/>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250" name="Group 310"/>
            <p:cNvGrpSpPr>
              <a:grpSpLocks/>
            </p:cNvGrpSpPr>
            <p:nvPr/>
          </p:nvGrpSpPr>
          <p:grpSpPr bwMode="auto">
            <a:xfrm>
              <a:off x="4092" y="1095"/>
              <a:ext cx="255" cy="228"/>
              <a:chOff x="4092" y="1095"/>
              <a:chExt cx="255" cy="228"/>
            </a:xfrm>
          </p:grpSpPr>
          <p:sp>
            <p:nvSpPr>
              <p:cNvPr id="273" name="Rectangle 311"/>
              <p:cNvSpPr>
                <a:spLocks noChangeArrowheads="1"/>
              </p:cNvSpPr>
              <p:nvPr/>
            </p:nvSpPr>
            <p:spPr bwMode="auto">
              <a:xfrm>
                <a:off x="4092" y="1248"/>
                <a:ext cx="230" cy="4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74" name="Rectangle 312"/>
              <p:cNvSpPr>
                <a:spLocks noChangeArrowheads="1"/>
              </p:cNvSpPr>
              <p:nvPr/>
            </p:nvSpPr>
            <p:spPr bwMode="auto">
              <a:xfrm>
                <a:off x="4093" y="1248"/>
                <a:ext cx="229" cy="42"/>
              </a:xfrm>
              <a:prstGeom prst="rect">
                <a:avLst/>
              </a:prstGeom>
              <a:solidFill>
                <a:schemeClr val="folHlink"/>
              </a:solidFill>
              <a:ln w="3175">
                <a:solidFill>
                  <a:srgbClr val="494936"/>
                </a:solidFill>
                <a:miter lim="800000"/>
                <a:headEnd/>
                <a:tailEnd/>
              </a:ln>
            </p:spPr>
            <p:txBody>
              <a:bodyPr/>
              <a:lstStyle/>
              <a:p>
                <a:endParaRPr lang="en-US"/>
              </a:p>
            </p:txBody>
          </p:sp>
          <p:sp>
            <p:nvSpPr>
              <p:cNvPr id="275" name="Freeform 313"/>
              <p:cNvSpPr>
                <a:spLocks/>
              </p:cNvSpPr>
              <p:nvPr/>
            </p:nvSpPr>
            <p:spPr bwMode="auto">
              <a:xfrm>
                <a:off x="4092" y="1225"/>
                <a:ext cx="255" cy="23"/>
              </a:xfrm>
              <a:custGeom>
                <a:avLst/>
                <a:gdLst>
                  <a:gd name="T0" fmla="*/ 0 w 467"/>
                  <a:gd name="T1" fmla="*/ 23 h 42"/>
                  <a:gd name="T2" fmla="*/ 25 w 467"/>
                  <a:gd name="T3" fmla="*/ 0 h 42"/>
                  <a:gd name="T4" fmla="*/ 255 w 467"/>
                  <a:gd name="T5" fmla="*/ 0 h 42"/>
                  <a:gd name="T6" fmla="*/ 230 w 467"/>
                  <a:gd name="T7" fmla="*/ 23 h 42"/>
                  <a:gd name="T8" fmla="*/ 0 w 467"/>
                  <a:gd name="T9" fmla="*/ 23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6" name="Freeform 314"/>
              <p:cNvSpPr>
                <a:spLocks/>
              </p:cNvSpPr>
              <p:nvPr/>
            </p:nvSpPr>
            <p:spPr bwMode="auto">
              <a:xfrm>
                <a:off x="4092" y="1225"/>
                <a:ext cx="255" cy="23"/>
              </a:xfrm>
              <a:custGeom>
                <a:avLst/>
                <a:gdLst>
                  <a:gd name="T0" fmla="*/ 0 w 467"/>
                  <a:gd name="T1" fmla="*/ 23 h 42"/>
                  <a:gd name="T2" fmla="*/ 25 w 467"/>
                  <a:gd name="T3" fmla="*/ 0 h 42"/>
                  <a:gd name="T4" fmla="*/ 255 w 467"/>
                  <a:gd name="T5" fmla="*/ 0 h 42"/>
                  <a:gd name="T6" fmla="*/ 230 w 467"/>
                  <a:gd name="T7" fmla="*/ 23 h 42"/>
                  <a:gd name="T8" fmla="*/ 0 w 467"/>
                  <a:gd name="T9" fmla="*/ 23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w="3175">
                <a:solidFill>
                  <a:srgbClr val="494936"/>
                </a:solidFill>
                <a:round/>
                <a:headEnd/>
                <a:tailEnd/>
              </a:ln>
            </p:spPr>
            <p:txBody>
              <a:bodyPr/>
              <a:lstStyle/>
              <a:p>
                <a:endParaRPr lang="en-US"/>
              </a:p>
            </p:txBody>
          </p:sp>
          <p:sp>
            <p:nvSpPr>
              <p:cNvPr id="277" name="Line 315"/>
              <p:cNvSpPr>
                <a:spLocks noChangeShapeType="1"/>
              </p:cNvSpPr>
              <p:nvPr/>
            </p:nvSpPr>
            <p:spPr bwMode="auto">
              <a:xfrm flipH="1">
                <a:off x="4254" y="1267"/>
                <a:ext cx="56"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8" name="Freeform 316"/>
              <p:cNvSpPr>
                <a:spLocks/>
              </p:cNvSpPr>
              <p:nvPr/>
            </p:nvSpPr>
            <p:spPr bwMode="auto">
              <a:xfrm>
                <a:off x="4322" y="1225"/>
                <a:ext cx="25" cy="65"/>
              </a:xfrm>
              <a:custGeom>
                <a:avLst/>
                <a:gdLst>
                  <a:gd name="T0" fmla="*/ 0 w 45"/>
                  <a:gd name="T1" fmla="*/ 65 h 120"/>
                  <a:gd name="T2" fmla="*/ 25 w 45"/>
                  <a:gd name="T3" fmla="*/ 41 h 120"/>
                  <a:gd name="T4" fmla="*/ 25 w 45"/>
                  <a:gd name="T5" fmla="*/ 0 h 120"/>
                  <a:gd name="T6" fmla="*/ 0 w 45"/>
                  <a:gd name="T7" fmla="*/ 23 h 120"/>
                  <a:gd name="T8" fmla="*/ 0 w 45"/>
                  <a:gd name="T9" fmla="*/ 65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9" name="Freeform 317"/>
              <p:cNvSpPr>
                <a:spLocks/>
              </p:cNvSpPr>
              <p:nvPr/>
            </p:nvSpPr>
            <p:spPr bwMode="auto">
              <a:xfrm>
                <a:off x="4322" y="1225"/>
                <a:ext cx="25" cy="65"/>
              </a:xfrm>
              <a:custGeom>
                <a:avLst/>
                <a:gdLst>
                  <a:gd name="T0" fmla="*/ 0 w 45"/>
                  <a:gd name="T1" fmla="*/ 65 h 120"/>
                  <a:gd name="T2" fmla="*/ 25 w 45"/>
                  <a:gd name="T3" fmla="*/ 41 h 120"/>
                  <a:gd name="T4" fmla="*/ 25 w 45"/>
                  <a:gd name="T5" fmla="*/ 0 h 120"/>
                  <a:gd name="T6" fmla="*/ 0 w 45"/>
                  <a:gd name="T7" fmla="*/ 23 h 120"/>
                  <a:gd name="T8" fmla="*/ 0 w 45"/>
                  <a:gd name="T9" fmla="*/ 65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w="3175">
                <a:solidFill>
                  <a:srgbClr val="494936"/>
                </a:solidFill>
                <a:round/>
                <a:headEnd/>
                <a:tailEnd/>
              </a:ln>
            </p:spPr>
            <p:txBody>
              <a:bodyPr/>
              <a:lstStyle/>
              <a:p>
                <a:endParaRPr lang="en-US"/>
              </a:p>
            </p:txBody>
          </p:sp>
          <p:sp>
            <p:nvSpPr>
              <p:cNvPr id="280" name="Freeform 318"/>
              <p:cNvSpPr>
                <a:spLocks/>
              </p:cNvSpPr>
              <p:nvPr/>
            </p:nvSpPr>
            <p:spPr bwMode="auto">
              <a:xfrm>
                <a:off x="4094" y="1285"/>
                <a:ext cx="203" cy="32"/>
              </a:xfrm>
              <a:custGeom>
                <a:avLst/>
                <a:gdLst>
                  <a:gd name="T0" fmla="*/ 0 w 372"/>
                  <a:gd name="T1" fmla="*/ 32 h 59"/>
                  <a:gd name="T2" fmla="*/ 26 w 372"/>
                  <a:gd name="T3" fmla="*/ 0 h 59"/>
                  <a:gd name="T4" fmla="*/ 203 w 372"/>
                  <a:gd name="T5" fmla="*/ 0 h 59"/>
                  <a:gd name="T6" fmla="*/ 177 w 372"/>
                  <a:gd name="T7" fmla="*/ 32 h 59"/>
                  <a:gd name="T8" fmla="*/ 0 w 372"/>
                  <a:gd name="T9" fmla="*/ 32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1" name="Freeform 319"/>
              <p:cNvSpPr>
                <a:spLocks/>
              </p:cNvSpPr>
              <p:nvPr/>
            </p:nvSpPr>
            <p:spPr bwMode="auto">
              <a:xfrm>
                <a:off x="4094" y="1285"/>
                <a:ext cx="203" cy="32"/>
              </a:xfrm>
              <a:custGeom>
                <a:avLst/>
                <a:gdLst>
                  <a:gd name="T0" fmla="*/ 0 w 372"/>
                  <a:gd name="T1" fmla="*/ 32 h 59"/>
                  <a:gd name="T2" fmla="*/ 26 w 372"/>
                  <a:gd name="T3" fmla="*/ 0 h 59"/>
                  <a:gd name="T4" fmla="*/ 203 w 372"/>
                  <a:gd name="T5" fmla="*/ 0 h 59"/>
                  <a:gd name="T6" fmla="*/ 177 w 372"/>
                  <a:gd name="T7" fmla="*/ 32 h 59"/>
                  <a:gd name="T8" fmla="*/ 0 w 372"/>
                  <a:gd name="T9" fmla="*/ 32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w="3175">
                <a:solidFill>
                  <a:srgbClr val="494936"/>
                </a:solidFill>
                <a:round/>
                <a:headEnd/>
                <a:tailEnd/>
              </a:ln>
            </p:spPr>
            <p:txBody>
              <a:bodyPr/>
              <a:lstStyle/>
              <a:p>
                <a:endParaRPr lang="en-US"/>
              </a:p>
            </p:txBody>
          </p:sp>
          <p:sp>
            <p:nvSpPr>
              <p:cNvPr id="282" name="Freeform 320"/>
              <p:cNvSpPr>
                <a:spLocks/>
              </p:cNvSpPr>
              <p:nvPr/>
            </p:nvSpPr>
            <p:spPr bwMode="auto">
              <a:xfrm>
                <a:off x="4271" y="1285"/>
                <a:ext cx="26" cy="38"/>
              </a:xfrm>
              <a:custGeom>
                <a:avLst/>
                <a:gdLst>
                  <a:gd name="T0" fmla="*/ 0 w 47"/>
                  <a:gd name="T1" fmla="*/ 38 h 70"/>
                  <a:gd name="T2" fmla="*/ 26 w 47"/>
                  <a:gd name="T3" fmla="*/ 11 h 70"/>
                  <a:gd name="T4" fmla="*/ 26 w 47"/>
                  <a:gd name="T5" fmla="*/ 0 h 70"/>
                  <a:gd name="T6" fmla="*/ 0 w 47"/>
                  <a:gd name="T7" fmla="*/ 32 h 70"/>
                  <a:gd name="T8" fmla="*/ 0 w 47"/>
                  <a:gd name="T9" fmla="*/ 38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3" name="Freeform 321"/>
              <p:cNvSpPr>
                <a:spLocks/>
              </p:cNvSpPr>
              <p:nvPr/>
            </p:nvSpPr>
            <p:spPr bwMode="auto">
              <a:xfrm>
                <a:off x="4271" y="1285"/>
                <a:ext cx="26" cy="38"/>
              </a:xfrm>
              <a:custGeom>
                <a:avLst/>
                <a:gdLst>
                  <a:gd name="T0" fmla="*/ 0 w 47"/>
                  <a:gd name="T1" fmla="*/ 38 h 70"/>
                  <a:gd name="T2" fmla="*/ 26 w 47"/>
                  <a:gd name="T3" fmla="*/ 11 h 70"/>
                  <a:gd name="T4" fmla="*/ 26 w 47"/>
                  <a:gd name="T5" fmla="*/ 0 h 70"/>
                  <a:gd name="T6" fmla="*/ 0 w 47"/>
                  <a:gd name="T7" fmla="*/ 32 h 70"/>
                  <a:gd name="T8" fmla="*/ 0 w 47"/>
                  <a:gd name="T9" fmla="*/ 38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w="3175">
                <a:solidFill>
                  <a:srgbClr val="494936"/>
                </a:solidFill>
                <a:round/>
                <a:headEnd/>
                <a:tailEnd/>
              </a:ln>
            </p:spPr>
            <p:txBody>
              <a:bodyPr/>
              <a:lstStyle/>
              <a:p>
                <a:endParaRPr lang="en-US"/>
              </a:p>
            </p:txBody>
          </p:sp>
          <p:sp>
            <p:nvSpPr>
              <p:cNvPr id="284" name="Rectangle 322"/>
              <p:cNvSpPr>
                <a:spLocks noChangeArrowheads="1"/>
              </p:cNvSpPr>
              <p:nvPr/>
            </p:nvSpPr>
            <p:spPr bwMode="auto">
              <a:xfrm>
                <a:off x="4094" y="1317"/>
                <a:ext cx="177" cy="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85" name="Rectangle 323"/>
              <p:cNvSpPr>
                <a:spLocks noChangeArrowheads="1"/>
              </p:cNvSpPr>
              <p:nvPr/>
            </p:nvSpPr>
            <p:spPr bwMode="auto">
              <a:xfrm>
                <a:off x="4094" y="1318"/>
                <a:ext cx="177" cy="4"/>
              </a:xfrm>
              <a:prstGeom prst="rect">
                <a:avLst/>
              </a:prstGeom>
              <a:solidFill>
                <a:schemeClr val="folHlink"/>
              </a:solidFill>
              <a:ln w="3175">
                <a:solidFill>
                  <a:srgbClr val="494936"/>
                </a:solidFill>
                <a:miter lim="800000"/>
                <a:headEnd/>
                <a:tailEnd/>
              </a:ln>
            </p:spPr>
            <p:txBody>
              <a:bodyPr/>
              <a:lstStyle/>
              <a:p>
                <a:endParaRPr lang="en-US"/>
              </a:p>
            </p:txBody>
          </p:sp>
          <p:sp>
            <p:nvSpPr>
              <p:cNvPr id="286" name="Freeform 324"/>
              <p:cNvSpPr>
                <a:spLocks/>
              </p:cNvSpPr>
              <p:nvPr/>
            </p:nvSpPr>
            <p:spPr bwMode="auto">
              <a:xfrm>
                <a:off x="4127" y="1225"/>
                <a:ext cx="183" cy="18"/>
              </a:xfrm>
              <a:custGeom>
                <a:avLst/>
                <a:gdLst>
                  <a:gd name="T0" fmla="*/ 0 w 335"/>
                  <a:gd name="T1" fmla="*/ 18 h 33"/>
                  <a:gd name="T2" fmla="*/ 19 w 335"/>
                  <a:gd name="T3" fmla="*/ 0 h 33"/>
                  <a:gd name="T4" fmla="*/ 183 w 335"/>
                  <a:gd name="T5" fmla="*/ 0 h 33"/>
                  <a:gd name="T6" fmla="*/ 165 w 335"/>
                  <a:gd name="T7" fmla="*/ 18 h 33"/>
                  <a:gd name="T8" fmla="*/ 0 w 335"/>
                  <a:gd name="T9" fmla="*/ 18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7" name="Freeform 325"/>
              <p:cNvSpPr>
                <a:spLocks/>
              </p:cNvSpPr>
              <p:nvPr/>
            </p:nvSpPr>
            <p:spPr bwMode="auto">
              <a:xfrm>
                <a:off x="4127" y="1225"/>
                <a:ext cx="183" cy="18"/>
              </a:xfrm>
              <a:custGeom>
                <a:avLst/>
                <a:gdLst>
                  <a:gd name="T0" fmla="*/ 0 w 335"/>
                  <a:gd name="T1" fmla="*/ 18 h 33"/>
                  <a:gd name="T2" fmla="*/ 19 w 335"/>
                  <a:gd name="T3" fmla="*/ 0 h 33"/>
                  <a:gd name="T4" fmla="*/ 183 w 335"/>
                  <a:gd name="T5" fmla="*/ 0 h 33"/>
                  <a:gd name="T6" fmla="*/ 165 w 335"/>
                  <a:gd name="T7" fmla="*/ 18 h 33"/>
                  <a:gd name="T8" fmla="*/ 0 w 335"/>
                  <a:gd name="T9" fmla="*/ 18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w="3175">
                <a:solidFill>
                  <a:srgbClr val="000000"/>
                </a:solidFill>
                <a:round/>
                <a:headEnd/>
                <a:tailEnd/>
              </a:ln>
            </p:spPr>
            <p:txBody>
              <a:bodyPr/>
              <a:lstStyle/>
              <a:p>
                <a:endParaRPr lang="en-US"/>
              </a:p>
            </p:txBody>
          </p:sp>
          <p:sp>
            <p:nvSpPr>
              <p:cNvPr id="288" name="Freeform 326"/>
              <p:cNvSpPr>
                <a:spLocks/>
              </p:cNvSpPr>
              <p:nvPr/>
            </p:nvSpPr>
            <p:spPr bwMode="auto">
              <a:xfrm>
                <a:off x="4126" y="1095"/>
                <a:ext cx="181" cy="17"/>
              </a:xfrm>
              <a:custGeom>
                <a:avLst/>
                <a:gdLst>
                  <a:gd name="T0" fmla="*/ 0 w 332"/>
                  <a:gd name="T1" fmla="*/ 17 h 31"/>
                  <a:gd name="T2" fmla="*/ 18 w 332"/>
                  <a:gd name="T3" fmla="*/ 0 h 31"/>
                  <a:gd name="T4" fmla="*/ 181 w 332"/>
                  <a:gd name="T5" fmla="*/ 0 h 31"/>
                  <a:gd name="T6" fmla="*/ 163 w 332"/>
                  <a:gd name="T7" fmla="*/ 17 h 31"/>
                  <a:gd name="T8" fmla="*/ 0 w 332"/>
                  <a:gd name="T9" fmla="*/ 17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9" name="Freeform 327"/>
              <p:cNvSpPr>
                <a:spLocks/>
              </p:cNvSpPr>
              <p:nvPr/>
            </p:nvSpPr>
            <p:spPr bwMode="auto">
              <a:xfrm>
                <a:off x="4126" y="1095"/>
                <a:ext cx="181" cy="17"/>
              </a:xfrm>
              <a:custGeom>
                <a:avLst/>
                <a:gdLst>
                  <a:gd name="T0" fmla="*/ 0 w 332"/>
                  <a:gd name="T1" fmla="*/ 17 h 31"/>
                  <a:gd name="T2" fmla="*/ 18 w 332"/>
                  <a:gd name="T3" fmla="*/ 0 h 31"/>
                  <a:gd name="T4" fmla="*/ 181 w 332"/>
                  <a:gd name="T5" fmla="*/ 0 h 31"/>
                  <a:gd name="T6" fmla="*/ 163 w 332"/>
                  <a:gd name="T7" fmla="*/ 17 h 31"/>
                  <a:gd name="T8" fmla="*/ 0 w 332"/>
                  <a:gd name="T9" fmla="*/ 17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w="3175">
                <a:solidFill>
                  <a:srgbClr val="494936"/>
                </a:solidFill>
                <a:round/>
                <a:headEnd/>
                <a:tailEnd/>
              </a:ln>
            </p:spPr>
            <p:txBody>
              <a:bodyPr/>
              <a:lstStyle/>
              <a:p>
                <a:endParaRPr lang="en-US"/>
              </a:p>
            </p:txBody>
          </p:sp>
          <p:sp>
            <p:nvSpPr>
              <p:cNvPr id="290" name="Rectangle 328"/>
              <p:cNvSpPr>
                <a:spLocks noChangeArrowheads="1"/>
              </p:cNvSpPr>
              <p:nvPr/>
            </p:nvSpPr>
            <p:spPr bwMode="auto">
              <a:xfrm>
                <a:off x="4126" y="1112"/>
                <a:ext cx="164" cy="128"/>
              </a:xfrm>
              <a:prstGeom prst="rect">
                <a:avLst/>
              </a:prstGeom>
              <a:solidFill>
                <a:schemeClr val="folHlink"/>
              </a:solidFill>
              <a:ln w="3175">
                <a:solidFill>
                  <a:srgbClr val="494936"/>
                </a:solidFill>
                <a:miter lim="800000"/>
                <a:headEnd/>
                <a:tailEnd/>
              </a:ln>
            </p:spPr>
            <p:txBody>
              <a:bodyPr/>
              <a:lstStyle/>
              <a:p>
                <a:endParaRPr lang="en-US"/>
              </a:p>
            </p:txBody>
          </p:sp>
          <p:sp>
            <p:nvSpPr>
              <p:cNvPr id="291" name="Rectangle 329"/>
              <p:cNvSpPr>
                <a:spLocks noChangeArrowheads="1"/>
              </p:cNvSpPr>
              <p:nvPr/>
            </p:nvSpPr>
            <p:spPr bwMode="auto">
              <a:xfrm>
                <a:off x="4141" y="1129"/>
                <a:ext cx="135" cy="98"/>
              </a:xfrm>
              <a:prstGeom prst="rect">
                <a:avLst/>
              </a:prstGeom>
              <a:solidFill>
                <a:schemeClr val="folHlink"/>
              </a:solidFill>
              <a:ln w="3175">
                <a:solidFill>
                  <a:srgbClr val="494936"/>
                </a:solidFill>
                <a:miter lim="800000"/>
                <a:headEnd/>
                <a:tailEnd/>
              </a:ln>
            </p:spPr>
            <p:txBody>
              <a:bodyPr/>
              <a:lstStyle/>
              <a:p>
                <a:endParaRPr lang="en-US"/>
              </a:p>
            </p:txBody>
          </p:sp>
          <p:sp>
            <p:nvSpPr>
              <p:cNvPr id="292" name="Freeform 330"/>
              <p:cNvSpPr>
                <a:spLocks/>
              </p:cNvSpPr>
              <p:nvPr/>
            </p:nvSpPr>
            <p:spPr bwMode="auto">
              <a:xfrm>
                <a:off x="4289" y="1095"/>
                <a:ext cx="18" cy="144"/>
              </a:xfrm>
              <a:custGeom>
                <a:avLst/>
                <a:gdLst>
                  <a:gd name="T0" fmla="*/ 0 w 33"/>
                  <a:gd name="T1" fmla="*/ 144 h 267"/>
                  <a:gd name="T2" fmla="*/ 18 w 33"/>
                  <a:gd name="T3" fmla="*/ 126 h 267"/>
                  <a:gd name="T4" fmla="*/ 18 w 33"/>
                  <a:gd name="T5" fmla="*/ 0 h 267"/>
                  <a:gd name="T6" fmla="*/ 0 w 33"/>
                  <a:gd name="T7" fmla="*/ 17 h 267"/>
                  <a:gd name="T8" fmla="*/ 0 w 33"/>
                  <a:gd name="T9" fmla="*/ 144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3" name="Freeform 331"/>
              <p:cNvSpPr>
                <a:spLocks/>
              </p:cNvSpPr>
              <p:nvPr/>
            </p:nvSpPr>
            <p:spPr bwMode="auto">
              <a:xfrm>
                <a:off x="4289" y="1095"/>
                <a:ext cx="18" cy="144"/>
              </a:xfrm>
              <a:custGeom>
                <a:avLst/>
                <a:gdLst>
                  <a:gd name="T0" fmla="*/ 0 w 33"/>
                  <a:gd name="T1" fmla="*/ 144 h 267"/>
                  <a:gd name="T2" fmla="*/ 18 w 33"/>
                  <a:gd name="T3" fmla="*/ 126 h 267"/>
                  <a:gd name="T4" fmla="*/ 18 w 33"/>
                  <a:gd name="T5" fmla="*/ 0 h 267"/>
                  <a:gd name="T6" fmla="*/ 0 w 33"/>
                  <a:gd name="T7" fmla="*/ 17 h 267"/>
                  <a:gd name="T8" fmla="*/ 0 w 33"/>
                  <a:gd name="T9" fmla="*/ 144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w="3175">
                <a:solidFill>
                  <a:srgbClr val="494936"/>
                </a:solidFill>
                <a:round/>
                <a:headEnd/>
                <a:tailEnd/>
              </a:ln>
            </p:spPr>
            <p:txBody>
              <a:bodyPr/>
              <a:lstStyle/>
              <a:p>
                <a:endParaRPr lang="en-US"/>
              </a:p>
            </p:txBody>
          </p:sp>
        </p:grpSp>
        <p:grpSp>
          <p:nvGrpSpPr>
            <p:cNvPr id="251" name="Group 332"/>
            <p:cNvGrpSpPr>
              <a:grpSpLocks/>
            </p:cNvGrpSpPr>
            <p:nvPr/>
          </p:nvGrpSpPr>
          <p:grpSpPr bwMode="auto">
            <a:xfrm>
              <a:off x="3502" y="1056"/>
              <a:ext cx="254" cy="228"/>
              <a:chOff x="2403" y="1744"/>
              <a:chExt cx="467" cy="422"/>
            </a:xfrm>
          </p:grpSpPr>
          <p:sp>
            <p:nvSpPr>
              <p:cNvPr id="252" name="Rectangle 333"/>
              <p:cNvSpPr>
                <a:spLocks noChangeArrowheads="1"/>
              </p:cNvSpPr>
              <p:nvPr/>
            </p:nvSpPr>
            <p:spPr bwMode="auto">
              <a:xfrm>
                <a:off x="2403" y="2027"/>
                <a:ext cx="422" cy="78"/>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53" name="Rectangle 334"/>
              <p:cNvSpPr>
                <a:spLocks noChangeArrowheads="1"/>
              </p:cNvSpPr>
              <p:nvPr/>
            </p:nvSpPr>
            <p:spPr bwMode="auto">
              <a:xfrm>
                <a:off x="2404" y="2028"/>
                <a:ext cx="420" cy="76"/>
              </a:xfrm>
              <a:prstGeom prst="rect">
                <a:avLst/>
              </a:prstGeom>
              <a:solidFill>
                <a:srgbClr val="99CCFF"/>
              </a:solidFill>
              <a:ln w="3175">
                <a:solidFill>
                  <a:srgbClr val="494936"/>
                </a:solidFill>
                <a:miter lim="800000"/>
                <a:headEnd/>
                <a:tailEnd/>
              </a:ln>
            </p:spPr>
            <p:txBody>
              <a:bodyPr/>
              <a:lstStyle/>
              <a:p>
                <a:endParaRPr lang="en-US"/>
              </a:p>
            </p:txBody>
          </p:sp>
          <p:sp>
            <p:nvSpPr>
              <p:cNvPr id="254" name="Freeform 335"/>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5" name="Freeform 336"/>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w="3175">
                <a:solidFill>
                  <a:srgbClr val="494936"/>
                </a:solidFill>
                <a:round/>
                <a:headEnd/>
                <a:tailEnd/>
              </a:ln>
            </p:spPr>
            <p:txBody>
              <a:bodyPr/>
              <a:lstStyle/>
              <a:p>
                <a:endParaRPr lang="en-US"/>
              </a:p>
            </p:txBody>
          </p:sp>
          <p:sp>
            <p:nvSpPr>
              <p:cNvPr id="256" name="Line 337"/>
              <p:cNvSpPr>
                <a:spLocks noChangeShapeType="1"/>
              </p:cNvSpPr>
              <p:nvPr/>
            </p:nvSpPr>
            <p:spPr bwMode="auto">
              <a:xfrm flipH="1">
                <a:off x="2700" y="2063"/>
                <a:ext cx="10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 name="Freeform 338"/>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8" name="Freeform 339"/>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w="3175">
                <a:solidFill>
                  <a:srgbClr val="494936"/>
                </a:solidFill>
                <a:round/>
                <a:headEnd/>
                <a:tailEnd/>
              </a:ln>
            </p:spPr>
            <p:txBody>
              <a:bodyPr/>
              <a:lstStyle/>
              <a:p>
                <a:endParaRPr lang="en-US"/>
              </a:p>
            </p:txBody>
          </p:sp>
          <p:sp>
            <p:nvSpPr>
              <p:cNvPr id="259" name="Freeform 340"/>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 name="Freeform 341"/>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w="3175">
                <a:solidFill>
                  <a:srgbClr val="494936"/>
                </a:solidFill>
                <a:round/>
                <a:headEnd/>
                <a:tailEnd/>
              </a:ln>
            </p:spPr>
            <p:txBody>
              <a:bodyPr/>
              <a:lstStyle/>
              <a:p>
                <a:endParaRPr lang="en-US"/>
              </a:p>
            </p:txBody>
          </p:sp>
          <p:sp>
            <p:nvSpPr>
              <p:cNvPr id="261" name="Freeform 342"/>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2" name="Freeform 343"/>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w="3175">
                <a:solidFill>
                  <a:srgbClr val="494936"/>
                </a:solidFill>
                <a:round/>
                <a:headEnd/>
                <a:tailEnd/>
              </a:ln>
            </p:spPr>
            <p:txBody>
              <a:bodyPr/>
              <a:lstStyle/>
              <a:p>
                <a:endParaRPr lang="en-US"/>
              </a:p>
            </p:txBody>
          </p:sp>
          <p:sp>
            <p:nvSpPr>
              <p:cNvPr id="263" name="Rectangle 344"/>
              <p:cNvSpPr>
                <a:spLocks noChangeArrowheads="1"/>
              </p:cNvSpPr>
              <p:nvPr/>
            </p:nvSpPr>
            <p:spPr bwMode="auto">
              <a:xfrm>
                <a:off x="2406" y="2155"/>
                <a:ext cx="325" cy="1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64" name="Rectangle 345"/>
              <p:cNvSpPr>
                <a:spLocks noChangeArrowheads="1"/>
              </p:cNvSpPr>
              <p:nvPr/>
            </p:nvSpPr>
            <p:spPr bwMode="auto">
              <a:xfrm>
                <a:off x="2407" y="2156"/>
                <a:ext cx="323" cy="9"/>
              </a:xfrm>
              <a:prstGeom prst="rect">
                <a:avLst/>
              </a:prstGeom>
              <a:solidFill>
                <a:srgbClr val="99CCFF"/>
              </a:solidFill>
              <a:ln w="3175">
                <a:solidFill>
                  <a:srgbClr val="494936"/>
                </a:solidFill>
                <a:miter lim="800000"/>
                <a:headEnd/>
                <a:tailEnd/>
              </a:ln>
            </p:spPr>
            <p:txBody>
              <a:bodyPr/>
              <a:lstStyle/>
              <a:p>
                <a:endParaRPr lang="en-US"/>
              </a:p>
            </p:txBody>
          </p:sp>
          <p:sp>
            <p:nvSpPr>
              <p:cNvPr id="265" name="Freeform 346"/>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6" name="Freeform 347"/>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w="3175">
                <a:solidFill>
                  <a:srgbClr val="000000"/>
                </a:solidFill>
                <a:round/>
                <a:headEnd/>
                <a:tailEnd/>
              </a:ln>
            </p:spPr>
            <p:txBody>
              <a:bodyPr/>
              <a:lstStyle/>
              <a:p>
                <a:endParaRPr lang="en-US"/>
              </a:p>
            </p:txBody>
          </p:sp>
          <p:sp>
            <p:nvSpPr>
              <p:cNvPr id="267" name="Freeform 348"/>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8" name="Freeform 349"/>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w="3175">
                <a:solidFill>
                  <a:srgbClr val="494936"/>
                </a:solidFill>
                <a:round/>
                <a:headEnd/>
                <a:tailEnd/>
              </a:ln>
            </p:spPr>
            <p:txBody>
              <a:bodyPr/>
              <a:lstStyle/>
              <a:p>
                <a:endParaRPr lang="en-US"/>
              </a:p>
            </p:txBody>
          </p:sp>
          <p:sp>
            <p:nvSpPr>
              <p:cNvPr id="269" name="Rectangle 350"/>
              <p:cNvSpPr>
                <a:spLocks noChangeArrowheads="1"/>
              </p:cNvSpPr>
              <p:nvPr/>
            </p:nvSpPr>
            <p:spPr bwMode="auto">
              <a:xfrm>
                <a:off x="2466" y="1776"/>
                <a:ext cx="300" cy="236"/>
              </a:xfrm>
              <a:prstGeom prst="rect">
                <a:avLst/>
              </a:prstGeom>
              <a:solidFill>
                <a:srgbClr val="99CCFF"/>
              </a:solidFill>
              <a:ln w="3175">
                <a:solidFill>
                  <a:srgbClr val="494936"/>
                </a:solidFill>
                <a:miter lim="800000"/>
                <a:headEnd/>
                <a:tailEnd/>
              </a:ln>
            </p:spPr>
            <p:txBody>
              <a:bodyPr/>
              <a:lstStyle/>
              <a:p>
                <a:endParaRPr lang="en-US"/>
              </a:p>
            </p:txBody>
          </p:sp>
          <p:sp>
            <p:nvSpPr>
              <p:cNvPr id="270" name="Rectangle 351"/>
              <p:cNvSpPr>
                <a:spLocks noChangeArrowheads="1"/>
              </p:cNvSpPr>
              <p:nvPr/>
            </p:nvSpPr>
            <p:spPr bwMode="auto">
              <a:xfrm>
                <a:off x="2492" y="1807"/>
                <a:ext cx="248" cy="182"/>
              </a:xfrm>
              <a:prstGeom prst="rect">
                <a:avLst/>
              </a:prstGeom>
              <a:solidFill>
                <a:srgbClr val="99CCFF"/>
              </a:solidFill>
              <a:ln w="3175">
                <a:solidFill>
                  <a:srgbClr val="494936"/>
                </a:solidFill>
                <a:miter lim="800000"/>
                <a:headEnd/>
                <a:tailEnd/>
              </a:ln>
            </p:spPr>
            <p:txBody>
              <a:bodyPr/>
              <a:lstStyle/>
              <a:p>
                <a:endParaRPr lang="en-US"/>
              </a:p>
            </p:txBody>
          </p:sp>
          <p:sp>
            <p:nvSpPr>
              <p:cNvPr id="271" name="Freeform 352"/>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2" name="Freeform 353"/>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w="3175">
                <a:solidFill>
                  <a:srgbClr val="494936"/>
                </a:solidFill>
                <a:round/>
                <a:headEnd/>
                <a:tailEnd/>
              </a:ln>
            </p:spPr>
            <p:txBody>
              <a:bodyPr/>
              <a:lstStyle/>
              <a:p>
                <a:endParaRPr lang="en-US"/>
              </a:p>
            </p:txBody>
          </p:sp>
        </p:grpSp>
      </p:grpSp>
      <p:grpSp>
        <p:nvGrpSpPr>
          <p:cNvPr id="358" name="Group 354"/>
          <p:cNvGrpSpPr>
            <a:grpSpLocks/>
          </p:cNvGrpSpPr>
          <p:nvPr/>
        </p:nvGrpSpPr>
        <p:grpSpPr bwMode="auto">
          <a:xfrm>
            <a:off x="533400" y="5181600"/>
            <a:ext cx="1143000" cy="457200"/>
            <a:chOff x="1488" y="2976"/>
            <a:chExt cx="542" cy="265"/>
          </a:xfrm>
        </p:grpSpPr>
        <p:grpSp>
          <p:nvGrpSpPr>
            <p:cNvPr id="359" name="Group 355"/>
            <p:cNvGrpSpPr>
              <a:grpSpLocks/>
            </p:cNvGrpSpPr>
            <p:nvPr/>
          </p:nvGrpSpPr>
          <p:grpSpPr bwMode="auto">
            <a:xfrm>
              <a:off x="1488" y="2976"/>
              <a:ext cx="542" cy="265"/>
              <a:chOff x="1488" y="2976"/>
              <a:chExt cx="542" cy="265"/>
            </a:xfrm>
          </p:grpSpPr>
          <p:sp>
            <p:nvSpPr>
              <p:cNvPr id="379" name="Rectangle 356"/>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80" name="Rectangle 357"/>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381" name="Freeform 358"/>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2" name="Freeform 359"/>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383" name="Freeform 360"/>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4" name="Freeform 361"/>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360" name="Group 362"/>
            <p:cNvGrpSpPr>
              <a:grpSpLocks/>
            </p:cNvGrpSpPr>
            <p:nvPr/>
          </p:nvGrpSpPr>
          <p:grpSpPr bwMode="auto">
            <a:xfrm>
              <a:off x="1548" y="2980"/>
              <a:ext cx="418" cy="131"/>
              <a:chOff x="1548" y="2980"/>
              <a:chExt cx="418" cy="131"/>
            </a:xfrm>
          </p:grpSpPr>
          <p:grpSp>
            <p:nvGrpSpPr>
              <p:cNvPr id="361" name="Group 363"/>
              <p:cNvGrpSpPr>
                <a:grpSpLocks/>
              </p:cNvGrpSpPr>
              <p:nvPr/>
            </p:nvGrpSpPr>
            <p:grpSpPr bwMode="auto">
              <a:xfrm>
                <a:off x="1548" y="2980"/>
                <a:ext cx="414" cy="126"/>
                <a:chOff x="1548" y="2980"/>
                <a:chExt cx="414" cy="126"/>
              </a:xfrm>
            </p:grpSpPr>
            <p:sp>
              <p:nvSpPr>
                <p:cNvPr id="371" name="Freeform 364"/>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 name="Freeform 365"/>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3" name="Freeform 366"/>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4" name="Freeform 367"/>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5" name="Freeform 368"/>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6" name="Freeform 369"/>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7" name="Freeform 370"/>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8" name="Freeform 371"/>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362" name="Group 372"/>
              <p:cNvGrpSpPr>
                <a:grpSpLocks/>
              </p:cNvGrpSpPr>
              <p:nvPr/>
            </p:nvGrpSpPr>
            <p:grpSpPr bwMode="auto">
              <a:xfrm>
                <a:off x="1552" y="2985"/>
                <a:ext cx="414" cy="126"/>
                <a:chOff x="1552" y="2985"/>
                <a:chExt cx="414" cy="126"/>
              </a:xfrm>
            </p:grpSpPr>
            <p:sp>
              <p:nvSpPr>
                <p:cNvPr id="363" name="Freeform 373"/>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4" name="Freeform 374"/>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5" name="Freeform 375"/>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6" name="Freeform 376"/>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7" name="Freeform 377"/>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 name="Freeform 378"/>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 name="Freeform 379"/>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 name="Freeform 380"/>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sp>
        <p:nvSpPr>
          <p:cNvPr id="385" name="Line 381"/>
          <p:cNvSpPr>
            <a:spLocks noChangeShapeType="1"/>
          </p:cNvSpPr>
          <p:nvPr/>
        </p:nvSpPr>
        <p:spPr bwMode="auto">
          <a:xfrm>
            <a:off x="1143000" y="3733800"/>
            <a:ext cx="0" cy="1447800"/>
          </a:xfrm>
          <a:prstGeom prst="line">
            <a:avLst/>
          </a:prstGeom>
          <a:noFill/>
          <a:ln w="50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386" name="Text Box 382"/>
          <p:cNvSpPr txBox="1">
            <a:spLocks noChangeArrowheads="1"/>
          </p:cNvSpPr>
          <p:nvPr/>
        </p:nvSpPr>
        <p:spPr bwMode="auto">
          <a:xfrm>
            <a:off x="1247775" y="2971800"/>
            <a:ext cx="803275"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200">
                <a:latin typeface="Helvetica" charset="0"/>
              </a:rPr>
              <a:t>3rd floor</a:t>
            </a:r>
          </a:p>
        </p:txBody>
      </p:sp>
      <p:sp>
        <p:nvSpPr>
          <p:cNvPr id="387" name="Text Box 383"/>
          <p:cNvSpPr txBox="1">
            <a:spLocks noChangeArrowheads="1"/>
          </p:cNvSpPr>
          <p:nvPr/>
        </p:nvSpPr>
        <p:spPr bwMode="auto">
          <a:xfrm>
            <a:off x="1306513" y="3886200"/>
            <a:ext cx="8382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200">
                <a:latin typeface="Helvetica" charset="0"/>
              </a:rPr>
              <a:t>2nd floor</a:t>
            </a:r>
          </a:p>
        </p:txBody>
      </p:sp>
      <p:sp>
        <p:nvSpPr>
          <p:cNvPr id="388" name="Text Box 384"/>
          <p:cNvSpPr txBox="1">
            <a:spLocks noChangeArrowheads="1"/>
          </p:cNvSpPr>
          <p:nvPr/>
        </p:nvSpPr>
        <p:spPr bwMode="auto">
          <a:xfrm>
            <a:off x="685800" y="4800600"/>
            <a:ext cx="22098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200">
                <a:latin typeface="Helvetica" charset="0"/>
              </a:rPr>
              <a:t>1st floor</a:t>
            </a:r>
          </a:p>
        </p:txBody>
      </p:sp>
      <p:sp>
        <p:nvSpPr>
          <p:cNvPr id="389" name="Text Box 385"/>
          <p:cNvSpPr txBox="1">
            <a:spLocks noChangeArrowheads="1"/>
          </p:cNvSpPr>
          <p:nvPr/>
        </p:nvSpPr>
        <p:spPr bwMode="auto">
          <a:xfrm>
            <a:off x="2932113" y="4953000"/>
            <a:ext cx="946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SALES</a:t>
            </a:r>
          </a:p>
        </p:txBody>
      </p:sp>
      <p:sp>
        <p:nvSpPr>
          <p:cNvPr id="390" name="Text Box 386"/>
          <p:cNvSpPr txBox="1">
            <a:spLocks noChangeArrowheads="1"/>
          </p:cNvSpPr>
          <p:nvPr/>
        </p:nvSpPr>
        <p:spPr bwMode="auto">
          <a:xfrm>
            <a:off x="4086225" y="4953000"/>
            <a:ext cx="5143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HR</a:t>
            </a:r>
          </a:p>
        </p:txBody>
      </p:sp>
      <p:sp>
        <p:nvSpPr>
          <p:cNvPr id="391" name="Text Box 387"/>
          <p:cNvSpPr txBox="1">
            <a:spLocks noChangeArrowheads="1"/>
          </p:cNvSpPr>
          <p:nvPr/>
        </p:nvSpPr>
        <p:spPr bwMode="auto">
          <a:xfrm>
            <a:off x="4970463" y="4953000"/>
            <a:ext cx="679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ENG</a:t>
            </a:r>
          </a:p>
        </p:txBody>
      </p:sp>
      <p:sp>
        <p:nvSpPr>
          <p:cNvPr id="392" name="Text Box 388"/>
          <p:cNvSpPr txBox="1">
            <a:spLocks noChangeArrowheads="1"/>
          </p:cNvSpPr>
          <p:nvPr/>
        </p:nvSpPr>
        <p:spPr bwMode="auto">
          <a:xfrm>
            <a:off x="469523" y="5838363"/>
            <a:ext cx="777488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pPr algn="ctr"/>
            <a:r>
              <a:rPr lang="en-US" sz="2400">
                <a:latin typeface="Tahoma" panose="020B0604030504040204" pitchFamily="34" charset="0"/>
                <a:ea typeface="Tahoma" panose="020B0604030504040204" pitchFamily="34" charset="0"/>
                <a:cs typeface="Tahoma" panose="020B0604030504040204" pitchFamily="34" charset="0"/>
              </a:rPr>
              <a:t>A VLAN, then, is a broadcast domain (IP Subnet) </a:t>
            </a:r>
            <a:endParaRPr lang="en-US" sz="2400" smtClean="0">
              <a:latin typeface="Tahoma" panose="020B0604030504040204" pitchFamily="34" charset="0"/>
              <a:ea typeface="Tahoma" panose="020B0604030504040204" pitchFamily="34" charset="0"/>
              <a:cs typeface="Tahoma" panose="020B0604030504040204" pitchFamily="34" charset="0"/>
            </a:endParaRPr>
          </a:p>
          <a:p>
            <a:pPr algn="ctr"/>
            <a:r>
              <a:rPr lang="en-US" sz="2400" smtClean="0">
                <a:latin typeface="Tahoma" panose="020B0604030504040204" pitchFamily="34" charset="0"/>
                <a:ea typeface="Tahoma" panose="020B0604030504040204" pitchFamily="34" charset="0"/>
                <a:cs typeface="Tahoma" panose="020B0604030504040204" pitchFamily="34" charset="0"/>
              </a:rPr>
              <a:t>created </a:t>
            </a:r>
            <a:r>
              <a:rPr lang="en-US" sz="2400">
                <a:latin typeface="Tahoma" panose="020B0604030504040204" pitchFamily="34" charset="0"/>
                <a:ea typeface="Tahoma" panose="020B0604030504040204" pitchFamily="34" charset="0"/>
                <a:cs typeface="Tahoma" panose="020B0604030504040204" pitchFamily="34" charset="0"/>
              </a:rPr>
              <a:t>by one or more switches. </a:t>
            </a:r>
            <a:r>
              <a:rPr lang="en-US" sz="240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endParaRPr lang="en-US">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6038692" y="2349529"/>
            <a:ext cx="2727356" cy="3323987"/>
          </a:xfrm>
          <a:prstGeom prst="rect">
            <a:avLst/>
          </a:prstGeom>
        </p:spPr>
        <p:txBody>
          <a:bodyPr wrap="square">
            <a:spAutoFit/>
          </a:bodyPr>
          <a:lstStyle/>
          <a:p>
            <a:pPr marL="342900" indent="-342900">
              <a:lnSpc>
                <a:spcPct val="250000"/>
              </a:lnSpc>
              <a:buFont typeface="Arial" panose="020B0604020202020204" pitchFamily="34" charset="0"/>
              <a:buChar char="•"/>
            </a:pPr>
            <a:r>
              <a:rPr lang="vi-VN" sz="2800"/>
              <a:t>Phân </a:t>
            </a:r>
            <a:r>
              <a:rPr lang="vi-VN" sz="2800" smtClean="0"/>
              <a:t>đoạn</a:t>
            </a:r>
            <a:endParaRPr lang="en-US" sz="2800" smtClean="0"/>
          </a:p>
          <a:p>
            <a:pPr marL="342900" indent="-342900">
              <a:lnSpc>
                <a:spcPct val="250000"/>
              </a:lnSpc>
              <a:buFont typeface="Arial" panose="020B0604020202020204" pitchFamily="34" charset="0"/>
              <a:buChar char="•"/>
            </a:pPr>
            <a:r>
              <a:rPr lang="vi-VN" sz="2800" smtClean="0"/>
              <a:t>Linh hoạt </a:t>
            </a:r>
            <a:endParaRPr lang="en-US" sz="2800" smtClean="0"/>
          </a:p>
          <a:p>
            <a:pPr marL="342900" indent="-342900">
              <a:lnSpc>
                <a:spcPct val="250000"/>
              </a:lnSpc>
              <a:buFont typeface="Arial" panose="020B0604020202020204" pitchFamily="34" charset="0"/>
              <a:buChar char="•"/>
            </a:pPr>
            <a:r>
              <a:rPr lang="en-US" sz="2800" smtClean="0"/>
              <a:t>A</a:t>
            </a:r>
            <a:r>
              <a:rPr lang="vi-VN" sz="2800" smtClean="0"/>
              <a:t>n </a:t>
            </a:r>
            <a:r>
              <a:rPr lang="vi-VN" sz="2800"/>
              <a:t>ninh</a:t>
            </a:r>
            <a:endParaRPr lang="en-US" sz="2800"/>
          </a:p>
        </p:txBody>
      </p:sp>
    </p:spTree>
    <p:extLst>
      <p:ext uri="{BB962C8B-B14F-4D97-AF65-F5344CB8AC3E}">
        <p14:creationId xmlns:p14="http://schemas.microsoft.com/office/powerpoint/2010/main" val="637194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0000"/>
                </a:solidFill>
                <a:latin typeface="Helvetica" pitchFamily="34" charset="0"/>
              </a:rPr>
              <a:t>VLAN Overview</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26</a:t>
            </a:fld>
            <a:endParaRPr lang="en-GB"/>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7" descr="vl03.jpg"/>
          <p:cNvPicPr>
            <a:picLocks noChangeAspect="1"/>
          </p:cNvPicPr>
          <p:nvPr/>
        </p:nvPicPr>
        <p:blipFill>
          <a:blip r:embed="rId2"/>
          <a:srcRect/>
          <a:stretch>
            <a:fillRect/>
          </a:stretch>
        </p:blipFill>
        <p:spPr bwMode="auto">
          <a:xfrm>
            <a:off x="609600" y="1772816"/>
            <a:ext cx="8077200" cy="4750222"/>
          </a:xfrm>
          <a:prstGeom prst="rect">
            <a:avLst/>
          </a:prstGeom>
          <a:noFill/>
          <a:ln w="9525">
            <a:noFill/>
            <a:miter lim="800000"/>
            <a:headEnd/>
            <a:tailEnd/>
          </a:ln>
        </p:spPr>
      </p:pic>
    </p:spTree>
    <p:extLst>
      <p:ext uri="{BB962C8B-B14F-4D97-AF65-F5344CB8AC3E}">
        <p14:creationId xmlns:p14="http://schemas.microsoft.com/office/powerpoint/2010/main" val="3365152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VLAN Overview(</a:t>
            </a:r>
            <a:r>
              <a:rPr lang="en-US" dirty="0" err="1"/>
              <a:t>Cont</a:t>
            </a:r>
            <a:r>
              <a:rPr lang="en-US" dirty="0"/>
              <a:t>)</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27</a:t>
            </a:fld>
            <a:endParaRPr lang="en-GB"/>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graphicFrame>
        <p:nvGraphicFramePr>
          <p:cNvPr id="8" name="Object 3"/>
          <p:cNvGraphicFramePr>
            <a:graphicFrameLocks noGrp="1" noChangeAspect="1"/>
          </p:cNvGraphicFramePr>
          <p:nvPr>
            <p:ph idx="1"/>
          </p:nvPr>
        </p:nvGraphicFramePr>
        <p:xfrm>
          <a:off x="458788" y="1628775"/>
          <a:ext cx="8221662" cy="4806950"/>
        </p:xfrm>
        <a:graphic>
          <a:graphicData uri="http://schemas.openxmlformats.org/presentationml/2006/ole">
            <mc:AlternateContent xmlns:mc="http://schemas.openxmlformats.org/markup-compatibility/2006">
              <mc:Choice xmlns:v="urn:schemas-microsoft-com:vml" Requires="v">
                <p:oleObj spid="_x0000_s143381" name="Bitmap Image" r:id="rId3" imgW="5238095" imgH="3381847" progId="Paint.Picture">
                  <p:embed/>
                </p:oleObj>
              </mc:Choice>
              <mc:Fallback>
                <p:oleObj name="Bitmap Image" r:id="rId3" imgW="5238095" imgH="338184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1628775"/>
                        <a:ext cx="8221662" cy="4806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2659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Helvetica" pitchFamily="34" charset="0"/>
              </a:rPr>
              <a:t>VLAN </a:t>
            </a:r>
            <a:r>
              <a:rPr lang="en-US" dirty="0" smtClean="0">
                <a:solidFill>
                  <a:srgbClr val="000000"/>
                </a:solidFill>
                <a:latin typeface="Helvetica" pitchFamily="34" charset="0"/>
              </a:rPr>
              <a:t>Operations</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28</a:t>
            </a:fld>
            <a:endParaRPr lang="en-GB"/>
          </a:p>
        </p:txBody>
      </p:sp>
      <p:sp>
        <p:nvSpPr>
          <p:cNvPr id="4" name="Content Placeholder 3"/>
          <p:cNvSpPr>
            <a:spLocks noGrp="1"/>
          </p:cNvSpPr>
          <p:nvPr>
            <p:ph sz="quarter" idx="1"/>
          </p:nvPr>
        </p:nvSpPr>
        <p:spPr>
          <a:xfrm>
            <a:off x="612648" y="1600200"/>
            <a:ext cx="8153400" cy="1468760"/>
          </a:xfrm>
        </p:spPr>
        <p:txBody>
          <a:bodyPr>
            <a:normAutofit/>
          </a:bodyPr>
          <a:lstStyle/>
          <a:p>
            <a:endParaRPr lang="en-US" sz="3200" dirty="0">
              <a:latin typeface="Helvetica" charset="0"/>
            </a:endParaRPr>
          </a:p>
          <a:p>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grpSp>
        <p:nvGrpSpPr>
          <p:cNvPr id="6" name="Group 3"/>
          <p:cNvGrpSpPr>
            <a:grpSpLocks/>
          </p:cNvGrpSpPr>
          <p:nvPr/>
        </p:nvGrpSpPr>
        <p:grpSpPr bwMode="auto">
          <a:xfrm>
            <a:off x="1058416" y="3195928"/>
            <a:ext cx="5169768" cy="3545438"/>
            <a:chOff x="432" y="1520"/>
            <a:chExt cx="1824" cy="1494"/>
          </a:xfrm>
        </p:grpSpPr>
        <p:sp>
          <p:nvSpPr>
            <p:cNvPr id="7" name="Text Box 4"/>
            <p:cNvSpPr txBox="1">
              <a:spLocks noChangeArrowheads="1"/>
            </p:cNvSpPr>
            <p:nvPr/>
          </p:nvSpPr>
          <p:spPr bwMode="auto">
            <a:xfrm>
              <a:off x="960" y="1520"/>
              <a:ext cx="79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2000">
                  <a:latin typeface="Helvetica" charset="0"/>
                </a:rPr>
                <a:t>Switch A</a:t>
              </a:r>
            </a:p>
          </p:txBody>
        </p:sp>
        <p:sp>
          <p:nvSpPr>
            <p:cNvPr id="8" name="Rectangle 5"/>
            <p:cNvSpPr>
              <a:spLocks noChangeArrowheads="1"/>
            </p:cNvSpPr>
            <p:nvPr/>
          </p:nvSpPr>
          <p:spPr bwMode="auto">
            <a:xfrm>
              <a:off x="432" y="1728"/>
              <a:ext cx="1824" cy="768"/>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9" name="Freeform 6"/>
            <p:cNvSpPr>
              <a:spLocks/>
            </p:cNvSpPr>
            <p:nvPr/>
          </p:nvSpPr>
          <p:spPr bwMode="auto">
            <a:xfrm>
              <a:off x="599"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accent2"/>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0" name="Group 7"/>
            <p:cNvGrpSpPr>
              <a:grpSpLocks/>
            </p:cNvGrpSpPr>
            <p:nvPr/>
          </p:nvGrpSpPr>
          <p:grpSpPr bwMode="auto">
            <a:xfrm>
              <a:off x="642" y="2426"/>
              <a:ext cx="295" cy="191"/>
              <a:chOff x="960" y="3552"/>
              <a:chExt cx="816" cy="528"/>
            </a:xfrm>
          </p:grpSpPr>
          <p:sp>
            <p:nvSpPr>
              <p:cNvPr id="31" name="Line 8"/>
              <p:cNvSpPr>
                <a:spLocks noChangeShapeType="1"/>
              </p:cNvSpPr>
              <p:nvPr/>
            </p:nvSpPr>
            <p:spPr bwMode="auto">
              <a:xfrm>
                <a:off x="960"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2" name="Line 9"/>
              <p:cNvSpPr>
                <a:spLocks noChangeShapeType="1"/>
              </p:cNvSpPr>
              <p:nvPr/>
            </p:nvSpPr>
            <p:spPr bwMode="auto">
              <a:xfrm>
                <a:off x="1232"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3" name="Line 10"/>
              <p:cNvSpPr>
                <a:spLocks noChangeShapeType="1"/>
              </p:cNvSpPr>
              <p:nvPr/>
            </p:nvSpPr>
            <p:spPr bwMode="auto">
              <a:xfrm>
                <a:off x="1504"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4" name="Line 11"/>
              <p:cNvSpPr>
                <a:spLocks noChangeShapeType="1"/>
              </p:cNvSpPr>
              <p:nvPr/>
            </p:nvSpPr>
            <p:spPr bwMode="auto">
              <a:xfrm>
                <a:off x="1776"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1" name="Freeform 12"/>
            <p:cNvSpPr>
              <a:spLocks/>
            </p:cNvSpPr>
            <p:nvPr/>
          </p:nvSpPr>
          <p:spPr bwMode="auto">
            <a:xfrm>
              <a:off x="1145"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2" name="Group 13"/>
            <p:cNvGrpSpPr>
              <a:grpSpLocks/>
            </p:cNvGrpSpPr>
            <p:nvPr/>
          </p:nvGrpSpPr>
          <p:grpSpPr bwMode="auto">
            <a:xfrm>
              <a:off x="1188" y="2426"/>
              <a:ext cx="295" cy="191"/>
              <a:chOff x="960" y="3552"/>
              <a:chExt cx="816" cy="528"/>
            </a:xfrm>
          </p:grpSpPr>
          <p:sp>
            <p:nvSpPr>
              <p:cNvPr id="27" name="Line 14"/>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8" name="Line 15"/>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9" name="Line 16"/>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 name="Line 17"/>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3" name="Freeform 18"/>
            <p:cNvSpPr>
              <a:spLocks/>
            </p:cNvSpPr>
            <p:nvPr/>
          </p:nvSpPr>
          <p:spPr bwMode="auto">
            <a:xfrm>
              <a:off x="1682"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4" name="Group 19"/>
            <p:cNvGrpSpPr>
              <a:grpSpLocks/>
            </p:cNvGrpSpPr>
            <p:nvPr/>
          </p:nvGrpSpPr>
          <p:grpSpPr bwMode="auto">
            <a:xfrm>
              <a:off x="1725" y="2426"/>
              <a:ext cx="295" cy="191"/>
              <a:chOff x="960" y="3552"/>
              <a:chExt cx="816" cy="528"/>
            </a:xfrm>
          </p:grpSpPr>
          <p:sp>
            <p:nvSpPr>
              <p:cNvPr id="23" name="Line 20"/>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4" name="Line 21"/>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5" name="Line 22"/>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6" name="Line 23"/>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5" name="Line 24"/>
            <p:cNvSpPr>
              <a:spLocks noChangeShapeType="1"/>
            </p:cNvSpPr>
            <p:nvPr/>
          </p:nvSpPr>
          <p:spPr bwMode="auto">
            <a:xfrm>
              <a:off x="815" y="1872"/>
              <a:ext cx="1058"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16" name="Line 25"/>
            <p:cNvSpPr>
              <a:spLocks noChangeShapeType="1"/>
            </p:cNvSpPr>
            <p:nvPr/>
          </p:nvSpPr>
          <p:spPr bwMode="auto">
            <a:xfrm>
              <a:off x="815" y="1993"/>
              <a:ext cx="1058"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17" name="AutoShape 26"/>
            <p:cNvSpPr>
              <a:spLocks/>
            </p:cNvSpPr>
            <p:nvPr/>
          </p:nvSpPr>
          <p:spPr bwMode="auto">
            <a:xfrm rot="5400000">
              <a:off x="1847"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18" name="Text Box 27"/>
            <p:cNvSpPr txBox="1">
              <a:spLocks noChangeArrowheads="1"/>
            </p:cNvSpPr>
            <p:nvPr/>
          </p:nvSpPr>
          <p:spPr bwMode="auto">
            <a:xfrm>
              <a:off x="1680" y="2688"/>
              <a:ext cx="439"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Green</a:t>
              </a:r>
            </a:p>
            <a:p>
              <a:r>
                <a:rPr lang="en-US" sz="1400">
                  <a:latin typeface="Helvetica" charset="0"/>
                </a:rPr>
                <a:t>VLAN</a:t>
              </a:r>
            </a:p>
          </p:txBody>
        </p:sp>
        <p:sp>
          <p:nvSpPr>
            <p:cNvPr id="19" name="AutoShape 28"/>
            <p:cNvSpPr>
              <a:spLocks/>
            </p:cNvSpPr>
            <p:nvPr/>
          </p:nvSpPr>
          <p:spPr bwMode="auto">
            <a:xfrm rot="5400000">
              <a:off x="1315"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0" name="Text Box 29"/>
            <p:cNvSpPr txBox="1">
              <a:spLocks noChangeArrowheads="1"/>
            </p:cNvSpPr>
            <p:nvPr/>
          </p:nvSpPr>
          <p:spPr bwMode="auto">
            <a:xfrm>
              <a:off x="1144" y="2688"/>
              <a:ext cx="452"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Black</a:t>
              </a:r>
            </a:p>
            <a:p>
              <a:r>
                <a:rPr lang="en-US" sz="1400">
                  <a:latin typeface="Helvetica" charset="0"/>
                </a:rPr>
                <a:t>VLAN </a:t>
              </a:r>
            </a:p>
          </p:txBody>
        </p:sp>
        <p:sp>
          <p:nvSpPr>
            <p:cNvPr id="21" name="AutoShape 30"/>
            <p:cNvSpPr>
              <a:spLocks/>
            </p:cNvSpPr>
            <p:nvPr/>
          </p:nvSpPr>
          <p:spPr bwMode="auto">
            <a:xfrm rot="5400000">
              <a:off x="761"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2" name="Text Box 31"/>
            <p:cNvSpPr txBox="1">
              <a:spLocks noChangeArrowheads="1"/>
            </p:cNvSpPr>
            <p:nvPr/>
          </p:nvSpPr>
          <p:spPr bwMode="auto">
            <a:xfrm>
              <a:off x="604" y="2741"/>
              <a:ext cx="262" cy="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smtClean="0">
                  <a:latin typeface="Helvetica" charset="0"/>
                </a:rPr>
                <a:t>Yellow</a:t>
              </a:r>
              <a:endParaRPr lang="en-US" sz="1400">
                <a:latin typeface="Helvetica" charset="0"/>
              </a:endParaRPr>
            </a:p>
            <a:p>
              <a:r>
                <a:rPr lang="en-US" sz="1400">
                  <a:latin typeface="Helvetica" charset="0"/>
                </a:rPr>
                <a:t>VLAN</a:t>
              </a:r>
            </a:p>
          </p:txBody>
        </p:sp>
      </p:grpSp>
      <p:sp>
        <p:nvSpPr>
          <p:cNvPr id="35" name="Rectangle 34"/>
          <p:cNvSpPr/>
          <p:nvPr/>
        </p:nvSpPr>
        <p:spPr>
          <a:xfrm>
            <a:off x="323528" y="1484784"/>
            <a:ext cx="8712968" cy="1846659"/>
          </a:xfrm>
          <a:prstGeom prst="rect">
            <a:avLst/>
          </a:prstGeom>
        </p:spPr>
        <p:txBody>
          <a:bodyPr wrap="square">
            <a:spAutoFit/>
          </a:bodyPr>
          <a:lstStyle/>
          <a:p>
            <a:pPr marL="342900" indent="-342900">
              <a:lnSpc>
                <a:spcPct val="150000"/>
              </a:lnSpc>
              <a:buFont typeface="Arial" panose="020B0604020202020204" pitchFamily="34" charset="0"/>
              <a:buChar char="•"/>
            </a:pPr>
            <a:r>
              <a:rPr lang="vi-VN" sz="2400">
                <a:latin typeface="+mj-lt"/>
              </a:rPr>
              <a:t>Mỗi VLAN </a:t>
            </a:r>
            <a:r>
              <a:rPr lang="vi-VN" sz="2400" smtClean="0">
                <a:latin typeface="+mj-lt"/>
              </a:rPr>
              <a:t>giống </a:t>
            </a:r>
            <a:r>
              <a:rPr lang="vi-VN" sz="2400">
                <a:latin typeface="+mj-lt"/>
              </a:rPr>
              <a:t>như một cây cầu riêng biệt </a:t>
            </a:r>
            <a:endParaRPr lang="en-US" sz="2400" smtClean="0">
              <a:latin typeface="+mj-lt"/>
            </a:endParaRPr>
          </a:p>
          <a:p>
            <a:pPr marL="342900" indent="-342900">
              <a:lnSpc>
                <a:spcPct val="150000"/>
              </a:lnSpc>
              <a:buFont typeface="Arial" panose="020B0604020202020204" pitchFamily="34" charset="0"/>
              <a:buChar char="•"/>
            </a:pPr>
            <a:r>
              <a:rPr lang="vi-VN" sz="2400" smtClean="0">
                <a:latin typeface="+mj-lt"/>
              </a:rPr>
              <a:t>Mỗi </a:t>
            </a:r>
            <a:r>
              <a:rPr lang="vi-VN" sz="2400">
                <a:latin typeface="+mj-lt"/>
              </a:rPr>
              <a:t>cổng trên switch có thể được gán cho một VLAN. </a:t>
            </a:r>
            <a:endParaRPr lang="en-US" sz="2400" smtClean="0">
              <a:latin typeface="+mj-lt"/>
            </a:endParaRPr>
          </a:p>
          <a:p>
            <a:pPr marL="342900" indent="-342900">
              <a:lnSpc>
                <a:spcPct val="150000"/>
              </a:lnSpc>
              <a:buFont typeface="Arial" panose="020B0604020202020204" pitchFamily="34" charset="0"/>
              <a:buChar char="•"/>
            </a:pPr>
            <a:r>
              <a:rPr lang="vi-VN" sz="2400" smtClean="0">
                <a:latin typeface="+mj-lt"/>
              </a:rPr>
              <a:t>Theo </a:t>
            </a:r>
            <a:r>
              <a:rPr lang="vi-VN" sz="2400">
                <a:latin typeface="+mj-lt"/>
              </a:rPr>
              <a:t>mặc định, </a:t>
            </a:r>
            <a:r>
              <a:rPr lang="vi-VN" sz="2400" smtClean="0">
                <a:latin typeface="+mj-lt"/>
              </a:rPr>
              <a:t>tất </a:t>
            </a:r>
            <a:r>
              <a:rPr lang="vi-VN" sz="2400">
                <a:latin typeface="+mj-lt"/>
              </a:rPr>
              <a:t>cả các cổng trên</a:t>
            </a:r>
            <a:r>
              <a:rPr lang="vi-VN" sz="2800">
                <a:latin typeface="+mj-lt"/>
              </a:rPr>
              <a:t> </a:t>
            </a:r>
            <a:r>
              <a:rPr lang="en-US" sz="2800" smtClean="0">
                <a:latin typeface="+mj-lt"/>
              </a:rPr>
              <a:t>switch </a:t>
            </a:r>
            <a:r>
              <a:rPr lang="en-US" sz="2400" smtClean="0">
                <a:latin typeface="+mj-lt"/>
              </a:rPr>
              <a:t>là </a:t>
            </a:r>
            <a:r>
              <a:rPr lang="vi-VN" sz="2400" smtClean="0">
                <a:latin typeface="+mj-lt"/>
              </a:rPr>
              <a:t>VLAN 1</a:t>
            </a:r>
            <a:endParaRPr lang="en-US" sz="2400">
              <a:latin typeface="+mj-lt"/>
            </a:endParaRPr>
          </a:p>
        </p:txBody>
      </p:sp>
    </p:spTree>
    <p:extLst>
      <p:ext uri="{BB962C8B-B14F-4D97-AF65-F5344CB8AC3E}">
        <p14:creationId xmlns:p14="http://schemas.microsoft.com/office/powerpoint/2010/main" val="3552292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Helvetica" pitchFamily="34" charset="0"/>
              </a:rPr>
              <a:t>VLAN </a:t>
            </a:r>
            <a:r>
              <a:rPr lang="en-US" dirty="0" smtClean="0">
                <a:solidFill>
                  <a:srgbClr val="000000"/>
                </a:solidFill>
                <a:latin typeface="Helvetica" pitchFamily="34" charset="0"/>
              </a:rPr>
              <a:t>Operations</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29</a:t>
            </a:fld>
            <a:endParaRPr lang="en-GB"/>
          </a:p>
        </p:txBody>
      </p:sp>
      <p:sp>
        <p:nvSpPr>
          <p:cNvPr id="4" name="Content Placeholder 3"/>
          <p:cNvSpPr>
            <a:spLocks noGrp="1"/>
          </p:cNvSpPr>
          <p:nvPr>
            <p:ph sz="quarter" idx="1"/>
          </p:nvPr>
        </p:nvSpPr>
        <p:spPr>
          <a:xfrm>
            <a:off x="612648" y="1600200"/>
            <a:ext cx="8153400" cy="1396752"/>
          </a:xfrm>
        </p:spPr>
        <p:txBody>
          <a:bodyPr>
            <a:normAutofit fontScale="70000" lnSpcReduction="20000"/>
          </a:bodyPr>
          <a:lstStyle/>
          <a:p>
            <a:pPr algn="just">
              <a:lnSpc>
                <a:spcPct val="120000"/>
              </a:lnSpc>
              <a:buClr>
                <a:schemeClr val="accent1"/>
              </a:buClr>
              <a:buFontTx/>
              <a:buChar char="•"/>
            </a:pPr>
            <a:r>
              <a:rPr lang="vi-VN"/>
              <a:t>VLAN có thể </a:t>
            </a:r>
            <a:r>
              <a:rPr lang="en-US" smtClean="0"/>
              <a:t>có </a:t>
            </a:r>
            <a:r>
              <a:rPr lang="vi-VN" smtClean="0"/>
              <a:t>chiều </a:t>
            </a:r>
            <a:r>
              <a:rPr lang="vi-VN"/>
              <a:t>dài qua nhiều thiết bị chuyển mạch </a:t>
            </a:r>
            <a:endParaRPr lang="en-US" smtClean="0"/>
          </a:p>
          <a:p>
            <a:pPr algn="just">
              <a:lnSpc>
                <a:spcPct val="120000"/>
              </a:lnSpc>
              <a:buClr>
                <a:schemeClr val="accent1"/>
              </a:buClr>
              <a:buFontTx/>
              <a:buChar char="•"/>
            </a:pPr>
            <a:r>
              <a:rPr lang="vi-VN" smtClean="0"/>
              <a:t>Để </a:t>
            </a:r>
            <a:r>
              <a:rPr lang="vi-VN"/>
              <a:t>cho phép VLAN để chiều dài qua nhiều thiết bị chuyển mạch, kết nối giữa thiết bị chuyển mạch phải thuộc về </a:t>
            </a:r>
            <a:r>
              <a:rPr lang="en-US" smtClean="0"/>
              <a:t>nhiều </a:t>
            </a:r>
            <a:r>
              <a:rPr lang="vi-VN" smtClean="0"/>
              <a:t>VLAN.</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grpSp>
        <p:nvGrpSpPr>
          <p:cNvPr id="6" name="Group 3"/>
          <p:cNvGrpSpPr>
            <a:grpSpLocks/>
          </p:cNvGrpSpPr>
          <p:nvPr/>
        </p:nvGrpSpPr>
        <p:grpSpPr bwMode="auto">
          <a:xfrm>
            <a:off x="784224" y="2897906"/>
            <a:ext cx="3211711" cy="3699446"/>
            <a:chOff x="432" y="1440"/>
            <a:chExt cx="1824" cy="1574"/>
          </a:xfrm>
        </p:grpSpPr>
        <p:sp>
          <p:nvSpPr>
            <p:cNvPr id="7" name="Text Box 4"/>
            <p:cNvSpPr txBox="1">
              <a:spLocks noChangeArrowheads="1"/>
            </p:cNvSpPr>
            <p:nvPr/>
          </p:nvSpPr>
          <p:spPr bwMode="auto">
            <a:xfrm>
              <a:off x="960" y="1440"/>
              <a:ext cx="79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2000">
                  <a:latin typeface="Helvetica" charset="0"/>
                </a:rPr>
                <a:t>Switch A</a:t>
              </a:r>
            </a:p>
          </p:txBody>
        </p:sp>
        <p:sp>
          <p:nvSpPr>
            <p:cNvPr id="8" name="Rectangle 5"/>
            <p:cNvSpPr>
              <a:spLocks noChangeArrowheads="1"/>
            </p:cNvSpPr>
            <p:nvPr/>
          </p:nvSpPr>
          <p:spPr bwMode="auto">
            <a:xfrm>
              <a:off x="432" y="1728"/>
              <a:ext cx="1824" cy="768"/>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9" name="Freeform 6"/>
            <p:cNvSpPr>
              <a:spLocks/>
            </p:cNvSpPr>
            <p:nvPr/>
          </p:nvSpPr>
          <p:spPr bwMode="auto">
            <a:xfrm>
              <a:off x="599"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accent2"/>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0" name="Group 7"/>
            <p:cNvGrpSpPr>
              <a:grpSpLocks/>
            </p:cNvGrpSpPr>
            <p:nvPr/>
          </p:nvGrpSpPr>
          <p:grpSpPr bwMode="auto">
            <a:xfrm>
              <a:off x="642" y="2426"/>
              <a:ext cx="295" cy="191"/>
              <a:chOff x="960" y="3552"/>
              <a:chExt cx="816" cy="528"/>
            </a:xfrm>
          </p:grpSpPr>
          <p:sp>
            <p:nvSpPr>
              <p:cNvPr id="31" name="Line 8"/>
              <p:cNvSpPr>
                <a:spLocks noChangeShapeType="1"/>
              </p:cNvSpPr>
              <p:nvPr/>
            </p:nvSpPr>
            <p:spPr bwMode="auto">
              <a:xfrm>
                <a:off x="960"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2" name="Line 9"/>
              <p:cNvSpPr>
                <a:spLocks noChangeShapeType="1"/>
              </p:cNvSpPr>
              <p:nvPr/>
            </p:nvSpPr>
            <p:spPr bwMode="auto">
              <a:xfrm>
                <a:off x="1232"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3" name="Line 10"/>
              <p:cNvSpPr>
                <a:spLocks noChangeShapeType="1"/>
              </p:cNvSpPr>
              <p:nvPr/>
            </p:nvSpPr>
            <p:spPr bwMode="auto">
              <a:xfrm>
                <a:off x="1504"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4" name="Line 11"/>
              <p:cNvSpPr>
                <a:spLocks noChangeShapeType="1"/>
              </p:cNvSpPr>
              <p:nvPr/>
            </p:nvSpPr>
            <p:spPr bwMode="auto">
              <a:xfrm>
                <a:off x="1776"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1" name="Freeform 12"/>
            <p:cNvSpPr>
              <a:spLocks/>
            </p:cNvSpPr>
            <p:nvPr/>
          </p:nvSpPr>
          <p:spPr bwMode="auto">
            <a:xfrm>
              <a:off x="1145"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2" name="Group 13"/>
            <p:cNvGrpSpPr>
              <a:grpSpLocks/>
            </p:cNvGrpSpPr>
            <p:nvPr/>
          </p:nvGrpSpPr>
          <p:grpSpPr bwMode="auto">
            <a:xfrm>
              <a:off x="1188" y="2426"/>
              <a:ext cx="295" cy="191"/>
              <a:chOff x="960" y="3552"/>
              <a:chExt cx="816" cy="528"/>
            </a:xfrm>
          </p:grpSpPr>
          <p:sp>
            <p:nvSpPr>
              <p:cNvPr id="27" name="Line 14"/>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8" name="Line 15"/>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9" name="Line 16"/>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 name="Line 17"/>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3" name="Freeform 18"/>
            <p:cNvSpPr>
              <a:spLocks/>
            </p:cNvSpPr>
            <p:nvPr/>
          </p:nvSpPr>
          <p:spPr bwMode="auto">
            <a:xfrm>
              <a:off x="1682"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4" name="Group 19"/>
            <p:cNvGrpSpPr>
              <a:grpSpLocks/>
            </p:cNvGrpSpPr>
            <p:nvPr/>
          </p:nvGrpSpPr>
          <p:grpSpPr bwMode="auto">
            <a:xfrm>
              <a:off x="1725" y="2426"/>
              <a:ext cx="295" cy="191"/>
              <a:chOff x="960" y="3552"/>
              <a:chExt cx="816" cy="528"/>
            </a:xfrm>
          </p:grpSpPr>
          <p:sp>
            <p:nvSpPr>
              <p:cNvPr id="23" name="Line 20"/>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4" name="Line 21"/>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5" name="Line 22"/>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6" name="Line 23"/>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5" name="Line 24"/>
            <p:cNvSpPr>
              <a:spLocks noChangeShapeType="1"/>
            </p:cNvSpPr>
            <p:nvPr/>
          </p:nvSpPr>
          <p:spPr bwMode="auto">
            <a:xfrm>
              <a:off x="815" y="1872"/>
              <a:ext cx="1058"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16" name="Line 25"/>
            <p:cNvSpPr>
              <a:spLocks noChangeShapeType="1"/>
            </p:cNvSpPr>
            <p:nvPr/>
          </p:nvSpPr>
          <p:spPr bwMode="auto">
            <a:xfrm>
              <a:off x="815" y="1993"/>
              <a:ext cx="1058"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17" name="AutoShape 26"/>
            <p:cNvSpPr>
              <a:spLocks/>
            </p:cNvSpPr>
            <p:nvPr/>
          </p:nvSpPr>
          <p:spPr bwMode="auto">
            <a:xfrm rot="5400000">
              <a:off x="1847"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18" name="Text Box 27"/>
            <p:cNvSpPr txBox="1">
              <a:spLocks noChangeArrowheads="1"/>
            </p:cNvSpPr>
            <p:nvPr/>
          </p:nvSpPr>
          <p:spPr bwMode="auto">
            <a:xfrm>
              <a:off x="1680" y="2688"/>
              <a:ext cx="439"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Green</a:t>
              </a:r>
            </a:p>
            <a:p>
              <a:r>
                <a:rPr lang="en-US" sz="1400">
                  <a:latin typeface="Helvetica" charset="0"/>
                </a:rPr>
                <a:t>VLAN</a:t>
              </a:r>
            </a:p>
          </p:txBody>
        </p:sp>
        <p:sp>
          <p:nvSpPr>
            <p:cNvPr id="19" name="AutoShape 28"/>
            <p:cNvSpPr>
              <a:spLocks/>
            </p:cNvSpPr>
            <p:nvPr/>
          </p:nvSpPr>
          <p:spPr bwMode="auto">
            <a:xfrm rot="5400000">
              <a:off x="1315"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0" name="Text Box 29"/>
            <p:cNvSpPr txBox="1">
              <a:spLocks noChangeArrowheads="1"/>
            </p:cNvSpPr>
            <p:nvPr/>
          </p:nvSpPr>
          <p:spPr bwMode="auto">
            <a:xfrm>
              <a:off x="1144" y="2688"/>
              <a:ext cx="452"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Black</a:t>
              </a:r>
            </a:p>
            <a:p>
              <a:r>
                <a:rPr lang="en-US" sz="1400">
                  <a:latin typeface="Helvetica" charset="0"/>
                </a:rPr>
                <a:t>VLAN </a:t>
              </a:r>
            </a:p>
          </p:txBody>
        </p:sp>
        <p:sp>
          <p:nvSpPr>
            <p:cNvPr id="21" name="AutoShape 30"/>
            <p:cNvSpPr>
              <a:spLocks/>
            </p:cNvSpPr>
            <p:nvPr/>
          </p:nvSpPr>
          <p:spPr bwMode="auto">
            <a:xfrm rot="5400000">
              <a:off x="761"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2" name="Text Box 31"/>
            <p:cNvSpPr txBox="1">
              <a:spLocks noChangeArrowheads="1"/>
            </p:cNvSpPr>
            <p:nvPr/>
          </p:nvSpPr>
          <p:spPr bwMode="auto">
            <a:xfrm>
              <a:off x="604" y="2740"/>
              <a:ext cx="422" cy="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smtClean="0">
                  <a:latin typeface="Helvetica" charset="0"/>
                </a:rPr>
                <a:t>Yellow</a:t>
              </a:r>
              <a:endParaRPr lang="en-US" sz="1400">
                <a:latin typeface="Helvetica" charset="0"/>
              </a:endParaRPr>
            </a:p>
            <a:p>
              <a:r>
                <a:rPr lang="en-US" sz="1400">
                  <a:latin typeface="Helvetica" charset="0"/>
                </a:rPr>
                <a:t>VLAN</a:t>
              </a:r>
            </a:p>
          </p:txBody>
        </p:sp>
      </p:grpSp>
      <p:sp>
        <p:nvSpPr>
          <p:cNvPr id="35" name="Text Box 32"/>
          <p:cNvSpPr txBox="1">
            <a:spLocks noChangeArrowheads="1"/>
          </p:cNvSpPr>
          <p:nvPr/>
        </p:nvSpPr>
        <p:spPr bwMode="auto">
          <a:xfrm>
            <a:off x="6270625" y="2897906"/>
            <a:ext cx="12557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2000">
                <a:latin typeface="Helvetica" charset="0"/>
              </a:rPr>
              <a:t>Switch B</a:t>
            </a:r>
          </a:p>
        </p:txBody>
      </p:sp>
      <p:sp>
        <p:nvSpPr>
          <p:cNvPr id="36" name="Rectangle 33"/>
          <p:cNvSpPr>
            <a:spLocks noChangeArrowheads="1"/>
          </p:cNvSpPr>
          <p:nvPr/>
        </p:nvSpPr>
        <p:spPr bwMode="auto">
          <a:xfrm>
            <a:off x="5432425" y="3355106"/>
            <a:ext cx="2895600" cy="1219200"/>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37" name="Freeform 34"/>
          <p:cNvSpPr>
            <a:spLocks/>
          </p:cNvSpPr>
          <p:nvPr/>
        </p:nvSpPr>
        <p:spPr bwMode="auto">
          <a:xfrm>
            <a:off x="5697538" y="4105994"/>
            <a:ext cx="604837" cy="323850"/>
          </a:xfrm>
          <a:custGeom>
            <a:avLst/>
            <a:gdLst>
              <a:gd name="T0" fmla="*/ 0 w 816"/>
              <a:gd name="T1" fmla="*/ 2971 h 436"/>
              <a:gd name="T2" fmla="*/ 0 w 816"/>
              <a:gd name="T3" fmla="*/ 323850 h 436"/>
              <a:gd name="T4" fmla="*/ 604837 w 816"/>
              <a:gd name="T5" fmla="*/ 323850 h 436"/>
              <a:gd name="T6" fmla="*/ 604837 w 816"/>
              <a:gd name="T7" fmla="*/ 0 h 436"/>
              <a:gd name="T8" fmla="*/ 536645 w 816"/>
              <a:gd name="T9" fmla="*/ 65364 h 436"/>
              <a:gd name="T10" fmla="*/ 412119 w 816"/>
              <a:gd name="T11" fmla="*/ 124786 h 436"/>
              <a:gd name="T12" fmla="*/ 305383 w 816"/>
              <a:gd name="T13" fmla="*/ 142613 h 436"/>
              <a:gd name="T14" fmla="*/ 192718 w 816"/>
              <a:gd name="T15" fmla="*/ 124786 h 436"/>
              <a:gd name="T16" fmla="*/ 68192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accent2"/>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38" name="Group 35"/>
          <p:cNvGrpSpPr>
            <a:grpSpLocks/>
          </p:cNvGrpSpPr>
          <p:nvPr/>
        </p:nvGrpSpPr>
        <p:grpSpPr bwMode="auto">
          <a:xfrm>
            <a:off x="5765800" y="4463181"/>
            <a:ext cx="468313" cy="303213"/>
            <a:chOff x="960" y="3552"/>
            <a:chExt cx="816" cy="528"/>
          </a:xfrm>
        </p:grpSpPr>
        <p:sp>
          <p:nvSpPr>
            <p:cNvPr id="39" name="Line 36"/>
            <p:cNvSpPr>
              <a:spLocks noChangeShapeType="1"/>
            </p:cNvSpPr>
            <p:nvPr/>
          </p:nvSpPr>
          <p:spPr bwMode="auto">
            <a:xfrm>
              <a:off x="960"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0" name="Line 37"/>
            <p:cNvSpPr>
              <a:spLocks noChangeShapeType="1"/>
            </p:cNvSpPr>
            <p:nvPr/>
          </p:nvSpPr>
          <p:spPr bwMode="auto">
            <a:xfrm>
              <a:off x="1232"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1" name="Line 38"/>
            <p:cNvSpPr>
              <a:spLocks noChangeShapeType="1"/>
            </p:cNvSpPr>
            <p:nvPr/>
          </p:nvSpPr>
          <p:spPr bwMode="auto">
            <a:xfrm>
              <a:off x="1504"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2" name="Line 39"/>
            <p:cNvSpPr>
              <a:spLocks noChangeShapeType="1"/>
            </p:cNvSpPr>
            <p:nvPr/>
          </p:nvSpPr>
          <p:spPr bwMode="auto">
            <a:xfrm>
              <a:off x="1776"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43" name="Freeform 40"/>
          <p:cNvSpPr>
            <a:spLocks/>
          </p:cNvSpPr>
          <p:nvPr/>
        </p:nvSpPr>
        <p:spPr bwMode="auto">
          <a:xfrm>
            <a:off x="6564313" y="4105994"/>
            <a:ext cx="604837" cy="323850"/>
          </a:xfrm>
          <a:custGeom>
            <a:avLst/>
            <a:gdLst>
              <a:gd name="T0" fmla="*/ 0 w 816"/>
              <a:gd name="T1" fmla="*/ 2971 h 436"/>
              <a:gd name="T2" fmla="*/ 0 w 816"/>
              <a:gd name="T3" fmla="*/ 323850 h 436"/>
              <a:gd name="T4" fmla="*/ 604837 w 816"/>
              <a:gd name="T5" fmla="*/ 323850 h 436"/>
              <a:gd name="T6" fmla="*/ 604837 w 816"/>
              <a:gd name="T7" fmla="*/ 0 h 436"/>
              <a:gd name="T8" fmla="*/ 536645 w 816"/>
              <a:gd name="T9" fmla="*/ 65364 h 436"/>
              <a:gd name="T10" fmla="*/ 412119 w 816"/>
              <a:gd name="T11" fmla="*/ 124786 h 436"/>
              <a:gd name="T12" fmla="*/ 305383 w 816"/>
              <a:gd name="T13" fmla="*/ 142613 h 436"/>
              <a:gd name="T14" fmla="*/ 192718 w 816"/>
              <a:gd name="T15" fmla="*/ 124786 h 436"/>
              <a:gd name="T16" fmla="*/ 68192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44" name="Group 41"/>
          <p:cNvGrpSpPr>
            <a:grpSpLocks/>
          </p:cNvGrpSpPr>
          <p:nvPr/>
        </p:nvGrpSpPr>
        <p:grpSpPr bwMode="auto">
          <a:xfrm>
            <a:off x="6632575" y="4463181"/>
            <a:ext cx="468313" cy="303213"/>
            <a:chOff x="960" y="3552"/>
            <a:chExt cx="816" cy="528"/>
          </a:xfrm>
        </p:grpSpPr>
        <p:sp>
          <p:nvSpPr>
            <p:cNvPr id="45" name="Line 42"/>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6" name="Line 43"/>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7" name="Line 44"/>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8" name="Line 45"/>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49" name="Freeform 46"/>
          <p:cNvSpPr>
            <a:spLocks/>
          </p:cNvSpPr>
          <p:nvPr/>
        </p:nvSpPr>
        <p:spPr bwMode="auto">
          <a:xfrm>
            <a:off x="7416800" y="4105994"/>
            <a:ext cx="604838" cy="323850"/>
          </a:xfrm>
          <a:custGeom>
            <a:avLst/>
            <a:gdLst>
              <a:gd name="T0" fmla="*/ 0 w 816"/>
              <a:gd name="T1" fmla="*/ 2971 h 436"/>
              <a:gd name="T2" fmla="*/ 0 w 816"/>
              <a:gd name="T3" fmla="*/ 323850 h 436"/>
              <a:gd name="T4" fmla="*/ 604838 w 816"/>
              <a:gd name="T5" fmla="*/ 323850 h 436"/>
              <a:gd name="T6" fmla="*/ 604838 w 816"/>
              <a:gd name="T7" fmla="*/ 0 h 436"/>
              <a:gd name="T8" fmla="*/ 536646 w 816"/>
              <a:gd name="T9" fmla="*/ 65364 h 436"/>
              <a:gd name="T10" fmla="*/ 412120 w 816"/>
              <a:gd name="T11" fmla="*/ 124786 h 436"/>
              <a:gd name="T12" fmla="*/ 305384 w 816"/>
              <a:gd name="T13" fmla="*/ 142613 h 436"/>
              <a:gd name="T14" fmla="*/ 192718 w 816"/>
              <a:gd name="T15" fmla="*/ 124786 h 436"/>
              <a:gd name="T16" fmla="*/ 68193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50" name="Group 47"/>
          <p:cNvGrpSpPr>
            <a:grpSpLocks/>
          </p:cNvGrpSpPr>
          <p:nvPr/>
        </p:nvGrpSpPr>
        <p:grpSpPr bwMode="auto">
          <a:xfrm>
            <a:off x="7485063" y="4463181"/>
            <a:ext cx="468312" cy="303213"/>
            <a:chOff x="960" y="3552"/>
            <a:chExt cx="816" cy="528"/>
          </a:xfrm>
        </p:grpSpPr>
        <p:sp>
          <p:nvSpPr>
            <p:cNvPr id="51" name="Line 48"/>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2" name="Line 49"/>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3" name="Line 50"/>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4" name="Line 51"/>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55" name="Line 52"/>
          <p:cNvSpPr>
            <a:spLocks noChangeShapeType="1"/>
          </p:cNvSpPr>
          <p:nvPr/>
        </p:nvSpPr>
        <p:spPr bwMode="auto">
          <a:xfrm>
            <a:off x="6040438" y="3583706"/>
            <a:ext cx="1679575"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6" name="Line 53"/>
          <p:cNvSpPr>
            <a:spLocks noChangeShapeType="1"/>
          </p:cNvSpPr>
          <p:nvPr/>
        </p:nvSpPr>
        <p:spPr bwMode="auto">
          <a:xfrm>
            <a:off x="6040438" y="3775794"/>
            <a:ext cx="1679575"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7" name="AutoShape 54"/>
          <p:cNvSpPr>
            <a:spLocks/>
          </p:cNvSpPr>
          <p:nvPr/>
        </p:nvSpPr>
        <p:spPr bwMode="auto">
          <a:xfrm rot="5400000">
            <a:off x="7678738" y="4550494"/>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8" name="Text Box 55"/>
          <p:cNvSpPr txBox="1">
            <a:spLocks noChangeArrowheads="1"/>
          </p:cNvSpPr>
          <p:nvPr/>
        </p:nvSpPr>
        <p:spPr bwMode="auto">
          <a:xfrm>
            <a:off x="7413625" y="4879106"/>
            <a:ext cx="696913"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Green</a:t>
            </a:r>
          </a:p>
          <a:p>
            <a:r>
              <a:rPr lang="en-US" sz="1400">
                <a:latin typeface="Helvetica" charset="0"/>
              </a:rPr>
              <a:t>VLAN</a:t>
            </a:r>
          </a:p>
        </p:txBody>
      </p:sp>
      <p:sp>
        <p:nvSpPr>
          <p:cNvPr id="59" name="AutoShape 56"/>
          <p:cNvSpPr>
            <a:spLocks/>
          </p:cNvSpPr>
          <p:nvPr/>
        </p:nvSpPr>
        <p:spPr bwMode="auto">
          <a:xfrm rot="5400000">
            <a:off x="6834188" y="4550494"/>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60" name="Text Box 57"/>
          <p:cNvSpPr txBox="1">
            <a:spLocks noChangeArrowheads="1"/>
          </p:cNvSpPr>
          <p:nvPr/>
        </p:nvSpPr>
        <p:spPr bwMode="auto">
          <a:xfrm>
            <a:off x="6586538" y="4879106"/>
            <a:ext cx="668337"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Black</a:t>
            </a:r>
          </a:p>
          <a:p>
            <a:r>
              <a:rPr lang="en-US" sz="1400">
                <a:latin typeface="Helvetica" charset="0"/>
              </a:rPr>
              <a:t>VLAN</a:t>
            </a:r>
          </a:p>
        </p:txBody>
      </p:sp>
      <p:sp>
        <p:nvSpPr>
          <p:cNvPr id="61" name="AutoShape 58"/>
          <p:cNvSpPr>
            <a:spLocks/>
          </p:cNvSpPr>
          <p:nvPr/>
        </p:nvSpPr>
        <p:spPr bwMode="auto">
          <a:xfrm rot="5400000">
            <a:off x="5954713" y="4550494"/>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62" name="Text Box 59"/>
          <p:cNvSpPr txBox="1">
            <a:spLocks noChangeArrowheads="1"/>
          </p:cNvSpPr>
          <p:nvPr/>
        </p:nvSpPr>
        <p:spPr bwMode="auto">
          <a:xfrm>
            <a:off x="5705475" y="4876259"/>
            <a:ext cx="74225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smtClean="0">
                <a:latin typeface="Helvetica" charset="0"/>
              </a:rPr>
              <a:t>Yellow</a:t>
            </a:r>
            <a:endParaRPr lang="en-US" sz="1400">
              <a:latin typeface="Helvetica" charset="0"/>
            </a:endParaRPr>
          </a:p>
          <a:p>
            <a:r>
              <a:rPr lang="en-US" sz="1400">
                <a:latin typeface="Helvetica" charset="0"/>
              </a:rPr>
              <a:t>VLAN</a:t>
            </a:r>
          </a:p>
        </p:txBody>
      </p:sp>
    </p:spTree>
    <p:extLst>
      <p:ext uri="{BB962C8B-B14F-4D97-AF65-F5344CB8AC3E}">
        <p14:creationId xmlns:p14="http://schemas.microsoft.com/office/powerpoint/2010/main" val="2648759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a:t>
            </a:fld>
            <a:endParaRPr lang="en-GB"/>
          </a:p>
        </p:txBody>
      </p:sp>
      <p:sp>
        <p:nvSpPr>
          <p:cNvPr id="4" name="Content Placeholder 3"/>
          <p:cNvSpPr>
            <a:spLocks noGrp="1"/>
          </p:cNvSpPr>
          <p:nvPr>
            <p:ph sz="quarter" idx="1"/>
          </p:nvPr>
        </p:nvSpPr>
        <p:spPr/>
        <p:txBody>
          <a:bodyPr>
            <a:normAutofit/>
          </a:bodyPr>
          <a:lstStyle/>
          <a:p>
            <a:pPr marL="114300" lvl="1" indent="0">
              <a:buNone/>
              <a:tabLst>
                <a:tab pos="406400" algn="l"/>
              </a:tabLst>
            </a:pPr>
            <a:r>
              <a:rPr lang="vi-VN" sz="3200"/>
              <a:t>Sau khi hoàn thành </a:t>
            </a:r>
            <a:r>
              <a:rPr lang="en-US" sz="3200" smtClean="0"/>
              <a:t>nội dung</a:t>
            </a:r>
            <a:r>
              <a:rPr lang="vi-VN" sz="3200" smtClean="0"/>
              <a:t>, </a:t>
            </a:r>
            <a:r>
              <a:rPr lang="vi-VN" sz="3200"/>
              <a:t>bạn sẽ có thể thực hiện các nhiệm vụ sau đây</a:t>
            </a:r>
            <a:r>
              <a:rPr lang="vi-VN" sz="3200" smtClean="0"/>
              <a:t>:</a:t>
            </a:r>
            <a:endParaRPr lang="en-US" sz="3200" smtClean="0"/>
          </a:p>
          <a:p>
            <a:pPr marL="571500" lvl="1" indent="-457200">
              <a:tabLst>
                <a:tab pos="406400" algn="l"/>
              </a:tabLst>
            </a:pPr>
            <a:r>
              <a:rPr lang="vi-VN" sz="3200" smtClean="0"/>
              <a:t>Cấu </a:t>
            </a:r>
            <a:r>
              <a:rPr lang="vi-VN" sz="3200"/>
              <a:t>hình một VLAN </a:t>
            </a:r>
            <a:endParaRPr lang="en-US" sz="3200" smtClean="0"/>
          </a:p>
          <a:p>
            <a:pPr marL="571500" lvl="1" indent="-457200">
              <a:tabLst>
                <a:tab pos="406400" algn="l"/>
              </a:tabLst>
            </a:pPr>
            <a:r>
              <a:rPr lang="vi-VN" sz="3200" smtClean="0"/>
              <a:t>Cấu </a:t>
            </a:r>
            <a:r>
              <a:rPr lang="vi-VN" sz="3200"/>
              <a:t>hình VLAN Trunking Protocol (</a:t>
            </a:r>
            <a:r>
              <a:rPr lang="vi-VN" sz="3200" smtClean="0"/>
              <a:t>VTP)</a:t>
            </a:r>
            <a:endParaRPr lang="en-US" sz="3200" smtClean="0"/>
          </a:p>
          <a:p>
            <a:pPr marL="571500" lvl="1" indent="-457200">
              <a:tabLst>
                <a:tab pos="406400" algn="l"/>
              </a:tabLst>
            </a:pPr>
            <a:r>
              <a:rPr lang="vi-VN" sz="3200" smtClean="0"/>
              <a:t>Cấu </a:t>
            </a:r>
            <a:r>
              <a:rPr lang="vi-VN" sz="3200"/>
              <a:t>hình một chuyển đổi cho </a:t>
            </a:r>
            <a:r>
              <a:rPr lang="vi-VN" sz="3200" smtClean="0"/>
              <a:t>trunking</a:t>
            </a:r>
            <a:endParaRPr lang="en-US" sz="3200" smtClean="0"/>
          </a:p>
          <a:p>
            <a:pPr marL="571500" lvl="1" indent="-457200">
              <a:tabLst>
                <a:tab pos="406400" algn="l"/>
              </a:tabLst>
            </a:pPr>
            <a:r>
              <a:rPr lang="vi-VN" sz="3200" smtClean="0"/>
              <a:t>Xác </a:t>
            </a:r>
            <a:r>
              <a:rPr lang="vi-VN" sz="3200"/>
              <a:t>minh kết nối VLAN </a:t>
            </a:r>
            <a:endParaRPr lang="en-US" sz="3200" smtClean="0"/>
          </a:p>
          <a:p>
            <a:pPr marL="571500" lvl="1" indent="-457200">
              <a:tabLst>
                <a:tab pos="406400" algn="l"/>
              </a:tabLst>
            </a:pPr>
            <a:r>
              <a:rPr lang="vi-VN" sz="3200" smtClean="0"/>
              <a:t>Xác </a:t>
            </a:r>
            <a:r>
              <a:rPr lang="vi-VN" sz="3200"/>
              <a:t>minh hoạt động spanning-tree </a:t>
            </a:r>
            <a:endParaRPr lang="en-US" sz="3200" smtClean="0"/>
          </a:p>
          <a:p>
            <a:pPr marL="571500" lvl="1" indent="-457200">
              <a:tabLst>
                <a:tab pos="406400" algn="l"/>
              </a:tabLst>
            </a:pPr>
            <a:r>
              <a:rPr lang="vi-VN" sz="3200" smtClean="0"/>
              <a:t>Inter-VLAN </a:t>
            </a:r>
            <a:r>
              <a:rPr lang="vi-VN" sz="3200"/>
              <a:t>Routing</a:t>
            </a:r>
            <a:endParaRPr lang="en-US" dirty="0">
              <a:solidFill>
                <a:srgbClr val="000000"/>
              </a:solidFill>
              <a:latin typeface="Helvetica" charset="0"/>
            </a:endParaRP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4264513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Helvetica" pitchFamily="34" charset="0"/>
              </a:rPr>
              <a:t>VLAN </a:t>
            </a:r>
            <a:r>
              <a:rPr lang="en-US" dirty="0" smtClean="0">
                <a:solidFill>
                  <a:srgbClr val="000000"/>
                </a:solidFill>
                <a:latin typeface="Helvetica" pitchFamily="34" charset="0"/>
              </a:rPr>
              <a:t>Operations</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30</a:t>
            </a:fld>
            <a:endParaRPr lang="en-GB"/>
          </a:p>
        </p:txBody>
      </p:sp>
      <p:sp>
        <p:nvSpPr>
          <p:cNvPr id="4" name="Content Placeholder 3"/>
          <p:cNvSpPr>
            <a:spLocks noGrp="1"/>
          </p:cNvSpPr>
          <p:nvPr>
            <p:ph sz="quarter" idx="1"/>
          </p:nvPr>
        </p:nvSpPr>
        <p:spPr>
          <a:xfrm>
            <a:off x="395536" y="1600200"/>
            <a:ext cx="8370512" cy="2476872"/>
          </a:xfrm>
        </p:spPr>
        <p:txBody>
          <a:bodyPr>
            <a:normAutofit/>
          </a:bodyPr>
          <a:lstStyle/>
          <a:p>
            <a:pPr algn="just">
              <a:buClr>
                <a:schemeClr val="accent1"/>
              </a:buClr>
              <a:buFontTx/>
              <a:buChar char="•"/>
            </a:pPr>
            <a:r>
              <a:rPr lang="vi-VN" sz="3200"/>
              <a:t>Trunks mang lưu lượng truy cập </a:t>
            </a:r>
            <a:r>
              <a:rPr lang="vi-VN" sz="3200" smtClean="0"/>
              <a:t>cho</a:t>
            </a:r>
            <a:r>
              <a:rPr lang="en-US" sz="3200" smtClean="0"/>
              <a:t> </a:t>
            </a:r>
            <a:r>
              <a:rPr lang="vi-VN" sz="3200" smtClean="0"/>
              <a:t>nhiều </a:t>
            </a:r>
            <a:r>
              <a:rPr lang="vi-VN" sz="3200"/>
              <a:t>VLAN </a:t>
            </a:r>
            <a:endParaRPr lang="en-US" sz="3200" smtClean="0"/>
          </a:p>
          <a:p>
            <a:pPr algn="just">
              <a:buClr>
                <a:schemeClr val="accent1"/>
              </a:buClr>
              <a:buFontTx/>
              <a:buChar char="•"/>
            </a:pPr>
            <a:r>
              <a:rPr lang="vi-VN" sz="3200" smtClean="0"/>
              <a:t>Trunks </a:t>
            </a:r>
            <a:r>
              <a:rPr lang="vi-VN" sz="3200"/>
              <a:t>sử dụng đóng gói đặc biệt để phân biệt giữa các VLAN khác nhau</a:t>
            </a:r>
            <a:endParaRPr lang="en-US" sz="3200" dirty="0">
              <a:latin typeface="Helvetica" charset="0"/>
            </a:endParaRP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grpSp>
        <p:nvGrpSpPr>
          <p:cNvPr id="6" name="Group 2"/>
          <p:cNvGrpSpPr>
            <a:grpSpLocks/>
          </p:cNvGrpSpPr>
          <p:nvPr/>
        </p:nvGrpSpPr>
        <p:grpSpPr bwMode="auto">
          <a:xfrm>
            <a:off x="3202360" y="5143872"/>
            <a:ext cx="2743200" cy="0"/>
            <a:chOff x="2208" y="2544"/>
            <a:chExt cx="1728" cy="0"/>
          </a:xfrm>
        </p:grpSpPr>
        <p:sp>
          <p:nvSpPr>
            <p:cNvPr id="7" name="Line 3"/>
            <p:cNvSpPr>
              <a:spLocks noChangeShapeType="1"/>
            </p:cNvSpPr>
            <p:nvPr/>
          </p:nvSpPr>
          <p:spPr bwMode="auto">
            <a:xfrm flipH="1">
              <a:off x="2496" y="2544"/>
              <a:ext cx="144" cy="0"/>
            </a:xfrm>
            <a:prstGeom prst="line">
              <a:avLst/>
            </a:prstGeom>
            <a:noFill/>
            <a:ln w="177800">
              <a:solidFill>
                <a:srgbClr val="07D71B"/>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8" name="Line 4"/>
            <p:cNvSpPr>
              <a:spLocks noChangeShapeType="1"/>
            </p:cNvSpPr>
            <p:nvPr/>
          </p:nvSpPr>
          <p:spPr bwMode="auto">
            <a:xfrm flipH="1">
              <a:off x="2208" y="2544"/>
              <a:ext cx="144" cy="0"/>
            </a:xfrm>
            <a:prstGeom prst="line">
              <a:avLst/>
            </a:prstGeom>
            <a:noFill/>
            <a:ln w="177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9" name="Line 5"/>
            <p:cNvSpPr>
              <a:spLocks noChangeShapeType="1"/>
            </p:cNvSpPr>
            <p:nvPr/>
          </p:nvSpPr>
          <p:spPr bwMode="auto">
            <a:xfrm flipH="1">
              <a:off x="2352" y="2544"/>
              <a:ext cx="144" cy="0"/>
            </a:xfrm>
            <a:prstGeom prst="line">
              <a:avLst/>
            </a:prstGeom>
            <a:noFill/>
            <a:ln w="177800">
              <a:solidFill>
                <a:schemeClr val="tx1"/>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0" name="Line 6"/>
            <p:cNvSpPr>
              <a:spLocks noChangeShapeType="1"/>
            </p:cNvSpPr>
            <p:nvPr/>
          </p:nvSpPr>
          <p:spPr bwMode="auto">
            <a:xfrm flipH="1">
              <a:off x="2928" y="2544"/>
              <a:ext cx="144" cy="0"/>
            </a:xfrm>
            <a:prstGeom prst="line">
              <a:avLst/>
            </a:prstGeom>
            <a:noFill/>
            <a:ln w="177800">
              <a:solidFill>
                <a:srgbClr val="07D71B"/>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1" name="Line 7"/>
            <p:cNvSpPr>
              <a:spLocks noChangeShapeType="1"/>
            </p:cNvSpPr>
            <p:nvPr/>
          </p:nvSpPr>
          <p:spPr bwMode="auto">
            <a:xfrm flipH="1">
              <a:off x="2640" y="2544"/>
              <a:ext cx="144" cy="0"/>
            </a:xfrm>
            <a:prstGeom prst="line">
              <a:avLst/>
            </a:prstGeom>
            <a:noFill/>
            <a:ln w="177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2" name="Line 8"/>
            <p:cNvSpPr>
              <a:spLocks noChangeShapeType="1"/>
            </p:cNvSpPr>
            <p:nvPr/>
          </p:nvSpPr>
          <p:spPr bwMode="auto">
            <a:xfrm flipH="1">
              <a:off x="2784" y="2544"/>
              <a:ext cx="144" cy="0"/>
            </a:xfrm>
            <a:prstGeom prst="line">
              <a:avLst/>
            </a:prstGeom>
            <a:noFill/>
            <a:ln w="177800">
              <a:solidFill>
                <a:schemeClr val="tx1"/>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 name="Line 9"/>
            <p:cNvSpPr>
              <a:spLocks noChangeShapeType="1"/>
            </p:cNvSpPr>
            <p:nvPr/>
          </p:nvSpPr>
          <p:spPr bwMode="auto">
            <a:xfrm flipH="1">
              <a:off x="3360" y="2544"/>
              <a:ext cx="144" cy="0"/>
            </a:xfrm>
            <a:prstGeom prst="line">
              <a:avLst/>
            </a:prstGeom>
            <a:noFill/>
            <a:ln w="177800">
              <a:solidFill>
                <a:srgbClr val="07D71B"/>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4" name="Line 10"/>
            <p:cNvSpPr>
              <a:spLocks noChangeShapeType="1"/>
            </p:cNvSpPr>
            <p:nvPr/>
          </p:nvSpPr>
          <p:spPr bwMode="auto">
            <a:xfrm flipH="1">
              <a:off x="3072" y="2544"/>
              <a:ext cx="144" cy="0"/>
            </a:xfrm>
            <a:prstGeom prst="line">
              <a:avLst/>
            </a:prstGeom>
            <a:noFill/>
            <a:ln w="177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5" name="Line 11"/>
            <p:cNvSpPr>
              <a:spLocks noChangeShapeType="1"/>
            </p:cNvSpPr>
            <p:nvPr/>
          </p:nvSpPr>
          <p:spPr bwMode="auto">
            <a:xfrm flipH="1">
              <a:off x="3216" y="2544"/>
              <a:ext cx="144" cy="0"/>
            </a:xfrm>
            <a:prstGeom prst="line">
              <a:avLst/>
            </a:prstGeom>
            <a:noFill/>
            <a:ln w="177800">
              <a:solidFill>
                <a:schemeClr val="tx1"/>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6" name="Line 12"/>
            <p:cNvSpPr>
              <a:spLocks noChangeShapeType="1"/>
            </p:cNvSpPr>
            <p:nvPr/>
          </p:nvSpPr>
          <p:spPr bwMode="auto">
            <a:xfrm flipH="1">
              <a:off x="3792" y="2544"/>
              <a:ext cx="144" cy="0"/>
            </a:xfrm>
            <a:prstGeom prst="line">
              <a:avLst/>
            </a:prstGeom>
            <a:noFill/>
            <a:ln w="177800">
              <a:solidFill>
                <a:srgbClr val="07D71B"/>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7" name="Line 13"/>
            <p:cNvSpPr>
              <a:spLocks noChangeShapeType="1"/>
            </p:cNvSpPr>
            <p:nvPr/>
          </p:nvSpPr>
          <p:spPr bwMode="auto">
            <a:xfrm flipH="1">
              <a:off x="3504" y="2544"/>
              <a:ext cx="144" cy="0"/>
            </a:xfrm>
            <a:prstGeom prst="line">
              <a:avLst/>
            </a:prstGeom>
            <a:noFill/>
            <a:ln w="177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8" name="Line 14"/>
            <p:cNvSpPr>
              <a:spLocks noChangeShapeType="1"/>
            </p:cNvSpPr>
            <p:nvPr/>
          </p:nvSpPr>
          <p:spPr bwMode="auto">
            <a:xfrm flipH="1">
              <a:off x="3648" y="2544"/>
              <a:ext cx="144" cy="0"/>
            </a:xfrm>
            <a:prstGeom prst="line">
              <a:avLst/>
            </a:prstGeom>
            <a:noFill/>
            <a:ln w="177800">
              <a:solidFill>
                <a:schemeClr val="tx1"/>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grpSp>
      <p:grpSp>
        <p:nvGrpSpPr>
          <p:cNvPr id="19" name="Group 16"/>
          <p:cNvGrpSpPr>
            <a:grpSpLocks/>
          </p:cNvGrpSpPr>
          <p:nvPr/>
        </p:nvGrpSpPr>
        <p:grpSpPr bwMode="auto">
          <a:xfrm>
            <a:off x="611560" y="4077072"/>
            <a:ext cx="2895600" cy="2501900"/>
            <a:chOff x="432" y="1440"/>
            <a:chExt cx="1824" cy="1576"/>
          </a:xfrm>
        </p:grpSpPr>
        <p:sp>
          <p:nvSpPr>
            <p:cNvPr id="20" name="Text Box 17"/>
            <p:cNvSpPr txBox="1">
              <a:spLocks noChangeArrowheads="1"/>
            </p:cNvSpPr>
            <p:nvPr/>
          </p:nvSpPr>
          <p:spPr bwMode="auto">
            <a:xfrm>
              <a:off x="960" y="1440"/>
              <a:ext cx="79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2000">
                  <a:latin typeface="Helvetica" charset="0"/>
                </a:rPr>
                <a:t>Switch A</a:t>
              </a:r>
            </a:p>
          </p:txBody>
        </p:sp>
        <p:sp>
          <p:nvSpPr>
            <p:cNvPr id="21" name="Rectangle 18"/>
            <p:cNvSpPr>
              <a:spLocks noChangeArrowheads="1"/>
            </p:cNvSpPr>
            <p:nvPr/>
          </p:nvSpPr>
          <p:spPr bwMode="auto">
            <a:xfrm>
              <a:off x="432" y="1728"/>
              <a:ext cx="1824" cy="768"/>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22" name="Freeform 19"/>
            <p:cNvSpPr>
              <a:spLocks/>
            </p:cNvSpPr>
            <p:nvPr/>
          </p:nvSpPr>
          <p:spPr bwMode="auto">
            <a:xfrm>
              <a:off x="599"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accent2"/>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23" name="Group 20"/>
            <p:cNvGrpSpPr>
              <a:grpSpLocks/>
            </p:cNvGrpSpPr>
            <p:nvPr/>
          </p:nvGrpSpPr>
          <p:grpSpPr bwMode="auto">
            <a:xfrm>
              <a:off x="642" y="2426"/>
              <a:ext cx="295" cy="191"/>
              <a:chOff x="960" y="3552"/>
              <a:chExt cx="816" cy="528"/>
            </a:xfrm>
          </p:grpSpPr>
          <p:sp>
            <p:nvSpPr>
              <p:cNvPr id="44" name="Line 21"/>
              <p:cNvSpPr>
                <a:spLocks noChangeShapeType="1"/>
              </p:cNvSpPr>
              <p:nvPr/>
            </p:nvSpPr>
            <p:spPr bwMode="auto">
              <a:xfrm>
                <a:off x="960"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5" name="Line 22"/>
              <p:cNvSpPr>
                <a:spLocks noChangeShapeType="1"/>
              </p:cNvSpPr>
              <p:nvPr/>
            </p:nvSpPr>
            <p:spPr bwMode="auto">
              <a:xfrm>
                <a:off x="1232"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6" name="Line 23"/>
              <p:cNvSpPr>
                <a:spLocks noChangeShapeType="1"/>
              </p:cNvSpPr>
              <p:nvPr/>
            </p:nvSpPr>
            <p:spPr bwMode="auto">
              <a:xfrm>
                <a:off x="1504"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7" name="Line 24"/>
              <p:cNvSpPr>
                <a:spLocks noChangeShapeType="1"/>
              </p:cNvSpPr>
              <p:nvPr/>
            </p:nvSpPr>
            <p:spPr bwMode="auto">
              <a:xfrm>
                <a:off x="1776"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24" name="Freeform 25"/>
            <p:cNvSpPr>
              <a:spLocks/>
            </p:cNvSpPr>
            <p:nvPr/>
          </p:nvSpPr>
          <p:spPr bwMode="auto">
            <a:xfrm>
              <a:off x="1145"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25" name="Group 26"/>
            <p:cNvGrpSpPr>
              <a:grpSpLocks/>
            </p:cNvGrpSpPr>
            <p:nvPr/>
          </p:nvGrpSpPr>
          <p:grpSpPr bwMode="auto">
            <a:xfrm>
              <a:off x="1188" y="2426"/>
              <a:ext cx="295" cy="191"/>
              <a:chOff x="960" y="3552"/>
              <a:chExt cx="816" cy="528"/>
            </a:xfrm>
          </p:grpSpPr>
          <p:sp>
            <p:nvSpPr>
              <p:cNvPr id="40" name="Line 27"/>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1" name="Line 28"/>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2" name="Line 29"/>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3" name="Line 30"/>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26" name="Freeform 31"/>
            <p:cNvSpPr>
              <a:spLocks/>
            </p:cNvSpPr>
            <p:nvPr/>
          </p:nvSpPr>
          <p:spPr bwMode="auto">
            <a:xfrm>
              <a:off x="1682"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27" name="Group 32"/>
            <p:cNvGrpSpPr>
              <a:grpSpLocks/>
            </p:cNvGrpSpPr>
            <p:nvPr/>
          </p:nvGrpSpPr>
          <p:grpSpPr bwMode="auto">
            <a:xfrm>
              <a:off x="1725" y="2426"/>
              <a:ext cx="295" cy="191"/>
              <a:chOff x="960" y="3552"/>
              <a:chExt cx="816" cy="528"/>
            </a:xfrm>
          </p:grpSpPr>
          <p:sp>
            <p:nvSpPr>
              <p:cNvPr id="36" name="Line 33"/>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7" name="Line 34"/>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8" name="Line 35"/>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9" name="Line 36"/>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28" name="Line 37"/>
            <p:cNvSpPr>
              <a:spLocks noChangeShapeType="1"/>
            </p:cNvSpPr>
            <p:nvPr/>
          </p:nvSpPr>
          <p:spPr bwMode="auto">
            <a:xfrm>
              <a:off x="815" y="1872"/>
              <a:ext cx="1058"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9" name="Line 38"/>
            <p:cNvSpPr>
              <a:spLocks noChangeShapeType="1"/>
            </p:cNvSpPr>
            <p:nvPr/>
          </p:nvSpPr>
          <p:spPr bwMode="auto">
            <a:xfrm>
              <a:off x="815" y="1993"/>
              <a:ext cx="1058"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 name="AutoShape 39"/>
            <p:cNvSpPr>
              <a:spLocks/>
            </p:cNvSpPr>
            <p:nvPr/>
          </p:nvSpPr>
          <p:spPr bwMode="auto">
            <a:xfrm rot="5400000">
              <a:off x="1847"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1" name="Text Box 40"/>
            <p:cNvSpPr txBox="1">
              <a:spLocks noChangeArrowheads="1"/>
            </p:cNvSpPr>
            <p:nvPr/>
          </p:nvSpPr>
          <p:spPr bwMode="auto">
            <a:xfrm>
              <a:off x="1680" y="2688"/>
              <a:ext cx="439"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Green</a:t>
              </a:r>
            </a:p>
            <a:p>
              <a:r>
                <a:rPr lang="en-US" sz="1400">
                  <a:latin typeface="Helvetica" charset="0"/>
                </a:rPr>
                <a:t>VLAN</a:t>
              </a:r>
            </a:p>
          </p:txBody>
        </p:sp>
        <p:sp>
          <p:nvSpPr>
            <p:cNvPr id="32" name="AutoShape 41"/>
            <p:cNvSpPr>
              <a:spLocks/>
            </p:cNvSpPr>
            <p:nvPr/>
          </p:nvSpPr>
          <p:spPr bwMode="auto">
            <a:xfrm rot="5400000">
              <a:off x="1315"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 name="Text Box 42"/>
            <p:cNvSpPr txBox="1">
              <a:spLocks noChangeArrowheads="1"/>
            </p:cNvSpPr>
            <p:nvPr/>
          </p:nvSpPr>
          <p:spPr bwMode="auto">
            <a:xfrm>
              <a:off x="1144" y="2688"/>
              <a:ext cx="452"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Black</a:t>
              </a:r>
            </a:p>
            <a:p>
              <a:r>
                <a:rPr lang="en-US" sz="1400">
                  <a:latin typeface="Helvetica" charset="0"/>
                </a:rPr>
                <a:t>VLAN </a:t>
              </a:r>
            </a:p>
          </p:txBody>
        </p:sp>
        <p:sp>
          <p:nvSpPr>
            <p:cNvPr id="34" name="AutoShape 43"/>
            <p:cNvSpPr>
              <a:spLocks/>
            </p:cNvSpPr>
            <p:nvPr/>
          </p:nvSpPr>
          <p:spPr bwMode="auto">
            <a:xfrm rot="5400000">
              <a:off x="761"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5" name="Text Box 44"/>
            <p:cNvSpPr txBox="1">
              <a:spLocks noChangeArrowheads="1"/>
            </p:cNvSpPr>
            <p:nvPr/>
          </p:nvSpPr>
          <p:spPr bwMode="auto">
            <a:xfrm>
              <a:off x="604" y="2686"/>
              <a:ext cx="468"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smtClean="0">
                  <a:latin typeface="Helvetica" charset="0"/>
                </a:rPr>
                <a:t>Yellow</a:t>
              </a:r>
              <a:endParaRPr lang="en-US" sz="1400">
                <a:latin typeface="Helvetica" charset="0"/>
              </a:endParaRPr>
            </a:p>
            <a:p>
              <a:r>
                <a:rPr lang="en-US" sz="1400">
                  <a:latin typeface="Helvetica" charset="0"/>
                </a:rPr>
                <a:t>VLAN</a:t>
              </a:r>
            </a:p>
          </p:txBody>
        </p:sp>
      </p:grpSp>
      <p:sp>
        <p:nvSpPr>
          <p:cNvPr id="48" name="Text Box 45"/>
          <p:cNvSpPr txBox="1">
            <a:spLocks noChangeArrowheads="1"/>
          </p:cNvSpPr>
          <p:nvPr/>
        </p:nvSpPr>
        <p:spPr bwMode="auto">
          <a:xfrm>
            <a:off x="6097960" y="4077072"/>
            <a:ext cx="12557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2000">
                <a:latin typeface="Helvetica" charset="0"/>
              </a:rPr>
              <a:t>Switch B</a:t>
            </a:r>
          </a:p>
        </p:txBody>
      </p:sp>
      <p:sp>
        <p:nvSpPr>
          <p:cNvPr id="49" name="Rectangle 46"/>
          <p:cNvSpPr>
            <a:spLocks noChangeArrowheads="1"/>
          </p:cNvSpPr>
          <p:nvPr/>
        </p:nvSpPr>
        <p:spPr bwMode="auto">
          <a:xfrm>
            <a:off x="5259760" y="4534272"/>
            <a:ext cx="2895600" cy="1219200"/>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50" name="Freeform 47"/>
          <p:cNvSpPr>
            <a:spLocks/>
          </p:cNvSpPr>
          <p:nvPr/>
        </p:nvSpPr>
        <p:spPr bwMode="auto">
          <a:xfrm>
            <a:off x="5524873" y="5285160"/>
            <a:ext cx="604837" cy="323850"/>
          </a:xfrm>
          <a:custGeom>
            <a:avLst/>
            <a:gdLst>
              <a:gd name="T0" fmla="*/ 0 w 816"/>
              <a:gd name="T1" fmla="*/ 2971 h 436"/>
              <a:gd name="T2" fmla="*/ 0 w 816"/>
              <a:gd name="T3" fmla="*/ 323850 h 436"/>
              <a:gd name="T4" fmla="*/ 604837 w 816"/>
              <a:gd name="T5" fmla="*/ 323850 h 436"/>
              <a:gd name="T6" fmla="*/ 604837 w 816"/>
              <a:gd name="T7" fmla="*/ 0 h 436"/>
              <a:gd name="T8" fmla="*/ 536645 w 816"/>
              <a:gd name="T9" fmla="*/ 65364 h 436"/>
              <a:gd name="T10" fmla="*/ 412119 w 816"/>
              <a:gd name="T11" fmla="*/ 124786 h 436"/>
              <a:gd name="T12" fmla="*/ 305383 w 816"/>
              <a:gd name="T13" fmla="*/ 142613 h 436"/>
              <a:gd name="T14" fmla="*/ 192718 w 816"/>
              <a:gd name="T15" fmla="*/ 124786 h 436"/>
              <a:gd name="T16" fmla="*/ 68192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accent2"/>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51" name="Group 48"/>
          <p:cNvGrpSpPr>
            <a:grpSpLocks/>
          </p:cNvGrpSpPr>
          <p:nvPr/>
        </p:nvGrpSpPr>
        <p:grpSpPr bwMode="auto">
          <a:xfrm>
            <a:off x="5593135" y="5642347"/>
            <a:ext cx="468313" cy="303213"/>
            <a:chOff x="960" y="3552"/>
            <a:chExt cx="816" cy="528"/>
          </a:xfrm>
        </p:grpSpPr>
        <p:sp>
          <p:nvSpPr>
            <p:cNvPr id="52" name="Line 49"/>
            <p:cNvSpPr>
              <a:spLocks noChangeShapeType="1"/>
            </p:cNvSpPr>
            <p:nvPr/>
          </p:nvSpPr>
          <p:spPr bwMode="auto">
            <a:xfrm>
              <a:off x="960"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3" name="Line 50"/>
            <p:cNvSpPr>
              <a:spLocks noChangeShapeType="1"/>
            </p:cNvSpPr>
            <p:nvPr/>
          </p:nvSpPr>
          <p:spPr bwMode="auto">
            <a:xfrm>
              <a:off x="1232"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4" name="Line 51"/>
            <p:cNvSpPr>
              <a:spLocks noChangeShapeType="1"/>
            </p:cNvSpPr>
            <p:nvPr/>
          </p:nvSpPr>
          <p:spPr bwMode="auto">
            <a:xfrm>
              <a:off x="1504"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5" name="Line 52"/>
            <p:cNvSpPr>
              <a:spLocks noChangeShapeType="1"/>
            </p:cNvSpPr>
            <p:nvPr/>
          </p:nvSpPr>
          <p:spPr bwMode="auto">
            <a:xfrm>
              <a:off x="1776"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56" name="Freeform 53"/>
          <p:cNvSpPr>
            <a:spLocks/>
          </p:cNvSpPr>
          <p:nvPr/>
        </p:nvSpPr>
        <p:spPr bwMode="auto">
          <a:xfrm>
            <a:off x="6391648" y="5285160"/>
            <a:ext cx="604837" cy="323850"/>
          </a:xfrm>
          <a:custGeom>
            <a:avLst/>
            <a:gdLst>
              <a:gd name="T0" fmla="*/ 0 w 816"/>
              <a:gd name="T1" fmla="*/ 2971 h 436"/>
              <a:gd name="T2" fmla="*/ 0 w 816"/>
              <a:gd name="T3" fmla="*/ 323850 h 436"/>
              <a:gd name="T4" fmla="*/ 604837 w 816"/>
              <a:gd name="T5" fmla="*/ 323850 h 436"/>
              <a:gd name="T6" fmla="*/ 604837 w 816"/>
              <a:gd name="T7" fmla="*/ 0 h 436"/>
              <a:gd name="T8" fmla="*/ 536645 w 816"/>
              <a:gd name="T9" fmla="*/ 65364 h 436"/>
              <a:gd name="T10" fmla="*/ 412119 w 816"/>
              <a:gd name="T11" fmla="*/ 124786 h 436"/>
              <a:gd name="T12" fmla="*/ 305383 w 816"/>
              <a:gd name="T13" fmla="*/ 142613 h 436"/>
              <a:gd name="T14" fmla="*/ 192718 w 816"/>
              <a:gd name="T15" fmla="*/ 124786 h 436"/>
              <a:gd name="T16" fmla="*/ 68192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57" name="Group 54"/>
          <p:cNvGrpSpPr>
            <a:grpSpLocks/>
          </p:cNvGrpSpPr>
          <p:nvPr/>
        </p:nvGrpSpPr>
        <p:grpSpPr bwMode="auto">
          <a:xfrm>
            <a:off x="6459910" y="5642347"/>
            <a:ext cx="468313" cy="303213"/>
            <a:chOff x="960" y="3552"/>
            <a:chExt cx="816" cy="528"/>
          </a:xfrm>
        </p:grpSpPr>
        <p:sp>
          <p:nvSpPr>
            <p:cNvPr id="58" name="Line 55"/>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9" name="Line 56"/>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0" name="Line 57"/>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1" name="Line 58"/>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62" name="Freeform 59"/>
          <p:cNvSpPr>
            <a:spLocks/>
          </p:cNvSpPr>
          <p:nvPr/>
        </p:nvSpPr>
        <p:spPr bwMode="auto">
          <a:xfrm>
            <a:off x="7244135" y="5285160"/>
            <a:ext cx="604838" cy="323850"/>
          </a:xfrm>
          <a:custGeom>
            <a:avLst/>
            <a:gdLst>
              <a:gd name="T0" fmla="*/ 0 w 816"/>
              <a:gd name="T1" fmla="*/ 2971 h 436"/>
              <a:gd name="T2" fmla="*/ 0 w 816"/>
              <a:gd name="T3" fmla="*/ 323850 h 436"/>
              <a:gd name="T4" fmla="*/ 604838 w 816"/>
              <a:gd name="T5" fmla="*/ 323850 h 436"/>
              <a:gd name="T6" fmla="*/ 604838 w 816"/>
              <a:gd name="T7" fmla="*/ 0 h 436"/>
              <a:gd name="T8" fmla="*/ 536646 w 816"/>
              <a:gd name="T9" fmla="*/ 65364 h 436"/>
              <a:gd name="T10" fmla="*/ 412120 w 816"/>
              <a:gd name="T11" fmla="*/ 124786 h 436"/>
              <a:gd name="T12" fmla="*/ 305384 w 816"/>
              <a:gd name="T13" fmla="*/ 142613 h 436"/>
              <a:gd name="T14" fmla="*/ 192718 w 816"/>
              <a:gd name="T15" fmla="*/ 124786 h 436"/>
              <a:gd name="T16" fmla="*/ 68193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63" name="Group 60"/>
          <p:cNvGrpSpPr>
            <a:grpSpLocks/>
          </p:cNvGrpSpPr>
          <p:nvPr/>
        </p:nvGrpSpPr>
        <p:grpSpPr bwMode="auto">
          <a:xfrm>
            <a:off x="7312398" y="5642347"/>
            <a:ext cx="468312" cy="303213"/>
            <a:chOff x="960" y="3552"/>
            <a:chExt cx="816" cy="528"/>
          </a:xfrm>
        </p:grpSpPr>
        <p:sp>
          <p:nvSpPr>
            <p:cNvPr id="64" name="Line 61"/>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5" name="Line 62"/>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6" name="Line 63"/>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7" name="Line 64"/>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68" name="Line 65"/>
          <p:cNvSpPr>
            <a:spLocks noChangeShapeType="1"/>
          </p:cNvSpPr>
          <p:nvPr/>
        </p:nvSpPr>
        <p:spPr bwMode="auto">
          <a:xfrm>
            <a:off x="5867773" y="4762872"/>
            <a:ext cx="1679575"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9" name="Line 66"/>
          <p:cNvSpPr>
            <a:spLocks noChangeShapeType="1"/>
          </p:cNvSpPr>
          <p:nvPr/>
        </p:nvSpPr>
        <p:spPr bwMode="auto">
          <a:xfrm>
            <a:off x="5867773" y="4954960"/>
            <a:ext cx="1679575"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70" name="AutoShape 67"/>
          <p:cNvSpPr>
            <a:spLocks/>
          </p:cNvSpPr>
          <p:nvPr/>
        </p:nvSpPr>
        <p:spPr bwMode="auto">
          <a:xfrm rot="5400000">
            <a:off x="7506073" y="5729660"/>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71" name="Text Box 68"/>
          <p:cNvSpPr txBox="1">
            <a:spLocks noChangeArrowheads="1"/>
          </p:cNvSpPr>
          <p:nvPr/>
        </p:nvSpPr>
        <p:spPr bwMode="auto">
          <a:xfrm>
            <a:off x="7240960" y="6058272"/>
            <a:ext cx="696913"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Green</a:t>
            </a:r>
          </a:p>
          <a:p>
            <a:r>
              <a:rPr lang="en-US" sz="1400">
                <a:latin typeface="Helvetica" charset="0"/>
              </a:rPr>
              <a:t>VLAN</a:t>
            </a:r>
          </a:p>
        </p:txBody>
      </p:sp>
      <p:sp>
        <p:nvSpPr>
          <p:cNvPr id="72" name="AutoShape 69"/>
          <p:cNvSpPr>
            <a:spLocks/>
          </p:cNvSpPr>
          <p:nvPr/>
        </p:nvSpPr>
        <p:spPr bwMode="auto">
          <a:xfrm rot="5400000">
            <a:off x="6661523" y="5729660"/>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73" name="Text Box 70"/>
          <p:cNvSpPr txBox="1">
            <a:spLocks noChangeArrowheads="1"/>
          </p:cNvSpPr>
          <p:nvPr/>
        </p:nvSpPr>
        <p:spPr bwMode="auto">
          <a:xfrm>
            <a:off x="6413873" y="6058272"/>
            <a:ext cx="668337"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Black</a:t>
            </a:r>
          </a:p>
          <a:p>
            <a:r>
              <a:rPr lang="en-US" sz="1400">
                <a:latin typeface="Helvetica" charset="0"/>
              </a:rPr>
              <a:t>VLAN</a:t>
            </a:r>
          </a:p>
        </p:txBody>
      </p:sp>
      <p:sp>
        <p:nvSpPr>
          <p:cNvPr id="74" name="AutoShape 71"/>
          <p:cNvSpPr>
            <a:spLocks/>
          </p:cNvSpPr>
          <p:nvPr/>
        </p:nvSpPr>
        <p:spPr bwMode="auto">
          <a:xfrm rot="5400000">
            <a:off x="5782048" y="5729660"/>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75" name="Text Box 72"/>
          <p:cNvSpPr txBox="1">
            <a:spLocks noChangeArrowheads="1"/>
          </p:cNvSpPr>
          <p:nvPr/>
        </p:nvSpPr>
        <p:spPr bwMode="auto">
          <a:xfrm>
            <a:off x="5532810" y="6055425"/>
            <a:ext cx="74225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smtClean="0">
                <a:latin typeface="Helvetica" charset="0"/>
              </a:rPr>
              <a:t>Yellow</a:t>
            </a:r>
            <a:endParaRPr lang="en-US" sz="1400">
              <a:latin typeface="Helvetica" charset="0"/>
            </a:endParaRPr>
          </a:p>
          <a:p>
            <a:r>
              <a:rPr lang="en-US" sz="1400">
                <a:latin typeface="Helvetica" charset="0"/>
              </a:rPr>
              <a:t>VLAN</a:t>
            </a:r>
          </a:p>
        </p:txBody>
      </p:sp>
      <p:sp>
        <p:nvSpPr>
          <p:cNvPr id="76" name="Text Box 73"/>
          <p:cNvSpPr txBox="1">
            <a:spLocks noChangeArrowheads="1"/>
          </p:cNvSpPr>
          <p:nvPr/>
        </p:nvSpPr>
        <p:spPr bwMode="auto">
          <a:xfrm>
            <a:off x="3940548" y="4397747"/>
            <a:ext cx="8191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 </a:t>
            </a:r>
          </a:p>
          <a:p>
            <a:r>
              <a:rPr lang="en-US">
                <a:latin typeface="Helvetica" charset="0"/>
              </a:rPr>
              <a:t>Trunk</a:t>
            </a:r>
          </a:p>
        </p:txBody>
      </p:sp>
      <p:sp>
        <p:nvSpPr>
          <p:cNvPr id="77" name="Text Box 75"/>
          <p:cNvSpPr txBox="1">
            <a:spLocks noChangeArrowheads="1"/>
          </p:cNvSpPr>
          <p:nvPr/>
        </p:nvSpPr>
        <p:spPr bwMode="auto">
          <a:xfrm>
            <a:off x="3480173" y="5220072"/>
            <a:ext cx="170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 Fast Ethernet</a:t>
            </a:r>
          </a:p>
        </p:txBody>
      </p:sp>
    </p:spTree>
    <p:extLst>
      <p:ext uri="{BB962C8B-B14F-4D97-AF65-F5344CB8AC3E}">
        <p14:creationId xmlns:p14="http://schemas.microsoft.com/office/powerpoint/2010/main" val="36163879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Benefits of VLANs</a:t>
            </a:r>
          </a:p>
        </p:txBody>
      </p:sp>
      <p:sp>
        <p:nvSpPr>
          <p:cNvPr id="214019" name="Rectangle 3"/>
          <p:cNvSpPr>
            <a:spLocks noGrp="1" noChangeArrowheads="1"/>
          </p:cNvSpPr>
          <p:nvPr>
            <p:ph type="body" idx="1"/>
          </p:nvPr>
        </p:nvSpPr>
        <p:spPr>
          <a:xfrm>
            <a:off x="179512" y="1666407"/>
            <a:ext cx="8839200" cy="5181600"/>
          </a:xfrm>
        </p:spPr>
        <p:txBody>
          <a:bodyPr>
            <a:normAutofit fontScale="70000" lnSpcReduction="20000"/>
          </a:bodyPr>
          <a:lstStyle/>
          <a:p>
            <a:pPr algn="just">
              <a:lnSpc>
                <a:spcPct val="120000"/>
              </a:lnSpc>
              <a:defRPr/>
            </a:pPr>
            <a:r>
              <a:rPr lang="vi-VN"/>
              <a:t>Bảo </a:t>
            </a:r>
            <a:r>
              <a:rPr lang="vi-VN" smtClean="0"/>
              <a:t>mậ</a:t>
            </a:r>
            <a:r>
              <a:rPr lang="en-US" smtClean="0"/>
              <a:t>t:</a:t>
            </a:r>
            <a:r>
              <a:rPr lang="en-US" smtClean="0">
                <a:solidFill>
                  <a:srgbClr val="FF0000"/>
                </a:solidFill>
              </a:rPr>
              <a:t> </a:t>
            </a:r>
            <a:r>
              <a:rPr lang="vi-VN" smtClean="0"/>
              <a:t>Nhóm </a:t>
            </a:r>
            <a:r>
              <a:rPr lang="vi-VN"/>
              <a:t>có nhu cầu bảo mật cụ thể </a:t>
            </a:r>
            <a:r>
              <a:rPr lang="en-US" smtClean="0"/>
              <a:t>được </a:t>
            </a:r>
            <a:r>
              <a:rPr lang="vi-VN" smtClean="0"/>
              <a:t>cô </a:t>
            </a:r>
            <a:r>
              <a:rPr lang="vi-VN"/>
              <a:t>lập với phần còn lại của mạng. </a:t>
            </a:r>
            <a:endParaRPr lang="en-US" smtClean="0"/>
          </a:p>
          <a:p>
            <a:pPr algn="just">
              <a:lnSpc>
                <a:spcPct val="120000"/>
              </a:lnSpc>
              <a:defRPr/>
            </a:pPr>
            <a:r>
              <a:rPr lang="vi-VN"/>
              <a:t>Giảm chi phí: </a:t>
            </a:r>
            <a:r>
              <a:rPr lang="vi-VN" smtClean="0"/>
              <a:t>Nâng </a:t>
            </a:r>
            <a:r>
              <a:rPr lang="vi-VN"/>
              <a:t>cấp phần cứng đắt tiền được giảm. </a:t>
            </a:r>
            <a:r>
              <a:rPr lang="vi-VN" smtClean="0"/>
              <a:t>Sử </a:t>
            </a:r>
            <a:r>
              <a:rPr lang="vi-VN"/>
              <a:t>dụng tốt hơn băng thông hiện có và các liên kết. </a:t>
            </a:r>
            <a:endParaRPr lang="en-US" smtClean="0"/>
          </a:p>
          <a:p>
            <a:pPr algn="just">
              <a:lnSpc>
                <a:spcPct val="120000"/>
              </a:lnSpc>
              <a:defRPr/>
            </a:pPr>
            <a:r>
              <a:rPr lang="vi-VN" smtClean="0"/>
              <a:t>Hiệu </a:t>
            </a:r>
            <a:r>
              <a:rPr lang="vi-VN"/>
              <a:t>suất cao hơn: </a:t>
            </a:r>
            <a:r>
              <a:rPr lang="vi-VN" smtClean="0"/>
              <a:t>Chia lớ</a:t>
            </a:r>
            <a:r>
              <a:rPr lang="en-US" smtClean="0"/>
              <a:t>p</a:t>
            </a:r>
            <a:r>
              <a:rPr lang="vi-VN" smtClean="0"/>
              <a:t>, </a:t>
            </a:r>
            <a:r>
              <a:rPr lang="vi-VN"/>
              <a:t>2 lớp mạng </a:t>
            </a:r>
            <a:r>
              <a:rPr lang="vi-VN" smtClean="0"/>
              <a:t>vào </a:t>
            </a:r>
            <a:r>
              <a:rPr lang="en-US" smtClean="0"/>
              <a:t>vùng </a:t>
            </a:r>
            <a:r>
              <a:rPr lang="vi-VN" smtClean="0"/>
              <a:t>phát </a:t>
            </a:r>
            <a:r>
              <a:rPr lang="vi-VN"/>
              <a:t>sóng riêng biệt làm giảm lưu lượng truy cập không cần thiết trên mỗi subnet mới</a:t>
            </a:r>
            <a:r>
              <a:rPr lang="vi-VN" smtClean="0"/>
              <a:t>.</a:t>
            </a:r>
            <a:endParaRPr lang="en-US" smtClean="0"/>
          </a:p>
          <a:p>
            <a:pPr algn="just">
              <a:lnSpc>
                <a:spcPct val="120000"/>
              </a:lnSpc>
              <a:defRPr/>
            </a:pPr>
            <a:r>
              <a:rPr lang="en-US" smtClean="0"/>
              <a:t>G</a:t>
            </a:r>
            <a:r>
              <a:rPr lang="vi-VN" smtClean="0"/>
              <a:t>iảm</a:t>
            </a:r>
            <a:r>
              <a:rPr lang="en-US" smtClean="0"/>
              <a:t> </a:t>
            </a:r>
            <a:r>
              <a:rPr lang="vi-VN" smtClean="0"/>
              <a:t>Broadcast Storm: Chia </a:t>
            </a:r>
            <a:r>
              <a:rPr lang="vi-VN"/>
              <a:t>một mạng vào VLAN ngăn chặn một cơn bão phát sóng từ tuyên truyền đến toàn bộ mạng lưới. </a:t>
            </a:r>
            <a:endParaRPr lang="en-US" smtClean="0"/>
          </a:p>
          <a:p>
            <a:pPr algn="just">
              <a:lnSpc>
                <a:spcPct val="120000"/>
              </a:lnSpc>
              <a:defRPr/>
            </a:pPr>
            <a:r>
              <a:rPr lang="vi-VN" smtClean="0"/>
              <a:t>Nâng </a:t>
            </a:r>
            <a:r>
              <a:rPr lang="vi-VN"/>
              <a:t>cao </a:t>
            </a:r>
            <a:r>
              <a:rPr lang="vi-VN" smtClean="0"/>
              <a:t>chất </a:t>
            </a:r>
            <a:r>
              <a:rPr lang="vi-VN"/>
              <a:t>lượng hiệu </a:t>
            </a:r>
            <a:r>
              <a:rPr lang="vi-VN" smtClean="0"/>
              <a:t>quả</a:t>
            </a:r>
            <a:r>
              <a:rPr lang="en-US" smtClean="0"/>
              <a:t> </a:t>
            </a:r>
            <a:r>
              <a:rPr lang="vi-VN" smtClean="0"/>
              <a:t>nhân </a:t>
            </a:r>
            <a:r>
              <a:rPr lang="vi-VN"/>
              <a:t>viên CNTT </a:t>
            </a:r>
            <a:r>
              <a:rPr lang="vi-VN" smtClean="0"/>
              <a:t>: Dễ </a:t>
            </a:r>
            <a:r>
              <a:rPr lang="vi-VN"/>
              <a:t>dàng hơn để quản lý mạng bởi vì người dùng có yêu cầu tương tự như mạng chia sẻ cùng một VLAN. </a:t>
            </a:r>
            <a:endParaRPr lang="en-US" smtClean="0"/>
          </a:p>
          <a:p>
            <a:pPr algn="just">
              <a:lnSpc>
                <a:spcPct val="120000"/>
              </a:lnSpc>
              <a:defRPr/>
            </a:pPr>
            <a:r>
              <a:rPr lang="vi-VN" smtClean="0"/>
              <a:t>Đơn </a:t>
            </a:r>
            <a:r>
              <a:rPr lang="vi-VN"/>
              <a:t>giản hoặc ứng dụng quản lý dự án: </a:t>
            </a:r>
            <a:r>
              <a:rPr lang="vi-VN" smtClean="0"/>
              <a:t>Với </a:t>
            </a:r>
            <a:r>
              <a:rPr lang="vi-VN"/>
              <a:t>các chức năng riêng biệt làm cho làm việc với một ứng dụng chuyên ngành dễ dàng </a:t>
            </a:r>
            <a:r>
              <a:rPr lang="vi-VN" smtClean="0"/>
              <a:t>hơn.</a:t>
            </a:r>
            <a:endParaRPr lang="en-US"/>
          </a:p>
          <a:p>
            <a:pPr algn="just">
              <a:lnSpc>
                <a:spcPct val="120000"/>
              </a:lnSpc>
              <a:defRPr/>
            </a:pPr>
            <a:endParaRPr lang="en-US"/>
          </a:p>
          <a:p>
            <a:pPr algn="just">
              <a:lnSpc>
                <a:spcPct val="120000"/>
              </a:lnSpc>
              <a:defRPr/>
            </a:pPr>
            <a:endParaRPr lang="en-US" dirty="0" smtClean="0">
              <a:solidFill>
                <a:srgbClr val="FF0000"/>
              </a:solidFill>
            </a:endParaRPr>
          </a:p>
        </p:txBody>
      </p:sp>
    </p:spTree>
    <p:custDataLst>
      <p:tags r:id="rId1"/>
    </p:custDataLst>
    <p:extLst>
      <p:ext uri="{BB962C8B-B14F-4D97-AF65-F5344CB8AC3E}">
        <p14:creationId xmlns:p14="http://schemas.microsoft.com/office/powerpoint/2010/main" val="1853643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VLAN ID Ranges</a:t>
            </a:r>
          </a:p>
        </p:txBody>
      </p:sp>
      <p:sp>
        <p:nvSpPr>
          <p:cNvPr id="214019" name="Rectangle 3"/>
          <p:cNvSpPr>
            <a:spLocks noGrp="1" noChangeArrowheads="1"/>
          </p:cNvSpPr>
          <p:nvPr>
            <p:ph type="body" idx="1"/>
          </p:nvPr>
        </p:nvSpPr>
        <p:spPr>
          <a:xfrm>
            <a:off x="152400" y="1628800"/>
            <a:ext cx="8839200" cy="4848200"/>
          </a:xfrm>
        </p:spPr>
        <p:txBody>
          <a:bodyPr/>
          <a:lstStyle/>
          <a:p>
            <a:pPr>
              <a:defRPr/>
            </a:pPr>
            <a:r>
              <a:rPr lang="vi-VN"/>
              <a:t>Khi cấu hình, số được gán cho các VLAN trở thành VLAN ID. </a:t>
            </a:r>
            <a:endParaRPr lang="en-US" smtClean="0"/>
          </a:p>
          <a:p>
            <a:pPr>
              <a:defRPr/>
            </a:pPr>
            <a:r>
              <a:rPr lang="vi-VN" smtClean="0"/>
              <a:t>Các </a:t>
            </a:r>
            <a:r>
              <a:rPr lang="vi-VN"/>
              <a:t>con số được gán được chia thành hai phạm vi khác nhau: </a:t>
            </a:r>
            <a:endParaRPr lang="en-US" smtClean="0"/>
          </a:p>
          <a:p>
            <a:pPr lvl="1">
              <a:defRPr/>
            </a:pPr>
            <a:r>
              <a:rPr lang="vi-VN" smtClean="0"/>
              <a:t>Phạm </a:t>
            </a:r>
            <a:r>
              <a:rPr lang="vi-VN"/>
              <a:t>vi bình thường: 1-1005 </a:t>
            </a:r>
            <a:endParaRPr lang="en-US" smtClean="0"/>
          </a:p>
          <a:p>
            <a:pPr lvl="1">
              <a:defRPr/>
            </a:pPr>
            <a:r>
              <a:rPr lang="vi-VN" smtClean="0"/>
              <a:t>Extended </a:t>
            </a:r>
            <a:r>
              <a:rPr lang="vi-VN"/>
              <a:t>Range: 1006 - 4096 </a:t>
            </a:r>
            <a:endParaRPr lang="en-US" smtClean="0"/>
          </a:p>
          <a:p>
            <a:pPr lvl="2">
              <a:defRPr/>
            </a:pPr>
            <a:r>
              <a:rPr lang="vi-VN" smtClean="0"/>
              <a:t>Mỗi </a:t>
            </a:r>
            <a:r>
              <a:rPr lang="vi-VN"/>
              <a:t>dãy có đặc trưng riêng.</a:t>
            </a:r>
            <a:r>
              <a:rPr lang="en-US"/>
              <a:t> </a:t>
            </a:r>
          </a:p>
          <a:p>
            <a:pPr eaLnBrk="1" hangingPunct="1">
              <a:defRPr/>
            </a:pPr>
            <a:endParaRPr lang="en-US" dirty="0" smtClean="0"/>
          </a:p>
        </p:txBody>
      </p:sp>
    </p:spTree>
    <p:custDataLst>
      <p:tags r:id="rId1"/>
    </p:custDataLst>
    <p:extLst>
      <p:ext uri="{BB962C8B-B14F-4D97-AF65-F5344CB8AC3E}">
        <p14:creationId xmlns:p14="http://schemas.microsoft.com/office/powerpoint/2010/main" val="114844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VLAN ID Ranges</a:t>
            </a:r>
          </a:p>
        </p:txBody>
      </p:sp>
      <p:sp>
        <p:nvSpPr>
          <p:cNvPr id="214019" name="Rectangle 3"/>
          <p:cNvSpPr>
            <a:spLocks noGrp="1" noChangeArrowheads="1"/>
          </p:cNvSpPr>
          <p:nvPr>
            <p:ph type="body" idx="1"/>
          </p:nvPr>
        </p:nvSpPr>
        <p:spPr>
          <a:xfrm>
            <a:off x="179512" y="1576466"/>
            <a:ext cx="8839200" cy="5181600"/>
          </a:xfrm>
        </p:spPr>
        <p:txBody>
          <a:bodyPr>
            <a:normAutofit lnSpcReduction="10000"/>
          </a:bodyPr>
          <a:lstStyle/>
          <a:p>
            <a:pPr algn="just">
              <a:defRPr/>
            </a:pPr>
            <a:r>
              <a:rPr lang="vi-VN"/>
              <a:t>Phạm vi bình thường: 1-1005 </a:t>
            </a:r>
            <a:endParaRPr lang="en-US" smtClean="0"/>
          </a:p>
          <a:p>
            <a:pPr lvl="1" algn="just">
              <a:defRPr/>
            </a:pPr>
            <a:r>
              <a:rPr lang="vi-VN" smtClean="0"/>
              <a:t>Được </a:t>
            </a:r>
            <a:r>
              <a:rPr lang="vi-VN"/>
              <a:t>sử dụng trong mạng lưới kinh doanh và các doanh nghiệp nhỏ và vừa. </a:t>
            </a:r>
            <a:endParaRPr lang="en-US" smtClean="0"/>
          </a:p>
          <a:p>
            <a:pPr lvl="1" algn="just">
              <a:defRPr/>
            </a:pPr>
            <a:r>
              <a:rPr lang="vi-VN" smtClean="0"/>
              <a:t>ID </a:t>
            </a:r>
            <a:r>
              <a:rPr lang="vi-VN"/>
              <a:t>1002 - 1005: Token Ring và FDDI VLAN. </a:t>
            </a:r>
            <a:endParaRPr lang="en-US" smtClean="0"/>
          </a:p>
          <a:p>
            <a:pPr lvl="1" algn="just">
              <a:defRPr/>
            </a:pPr>
            <a:r>
              <a:rPr lang="vi-VN" smtClean="0"/>
              <a:t>ID </a:t>
            </a:r>
            <a:r>
              <a:rPr lang="vi-VN"/>
              <a:t>1 và 1002-1005 sẽ được tự động tạo ra và không thể được gỡ bỏ. </a:t>
            </a:r>
            <a:endParaRPr lang="en-US" smtClean="0"/>
          </a:p>
          <a:p>
            <a:pPr lvl="1" algn="just">
              <a:defRPr/>
            </a:pPr>
            <a:r>
              <a:rPr lang="vi-VN" smtClean="0"/>
              <a:t>Cấu </a:t>
            </a:r>
            <a:r>
              <a:rPr lang="vi-VN"/>
              <a:t>hình được lưu trữ trong một tập tin cơ sở dữ liệu VLAN, được gọi là vlan.dat, nằm ​​trong bộ nhớ flash của switch. </a:t>
            </a:r>
            <a:endParaRPr lang="en-US" smtClean="0"/>
          </a:p>
          <a:p>
            <a:pPr lvl="1" algn="just">
              <a:defRPr/>
            </a:pPr>
            <a:r>
              <a:rPr lang="vi-VN" smtClean="0"/>
              <a:t>VLAN </a:t>
            </a:r>
            <a:r>
              <a:rPr lang="vi-VN"/>
              <a:t>Trunking Protocol (VTP), giúp quản lý cấu hình VLAN giữa các switch, chỉ có thể học VLAN mức bình thường và lưu trữ chúng trong các tập tin cơ sở dữ liệu VLAN.</a:t>
            </a:r>
            <a:r>
              <a:rPr lang="en-US"/>
              <a:t> </a:t>
            </a:r>
          </a:p>
          <a:p>
            <a:pPr algn="just" eaLnBrk="1" hangingPunct="1">
              <a:defRPr/>
            </a:pPr>
            <a:endParaRPr lang="en-US" dirty="0" smtClean="0"/>
          </a:p>
        </p:txBody>
      </p:sp>
    </p:spTree>
    <p:custDataLst>
      <p:tags r:id="rId1"/>
    </p:custDataLst>
    <p:extLst>
      <p:ext uri="{BB962C8B-B14F-4D97-AF65-F5344CB8AC3E}">
        <p14:creationId xmlns:p14="http://schemas.microsoft.com/office/powerpoint/2010/main" val="1417146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lgn="ctr" eaLnBrk="1" hangingPunct="1">
              <a:defRPr/>
            </a:pPr>
            <a:r>
              <a:rPr lang="en-US" dirty="0" smtClean="0"/>
              <a:t>VLAN ID Ranges</a:t>
            </a:r>
          </a:p>
        </p:txBody>
      </p:sp>
      <p:sp>
        <p:nvSpPr>
          <p:cNvPr id="214019" name="Rectangle 3"/>
          <p:cNvSpPr>
            <a:spLocks noGrp="1" noChangeArrowheads="1"/>
          </p:cNvSpPr>
          <p:nvPr>
            <p:ph type="body" idx="1"/>
          </p:nvPr>
        </p:nvSpPr>
        <p:spPr>
          <a:xfrm>
            <a:off x="152400" y="1484784"/>
            <a:ext cx="8839200" cy="4992216"/>
          </a:xfrm>
        </p:spPr>
        <p:txBody>
          <a:bodyPr>
            <a:normAutofit/>
          </a:bodyPr>
          <a:lstStyle/>
          <a:p>
            <a:pPr algn="just">
              <a:defRPr/>
            </a:pPr>
            <a:r>
              <a:rPr lang="vi-VN"/>
              <a:t>Extended Range: 1006 - 4096 </a:t>
            </a:r>
            <a:endParaRPr lang="en-US" smtClean="0"/>
          </a:p>
          <a:p>
            <a:pPr lvl="1" algn="just">
              <a:defRPr/>
            </a:pPr>
            <a:r>
              <a:rPr lang="vi-VN" smtClean="0"/>
              <a:t>Cho </a:t>
            </a:r>
            <a:r>
              <a:rPr lang="vi-VN"/>
              <a:t>phép các nhà cung cấp dịch vụ để mở rộng cơ sở hạ tầng của họ cho một số lượng lớn khách hàng. </a:t>
            </a:r>
            <a:endParaRPr lang="en-US" smtClean="0"/>
          </a:p>
          <a:p>
            <a:pPr lvl="1" algn="just">
              <a:defRPr/>
            </a:pPr>
            <a:r>
              <a:rPr lang="vi-VN" smtClean="0"/>
              <a:t>Một </a:t>
            </a:r>
            <a:r>
              <a:rPr lang="vi-VN"/>
              <a:t>số doanh nghiệp toàn cầu có thể đủ lớn để cần ID phạm vi VLAN mở rộng. </a:t>
            </a:r>
            <a:endParaRPr lang="en-US" smtClean="0"/>
          </a:p>
          <a:p>
            <a:pPr lvl="1" algn="just">
              <a:defRPr/>
            </a:pPr>
            <a:r>
              <a:rPr lang="vi-VN" smtClean="0"/>
              <a:t>Hỗ </a:t>
            </a:r>
            <a:r>
              <a:rPr lang="vi-VN"/>
              <a:t>trợ tính năng VLAN </a:t>
            </a:r>
            <a:r>
              <a:rPr lang="vi-VN" smtClean="0"/>
              <a:t>ít </a:t>
            </a:r>
            <a:r>
              <a:rPr lang="vi-VN"/>
              <a:t>hơn </a:t>
            </a:r>
            <a:r>
              <a:rPr lang="en-US" smtClean="0"/>
              <a:t>vùng </a:t>
            </a:r>
            <a:r>
              <a:rPr lang="vi-VN" smtClean="0"/>
              <a:t>bình </a:t>
            </a:r>
            <a:r>
              <a:rPr lang="vi-VN"/>
              <a:t>thường. </a:t>
            </a:r>
            <a:endParaRPr lang="en-US" smtClean="0"/>
          </a:p>
          <a:p>
            <a:pPr lvl="1" algn="just">
              <a:defRPr/>
            </a:pPr>
            <a:r>
              <a:rPr lang="vi-VN" smtClean="0"/>
              <a:t>Được </a:t>
            </a:r>
            <a:r>
              <a:rPr lang="vi-VN"/>
              <a:t>lưu trong tập tin cấu hình hoạt động - không phải là tập tin vlan.dat. </a:t>
            </a:r>
            <a:endParaRPr lang="en-US" smtClean="0"/>
          </a:p>
          <a:p>
            <a:pPr lvl="1" algn="just">
              <a:defRPr/>
            </a:pPr>
            <a:r>
              <a:rPr lang="vi-VN" smtClean="0"/>
              <a:t>VTP </a:t>
            </a:r>
            <a:r>
              <a:rPr lang="vi-VN"/>
              <a:t>không học VLAN </a:t>
            </a:r>
            <a:r>
              <a:rPr lang="vi-VN" smtClean="0"/>
              <a:t>mở rộng.</a:t>
            </a:r>
            <a:endParaRPr lang="vi-VN"/>
          </a:p>
          <a:p>
            <a:pPr algn="just" eaLnBrk="1" hangingPunct="1">
              <a:defRPr/>
            </a:pPr>
            <a:endParaRPr lang="en-US" dirty="0" smtClean="0"/>
          </a:p>
        </p:txBody>
      </p:sp>
    </p:spTree>
    <p:custDataLst>
      <p:tags r:id="rId1"/>
    </p:custDataLst>
    <p:extLst>
      <p:ext uri="{BB962C8B-B14F-4D97-AF65-F5344CB8AC3E}">
        <p14:creationId xmlns:p14="http://schemas.microsoft.com/office/powerpoint/2010/main" val="348021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Types of VLANs</a:t>
            </a:r>
          </a:p>
        </p:txBody>
      </p:sp>
      <p:sp>
        <p:nvSpPr>
          <p:cNvPr id="214019" name="Rectangle 3"/>
          <p:cNvSpPr>
            <a:spLocks noGrp="1" noChangeArrowheads="1"/>
          </p:cNvSpPr>
          <p:nvPr>
            <p:ph type="body" idx="1"/>
          </p:nvPr>
        </p:nvSpPr>
        <p:spPr>
          <a:xfrm>
            <a:off x="152400" y="1700808"/>
            <a:ext cx="8839200" cy="4776192"/>
          </a:xfrm>
        </p:spPr>
        <p:txBody>
          <a:bodyPr>
            <a:normAutofit/>
          </a:bodyPr>
          <a:lstStyle/>
          <a:p>
            <a:pPr algn="just">
              <a:defRPr/>
            </a:pPr>
            <a:r>
              <a:rPr lang="vi-VN"/>
              <a:t>Theo truyền thống, hai phương pháp thực hiện VLAN: </a:t>
            </a:r>
            <a:endParaRPr lang="en-US" smtClean="0"/>
          </a:p>
          <a:p>
            <a:pPr lvl="1" algn="just">
              <a:defRPr/>
            </a:pPr>
            <a:r>
              <a:rPr lang="vi-VN" smtClean="0"/>
              <a:t>Tĩnh </a:t>
            </a:r>
            <a:r>
              <a:rPr lang="vi-VN"/>
              <a:t>hoặc Port-Based: </a:t>
            </a:r>
            <a:r>
              <a:rPr lang="vi-VN" smtClean="0"/>
              <a:t>Cổng </a:t>
            </a:r>
            <a:r>
              <a:rPr lang="vi-VN"/>
              <a:t>trên switch được gán cho một VLAN cụ thể. </a:t>
            </a:r>
            <a:endParaRPr lang="en-US" smtClean="0"/>
          </a:p>
          <a:p>
            <a:pPr lvl="1" algn="just">
              <a:defRPr/>
            </a:pPr>
            <a:r>
              <a:rPr lang="en-US" smtClean="0"/>
              <a:t>Đ</a:t>
            </a:r>
            <a:r>
              <a:rPr lang="vi-VN" smtClean="0"/>
              <a:t>ộng</a:t>
            </a:r>
            <a:r>
              <a:rPr lang="vi-VN"/>
              <a:t>: </a:t>
            </a:r>
            <a:r>
              <a:rPr lang="vi-VN" smtClean="0"/>
              <a:t>VLAN </a:t>
            </a:r>
            <a:r>
              <a:rPr lang="vi-VN"/>
              <a:t>được tạo ra bằng cách truy cập một máy chủ quản lý mạng. Việc lập bản đồ địa chỉ MAC / VLAN ID được thiết lập bởi các quản trị mạng và máy chủ giao cho một VLAN ID khi các thiết bị liên lạc </a:t>
            </a:r>
            <a:r>
              <a:rPr lang="vi-VN" smtClean="0"/>
              <a:t>nó</a:t>
            </a:r>
            <a:r>
              <a:rPr lang="en-US" smtClean="0"/>
              <a:t>.</a:t>
            </a:r>
            <a:endParaRPr lang="en-US" i="1" dirty="0" smtClean="0"/>
          </a:p>
        </p:txBody>
      </p:sp>
    </p:spTree>
    <p:custDataLst>
      <p:tags r:id="rId1"/>
    </p:custDataLst>
    <p:extLst>
      <p:ext uri="{BB962C8B-B14F-4D97-AF65-F5344CB8AC3E}">
        <p14:creationId xmlns:p14="http://schemas.microsoft.com/office/powerpoint/2010/main" val="770968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Types of Port-Based VLANs</a:t>
            </a:r>
          </a:p>
        </p:txBody>
      </p:sp>
      <p:sp>
        <p:nvSpPr>
          <p:cNvPr id="214019" name="Rectangle 3"/>
          <p:cNvSpPr>
            <a:spLocks noGrp="1" noChangeArrowheads="1"/>
          </p:cNvSpPr>
          <p:nvPr>
            <p:ph type="body" idx="1"/>
          </p:nvPr>
        </p:nvSpPr>
        <p:spPr>
          <a:xfrm>
            <a:off x="152400" y="1556792"/>
            <a:ext cx="8839200" cy="4920208"/>
          </a:xfrm>
        </p:spPr>
        <p:txBody>
          <a:bodyPr/>
          <a:lstStyle/>
          <a:p>
            <a:pPr>
              <a:defRPr/>
            </a:pPr>
            <a:r>
              <a:rPr lang="vi-VN"/>
              <a:t>Xác định bởi các loại hình giao thông họ hỗ trợ hoặc các chức năng mà họ thực hiện. </a:t>
            </a:r>
            <a:endParaRPr lang="en-US" smtClean="0"/>
          </a:p>
          <a:p>
            <a:pPr lvl="1">
              <a:defRPr/>
            </a:pPr>
            <a:r>
              <a:rPr lang="vi-VN" smtClean="0"/>
              <a:t>Dữ </a:t>
            </a:r>
            <a:r>
              <a:rPr lang="vi-VN"/>
              <a:t>liệu VLAN. </a:t>
            </a:r>
            <a:endParaRPr lang="en-US" smtClean="0"/>
          </a:p>
          <a:p>
            <a:pPr lvl="1">
              <a:defRPr/>
            </a:pPr>
            <a:r>
              <a:rPr lang="vi-VN" smtClean="0"/>
              <a:t>Mặc </a:t>
            </a:r>
            <a:r>
              <a:rPr lang="vi-VN"/>
              <a:t>định VLAN. </a:t>
            </a:r>
            <a:endParaRPr lang="en-US" smtClean="0"/>
          </a:p>
          <a:p>
            <a:pPr lvl="1">
              <a:defRPr/>
            </a:pPr>
            <a:r>
              <a:rPr lang="vi-VN" smtClean="0"/>
              <a:t>Native </a:t>
            </a:r>
            <a:r>
              <a:rPr lang="vi-VN"/>
              <a:t>VLAN. </a:t>
            </a:r>
            <a:endParaRPr lang="en-US" smtClean="0"/>
          </a:p>
          <a:p>
            <a:pPr lvl="1">
              <a:defRPr/>
            </a:pPr>
            <a:r>
              <a:rPr lang="vi-VN" smtClean="0"/>
              <a:t>Quản </a:t>
            </a:r>
            <a:r>
              <a:rPr lang="vi-VN"/>
              <a:t>lý VLAN. </a:t>
            </a:r>
            <a:endParaRPr lang="en-US" smtClean="0"/>
          </a:p>
          <a:p>
            <a:pPr lvl="1">
              <a:defRPr/>
            </a:pPr>
            <a:r>
              <a:rPr lang="vi-VN" smtClean="0"/>
              <a:t>Tiếng </a:t>
            </a:r>
            <a:r>
              <a:rPr lang="vi-VN"/>
              <a:t>nói VLAN.</a:t>
            </a:r>
            <a:r>
              <a:rPr lang="en-US"/>
              <a:t> </a:t>
            </a:r>
          </a:p>
          <a:p>
            <a:pPr eaLnBrk="1" hangingPunct="1">
              <a:defRPr/>
            </a:pPr>
            <a:endParaRPr lang="en-US" dirty="0" smtClean="0"/>
          </a:p>
        </p:txBody>
      </p:sp>
      <p:pic>
        <p:nvPicPr>
          <p:cNvPr id="20484" name="Picture 3" descr="vl09.jpg"/>
          <p:cNvPicPr>
            <a:picLocks noChangeAspect="1"/>
          </p:cNvPicPr>
          <p:nvPr/>
        </p:nvPicPr>
        <p:blipFill>
          <a:blip r:embed="rId4"/>
          <a:srcRect/>
          <a:stretch>
            <a:fillRect/>
          </a:stretch>
        </p:blipFill>
        <p:spPr bwMode="auto">
          <a:xfrm>
            <a:off x="3886200" y="2743200"/>
            <a:ext cx="5016500" cy="3124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04792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Types of Port-Based VLANs</a:t>
            </a:r>
          </a:p>
        </p:txBody>
      </p:sp>
      <p:sp>
        <p:nvSpPr>
          <p:cNvPr id="214019" name="Rectangle 3"/>
          <p:cNvSpPr>
            <a:spLocks noGrp="1" noChangeArrowheads="1"/>
          </p:cNvSpPr>
          <p:nvPr>
            <p:ph type="body" idx="1"/>
          </p:nvPr>
        </p:nvSpPr>
        <p:spPr>
          <a:xfrm>
            <a:off x="152400" y="1556792"/>
            <a:ext cx="8839200" cy="4920208"/>
          </a:xfrm>
        </p:spPr>
        <p:txBody>
          <a:bodyPr/>
          <a:lstStyle/>
          <a:p>
            <a:pPr algn="just">
              <a:defRPr/>
            </a:pPr>
            <a:r>
              <a:rPr lang="vi-VN"/>
              <a:t>Dữ liệu VLAN: </a:t>
            </a:r>
            <a:r>
              <a:rPr lang="vi-VN" smtClean="0"/>
              <a:t>Cấu </a:t>
            </a:r>
            <a:r>
              <a:rPr lang="vi-VN"/>
              <a:t>hình để thực hiện chỉ có lưu lượng truy cập người dùng tạo ra.</a:t>
            </a:r>
            <a:r>
              <a:rPr lang="en-US">
                <a:solidFill>
                  <a:srgbClr val="FFFF00"/>
                </a:solidFill>
              </a:rPr>
              <a:t> </a:t>
            </a:r>
            <a:endParaRPr lang="en-US" smtClean="0">
              <a:solidFill>
                <a:srgbClr val="FFFF00"/>
              </a:solidFill>
            </a:endParaRPr>
          </a:p>
          <a:p>
            <a:pPr algn="just">
              <a:defRPr/>
            </a:pPr>
            <a:r>
              <a:rPr lang="vi-VN" smtClean="0"/>
              <a:t>Một </a:t>
            </a:r>
            <a:r>
              <a:rPr lang="en-US" smtClean="0"/>
              <a:t>Data </a:t>
            </a:r>
            <a:r>
              <a:rPr lang="vi-VN" smtClean="0"/>
              <a:t>VLAN </a:t>
            </a:r>
            <a:r>
              <a:rPr lang="vi-VN"/>
              <a:t>dữ liệu đôi khi được gọi là một </a:t>
            </a:r>
            <a:r>
              <a:rPr lang="en-US" smtClean="0"/>
              <a:t>user </a:t>
            </a:r>
            <a:r>
              <a:rPr lang="vi-VN" smtClean="0"/>
              <a:t>VLAN.</a:t>
            </a:r>
            <a:endParaRPr lang="en-US">
              <a:solidFill>
                <a:srgbClr val="FFFF00"/>
              </a:solidFill>
            </a:endParaRPr>
          </a:p>
          <a:p>
            <a:pPr algn="just" eaLnBrk="1" hangingPunct="1">
              <a:defRPr/>
            </a:pPr>
            <a:endParaRPr lang="en-US" dirty="0" smtClean="0"/>
          </a:p>
        </p:txBody>
      </p:sp>
      <p:pic>
        <p:nvPicPr>
          <p:cNvPr id="4" name="Picture 3" descr="vl09.jpg"/>
          <p:cNvPicPr>
            <a:picLocks noChangeAspect="1"/>
          </p:cNvPicPr>
          <p:nvPr/>
        </p:nvPicPr>
        <p:blipFill>
          <a:blip r:embed="rId4"/>
          <a:srcRect/>
          <a:stretch>
            <a:fillRect/>
          </a:stretch>
        </p:blipFill>
        <p:spPr bwMode="auto">
          <a:xfrm>
            <a:off x="231648" y="3521538"/>
            <a:ext cx="8534400" cy="326548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252469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Types of Port-Based VLANs</a:t>
            </a:r>
          </a:p>
        </p:txBody>
      </p:sp>
      <p:sp>
        <p:nvSpPr>
          <p:cNvPr id="214019" name="Rectangle 3"/>
          <p:cNvSpPr>
            <a:spLocks noGrp="1" noChangeArrowheads="1"/>
          </p:cNvSpPr>
          <p:nvPr>
            <p:ph type="body" idx="1"/>
          </p:nvPr>
        </p:nvSpPr>
        <p:spPr>
          <a:xfrm>
            <a:off x="152400" y="1556792"/>
            <a:ext cx="8839200" cy="4920208"/>
          </a:xfrm>
        </p:spPr>
        <p:txBody>
          <a:bodyPr>
            <a:normAutofit/>
          </a:bodyPr>
          <a:lstStyle/>
          <a:p>
            <a:pPr algn="just">
              <a:defRPr/>
            </a:pPr>
            <a:r>
              <a:rPr lang="vi-VN" sz="2000"/>
              <a:t>VLAN mặc định: </a:t>
            </a:r>
            <a:r>
              <a:rPr lang="vi-VN" sz="2000" smtClean="0"/>
              <a:t>VLAN </a:t>
            </a:r>
            <a:r>
              <a:rPr lang="vi-VN" sz="2000"/>
              <a:t>mặc định cho chuyển mạch Cisco là VLAN 1. </a:t>
            </a:r>
            <a:r>
              <a:rPr lang="vi-VN" sz="2000" smtClean="0"/>
              <a:t>VLAN </a:t>
            </a:r>
            <a:r>
              <a:rPr lang="vi-VN" sz="2000"/>
              <a:t>1 có tất cả các tính năng của bất kỳ VLAN, ngoại trừ việc bạn không thể đổi tên nó và bạn không thể xóa nó. </a:t>
            </a:r>
            <a:endParaRPr lang="en-US" sz="2000" smtClean="0"/>
          </a:p>
          <a:p>
            <a:pPr algn="just">
              <a:defRPr/>
            </a:pPr>
            <a:r>
              <a:rPr lang="vi-VN" sz="2000" smtClean="0"/>
              <a:t>Theo </a:t>
            </a:r>
            <a:r>
              <a:rPr lang="vi-VN" sz="2000"/>
              <a:t>mặc định, lớp 2 điều khiển giao thông (CDP và STP) được kết hợp với VLAN 1. </a:t>
            </a:r>
            <a:endParaRPr lang="en-US" sz="2000" smtClean="0"/>
          </a:p>
          <a:p>
            <a:pPr algn="just">
              <a:defRPr/>
            </a:pPr>
            <a:r>
              <a:rPr lang="vi-VN" sz="2000" smtClean="0"/>
              <a:t>VLAN </a:t>
            </a:r>
            <a:r>
              <a:rPr lang="vi-VN" sz="2000"/>
              <a:t>Trunk: </a:t>
            </a:r>
            <a:r>
              <a:rPr lang="vi-VN" sz="2000" smtClean="0"/>
              <a:t>Mang </a:t>
            </a:r>
            <a:r>
              <a:rPr lang="vi-VN" sz="2000"/>
              <a:t>dữ liệu hoặc thông tin điều khiển (VLAN 1 dữ liệu) cho tất cả các VLAN từ switch-to-switch hoặc switch-to-router.</a:t>
            </a:r>
            <a:endParaRPr lang="en-US" sz="2000" dirty="0" smtClean="0"/>
          </a:p>
        </p:txBody>
      </p:sp>
      <p:pic>
        <p:nvPicPr>
          <p:cNvPr id="5" name="Picture 4" descr="vl10.jpg"/>
          <p:cNvPicPr>
            <a:picLocks noChangeAspect="1"/>
          </p:cNvPicPr>
          <p:nvPr/>
        </p:nvPicPr>
        <p:blipFill>
          <a:blip r:embed="rId4"/>
          <a:srcRect/>
          <a:stretch>
            <a:fillRect/>
          </a:stretch>
        </p:blipFill>
        <p:spPr bwMode="auto">
          <a:xfrm>
            <a:off x="482600" y="3933056"/>
            <a:ext cx="8178800" cy="2924944"/>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11865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Types of Port-Based VLANs</a:t>
            </a:r>
          </a:p>
        </p:txBody>
      </p:sp>
      <p:sp>
        <p:nvSpPr>
          <p:cNvPr id="214019" name="Rectangle 3"/>
          <p:cNvSpPr>
            <a:spLocks noGrp="1" noChangeArrowheads="1"/>
          </p:cNvSpPr>
          <p:nvPr>
            <p:ph type="body" idx="1"/>
          </p:nvPr>
        </p:nvSpPr>
        <p:spPr>
          <a:xfrm>
            <a:off x="152400" y="1700808"/>
            <a:ext cx="8839200" cy="4776192"/>
          </a:xfrm>
        </p:spPr>
        <p:txBody>
          <a:bodyPr>
            <a:normAutofit/>
          </a:bodyPr>
          <a:lstStyle/>
          <a:p>
            <a:pPr algn="just">
              <a:defRPr/>
            </a:pPr>
            <a:r>
              <a:rPr lang="vi-VN" sz="2400"/>
              <a:t>Native VLAN: </a:t>
            </a:r>
            <a:r>
              <a:rPr lang="vi-VN" sz="2400" smtClean="0"/>
              <a:t>Một </a:t>
            </a:r>
            <a:r>
              <a:rPr lang="vi-VN" sz="2400"/>
              <a:t>cổng 802.1Q trunk hỗ trợ lưu lượng truy cập đến từ VLAN (giao thông được gắn thẻ) cũng như lưu lượng truy cập mà không đến từ một VLAN (giao thông untagged). </a:t>
            </a:r>
            <a:endParaRPr lang="en-US" sz="2400" smtClean="0"/>
          </a:p>
          <a:p>
            <a:pPr algn="just">
              <a:defRPr/>
            </a:pPr>
            <a:r>
              <a:rPr lang="vi-VN" sz="2400" smtClean="0"/>
              <a:t>Các </a:t>
            </a:r>
            <a:r>
              <a:rPr lang="vi-VN" sz="2400"/>
              <a:t>cổng 802.1Q trunk đặt giao thông untagged trên </a:t>
            </a:r>
            <a:r>
              <a:rPr lang="en-US" sz="2400" smtClean="0"/>
              <a:t>Native </a:t>
            </a:r>
            <a:r>
              <a:rPr lang="vi-VN" sz="2400" smtClean="0"/>
              <a:t>VLAN. Native </a:t>
            </a:r>
            <a:r>
              <a:rPr lang="vi-VN" sz="2400"/>
              <a:t>VLAN được quy định trong các đặc điểm kỹ thuật IEEE 802.1Q để duy trì khả năng tương thích ngược với giao thông không được gắn thẻ phổ biến </a:t>
            </a:r>
            <a:r>
              <a:rPr lang="en-US" sz="2400" smtClean="0"/>
              <a:t>trong </a:t>
            </a:r>
            <a:r>
              <a:rPr lang="vi-VN" sz="2400" smtClean="0"/>
              <a:t>kịch </a:t>
            </a:r>
            <a:r>
              <a:rPr lang="vi-VN" sz="2400"/>
              <a:t>bản mạng LAN. </a:t>
            </a:r>
            <a:endParaRPr lang="en-US" sz="2400" smtClean="0"/>
          </a:p>
          <a:p>
            <a:pPr algn="just">
              <a:defRPr/>
            </a:pPr>
            <a:r>
              <a:rPr lang="vi-VN" sz="2400" smtClean="0"/>
              <a:t>Đó </a:t>
            </a:r>
            <a:r>
              <a:rPr lang="vi-VN" sz="2400"/>
              <a:t>là cách tốt nhất để sử dụng một VLAN khác hơn là VLAN 1 là </a:t>
            </a:r>
            <a:r>
              <a:rPr lang="en-US" sz="2400" smtClean="0"/>
              <a:t>Navite </a:t>
            </a:r>
            <a:r>
              <a:rPr lang="vi-VN" sz="2400" smtClean="0"/>
              <a:t>VLAN</a:t>
            </a:r>
            <a:r>
              <a:rPr lang="en-US" sz="2400" smtClean="0"/>
              <a:t> (VLAN 99)</a:t>
            </a:r>
            <a:r>
              <a:rPr lang="vi-VN" sz="2400" smtClean="0"/>
              <a:t>.</a:t>
            </a:r>
            <a:endParaRPr lang="en-US" sz="2400" dirty="0" smtClean="0"/>
          </a:p>
        </p:txBody>
      </p:sp>
      <p:pic>
        <p:nvPicPr>
          <p:cNvPr id="6" name="Picture 5" descr="vl12.jpg"/>
          <p:cNvPicPr>
            <a:picLocks noChangeAspect="1"/>
          </p:cNvPicPr>
          <p:nvPr/>
        </p:nvPicPr>
        <p:blipFill>
          <a:blip r:embed="rId4"/>
          <a:srcRect/>
          <a:stretch>
            <a:fillRect/>
          </a:stretch>
        </p:blipFill>
        <p:spPr bwMode="auto">
          <a:xfrm>
            <a:off x="152400" y="2128341"/>
            <a:ext cx="9081127" cy="4348659"/>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771444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Redundant Topology</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a:t>
            </a:fld>
            <a:endParaRPr lang="en-GB"/>
          </a:p>
        </p:txBody>
      </p:sp>
      <p:sp>
        <p:nvSpPr>
          <p:cNvPr id="4" name="Content Placeholder 3"/>
          <p:cNvSpPr>
            <a:spLocks noGrp="1"/>
          </p:cNvSpPr>
          <p:nvPr>
            <p:ph sz="quarter" idx="1"/>
          </p:nvPr>
        </p:nvSpPr>
        <p:spPr>
          <a:xfrm>
            <a:off x="467544" y="1600200"/>
            <a:ext cx="8423848" cy="4495800"/>
          </a:xfrm>
        </p:spPr>
        <p:txBody>
          <a:bodyPr>
            <a:normAutofit/>
          </a:bodyPr>
          <a:lstStyle/>
          <a:p>
            <a:pPr lvl="1" algn="just">
              <a:lnSpc>
                <a:spcPct val="110000"/>
              </a:lnSpc>
            </a:pPr>
            <a:r>
              <a:rPr lang="en-US" sz="2400" smtClean="0"/>
              <a:t>Mạng dự phòng (Redundant Topology) giúp </a:t>
            </a:r>
            <a:r>
              <a:rPr lang="vi-VN" sz="2400" smtClean="0"/>
              <a:t>loại </a:t>
            </a:r>
            <a:r>
              <a:rPr lang="vi-VN" sz="2400"/>
              <a:t>bỏ điểm duy </a:t>
            </a:r>
            <a:r>
              <a:rPr lang="vi-VN" sz="2400" smtClean="0"/>
              <a:t>nhất </a:t>
            </a:r>
            <a:r>
              <a:rPr lang="en-US" sz="2400" smtClean="0"/>
              <a:t>lỗi mạng</a:t>
            </a:r>
            <a:r>
              <a:rPr lang="vi-VN" sz="2400" smtClean="0"/>
              <a:t>.</a:t>
            </a:r>
            <a:endParaRPr lang="en-US" sz="2400" smtClean="0"/>
          </a:p>
          <a:p>
            <a:pPr lvl="1" algn="just">
              <a:lnSpc>
                <a:spcPct val="110000"/>
              </a:lnSpc>
            </a:pPr>
            <a:r>
              <a:rPr lang="en-US" sz="2400" smtClean="0"/>
              <a:t>Mạng dự phòng </a:t>
            </a:r>
            <a:r>
              <a:rPr lang="vi-VN" sz="2400" smtClean="0"/>
              <a:t>gây </a:t>
            </a:r>
            <a:r>
              <a:rPr lang="vi-VN" sz="2400"/>
              <a:t>ra các cơn bão </a:t>
            </a:r>
            <a:r>
              <a:rPr lang="en-US" sz="2400" smtClean="0"/>
              <a:t>quảng bá</a:t>
            </a:r>
            <a:r>
              <a:rPr lang="vi-VN" sz="2400" smtClean="0"/>
              <a:t>, </a:t>
            </a:r>
            <a:r>
              <a:rPr lang="vi-VN" sz="2400"/>
              <a:t>nhiều bản sao khung hình, và vấn đề bất </a:t>
            </a:r>
            <a:r>
              <a:rPr lang="vi-VN" sz="2400" smtClean="0"/>
              <a:t>ổn</a:t>
            </a:r>
            <a:r>
              <a:rPr lang="en-US" sz="2400" smtClean="0"/>
              <a:t> </a:t>
            </a:r>
            <a:r>
              <a:rPr lang="vi-VN" sz="2400" smtClean="0"/>
              <a:t>bảng</a:t>
            </a:r>
            <a:r>
              <a:rPr lang="en-US" sz="2400" smtClean="0"/>
              <a:t> </a:t>
            </a:r>
            <a:r>
              <a:rPr lang="vi-VN" sz="2400" smtClean="0"/>
              <a:t>địa </a:t>
            </a:r>
            <a:r>
              <a:rPr lang="vi-VN" sz="2400"/>
              <a:t>chỉ </a:t>
            </a:r>
            <a:r>
              <a:rPr lang="vi-VN" sz="2400" smtClean="0"/>
              <a:t>MAC.</a:t>
            </a:r>
            <a:endParaRPr lang="en-US" sz="2400" dirty="0">
              <a:latin typeface="Helvetica" charset="0"/>
            </a:endParaRP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717032"/>
            <a:ext cx="7210425" cy="3096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5003677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Native VLANs</a:t>
            </a:r>
          </a:p>
        </p:txBody>
      </p:sp>
      <p:sp>
        <p:nvSpPr>
          <p:cNvPr id="214019" name="Rectangle 3"/>
          <p:cNvSpPr>
            <a:spLocks noGrp="1" noChangeArrowheads="1"/>
          </p:cNvSpPr>
          <p:nvPr>
            <p:ph type="body" idx="1"/>
          </p:nvPr>
        </p:nvSpPr>
        <p:spPr>
          <a:xfrm>
            <a:off x="152400" y="1556792"/>
            <a:ext cx="8839200" cy="4920208"/>
          </a:xfrm>
        </p:spPr>
        <p:txBody>
          <a:bodyPr/>
          <a:lstStyle/>
          <a:p>
            <a:pPr eaLnBrk="1" hangingPunct="1">
              <a:lnSpc>
                <a:spcPct val="90000"/>
              </a:lnSpc>
              <a:buFont typeface="Tahoma" charset="0"/>
              <a:buChar char="•"/>
              <a:defRPr/>
            </a:pPr>
            <a:r>
              <a:rPr lang="en-US" dirty="0" smtClean="0">
                <a:cs typeface="Arial" charset="0"/>
              </a:rPr>
              <a:t>Configure the trunk to default to native VLAN 1.</a:t>
            </a:r>
          </a:p>
          <a:p>
            <a:pPr eaLnBrk="1" hangingPunct="1">
              <a:lnSpc>
                <a:spcPct val="90000"/>
              </a:lnSpc>
              <a:buFont typeface="Tahoma" charset="0"/>
              <a:buChar char="•"/>
              <a:defRPr/>
            </a:pPr>
            <a:endParaRPr lang="en-US" dirty="0" smtClean="0">
              <a:cs typeface="Arial" charset="0"/>
            </a:endParaRPr>
          </a:p>
          <a:p>
            <a:pPr eaLnBrk="1" hangingPunct="1">
              <a:lnSpc>
                <a:spcPct val="90000"/>
              </a:lnSpc>
              <a:buFont typeface="Tahoma" charset="0"/>
              <a:buChar char="•"/>
              <a:defRPr/>
            </a:pPr>
            <a:endParaRPr lang="en-US" dirty="0" smtClean="0">
              <a:cs typeface="Arial" charset="0"/>
            </a:endParaRPr>
          </a:p>
          <a:p>
            <a:pPr eaLnBrk="1" hangingPunct="1">
              <a:lnSpc>
                <a:spcPct val="90000"/>
              </a:lnSpc>
              <a:buFont typeface="Tahoma" charset="0"/>
              <a:buChar char="•"/>
              <a:defRPr/>
            </a:pPr>
            <a:endParaRPr lang="en-US" dirty="0" smtClean="0">
              <a:cs typeface="Arial" charset="0"/>
            </a:endParaRPr>
          </a:p>
          <a:p>
            <a:pPr marL="0" indent="0" eaLnBrk="1" hangingPunct="1">
              <a:lnSpc>
                <a:spcPct val="90000"/>
              </a:lnSpc>
              <a:buNone/>
              <a:defRPr/>
            </a:pPr>
            <a:endParaRPr lang="en-US" dirty="0" smtClean="0">
              <a:cs typeface="Arial" charset="0"/>
            </a:endParaRPr>
          </a:p>
          <a:p>
            <a:pPr eaLnBrk="1" hangingPunct="1">
              <a:lnSpc>
                <a:spcPct val="90000"/>
              </a:lnSpc>
              <a:buFont typeface="Tahoma" charset="0"/>
              <a:buChar char="•"/>
              <a:defRPr/>
            </a:pPr>
            <a:r>
              <a:rPr lang="en-US" dirty="0" smtClean="0">
                <a:cs typeface="Arial" charset="0"/>
              </a:rPr>
              <a:t>Configure the trunk for native VLAN 99.</a:t>
            </a:r>
          </a:p>
        </p:txBody>
      </p:sp>
      <p:pic>
        <p:nvPicPr>
          <p:cNvPr id="15364" name="Picture 3" descr="vl49.jpg"/>
          <p:cNvPicPr>
            <a:picLocks noChangeAspect="1"/>
          </p:cNvPicPr>
          <p:nvPr/>
        </p:nvPicPr>
        <p:blipFill>
          <a:blip r:embed="rId4"/>
          <a:srcRect/>
          <a:stretch>
            <a:fillRect/>
          </a:stretch>
        </p:blipFill>
        <p:spPr bwMode="auto">
          <a:xfrm>
            <a:off x="1447800" y="2133600"/>
            <a:ext cx="6261100" cy="1397000"/>
          </a:xfrm>
          <a:prstGeom prst="rect">
            <a:avLst/>
          </a:prstGeom>
          <a:noFill/>
          <a:ln w="9525">
            <a:noFill/>
            <a:miter lim="800000"/>
            <a:headEnd/>
            <a:tailEnd/>
          </a:ln>
        </p:spPr>
      </p:pic>
      <p:pic>
        <p:nvPicPr>
          <p:cNvPr id="15365" name="Picture 4" descr="vl50.jpg"/>
          <p:cNvPicPr>
            <a:picLocks noChangeAspect="1"/>
          </p:cNvPicPr>
          <p:nvPr/>
        </p:nvPicPr>
        <p:blipFill>
          <a:blip r:embed="rId5"/>
          <a:srcRect/>
          <a:stretch>
            <a:fillRect/>
          </a:stretch>
        </p:blipFill>
        <p:spPr bwMode="auto">
          <a:xfrm>
            <a:off x="539750" y="4990059"/>
            <a:ext cx="8077200" cy="16256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48938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Native VLANs</a:t>
            </a:r>
          </a:p>
        </p:txBody>
      </p:sp>
      <p:sp>
        <p:nvSpPr>
          <p:cNvPr id="214019" name="Rectangle 3"/>
          <p:cNvSpPr>
            <a:spLocks noGrp="1" noChangeArrowheads="1"/>
          </p:cNvSpPr>
          <p:nvPr>
            <p:ph type="body" idx="1"/>
          </p:nvPr>
        </p:nvSpPr>
        <p:spPr>
          <a:xfrm>
            <a:off x="152400" y="1447800"/>
            <a:ext cx="8839200" cy="5029200"/>
          </a:xfrm>
        </p:spPr>
        <p:txBody>
          <a:bodyPr/>
          <a:lstStyle/>
          <a:p>
            <a:pPr eaLnBrk="1" hangingPunct="1">
              <a:lnSpc>
                <a:spcPct val="90000"/>
              </a:lnSpc>
              <a:buFont typeface="Tahoma" charset="0"/>
              <a:buChar char="•"/>
              <a:defRPr/>
            </a:pPr>
            <a:r>
              <a:rPr lang="en-US" dirty="0" smtClean="0">
                <a:cs typeface="Arial" charset="0"/>
              </a:rPr>
              <a:t>Verify the configuration.</a:t>
            </a:r>
          </a:p>
          <a:p>
            <a:pPr lvl="1" eaLnBrk="1" hangingPunct="1">
              <a:lnSpc>
                <a:spcPct val="90000"/>
              </a:lnSpc>
              <a:buFont typeface="Tahoma" charset="0"/>
              <a:buChar char="•"/>
              <a:defRPr/>
            </a:pPr>
            <a:r>
              <a:rPr lang="en-US" dirty="0" smtClean="0">
                <a:cs typeface="Arial" charset="0"/>
              </a:rPr>
              <a:t>VLAN 50 is a voice VLAN.</a:t>
            </a:r>
          </a:p>
        </p:txBody>
      </p:sp>
      <p:pic>
        <p:nvPicPr>
          <p:cNvPr id="16388" name="Picture 5" descr="vl51.jpg"/>
          <p:cNvPicPr>
            <a:picLocks noChangeAspect="1"/>
          </p:cNvPicPr>
          <p:nvPr/>
        </p:nvPicPr>
        <p:blipFill>
          <a:blip r:embed="rId4"/>
          <a:srcRect/>
          <a:stretch>
            <a:fillRect/>
          </a:stretch>
        </p:blipFill>
        <p:spPr bwMode="auto">
          <a:xfrm>
            <a:off x="152400" y="2362200"/>
            <a:ext cx="8805863" cy="39608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80821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Types of Port-Based VLANs</a:t>
            </a:r>
          </a:p>
        </p:txBody>
      </p:sp>
      <p:sp>
        <p:nvSpPr>
          <p:cNvPr id="214019" name="Rectangle 3"/>
          <p:cNvSpPr>
            <a:spLocks noGrp="1" noChangeArrowheads="1"/>
          </p:cNvSpPr>
          <p:nvPr>
            <p:ph type="body" idx="1"/>
          </p:nvPr>
        </p:nvSpPr>
        <p:spPr>
          <a:xfrm>
            <a:off x="152400" y="1556792"/>
            <a:ext cx="8839200" cy="4920208"/>
          </a:xfrm>
        </p:spPr>
        <p:txBody>
          <a:bodyPr>
            <a:normAutofit/>
          </a:bodyPr>
          <a:lstStyle/>
          <a:p>
            <a:pPr lvl="1" algn="just">
              <a:defRPr/>
            </a:pPr>
            <a:r>
              <a:rPr lang="vi-VN" sz="2000"/>
              <a:t>Quản lý VLAN: </a:t>
            </a:r>
            <a:r>
              <a:rPr lang="vi-VN" sz="2000" smtClean="0"/>
              <a:t>là </a:t>
            </a:r>
            <a:r>
              <a:rPr lang="vi-VN" sz="2000"/>
              <a:t>bất kỳ VLAN bạn cấu hình để truy cập vào khả năng quản lý của một </a:t>
            </a:r>
            <a:r>
              <a:rPr lang="en-US" sz="2000" smtClean="0"/>
              <a:t>Switch</a:t>
            </a:r>
            <a:r>
              <a:rPr lang="vi-VN" sz="2000" smtClean="0"/>
              <a:t>. </a:t>
            </a:r>
            <a:endParaRPr lang="en-US" sz="2000" smtClean="0"/>
          </a:p>
          <a:p>
            <a:pPr lvl="1" algn="just">
              <a:defRPr/>
            </a:pPr>
            <a:r>
              <a:rPr lang="vi-VN" sz="2000" smtClean="0"/>
              <a:t>Bạn </a:t>
            </a:r>
            <a:r>
              <a:rPr lang="vi-VN" sz="2000"/>
              <a:t>gán VLAN quản lý một địa chỉ IP và subnet mask. </a:t>
            </a:r>
            <a:br>
              <a:rPr lang="vi-VN" sz="2000"/>
            </a:br>
            <a:r>
              <a:rPr lang="vi-VN" sz="2000"/>
              <a:t>Một </a:t>
            </a:r>
            <a:r>
              <a:rPr lang="en-US" sz="2000" smtClean="0"/>
              <a:t>switch </a:t>
            </a:r>
            <a:r>
              <a:rPr lang="vi-VN" sz="2000" smtClean="0"/>
              <a:t>mới </a:t>
            </a:r>
            <a:r>
              <a:rPr lang="vi-VN" sz="2000"/>
              <a:t>có tất cả các cổng giao cho VLAN 1. </a:t>
            </a:r>
            <a:endParaRPr lang="en-US" sz="2000" smtClean="0"/>
          </a:p>
          <a:p>
            <a:pPr lvl="1" algn="just">
              <a:defRPr/>
            </a:pPr>
            <a:r>
              <a:rPr lang="vi-VN" sz="2000" smtClean="0"/>
              <a:t>Sử </a:t>
            </a:r>
            <a:r>
              <a:rPr lang="vi-VN" sz="2000"/>
              <a:t>dụng VLAN 1 là VLAN quản lý có nghĩa là bất cứ ai kết nối với </a:t>
            </a:r>
            <a:r>
              <a:rPr lang="en-US" sz="2000" smtClean="0"/>
              <a:t>switch </a:t>
            </a:r>
            <a:r>
              <a:rPr lang="vi-VN" sz="2000" smtClean="0"/>
              <a:t>sẽ </a:t>
            </a:r>
            <a:r>
              <a:rPr lang="vi-VN" sz="2000"/>
              <a:t>được </a:t>
            </a:r>
            <a:r>
              <a:rPr lang="vi-VN" sz="2000" smtClean="0"/>
              <a:t>VLAN </a:t>
            </a:r>
            <a:r>
              <a:rPr lang="vi-VN" sz="2000"/>
              <a:t>quản lý</a:t>
            </a:r>
            <a:r>
              <a:rPr lang="vi-VN" sz="2000" smtClean="0"/>
              <a:t>.</a:t>
            </a:r>
            <a:endParaRPr lang="en-US" sz="2000"/>
          </a:p>
          <a:p>
            <a:pPr marL="365760" lvl="1" indent="0">
              <a:buNone/>
              <a:defRPr/>
            </a:pPr>
            <a:r>
              <a:rPr lang="vi-VN" sz="2000" smtClean="0"/>
              <a:t> </a:t>
            </a:r>
            <a:r>
              <a:rPr lang="vi-VN" sz="2000"/>
              <a:t/>
            </a:r>
            <a:br>
              <a:rPr lang="vi-VN" sz="2000"/>
            </a:br>
            <a:endParaRPr lang="en-US" sz="2000" dirty="0" smtClean="0">
              <a:solidFill>
                <a:srgbClr val="FFFF00"/>
              </a:solidFill>
            </a:endParaRPr>
          </a:p>
        </p:txBody>
      </p:sp>
      <p:pic>
        <p:nvPicPr>
          <p:cNvPr id="5" name="Picture 4" descr="vl13.jpg"/>
          <p:cNvPicPr>
            <a:picLocks noChangeAspect="1"/>
          </p:cNvPicPr>
          <p:nvPr/>
        </p:nvPicPr>
        <p:blipFill>
          <a:blip r:embed="rId4"/>
          <a:srcRect/>
          <a:stretch>
            <a:fillRect/>
          </a:stretch>
        </p:blipFill>
        <p:spPr bwMode="auto">
          <a:xfrm>
            <a:off x="472948" y="3645024"/>
            <a:ext cx="8293100" cy="313942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592954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Switch Port Membership Modes</a:t>
            </a:r>
          </a:p>
        </p:txBody>
      </p:sp>
      <p:sp>
        <p:nvSpPr>
          <p:cNvPr id="214019" name="Rectangle 3"/>
          <p:cNvSpPr>
            <a:spLocks noGrp="1" noChangeArrowheads="1"/>
          </p:cNvSpPr>
          <p:nvPr>
            <p:ph type="body" idx="1"/>
          </p:nvPr>
        </p:nvSpPr>
        <p:spPr>
          <a:xfrm>
            <a:off x="152400" y="1628800"/>
            <a:ext cx="8839200" cy="4848200"/>
          </a:xfrm>
        </p:spPr>
        <p:txBody>
          <a:bodyPr>
            <a:normAutofit/>
          </a:bodyPr>
          <a:lstStyle/>
          <a:p>
            <a:pPr algn="just">
              <a:defRPr/>
            </a:pPr>
            <a:r>
              <a:rPr lang="en-US" sz="2400" smtClean="0"/>
              <a:t>Static Vlan: </a:t>
            </a:r>
          </a:p>
          <a:p>
            <a:pPr lvl="1" algn="just">
              <a:defRPr/>
            </a:pPr>
            <a:r>
              <a:rPr lang="vi-VN" sz="2100" smtClean="0"/>
              <a:t>Cổng </a:t>
            </a:r>
            <a:r>
              <a:rPr lang="vi-VN" sz="2100"/>
              <a:t>trên switch được tự gán cho một VLAN. </a:t>
            </a:r>
            <a:endParaRPr lang="en-US" sz="2100" smtClean="0"/>
          </a:p>
          <a:p>
            <a:pPr lvl="1" algn="just">
              <a:defRPr/>
            </a:pPr>
            <a:r>
              <a:rPr lang="vi-VN" sz="2100" smtClean="0"/>
              <a:t>VLAN </a:t>
            </a:r>
            <a:r>
              <a:rPr lang="vi-VN" sz="2100"/>
              <a:t>tĩnh được cấu hình bằng cách sử dụng CLI Cisco hoặc một ứng dụng quản lý giao diện (ví dụ như Cisco Network Assistant).</a:t>
            </a:r>
            <a:endParaRPr lang="en-US" sz="2100" dirty="0" smtClean="0"/>
          </a:p>
        </p:txBody>
      </p:sp>
      <p:pic>
        <p:nvPicPr>
          <p:cNvPr id="37892" name="Picture 3" descr="vl21.jpg"/>
          <p:cNvPicPr>
            <a:picLocks noChangeAspect="1"/>
          </p:cNvPicPr>
          <p:nvPr/>
        </p:nvPicPr>
        <p:blipFill>
          <a:blip r:embed="rId4"/>
          <a:srcRect/>
          <a:stretch>
            <a:fillRect/>
          </a:stretch>
        </p:blipFill>
        <p:spPr bwMode="auto">
          <a:xfrm>
            <a:off x="827584" y="3232944"/>
            <a:ext cx="2590800" cy="3524250"/>
          </a:xfrm>
          <a:prstGeom prst="rect">
            <a:avLst/>
          </a:prstGeom>
          <a:noFill/>
          <a:ln w="9525">
            <a:noFill/>
            <a:miter lim="800000"/>
            <a:headEnd/>
            <a:tailEnd/>
          </a:ln>
        </p:spPr>
      </p:pic>
      <p:pic>
        <p:nvPicPr>
          <p:cNvPr id="37893" name="Picture 4" descr="vl24.jpg"/>
          <p:cNvPicPr>
            <a:picLocks noChangeAspect="1"/>
          </p:cNvPicPr>
          <p:nvPr/>
        </p:nvPicPr>
        <p:blipFill>
          <a:blip r:embed="rId5"/>
          <a:srcRect/>
          <a:stretch>
            <a:fillRect/>
          </a:stretch>
        </p:blipFill>
        <p:spPr bwMode="auto">
          <a:xfrm>
            <a:off x="2895600" y="4267200"/>
            <a:ext cx="5880100" cy="145573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957744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Switch Port Membership Modes</a:t>
            </a:r>
          </a:p>
        </p:txBody>
      </p:sp>
      <p:sp>
        <p:nvSpPr>
          <p:cNvPr id="214019" name="Rectangle 3"/>
          <p:cNvSpPr>
            <a:spLocks noGrp="1" noChangeArrowheads="1"/>
          </p:cNvSpPr>
          <p:nvPr>
            <p:ph type="body" idx="1"/>
          </p:nvPr>
        </p:nvSpPr>
        <p:spPr>
          <a:xfrm>
            <a:off x="152400" y="1556792"/>
            <a:ext cx="8839200" cy="4920208"/>
          </a:xfrm>
        </p:spPr>
        <p:txBody>
          <a:bodyPr>
            <a:normAutofit/>
          </a:bodyPr>
          <a:lstStyle/>
          <a:p>
            <a:pPr algn="just">
              <a:defRPr/>
            </a:pPr>
            <a:r>
              <a:rPr lang="en-US" sz="2000" smtClean="0"/>
              <a:t>Dynamic </a:t>
            </a:r>
            <a:r>
              <a:rPr lang="vi-VN" sz="2000" smtClean="0"/>
              <a:t>VLAN</a:t>
            </a:r>
            <a:r>
              <a:rPr lang="vi-VN" sz="2000"/>
              <a:t>: </a:t>
            </a:r>
            <a:r>
              <a:rPr lang="vi-VN" sz="2000" smtClean="0"/>
              <a:t>Cấu </a:t>
            </a:r>
            <a:r>
              <a:rPr lang="vi-VN" sz="2000"/>
              <a:t>hình bằng cách sử dụng một máy chủ đặc biệt gọi là VLAN thành viên Policy Server (VMPS). </a:t>
            </a:r>
            <a:endParaRPr lang="en-US" sz="2000" smtClean="0"/>
          </a:p>
          <a:p>
            <a:pPr algn="just">
              <a:defRPr/>
            </a:pPr>
            <a:r>
              <a:rPr lang="vi-VN" sz="2000" smtClean="0"/>
              <a:t>Gán </a:t>
            </a:r>
            <a:r>
              <a:rPr lang="vi-VN" sz="2000"/>
              <a:t>cổng </a:t>
            </a:r>
            <a:r>
              <a:rPr lang="en-US" sz="2000" smtClean="0"/>
              <a:t>Switch </a:t>
            </a:r>
            <a:r>
              <a:rPr lang="vi-VN" sz="2000" smtClean="0"/>
              <a:t>để </a:t>
            </a:r>
            <a:r>
              <a:rPr lang="vi-VN" sz="2000"/>
              <a:t>VLAN dựa trên địa chỉ MAC nguồn của thiết bị kết nối với cổng. </a:t>
            </a:r>
            <a:endParaRPr lang="en-US" sz="2000" smtClean="0"/>
          </a:p>
          <a:p>
            <a:pPr algn="just">
              <a:defRPr/>
            </a:pPr>
            <a:r>
              <a:rPr lang="vi-VN" sz="2000" smtClean="0"/>
              <a:t>Lợi </a:t>
            </a:r>
            <a:r>
              <a:rPr lang="vi-VN" sz="2000"/>
              <a:t>ích là di </a:t>
            </a:r>
            <a:r>
              <a:rPr lang="vi-VN" sz="2000" smtClean="0"/>
              <a:t>chuyển</a:t>
            </a:r>
            <a:r>
              <a:rPr lang="en-US" sz="2000" smtClean="0"/>
              <a:t>.</a:t>
            </a:r>
            <a:r>
              <a:rPr lang="vi-VN" sz="2000" smtClean="0"/>
              <a:t> </a:t>
            </a:r>
            <a:r>
              <a:rPr lang="vi-VN" sz="2000"/>
              <a:t>Một người sử dụng một cổng khác </a:t>
            </a:r>
            <a:r>
              <a:rPr lang="vi-VN" sz="2000" smtClean="0"/>
              <a:t>nhau</a:t>
            </a:r>
            <a:r>
              <a:rPr lang="en-US" sz="2000" smtClean="0"/>
              <a:t>, </a:t>
            </a:r>
            <a:r>
              <a:rPr lang="en-US" sz="2000"/>
              <a:t>t</a:t>
            </a:r>
            <a:r>
              <a:rPr lang="vi-VN" sz="2000" smtClean="0"/>
              <a:t>rên </a:t>
            </a:r>
            <a:r>
              <a:rPr lang="vi-VN" sz="2000"/>
              <a:t>một switch </a:t>
            </a:r>
            <a:r>
              <a:rPr lang="vi-VN" sz="2000" smtClean="0"/>
              <a:t>hoặc </a:t>
            </a:r>
            <a:r>
              <a:rPr lang="en-US" sz="2000" smtClean="0"/>
              <a:t>Switch </a:t>
            </a:r>
            <a:r>
              <a:rPr lang="vi-VN" sz="2000" smtClean="0"/>
              <a:t>mới</a:t>
            </a:r>
            <a:r>
              <a:rPr lang="vi-VN" sz="2000"/>
              <a:t>, người sử </a:t>
            </a:r>
            <a:r>
              <a:rPr lang="vi-VN" sz="2000" smtClean="0"/>
              <a:t>dụng </a:t>
            </a:r>
            <a:r>
              <a:rPr lang="en-US" sz="2000"/>
              <a:t>đ</a:t>
            </a:r>
            <a:r>
              <a:rPr lang="vi-VN" sz="2000" smtClean="0"/>
              <a:t>ược </a:t>
            </a:r>
            <a:r>
              <a:rPr lang="vi-VN" sz="2000"/>
              <a:t>gán </a:t>
            </a:r>
            <a:r>
              <a:rPr lang="vi-VN" sz="2000" smtClean="0"/>
              <a:t>cho</a:t>
            </a:r>
            <a:r>
              <a:rPr lang="en-US" sz="2000" smtClean="0"/>
              <a:t> </a:t>
            </a:r>
            <a:r>
              <a:rPr lang="vi-VN" sz="2000" smtClean="0"/>
              <a:t>VLAN </a:t>
            </a:r>
            <a:r>
              <a:rPr lang="en-US" sz="2000" smtClean="0"/>
              <a:t>động </a:t>
            </a:r>
            <a:r>
              <a:rPr lang="vi-VN" sz="2000" smtClean="0"/>
              <a:t>thích hợp. </a:t>
            </a:r>
            <a:endParaRPr lang="en-US" sz="2000" smtClean="0"/>
          </a:p>
          <a:p>
            <a:pPr algn="just">
              <a:defRPr/>
            </a:pPr>
            <a:r>
              <a:rPr lang="vi-VN" sz="2000" smtClean="0"/>
              <a:t>Không </a:t>
            </a:r>
            <a:r>
              <a:rPr lang="vi-VN" sz="2000"/>
              <a:t>được sử dụng rộng rãi.</a:t>
            </a:r>
            <a:endParaRPr lang="en-US" sz="2000" dirty="0" smtClean="0"/>
          </a:p>
        </p:txBody>
      </p:sp>
      <p:pic>
        <p:nvPicPr>
          <p:cNvPr id="38916" name="Picture 5" descr="vl22.jpg"/>
          <p:cNvPicPr>
            <a:picLocks noChangeAspect="1"/>
          </p:cNvPicPr>
          <p:nvPr/>
        </p:nvPicPr>
        <p:blipFill>
          <a:blip r:embed="rId4"/>
          <a:srcRect/>
          <a:stretch>
            <a:fillRect/>
          </a:stretch>
        </p:blipFill>
        <p:spPr bwMode="auto">
          <a:xfrm>
            <a:off x="4376166" y="3789040"/>
            <a:ext cx="4610100" cy="30240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475629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Switch Port Membership Modes</a:t>
            </a:r>
          </a:p>
        </p:txBody>
      </p:sp>
      <p:sp>
        <p:nvSpPr>
          <p:cNvPr id="214019" name="Rectangle 3"/>
          <p:cNvSpPr>
            <a:spLocks noGrp="1" noChangeArrowheads="1"/>
          </p:cNvSpPr>
          <p:nvPr>
            <p:ph type="body" idx="1"/>
          </p:nvPr>
        </p:nvSpPr>
        <p:spPr>
          <a:xfrm>
            <a:off x="179512" y="1540024"/>
            <a:ext cx="8839200" cy="4632176"/>
          </a:xfrm>
        </p:spPr>
        <p:txBody>
          <a:bodyPr>
            <a:normAutofit/>
          </a:bodyPr>
          <a:lstStyle/>
          <a:p>
            <a:pPr>
              <a:defRPr/>
            </a:pPr>
            <a:r>
              <a:rPr lang="en-US" sz="2400" smtClean="0"/>
              <a:t>Voice Vlan: M</a:t>
            </a:r>
            <a:r>
              <a:rPr lang="vi-VN" sz="2400" smtClean="0"/>
              <a:t>ột </a:t>
            </a:r>
            <a:r>
              <a:rPr lang="vi-VN" sz="2400"/>
              <a:t>cổng được cấu hình để được ở chế độ </a:t>
            </a:r>
            <a:r>
              <a:rPr lang="en-US" sz="2400" smtClean="0"/>
              <a:t>voice </a:t>
            </a:r>
            <a:r>
              <a:rPr lang="vi-VN" sz="2400" smtClean="0"/>
              <a:t>để </a:t>
            </a:r>
            <a:r>
              <a:rPr lang="vi-VN" sz="2400"/>
              <a:t>nó có thể hỗ trợ một điện thoại </a:t>
            </a:r>
            <a:r>
              <a:rPr lang="vi-VN" sz="2400" smtClean="0"/>
              <a:t>IP.</a:t>
            </a:r>
            <a:endParaRPr lang="en-US" sz="2400" smtClean="0"/>
          </a:p>
          <a:p>
            <a:pPr>
              <a:defRPr/>
            </a:pPr>
            <a:r>
              <a:rPr lang="vi-VN" sz="2400" smtClean="0"/>
              <a:t>Trước </a:t>
            </a:r>
            <a:r>
              <a:rPr lang="vi-VN" sz="2400"/>
              <a:t>khi bạn cấu hình một VLAN thoại trên </a:t>
            </a:r>
            <a:r>
              <a:rPr lang="en-US" sz="2400" smtClean="0"/>
              <a:t>cổng</a:t>
            </a:r>
            <a:r>
              <a:rPr lang="vi-VN" sz="2400" smtClean="0"/>
              <a:t>, </a:t>
            </a:r>
            <a:r>
              <a:rPr lang="vi-VN" sz="2400"/>
              <a:t>đầu tiên bạn cấu hình một VLAN cho thoại và một VLAN cho dữ liệu.</a:t>
            </a:r>
            <a:endParaRPr lang="en-US" sz="2400" dirty="0" smtClean="0"/>
          </a:p>
        </p:txBody>
      </p:sp>
      <p:pic>
        <p:nvPicPr>
          <p:cNvPr id="39940" name="Picture 4" descr="vl23.jpg"/>
          <p:cNvPicPr>
            <a:picLocks noChangeAspect="1"/>
          </p:cNvPicPr>
          <p:nvPr/>
        </p:nvPicPr>
        <p:blipFill>
          <a:blip r:embed="rId4"/>
          <a:srcRect/>
          <a:stretch>
            <a:fillRect/>
          </a:stretch>
        </p:blipFill>
        <p:spPr bwMode="auto">
          <a:xfrm>
            <a:off x="990600" y="3352800"/>
            <a:ext cx="2532063" cy="3308350"/>
          </a:xfrm>
          <a:prstGeom prst="rect">
            <a:avLst/>
          </a:prstGeom>
          <a:noFill/>
          <a:ln w="9525">
            <a:noFill/>
            <a:miter lim="800000"/>
            <a:headEnd/>
            <a:tailEnd/>
          </a:ln>
        </p:spPr>
      </p:pic>
      <p:pic>
        <p:nvPicPr>
          <p:cNvPr id="39941" name="Picture 6" descr="vl25.jpg"/>
          <p:cNvPicPr>
            <a:picLocks noChangeAspect="1"/>
          </p:cNvPicPr>
          <p:nvPr/>
        </p:nvPicPr>
        <p:blipFill>
          <a:blip r:embed="rId5"/>
          <a:srcRect/>
          <a:stretch>
            <a:fillRect/>
          </a:stretch>
        </p:blipFill>
        <p:spPr bwMode="auto">
          <a:xfrm>
            <a:off x="3048000" y="4267200"/>
            <a:ext cx="5715000" cy="19050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13968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Switch Port Membership Modes</a:t>
            </a:r>
          </a:p>
        </p:txBody>
      </p:sp>
      <p:sp>
        <p:nvSpPr>
          <p:cNvPr id="214019" name="Rectangle 3"/>
          <p:cNvSpPr>
            <a:spLocks noGrp="1" noChangeArrowheads="1"/>
          </p:cNvSpPr>
          <p:nvPr>
            <p:ph type="body" idx="1"/>
          </p:nvPr>
        </p:nvSpPr>
        <p:spPr>
          <a:xfrm>
            <a:off x="152400" y="1412776"/>
            <a:ext cx="8839200" cy="5064224"/>
          </a:xfrm>
        </p:spPr>
        <p:txBody>
          <a:bodyPr/>
          <a:lstStyle/>
          <a:p>
            <a:pPr eaLnBrk="1" hangingPunct="1">
              <a:defRPr/>
            </a:pPr>
            <a:r>
              <a:rPr lang="en-US" dirty="0" smtClean="0"/>
              <a:t>Voice VLAN:</a:t>
            </a:r>
          </a:p>
        </p:txBody>
      </p:sp>
      <p:pic>
        <p:nvPicPr>
          <p:cNvPr id="40964" name="Picture 4" descr="vl23.jpg"/>
          <p:cNvPicPr>
            <a:picLocks noChangeAspect="1"/>
          </p:cNvPicPr>
          <p:nvPr/>
        </p:nvPicPr>
        <p:blipFill>
          <a:blip r:embed="rId4"/>
          <a:srcRect/>
          <a:stretch>
            <a:fillRect/>
          </a:stretch>
        </p:blipFill>
        <p:spPr bwMode="auto">
          <a:xfrm>
            <a:off x="228600" y="1828800"/>
            <a:ext cx="2216150" cy="2895600"/>
          </a:xfrm>
          <a:prstGeom prst="rect">
            <a:avLst/>
          </a:prstGeom>
          <a:noFill/>
          <a:ln w="9525">
            <a:noFill/>
            <a:miter lim="800000"/>
            <a:headEnd/>
            <a:tailEnd/>
          </a:ln>
        </p:spPr>
      </p:pic>
      <p:pic>
        <p:nvPicPr>
          <p:cNvPr id="40965" name="Picture 5" descr="vl26.jpg"/>
          <p:cNvPicPr>
            <a:picLocks noChangeAspect="1"/>
          </p:cNvPicPr>
          <p:nvPr/>
        </p:nvPicPr>
        <p:blipFill>
          <a:blip r:embed="rId5"/>
          <a:srcRect/>
          <a:stretch>
            <a:fillRect/>
          </a:stretch>
        </p:blipFill>
        <p:spPr bwMode="auto">
          <a:xfrm>
            <a:off x="1828800" y="2819400"/>
            <a:ext cx="6997700" cy="2298700"/>
          </a:xfrm>
          <a:prstGeom prst="rect">
            <a:avLst/>
          </a:prstGeom>
          <a:noFill/>
          <a:ln w="9525">
            <a:noFill/>
            <a:miter lim="800000"/>
            <a:headEnd/>
            <a:tailEnd/>
          </a:ln>
        </p:spPr>
      </p:pic>
      <p:grpSp>
        <p:nvGrpSpPr>
          <p:cNvPr id="2" name="Group 10"/>
          <p:cNvGrpSpPr>
            <a:grpSpLocks/>
          </p:cNvGrpSpPr>
          <p:nvPr/>
        </p:nvGrpSpPr>
        <p:grpSpPr bwMode="auto">
          <a:xfrm>
            <a:off x="4343400" y="1676400"/>
            <a:ext cx="3962400" cy="1905000"/>
            <a:chOff x="4343400" y="1752600"/>
            <a:chExt cx="3962400" cy="1905000"/>
          </a:xfrm>
        </p:grpSpPr>
        <p:cxnSp>
          <p:nvCxnSpPr>
            <p:cNvPr id="10" name="Straight Connector 9"/>
            <p:cNvCxnSpPr/>
            <p:nvPr/>
          </p:nvCxnSpPr>
          <p:spPr bwMode="auto">
            <a:xfrm rot="5400000">
              <a:off x="4381500" y="2552700"/>
              <a:ext cx="1676400" cy="533400"/>
            </a:xfrm>
            <a:prstGeom prst="line">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sp>
          <p:nvSpPr>
            <p:cNvPr id="8" name="TextBox 7"/>
            <p:cNvSpPr txBox="1"/>
            <p:nvPr/>
          </p:nvSpPr>
          <p:spPr>
            <a:xfrm>
              <a:off x="4343400" y="1752600"/>
              <a:ext cx="3962400" cy="8302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Ensures that voice traffic is identified as priority traffic.</a:t>
              </a:r>
            </a:p>
          </p:txBody>
        </p:sp>
      </p:grpSp>
      <p:grpSp>
        <p:nvGrpSpPr>
          <p:cNvPr id="3" name="Group 15"/>
          <p:cNvGrpSpPr>
            <a:grpSpLocks/>
          </p:cNvGrpSpPr>
          <p:nvPr/>
        </p:nvGrpSpPr>
        <p:grpSpPr bwMode="auto">
          <a:xfrm>
            <a:off x="1219200" y="3733800"/>
            <a:ext cx="4876800" cy="461963"/>
            <a:chOff x="1219200" y="3733800"/>
            <a:chExt cx="4876800" cy="461665"/>
          </a:xfrm>
        </p:grpSpPr>
        <p:cxnSp>
          <p:nvCxnSpPr>
            <p:cNvPr id="14" name="Straight Connector 13"/>
            <p:cNvCxnSpPr/>
            <p:nvPr/>
          </p:nvCxnSpPr>
          <p:spPr bwMode="auto">
            <a:xfrm>
              <a:off x="2971800" y="3962253"/>
              <a:ext cx="3124200" cy="1587"/>
            </a:xfrm>
            <a:prstGeom prst="line">
              <a:avLst/>
            </a:prstGeom>
            <a:noFill/>
            <a:ln w="50800" cap="flat" cmpd="sng" algn="ctr">
              <a:solidFill>
                <a:srgbClr val="66FF66"/>
              </a:solidFill>
              <a:prstDash val="solid"/>
              <a:round/>
              <a:headEnd type="none" w="med" len="med"/>
              <a:tailEnd type="triangle"/>
            </a:ln>
            <a:effectLst>
              <a:outerShdw blurRad="50800" dist="50800" dir="5400000" algn="ctr" rotWithShape="0">
                <a:schemeClr val="tx1"/>
              </a:outerShdw>
            </a:effectLst>
          </p:spPr>
        </p:cxnSp>
        <p:sp>
          <p:nvSpPr>
            <p:cNvPr id="12" name="TextBox 11"/>
            <p:cNvSpPr txBox="1"/>
            <p:nvPr/>
          </p:nvSpPr>
          <p:spPr>
            <a:xfrm>
              <a:off x="1219200" y="3733800"/>
              <a:ext cx="1905000" cy="461665"/>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Voice VLAN</a:t>
              </a:r>
            </a:p>
          </p:txBody>
        </p:sp>
      </p:grpSp>
      <p:grpSp>
        <p:nvGrpSpPr>
          <p:cNvPr id="4" name="Group 16"/>
          <p:cNvGrpSpPr>
            <a:grpSpLocks/>
          </p:cNvGrpSpPr>
          <p:nvPr/>
        </p:nvGrpSpPr>
        <p:grpSpPr bwMode="auto">
          <a:xfrm>
            <a:off x="1219200" y="4343400"/>
            <a:ext cx="4876800" cy="461963"/>
            <a:chOff x="1219200" y="3733800"/>
            <a:chExt cx="4876800" cy="461665"/>
          </a:xfrm>
        </p:grpSpPr>
        <p:cxnSp>
          <p:nvCxnSpPr>
            <p:cNvPr id="18" name="Straight Connector 17"/>
            <p:cNvCxnSpPr/>
            <p:nvPr/>
          </p:nvCxnSpPr>
          <p:spPr bwMode="auto">
            <a:xfrm>
              <a:off x="2971800" y="3962253"/>
              <a:ext cx="3124200" cy="1587"/>
            </a:xfrm>
            <a:prstGeom prst="line">
              <a:avLst/>
            </a:prstGeom>
            <a:noFill/>
            <a:ln w="50800" cap="flat" cmpd="sng" algn="ctr">
              <a:solidFill>
                <a:srgbClr val="0070C0"/>
              </a:solidFill>
              <a:prstDash val="solid"/>
              <a:round/>
              <a:headEnd type="none" w="med" len="med"/>
              <a:tailEnd type="triangle"/>
            </a:ln>
            <a:effectLst>
              <a:outerShdw blurRad="50800" dist="50800" dir="5400000" algn="ctr" rotWithShape="0">
                <a:schemeClr val="tx1"/>
              </a:outerShdw>
            </a:effectLst>
          </p:spPr>
        </p:cxnSp>
        <p:sp>
          <p:nvSpPr>
            <p:cNvPr id="19" name="TextBox 18"/>
            <p:cNvSpPr txBox="1"/>
            <p:nvPr/>
          </p:nvSpPr>
          <p:spPr>
            <a:xfrm>
              <a:off x="1219200" y="3733800"/>
              <a:ext cx="1905000" cy="461665"/>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Data VLAN</a:t>
              </a:r>
            </a:p>
          </p:txBody>
        </p:sp>
      </p:grpSp>
      <p:sp>
        <p:nvSpPr>
          <p:cNvPr id="20" name="TextBox 19"/>
          <p:cNvSpPr txBox="1"/>
          <p:nvPr/>
        </p:nvSpPr>
        <p:spPr>
          <a:xfrm>
            <a:off x="304800" y="5410200"/>
            <a:ext cx="8534400" cy="646331"/>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solidFill>
                  <a:sysClr val="windowText" lastClr="000000"/>
                </a:solidFill>
              </a:rPr>
              <a:t>Remember that the entire network must be set up to prioritize voice traffic. You cannot just configure the switch port.</a:t>
            </a:r>
          </a:p>
        </p:txBody>
      </p:sp>
    </p:spTree>
    <p:custDataLst>
      <p:tags r:id="rId1"/>
    </p:custDataLst>
    <p:extLst>
      <p:ext uri="{BB962C8B-B14F-4D97-AF65-F5344CB8AC3E}">
        <p14:creationId xmlns:p14="http://schemas.microsoft.com/office/powerpoint/2010/main" val="3998053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54000" y="205581"/>
            <a:ext cx="8153400" cy="990600"/>
          </a:xfrm>
        </p:spPr>
        <p:txBody>
          <a:bodyPr/>
          <a:lstStyle/>
          <a:p>
            <a:pPr eaLnBrk="1" hangingPunct="1">
              <a:defRPr/>
            </a:pPr>
            <a:r>
              <a:rPr lang="en-US" dirty="0" smtClean="0"/>
              <a:t>Controlling Broadcast Domains with VLANs</a:t>
            </a:r>
          </a:p>
        </p:txBody>
      </p:sp>
      <p:sp>
        <p:nvSpPr>
          <p:cNvPr id="214019" name="Rectangle 3"/>
          <p:cNvSpPr>
            <a:spLocks noGrp="1" noChangeArrowheads="1"/>
          </p:cNvSpPr>
          <p:nvPr>
            <p:ph type="body" idx="1"/>
          </p:nvPr>
        </p:nvSpPr>
        <p:spPr>
          <a:xfrm>
            <a:off x="152400" y="1412776"/>
            <a:ext cx="8839200" cy="5064224"/>
          </a:xfrm>
        </p:spPr>
        <p:txBody>
          <a:bodyPr/>
          <a:lstStyle/>
          <a:p>
            <a:pPr eaLnBrk="1" hangingPunct="1">
              <a:defRPr/>
            </a:pPr>
            <a:r>
              <a:rPr lang="en-US" dirty="0" smtClean="0"/>
              <a:t>Network without VLANs:</a:t>
            </a:r>
          </a:p>
        </p:txBody>
      </p:sp>
      <p:pic>
        <p:nvPicPr>
          <p:cNvPr id="41988" name="Picture 5" descr="vl27.jpg"/>
          <p:cNvPicPr>
            <a:picLocks noChangeAspect="1"/>
          </p:cNvPicPr>
          <p:nvPr/>
        </p:nvPicPr>
        <p:blipFill>
          <a:blip r:embed="rId4"/>
          <a:srcRect/>
          <a:stretch>
            <a:fillRect/>
          </a:stretch>
        </p:blipFill>
        <p:spPr bwMode="auto">
          <a:xfrm>
            <a:off x="152400" y="2626519"/>
            <a:ext cx="8886825" cy="2997200"/>
          </a:xfrm>
          <a:prstGeom prst="rect">
            <a:avLst/>
          </a:prstGeom>
          <a:noFill/>
          <a:ln w="9525">
            <a:noFill/>
            <a:miter lim="800000"/>
            <a:headEnd/>
            <a:tailEnd/>
          </a:ln>
        </p:spPr>
      </p:pic>
      <p:pic>
        <p:nvPicPr>
          <p:cNvPr id="10" name="Picture 9" descr="vl29.jpg"/>
          <p:cNvPicPr>
            <a:picLocks noChangeAspect="1"/>
          </p:cNvPicPr>
          <p:nvPr/>
        </p:nvPicPr>
        <p:blipFill>
          <a:blip r:embed="rId5"/>
          <a:srcRect/>
          <a:stretch>
            <a:fillRect/>
          </a:stretch>
        </p:blipFill>
        <p:spPr bwMode="auto">
          <a:xfrm>
            <a:off x="2438400" y="2895600"/>
            <a:ext cx="977900" cy="342900"/>
          </a:xfrm>
          <a:prstGeom prst="rect">
            <a:avLst/>
          </a:prstGeom>
          <a:noFill/>
          <a:ln w="9525">
            <a:noFill/>
            <a:miter lim="800000"/>
            <a:headEnd/>
            <a:tailEnd/>
          </a:ln>
        </p:spPr>
      </p:pic>
      <p:pic>
        <p:nvPicPr>
          <p:cNvPr id="14" name="Picture 13" descr="vl29.jpg"/>
          <p:cNvPicPr>
            <a:picLocks noChangeAspect="1"/>
          </p:cNvPicPr>
          <p:nvPr/>
        </p:nvPicPr>
        <p:blipFill>
          <a:blip r:embed="rId5"/>
          <a:srcRect/>
          <a:stretch>
            <a:fillRect/>
          </a:stretch>
        </p:blipFill>
        <p:spPr bwMode="auto">
          <a:xfrm>
            <a:off x="3352800" y="3505200"/>
            <a:ext cx="977900" cy="342900"/>
          </a:xfrm>
          <a:prstGeom prst="rect">
            <a:avLst/>
          </a:prstGeom>
          <a:noFill/>
          <a:ln w="9525">
            <a:noFill/>
            <a:miter lim="800000"/>
            <a:headEnd/>
            <a:tailEnd/>
          </a:ln>
        </p:spPr>
      </p:pic>
      <p:pic>
        <p:nvPicPr>
          <p:cNvPr id="15" name="Picture 14" descr="vl29.jpg"/>
          <p:cNvPicPr>
            <a:picLocks noChangeAspect="1"/>
          </p:cNvPicPr>
          <p:nvPr/>
        </p:nvPicPr>
        <p:blipFill>
          <a:blip r:embed="rId5"/>
          <a:srcRect/>
          <a:stretch>
            <a:fillRect/>
          </a:stretch>
        </p:blipFill>
        <p:spPr bwMode="auto">
          <a:xfrm>
            <a:off x="4648200" y="3581400"/>
            <a:ext cx="977900" cy="342900"/>
          </a:xfrm>
          <a:prstGeom prst="rect">
            <a:avLst/>
          </a:prstGeom>
          <a:noFill/>
          <a:ln w="9525">
            <a:noFill/>
            <a:miter lim="800000"/>
            <a:headEnd/>
            <a:tailEnd/>
          </a:ln>
        </p:spPr>
      </p:pic>
      <p:pic>
        <p:nvPicPr>
          <p:cNvPr id="17" name="Picture 16" descr="vl29.jpg"/>
          <p:cNvPicPr>
            <a:picLocks noChangeAspect="1"/>
          </p:cNvPicPr>
          <p:nvPr/>
        </p:nvPicPr>
        <p:blipFill>
          <a:blip r:embed="rId5"/>
          <a:srcRect/>
          <a:stretch>
            <a:fillRect/>
          </a:stretch>
        </p:blipFill>
        <p:spPr bwMode="auto">
          <a:xfrm>
            <a:off x="3352800" y="3505200"/>
            <a:ext cx="977900" cy="342900"/>
          </a:xfrm>
          <a:prstGeom prst="rect">
            <a:avLst/>
          </a:prstGeom>
          <a:noFill/>
          <a:ln w="9525">
            <a:noFill/>
            <a:miter lim="800000"/>
            <a:headEnd/>
            <a:tailEnd/>
          </a:ln>
        </p:spPr>
      </p:pic>
      <p:pic>
        <p:nvPicPr>
          <p:cNvPr id="16" name="Picture 15" descr="vl29.jpg"/>
          <p:cNvPicPr>
            <a:picLocks noChangeAspect="1"/>
          </p:cNvPicPr>
          <p:nvPr/>
        </p:nvPicPr>
        <p:blipFill>
          <a:blip r:embed="rId5"/>
          <a:srcRect/>
          <a:stretch>
            <a:fillRect/>
          </a:stretch>
        </p:blipFill>
        <p:spPr bwMode="auto">
          <a:xfrm>
            <a:off x="3352800" y="3505200"/>
            <a:ext cx="977900" cy="342900"/>
          </a:xfrm>
          <a:prstGeom prst="rect">
            <a:avLst/>
          </a:prstGeom>
          <a:noFill/>
          <a:ln w="9525">
            <a:noFill/>
            <a:miter lim="800000"/>
            <a:headEnd/>
            <a:tailEnd/>
          </a:ln>
        </p:spPr>
      </p:pic>
      <p:pic>
        <p:nvPicPr>
          <p:cNvPr id="19" name="Picture 18" descr="vl29.jpg"/>
          <p:cNvPicPr>
            <a:picLocks noChangeAspect="1"/>
          </p:cNvPicPr>
          <p:nvPr/>
        </p:nvPicPr>
        <p:blipFill>
          <a:blip r:embed="rId5"/>
          <a:srcRect/>
          <a:stretch>
            <a:fillRect/>
          </a:stretch>
        </p:blipFill>
        <p:spPr bwMode="auto">
          <a:xfrm>
            <a:off x="4648200" y="3581400"/>
            <a:ext cx="977900" cy="342900"/>
          </a:xfrm>
          <a:prstGeom prst="rect">
            <a:avLst/>
          </a:prstGeom>
          <a:noFill/>
          <a:ln w="9525">
            <a:noFill/>
            <a:miter lim="800000"/>
            <a:headEnd/>
            <a:tailEnd/>
          </a:ln>
        </p:spPr>
      </p:pic>
      <p:pic>
        <p:nvPicPr>
          <p:cNvPr id="20" name="Picture 19" descr="vl29.jpg"/>
          <p:cNvPicPr>
            <a:picLocks noChangeAspect="1"/>
          </p:cNvPicPr>
          <p:nvPr/>
        </p:nvPicPr>
        <p:blipFill>
          <a:blip r:embed="rId5"/>
          <a:srcRect/>
          <a:stretch>
            <a:fillRect/>
          </a:stretch>
        </p:blipFill>
        <p:spPr bwMode="auto">
          <a:xfrm>
            <a:off x="4648200" y="3581400"/>
            <a:ext cx="977900" cy="342900"/>
          </a:xfrm>
          <a:prstGeom prst="rect">
            <a:avLst/>
          </a:prstGeom>
          <a:noFill/>
          <a:ln w="9525">
            <a:noFill/>
            <a:miter lim="800000"/>
            <a:headEnd/>
            <a:tailEnd/>
          </a:ln>
        </p:spPr>
      </p:pic>
      <p:cxnSp>
        <p:nvCxnSpPr>
          <p:cNvPr id="24" name="Straight Connector 23"/>
          <p:cNvCxnSpPr/>
          <p:nvPr/>
        </p:nvCxnSpPr>
        <p:spPr bwMode="auto">
          <a:xfrm rot="10800000" flipV="1">
            <a:off x="2667000" y="1981200"/>
            <a:ext cx="914400" cy="762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22" name="TextBox 21"/>
          <p:cNvSpPr txBox="1"/>
          <p:nvPr/>
        </p:nvSpPr>
        <p:spPr>
          <a:xfrm>
            <a:off x="2971071" y="1895475"/>
            <a:ext cx="28956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Sends a Broadcast</a:t>
            </a:r>
          </a:p>
        </p:txBody>
      </p:sp>
    </p:spTree>
    <p:custDataLst>
      <p:tags r:id="rId1"/>
    </p:custDataLst>
    <p:extLst>
      <p:ext uri="{BB962C8B-B14F-4D97-AF65-F5344CB8AC3E}">
        <p14:creationId xmlns:p14="http://schemas.microsoft.com/office/powerpoint/2010/main" val="397744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112E-17 -4.44444E-6 L 0.10833 0.08889 " pathEditMode="relative" rAng="0" ptsTypes="AA">
                                      <p:cBhvr>
                                        <p:cTn id="6" dur="2000" fill="hold"/>
                                        <p:tgtEl>
                                          <p:spTgt spid="10"/>
                                        </p:tgtEl>
                                        <p:attrNameLst>
                                          <p:attrName>ppt_x</p:attrName>
                                          <p:attrName>ppt_y</p:attrName>
                                        </p:attrNameLst>
                                      </p:cBhvr>
                                      <p:rCtr x="5400" y="440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10"/>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1.11111E-6 -3.33333E-6 L -0.13333 0.12223 " pathEditMode="relative" ptsTypes="AA">
                                      <p:cBhvr>
                                        <p:cTn id="13" dur="2000" fill="hold"/>
                                        <p:tgtEl>
                                          <p:spTgt spid="14"/>
                                        </p:tgtEl>
                                        <p:attrNameLst>
                                          <p:attrName>ppt_x</p:attrName>
                                          <p:attrName>ppt_y</p:attrName>
                                        </p:attrNameLst>
                                      </p:cBhvr>
                                    </p:animMotion>
                                  </p:childTnLst>
                                </p:cTn>
                              </p:par>
                              <p:par>
                                <p:cTn id="14" presetID="1"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2.22222E-6 -1.11111E-6 L -0.14514 -0.00278 " pathEditMode="relative" rAng="0" ptsTypes="AA">
                                      <p:cBhvr>
                                        <p:cTn id="17" dur="2000" fill="hold"/>
                                        <p:tgtEl>
                                          <p:spTgt spid="17"/>
                                        </p:tgtEl>
                                        <p:attrNameLst>
                                          <p:attrName>ppt_x</p:attrName>
                                          <p:attrName>ppt_y</p:attrName>
                                        </p:attrNameLst>
                                      </p:cBhvr>
                                      <p:rCtr x="-7300" y="-100"/>
                                    </p:animMotion>
                                  </p:childTnLst>
                                </p:cTn>
                              </p:par>
                              <p:par>
                                <p:cTn id="18" presetID="1"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0" presetClass="path" presetSubtype="0" accel="50000" decel="50000" fill="hold" nodeType="withEffect">
                                  <p:stCondLst>
                                    <p:cond delay="0"/>
                                  </p:stCondLst>
                                  <p:childTnLst>
                                    <p:animMotion origin="layout" path="M 6.66667E-6 1.48148E-6 L 0.06806 -0.15185 L 0.14167 0.01296 " pathEditMode="relative" ptsTypes="AAA">
                                      <p:cBhvr>
                                        <p:cTn id="21" dur="2000" fill="hold"/>
                                        <p:tgtEl>
                                          <p:spTgt spid="16"/>
                                        </p:tgtEl>
                                        <p:attrNameLst>
                                          <p:attrName>ppt_x</p:attrName>
                                          <p:attrName>ppt_y</p:attrName>
                                        </p:attrNameLst>
                                      </p:cBhvr>
                                    </p:animMotion>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4000"/>
                            </p:stCondLst>
                            <p:childTnLst>
                              <p:par>
                                <p:cTn id="28" presetID="0" presetClass="path" presetSubtype="0" accel="50000" decel="50000" fill="hold" nodeType="afterEffect">
                                  <p:stCondLst>
                                    <p:cond delay="0"/>
                                  </p:stCondLst>
                                  <p:childTnLst>
                                    <p:animMotion origin="layout" path="M -1.11111E-6 -1.11111E-6 L 0.125 -0.12222 " pathEditMode="relative" ptsTypes="AA">
                                      <p:cBhvr>
                                        <p:cTn id="29" dur="2000" fill="hold"/>
                                        <p:tgtEl>
                                          <p:spTgt spid="15"/>
                                        </p:tgtEl>
                                        <p:attrNameLst>
                                          <p:attrName>ppt_x</p:attrName>
                                          <p:attrName>ppt_y</p:attrName>
                                        </p:attrNameLst>
                                      </p:cBhvr>
                                    </p:animMotion>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4.44444E-6 0.00185 L 0.15486 -0.00093 " pathEditMode="relative" rAng="0" ptsTypes="AA">
                                      <p:cBhvr>
                                        <p:cTn id="33" dur="2000" fill="hold"/>
                                        <p:tgtEl>
                                          <p:spTgt spid="19"/>
                                        </p:tgtEl>
                                        <p:attrNameLst>
                                          <p:attrName>ppt_x</p:attrName>
                                          <p:attrName>ppt_y</p:attrName>
                                        </p:attrNameLst>
                                      </p:cBhvr>
                                      <p:rCtr x="7700" y="-100"/>
                                    </p:animMotion>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0" presetClass="path" presetSubtype="0" accel="50000" decel="50000" fill="hold" nodeType="withEffect">
                                  <p:stCondLst>
                                    <p:cond delay="0"/>
                                  </p:stCondLst>
                                  <p:childTnLst>
                                    <p:animMotion origin="layout" path="M 4.44444E-6 0.00185 L 0.15486 0.13241 " pathEditMode="relative" rAng="0" ptsTypes="AA">
                                      <p:cBhvr>
                                        <p:cTn id="37" dur="2000" fill="hold"/>
                                        <p:tgtEl>
                                          <p:spTgt spid="20"/>
                                        </p:tgtEl>
                                        <p:attrNameLst>
                                          <p:attrName>ppt_x</p:attrName>
                                          <p:attrName>ppt_y</p:attrName>
                                        </p:attrNameLst>
                                      </p:cBhvr>
                                      <p:rCtr x="7700" y="6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7" descr="vl28.jpg"/>
          <p:cNvPicPr>
            <a:picLocks noChangeAspect="1"/>
          </p:cNvPicPr>
          <p:nvPr/>
        </p:nvPicPr>
        <p:blipFill>
          <a:blip r:embed="rId4"/>
          <a:srcRect/>
          <a:stretch>
            <a:fillRect/>
          </a:stretch>
        </p:blipFill>
        <p:spPr bwMode="auto">
          <a:xfrm>
            <a:off x="152400" y="2438400"/>
            <a:ext cx="8839200" cy="2555875"/>
          </a:xfrm>
          <a:prstGeom prst="rect">
            <a:avLst/>
          </a:prstGeom>
          <a:noFill/>
          <a:ln w="9525">
            <a:noFill/>
            <a:miter lim="800000"/>
            <a:headEnd/>
            <a:tailEnd/>
          </a:ln>
        </p:spPr>
      </p:pic>
      <p:sp>
        <p:nvSpPr>
          <p:cNvPr id="214018" name="Rectangle 2"/>
          <p:cNvSpPr>
            <a:spLocks noGrp="1" noChangeArrowheads="1"/>
          </p:cNvSpPr>
          <p:nvPr>
            <p:ph type="title"/>
          </p:nvPr>
        </p:nvSpPr>
        <p:spPr/>
        <p:txBody>
          <a:bodyPr/>
          <a:lstStyle/>
          <a:p>
            <a:pPr algn="ctr" eaLnBrk="1" hangingPunct="1">
              <a:defRPr/>
            </a:pPr>
            <a:r>
              <a:rPr lang="en-US" dirty="0" smtClean="0"/>
              <a:t>Controlling Broadcast Domains with VLANs</a:t>
            </a:r>
          </a:p>
        </p:txBody>
      </p:sp>
      <p:sp>
        <p:nvSpPr>
          <p:cNvPr id="214019" name="Rectangle 3"/>
          <p:cNvSpPr>
            <a:spLocks noGrp="1" noChangeArrowheads="1"/>
          </p:cNvSpPr>
          <p:nvPr>
            <p:ph type="body" idx="1"/>
          </p:nvPr>
        </p:nvSpPr>
        <p:spPr>
          <a:xfrm>
            <a:off x="152400" y="1412776"/>
            <a:ext cx="8839200" cy="5064224"/>
          </a:xfrm>
        </p:spPr>
        <p:txBody>
          <a:bodyPr/>
          <a:lstStyle/>
          <a:p>
            <a:pPr eaLnBrk="1" hangingPunct="1">
              <a:defRPr/>
            </a:pPr>
            <a:r>
              <a:rPr lang="en-US" dirty="0" smtClean="0">
                <a:solidFill>
                  <a:sysClr val="windowText" lastClr="000000"/>
                </a:solidFill>
              </a:rPr>
              <a:t>Network with VLANs:</a:t>
            </a:r>
          </a:p>
        </p:txBody>
      </p:sp>
      <p:pic>
        <p:nvPicPr>
          <p:cNvPr id="17" name="Picture 16" descr="vl29.jpg"/>
          <p:cNvPicPr>
            <a:picLocks noChangeAspect="1"/>
          </p:cNvPicPr>
          <p:nvPr/>
        </p:nvPicPr>
        <p:blipFill>
          <a:blip r:embed="rId5"/>
          <a:srcRect/>
          <a:stretch>
            <a:fillRect/>
          </a:stretch>
        </p:blipFill>
        <p:spPr bwMode="auto">
          <a:xfrm>
            <a:off x="2438400" y="3048000"/>
            <a:ext cx="977900" cy="342900"/>
          </a:xfrm>
          <a:prstGeom prst="rect">
            <a:avLst/>
          </a:prstGeom>
          <a:noFill/>
          <a:ln w="9525">
            <a:noFill/>
            <a:miter lim="800000"/>
            <a:headEnd/>
            <a:tailEnd/>
          </a:ln>
        </p:spPr>
      </p:pic>
      <p:grpSp>
        <p:nvGrpSpPr>
          <p:cNvPr id="2" name="Group 29"/>
          <p:cNvGrpSpPr>
            <a:grpSpLocks/>
          </p:cNvGrpSpPr>
          <p:nvPr/>
        </p:nvGrpSpPr>
        <p:grpSpPr bwMode="auto">
          <a:xfrm>
            <a:off x="2667000" y="1873532"/>
            <a:ext cx="3200400" cy="990600"/>
            <a:chOff x="2667000" y="1752600"/>
            <a:chExt cx="3200400" cy="990600"/>
          </a:xfrm>
        </p:grpSpPr>
        <p:cxnSp>
          <p:nvCxnSpPr>
            <p:cNvPr id="24" name="Straight Connector 23"/>
            <p:cNvCxnSpPr/>
            <p:nvPr/>
          </p:nvCxnSpPr>
          <p:spPr bwMode="auto">
            <a:xfrm rot="10800000" flipV="1">
              <a:off x="2667000" y="1981200"/>
              <a:ext cx="914400" cy="762000"/>
            </a:xfrm>
            <a:prstGeom prst="line">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sp>
          <p:nvSpPr>
            <p:cNvPr id="22" name="TextBox 21"/>
            <p:cNvSpPr txBox="1"/>
            <p:nvPr/>
          </p:nvSpPr>
          <p:spPr>
            <a:xfrm>
              <a:off x="2971800" y="1752600"/>
              <a:ext cx="28956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Sends a Broadcast</a:t>
              </a:r>
            </a:p>
          </p:txBody>
        </p:sp>
      </p:grpSp>
      <p:sp>
        <p:nvSpPr>
          <p:cNvPr id="21" name="Rectangle 20"/>
          <p:cNvSpPr/>
          <p:nvPr/>
        </p:nvSpPr>
        <p:spPr bwMode="auto">
          <a:xfrm>
            <a:off x="2667000" y="4343400"/>
            <a:ext cx="3810000" cy="533400"/>
          </a:xfrm>
          <a:prstGeom prst="rect">
            <a:avLst/>
          </a:prstGeom>
          <a:noFill/>
          <a:ln w="38100" algn="ctr">
            <a:solidFill>
              <a:srgbClr val="FF0000"/>
            </a:solidFill>
            <a:miter lim="800000"/>
            <a:headEnd/>
            <a:tailEnd/>
          </a:ln>
          <a:effectLst/>
        </p:spPr>
        <p:txBody>
          <a:bodyPr lIns="45720" rIns="45720" anchor="ctr"/>
          <a:lstStyle/>
          <a:p>
            <a:pPr>
              <a:defRPr/>
            </a:pPr>
            <a:endParaRPr lang="en-US" dirty="0"/>
          </a:p>
        </p:txBody>
      </p:sp>
      <p:pic>
        <p:nvPicPr>
          <p:cNvPr id="23" name="Picture 22" descr="vl29.jpg"/>
          <p:cNvPicPr>
            <a:picLocks noChangeAspect="1"/>
          </p:cNvPicPr>
          <p:nvPr/>
        </p:nvPicPr>
        <p:blipFill>
          <a:blip r:embed="rId5"/>
          <a:srcRect/>
          <a:stretch>
            <a:fillRect/>
          </a:stretch>
        </p:blipFill>
        <p:spPr bwMode="auto">
          <a:xfrm>
            <a:off x="2438400" y="3886200"/>
            <a:ext cx="977900" cy="342900"/>
          </a:xfrm>
          <a:prstGeom prst="rect">
            <a:avLst/>
          </a:prstGeom>
          <a:noFill/>
          <a:ln w="9525">
            <a:noFill/>
            <a:miter lim="800000"/>
            <a:headEnd/>
            <a:tailEnd/>
          </a:ln>
        </p:spPr>
      </p:pic>
      <p:grpSp>
        <p:nvGrpSpPr>
          <p:cNvPr id="3" name="Group 30"/>
          <p:cNvGrpSpPr>
            <a:grpSpLocks/>
          </p:cNvGrpSpPr>
          <p:nvPr/>
        </p:nvGrpSpPr>
        <p:grpSpPr bwMode="auto">
          <a:xfrm>
            <a:off x="1600200" y="4343400"/>
            <a:ext cx="2895600" cy="1376363"/>
            <a:chOff x="1600200" y="4343400"/>
            <a:chExt cx="2895600" cy="1376065"/>
          </a:xfrm>
        </p:grpSpPr>
        <p:cxnSp>
          <p:nvCxnSpPr>
            <p:cNvPr id="26" name="Straight Connector 25"/>
            <p:cNvCxnSpPr/>
            <p:nvPr/>
          </p:nvCxnSpPr>
          <p:spPr bwMode="auto">
            <a:xfrm rot="5400000" flipH="1" flipV="1">
              <a:off x="1752724" y="4724276"/>
              <a:ext cx="1142753" cy="381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25" name="TextBox 24"/>
            <p:cNvSpPr txBox="1"/>
            <p:nvPr/>
          </p:nvSpPr>
          <p:spPr>
            <a:xfrm>
              <a:off x="1600200" y="5257602"/>
              <a:ext cx="2895600" cy="4618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Sends a Broadcast</a:t>
              </a:r>
            </a:p>
          </p:txBody>
        </p:sp>
      </p:grpSp>
    </p:spTree>
    <p:custDataLst>
      <p:tags r:id="rId1"/>
    </p:custDataLst>
    <p:extLst>
      <p:ext uri="{BB962C8B-B14F-4D97-AF65-F5344CB8AC3E}">
        <p14:creationId xmlns:p14="http://schemas.microsoft.com/office/powerpoint/2010/main" val="24530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1319 0.01575 L 0.10069 0.11575 L 0.17986 -0.05833 L 0.25764 0.11575 L 0.38958 -0.01388 " pathEditMode="relative" rAng="0" ptsTypes="AAAAA">
                                      <p:cBhvr>
                                        <p:cTn id="10" dur="3000" fill="hold"/>
                                        <p:tgtEl>
                                          <p:spTgt spid="17"/>
                                        </p:tgtEl>
                                        <p:attrNameLst>
                                          <p:attrName>ppt_x</p:attrName>
                                          <p:attrName>ppt_y</p:attrName>
                                        </p:attrNameLst>
                                      </p:cBhvr>
                                      <p:rCtr x="18800" y="1300"/>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0.02153 0.00648 L 0.09792 0.00463 L 0.17986 -0.16945 L 0.25764 0.00277 L 0.38542 -0.00093 " pathEditMode="relative" rAng="0" ptsTypes="AAAAA">
                                      <p:cBhvr>
                                        <p:cTn id="29" dur="3000" fill="hold"/>
                                        <p:tgtEl>
                                          <p:spTgt spid="23"/>
                                        </p:tgtEl>
                                        <p:attrNameLst>
                                          <p:attrName>ppt_x</p:attrName>
                                          <p:attrName>ppt_y</p:attrName>
                                        </p:attrNameLst>
                                      </p:cBhvr>
                                      <p:rCtr x="18200" y="-8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dirty="0" smtClean="0"/>
              <a:t>Virtual Local Area Networks</a:t>
            </a:r>
          </a:p>
        </p:txBody>
      </p:sp>
      <p:sp>
        <p:nvSpPr>
          <p:cNvPr id="3" name="Content Placeholder 2"/>
          <p:cNvSpPr>
            <a:spLocks noGrp="1"/>
          </p:cNvSpPr>
          <p:nvPr>
            <p:ph sz="quarter" idx="1"/>
          </p:nvPr>
        </p:nvSpPr>
        <p:spPr>
          <a:xfrm>
            <a:off x="251520" y="1628800"/>
            <a:ext cx="4646985" cy="4968552"/>
          </a:xfrm>
        </p:spPr>
        <p:txBody>
          <a:bodyPr>
            <a:normAutofit/>
          </a:bodyPr>
          <a:lstStyle/>
          <a:p>
            <a:pPr algn="just"/>
            <a:r>
              <a:rPr lang="en-US" sz="3200"/>
              <a:t>VLAN Trunking</a:t>
            </a:r>
          </a:p>
          <a:p>
            <a:pPr lvl="1" algn="just"/>
            <a:r>
              <a:rPr lang="vi-VN" smtClean="0"/>
              <a:t>Nó quan </a:t>
            </a:r>
            <a:r>
              <a:rPr lang="vi-VN"/>
              <a:t>trọng </a:t>
            </a:r>
            <a:r>
              <a:rPr lang="vi-VN" smtClean="0"/>
              <a:t>để</a:t>
            </a:r>
            <a:r>
              <a:rPr lang="en-US" smtClean="0"/>
              <a:t> </a:t>
            </a:r>
            <a:r>
              <a:rPr lang="en-US"/>
              <a:t>n</a:t>
            </a:r>
            <a:r>
              <a:rPr lang="vi-VN" smtClean="0"/>
              <a:t>hận </a:t>
            </a:r>
            <a:r>
              <a:rPr lang="vi-VN"/>
              <a:t>ra </a:t>
            </a:r>
            <a:r>
              <a:rPr lang="vi-VN" smtClean="0"/>
              <a:t>một </a:t>
            </a:r>
            <a:r>
              <a:rPr lang="vi-VN"/>
              <a:t>liên kết </a:t>
            </a:r>
            <a:r>
              <a:rPr lang="en-US" smtClean="0"/>
              <a:t>trunk</a:t>
            </a:r>
            <a:r>
              <a:rPr lang="en-US"/>
              <a:t> </a:t>
            </a:r>
            <a:r>
              <a:rPr lang="en-US" smtClean="0"/>
              <a:t>k</a:t>
            </a:r>
            <a:r>
              <a:rPr lang="vi-VN" smtClean="0"/>
              <a:t>hông </a:t>
            </a:r>
            <a:r>
              <a:rPr lang="vi-VN"/>
              <a:t>thuộc về </a:t>
            </a:r>
            <a:r>
              <a:rPr lang="vi-VN" smtClean="0"/>
              <a:t>một </a:t>
            </a:r>
            <a:r>
              <a:rPr lang="vi-VN"/>
              <a:t>VLAN cụ </a:t>
            </a:r>
            <a:r>
              <a:rPr lang="vi-VN" smtClean="0"/>
              <a:t>thể</a:t>
            </a:r>
            <a:r>
              <a:rPr lang="en-US" smtClean="0"/>
              <a:t>.</a:t>
            </a:r>
          </a:p>
          <a:p>
            <a:pPr lvl="1" algn="just"/>
            <a:r>
              <a:rPr lang="vi-VN" smtClean="0"/>
              <a:t> Trách </a:t>
            </a:r>
            <a:r>
              <a:rPr lang="vi-VN"/>
              <a:t>nhiệm của một liên </a:t>
            </a:r>
            <a:r>
              <a:rPr lang="vi-VN" smtClean="0"/>
              <a:t>kết</a:t>
            </a:r>
            <a:r>
              <a:rPr lang="en-US" smtClean="0"/>
              <a:t> l</a:t>
            </a:r>
            <a:r>
              <a:rPr lang="vi-VN" smtClean="0"/>
              <a:t>à </a:t>
            </a:r>
            <a:r>
              <a:rPr lang="vi-VN"/>
              <a:t>hành động như một cầu nối cho </a:t>
            </a:r>
            <a:r>
              <a:rPr lang="vi-VN" smtClean="0"/>
              <a:t>VLAN. Giữa </a:t>
            </a:r>
            <a:r>
              <a:rPr lang="vi-VN"/>
              <a:t>các switch </a:t>
            </a:r>
            <a:r>
              <a:rPr lang="vi-VN" smtClean="0"/>
              <a:t>và Router.</a:t>
            </a:r>
            <a:r>
              <a:rPr lang="en-US"/>
              <a:t> </a:t>
            </a:r>
            <a:r>
              <a:rPr lang="vi-VN" smtClean="0"/>
              <a:t>Giữa </a:t>
            </a:r>
            <a:r>
              <a:rPr lang="en-US" smtClean="0"/>
              <a:t>Switch - Switch</a:t>
            </a:r>
            <a:r>
              <a:rPr lang="vi-VN" smtClean="0"/>
              <a:t>.</a:t>
            </a:r>
            <a:endParaRPr lang="vi-VN"/>
          </a:p>
          <a:p>
            <a:pPr algn="just"/>
            <a:endParaRPr lang="en-US"/>
          </a:p>
        </p:txBody>
      </p:sp>
      <p:pic>
        <p:nvPicPr>
          <p:cNvPr id="4100" name="Picture 4" descr="vl43.jpg"/>
          <p:cNvPicPr>
            <a:picLocks noChangeAspect="1"/>
          </p:cNvPicPr>
          <p:nvPr/>
        </p:nvPicPr>
        <p:blipFill>
          <a:blip r:embed="rId4"/>
          <a:srcRect/>
          <a:stretch>
            <a:fillRect/>
          </a:stretch>
        </p:blipFill>
        <p:spPr bwMode="auto">
          <a:xfrm>
            <a:off x="5008420" y="1628800"/>
            <a:ext cx="4135580" cy="475252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120220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Arial" charset="0"/>
              </a:rPr>
              <a:t>Broadcast </a:t>
            </a:r>
            <a:r>
              <a:rPr lang="en-US" dirty="0" smtClean="0">
                <a:solidFill>
                  <a:schemeClr val="tx1"/>
                </a:solidFill>
                <a:latin typeface="Arial" charset="0"/>
              </a:rPr>
              <a:t>Storms</a:t>
            </a:r>
            <a:endParaRPr lang="en-US" dirty="0">
              <a:solidFill>
                <a:schemeClr val="tx1"/>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a:t>
            </a:fld>
            <a:endParaRPr lang="en-GB"/>
          </a:p>
        </p:txBody>
      </p:sp>
      <p:sp>
        <p:nvSpPr>
          <p:cNvPr id="4" name="Content Placeholder 3"/>
          <p:cNvSpPr>
            <a:spLocks noGrp="1"/>
          </p:cNvSpPr>
          <p:nvPr>
            <p:ph sz="quarter" idx="1"/>
          </p:nvPr>
        </p:nvSpPr>
        <p:spPr>
          <a:xfrm>
            <a:off x="612648" y="1600200"/>
            <a:ext cx="8153400" cy="1396752"/>
          </a:xfrm>
        </p:spPr>
        <p:txBody>
          <a:bodyPr/>
          <a:lstStyle/>
          <a:p>
            <a:pPr marL="342900" lvl="1" indent="-228600">
              <a:buClr>
                <a:schemeClr val="folHlink"/>
              </a:buClr>
            </a:pPr>
            <a:r>
              <a:rPr lang="vi-VN" sz="2400"/>
              <a:t>Máy chủ X sẽ gửi một </a:t>
            </a:r>
            <a:r>
              <a:rPr lang="en-US" sz="2400" smtClean="0"/>
              <a:t>quảng bá</a:t>
            </a:r>
            <a:r>
              <a:rPr lang="vi-VN" sz="2400" smtClean="0"/>
              <a:t>. </a:t>
            </a:r>
            <a:endParaRPr lang="en-US" sz="2400" smtClean="0"/>
          </a:p>
          <a:p>
            <a:pPr marL="342900" lvl="1" indent="-228600">
              <a:buClr>
                <a:schemeClr val="folHlink"/>
              </a:buClr>
            </a:pPr>
            <a:r>
              <a:rPr lang="vi-VN" sz="2400" smtClean="0"/>
              <a:t>Thiết </a:t>
            </a:r>
            <a:r>
              <a:rPr lang="vi-VN" sz="2400"/>
              <a:t>bị chuyển mạch tiếp tục tuyên truyền lưu lượng phát </a:t>
            </a:r>
            <a:r>
              <a:rPr lang="vi-VN" sz="2400" smtClean="0"/>
              <a:t>sóng.</a:t>
            </a:r>
            <a:endParaRPr lang="en-US" sz="2400" dirty="0">
              <a:latin typeface="Arial" charset="0"/>
            </a:endParaRP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356992"/>
            <a:ext cx="7339013" cy="3363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40264130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VLAN Trunking</a:t>
            </a:r>
          </a:p>
        </p:txBody>
      </p:sp>
      <p:sp>
        <p:nvSpPr>
          <p:cNvPr id="214019" name="Rectangle 3"/>
          <p:cNvSpPr>
            <a:spLocks noGrp="1" noChangeArrowheads="1"/>
          </p:cNvSpPr>
          <p:nvPr>
            <p:ph type="body" idx="1"/>
          </p:nvPr>
        </p:nvSpPr>
        <p:spPr>
          <a:xfrm>
            <a:off x="179512" y="4941168"/>
            <a:ext cx="8812088" cy="1535832"/>
          </a:xfrm>
        </p:spPr>
        <p:txBody>
          <a:bodyPr>
            <a:noAutofit/>
          </a:bodyPr>
          <a:lstStyle/>
          <a:p>
            <a:pPr algn="just">
              <a:buFont typeface="Tahoma" charset="0"/>
              <a:buChar char="•"/>
              <a:defRPr/>
            </a:pPr>
            <a:r>
              <a:rPr lang="vi-VN" sz="2400"/>
              <a:t>Khái niệm về trunking bắt đầu với ngành công nghiệp điện thoại. </a:t>
            </a:r>
            <a:endParaRPr lang="en-US" sz="2400" smtClean="0"/>
          </a:p>
          <a:p>
            <a:pPr algn="just">
              <a:buFont typeface="Tahoma" charset="0"/>
              <a:buChar char="•"/>
              <a:defRPr/>
            </a:pPr>
            <a:r>
              <a:rPr lang="vi-VN" sz="2400" smtClean="0"/>
              <a:t>Nhiều </a:t>
            </a:r>
            <a:r>
              <a:rPr lang="vi-VN" sz="2400"/>
              <a:t>cuộc gọi đã được chuyển giữa khách hàng và cơ quan trung ương hoặc giữa cơ quan mình qua một kết nối vật lý</a:t>
            </a:r>
            <a:endParaRPr lang="en-US" sz="2400"/>
          </a:p>
          <a:p>
            <a:pPr algn="just" eaLnBrk="1" hangingPunct="1">
              <a:buFont typeface="Tahoma" charset="0"/>
              <a:buChar char="•"/>
              <a:defRPr/>
            </a:pPr>
            <a:endParaRPr lang="en-US" sz="2400" dirty="0" smtClean="0">
              <a:cs typeface="Arial" charset="0"/>
            </a:endParaRPr>
          </a:p>
        </p:txBody>
      </p:sp>
      <p:pic>
        <p:nvPicPr>
          <p:cNvPr id="5124" name="Picture 4" descr="vl40.jpg"/>
          <p:cNvPicPr>
            <a:picLocks noChangeAspect="1"/>
          </p:cNvPicPr>
          <p:nvPr/>
        </p:nvPicPr>
        <p:blipFill>
          <a:blip r:embed="rId4"/>
          <a:srcRect/>
          <a:stretch>
            <a:fillRect/>
          </a:stretch>
        </p:blipFill>
        <p:spPr bwMode="auto">
          <a:xfrm>
            <a:off x="304800" y="1066800"/>
            <a:ext cx="6121400" cy="2705100"/>
          </a:xfrm>
          <a:prstGeom prst="rect">
            <a:avLst/>
          </a:prstGeom>
          <a:noFill/>
          <a:ln w="9525">
            <a:noFill/>
            <a:miter lim="800000"/>
            <a:headEnd/>
            <a:tailEnd/>
          </a:ln>
        </p:spPr>
      </p:pic>
      <p:pic>
        <p:nvPicPr>
          <p:cNvPr id="5125" name="Picture 6" descr="vl41.jpg"/>
          <p:cNvPicPr>
            <a:picLocks noChangeAspect="1"/>
          </p:cNvPicPr>
          <p:nvPr/>
        </p:nvPicPr>
        <p:blipFill>
          <a:blip r:embed="rId5"/>
          <a:srcRect/>
          <a:stretch>
            <a:fillRect/>
          </a:stretch>
        </p:blipFill>
        <p:spPr bwMode="auto">
          <a:xfrm>
            <a:off x="3276600" y="2743200"/>
            <a:ext cx="5416550" cy="20193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595019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VLAN Trunking</a:t>
            </a:r>
          </a:p>
        </p:txBody>
      </p:sp>
      <p:sp>
        <p:nvSpPr>
          <p:cNvPr id="214019" name="Rectangle 3"/>
          <p:cNvSpPr>
            <a:spLocks noGrp="1" noChangeArrowheads="1"/>
          </p:cNvSpPr>
          <p:nvPr>
            <p:ph type="body" idx="1"/>
          </p:nvPr>
        </p:nvSpPr>
        <p:spPr>
          <a:xfrm>
            <a:off x="152400" y="4800600"/>
            <a:ext cx="8839200" cy="1676400"/>
          </a:xfrm>
        </p:spPr>
        <p:txBody>
          <a:bodyPr>
            <a:normAutofit fontScale="92500" lnSpcReduction="10000"/>
          </a:bodyPr>
          <a:lstStyle/>
          <a:p>
            <a:pPr>
              <a:buFont typeface="Tahoma" charset="0"/>
              <a:buChar char="•"/>
              <a:defRPr/>
            </a:pPr>
            <a:r>
              <a:rPr lang="vi-VN"/>
              <a:t>Cùng một nguyên tắc của trunking được áp dụng cho mạng công nghệ </a:t>
            </a:r>
            <a:r>
              <a:rPr lang="en-US" smtClean="0"/>
              <a:t>Switching</a:t>
            </a:r>
            <a:r>
              <a:rPr lang="vi-VN" smtClean="0"/>
              <a:t>. </a:t>
            </a:r>
            <a:endParaRPr lang="en-US" smtClean="0"/>
          </a:p>
          <a:p>
            <a:pPr>
              <a:buFont typeface="Tahoma" charset="0"/>
              <a:buChar char="•"/>
              <a:defRPr/>
            </a:pPr>
            <a:r>
              <a:rPr lang="vi-VN" smtClean="0"/>
              <a:t>Một </a:t>
            </a:r>
            <a:r>
              <a:rPr lang="en-US" smtClean="0"/>
              <a:t>Trunk </a:t>
            </a:r>
            <a:r>
              <a:rPr lang="vi-VN" smtClean="0"/>
              <a:t>là </a:t>
            </a:r>
            <a:r>
              <a:rPr lang="vi-VN"/>
              <a:t>một kết nối vật lý và logic giữa hai thiết bị chuyển mạch qua đó lưu lượng mạng đi.</a:t>
            </a:r>
            <a:r>
              <a:rPr lang="en-US"/>
              <a:t> </a:t>
            </a:r>
          </a:p>
          <a:p>
            <a:pPr eaLnBrk="1" hangingPunct="1">
              <a:buFont typeface="Tahoma" charset="0"/>
              <a:buChar char="•"/>
              <a:defRPr/>
            </a:pPr>
            <a:endParaRPr lang="en-US" dirty="0" smtClean="0">
              <a:cs typeface="Arial" charset="0"/>
            </a:endParaRPr>
          </a:p>
        </p:txBody>
      </p:sp>
      <p:pic>
        <p:nvPicPr>
          <p:cNvPr id="7172" name="Picture 6" descr="vl44.jpg"/>
          <p:cNvPicPr>
            <a:picLocks noChangeAspect="1"/>
          </p:cNvPicPr>
          <p:nvPr/>
        </p:nvPicPr>
        <p:blipFill>
          <a:blip r:embed="rId4"/>
          <a:srcRect/>
          <a:stretch>
            <a:fillRect/>
          </a:stretch>
        </p:blipFill>
        <p:spPr bwMode="auto">
          <a:xfrm>
            <a:off x="304800" y="1447800"/>
            <a:ext cx="8610600" cy="3078163"/>
          </a:xfrm>
          <a:prstGeom prst="rect">
            <a:avLst/>
          </a:prstGeom>
          <a:noFill/>
          <a:ln w="9525">
            <a:noFill/>
            <a:miter lim="800000"/>
            <a:headEnd/>
            <a:tailEnd/>
          </a:ln>
        </p:spPr>
      </p:pic>
      <p:cxnSp>
        <p:nvCxnSpPr>
          <p:cNvPr id="11" name="Straight Connector 10"/>
          <p:cNvCxnSpPr/>
          <p:nvPr/>
        </p:nvCxnSpPr>
        <p:spPr bwMode="auto">
          <a:xfrm rot="10800000" flipV="1">
            <a:off x="4800600" y="1371600"/>
            <a:ext cx="1219200" cy="6858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9" name="TextBox 8"/>
          <p:cNvSpPr txBox="1"/>
          <p:nvPr/>
        </p:nvSpPr>
        <p:spPr>
          <a:xfrm>
            <a:off x="5867400" y="1066800"/>
            <a:ext cx="1828800" cy="369332"/>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No trunk</a:t>
            </a:r>
          </a:p>
        </p:txBody>
      </p:sp>
      <p:cxnSp>
        <p:nvCxnSpPr>
          <p:cNvPr id="14" name="Straight Connector 13"/>
          <p:cNvCxnSpPr/>
          <p:nvPr/>
        </p:nvCxnSpPr>
        <p:spPr bwMode="auto">
          <a:xfrm rot="16200000" flipH="1">
            <a:off x="3886200" y="3200400"/>
            <a:ext cx="762000" cy="6096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12" name="TextBox 11"/>
          <p:cNvSpPr txBox="1"/>
          <p:nvPr/>
        </p:nvSpPr>
        <p:spPr>
          <a:xfrm>
            <a:off x="3048000" y="2819400"/>
            <a:ext cx="12954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Trunk</a:t>
            </a:r>
          </a:p>
        </p:txBody>
      </p:sp>
    </p:spTree>
    <p:custDataLst>
      <p:tags r:id="rId1"/>
    </p:custDataLst>
    <p:extLst>
      <p:ext uri="{BB962C8B-B14F-4D97-AF65-F5344CB8AC3E}">
        <p14:creationId xmlns:p14="http://schemas.microsoft.com/office/powerpoint/2010/main" val="3717961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IEEE 802.1Q Frame Tagging</a:t>
            </a:r>
          </a:p>
        </p:txBody>
      </p:sp>
      <p:sp>
        <p:nvSpPr>
          <p:cNvPr id="214019" name="Rectangle 3"/>
          <p:cNvSpPr>
            <a:spLocks noGrp="1" noChangeArrowheads="1"/>
          </p:cNvSpPr>
          <p:nvPr>
            <p:ph type="body" idx="1"/>
          </p:nvPr>
        </p:nvSpPr>
        <p:spPr>
          <a:xfrm>
            <a:off x="152400" y="1628800"/>
            <a:ext cx="8839200" cy="4848200"/>
          </a:xfrm>
        </p:spPr>
        <p:txBody>
          <a:bodyPr>
            <a:normAutofit/>
          </a:bodyPr>
          <a:lstStyle/>
          <a:p>
            <a:pPr algn="just">
              <a:lnSpc>
                <a:spcPct val="90000"/>
              </a:lnSpc>
              <a:buFont typeface="Tahoma" charset="0"/>
              <a:buChar char="•"/>
              <a:defRPr/>
            </a:pPr>
            <a:r>
              <a:rPr lang="en-US" sz="2400"/>
              <a:t>T</a:t>
            </a:r>
            <a:r>
              <a:rPr lang="vi-VN" sz="2400" smtClean="0"/>
              <a:t>hiết </a:t>
            </a:r>
            <a:r>
              <a:rPr lang="vi-VN" sz="2400"/>
              <a:t>bị </a:t>
            </a:r>
            <a:r>
              <a:rPr lang="en-US" sz="2400" smtClean="0"/>
              <a:t>Switch </a:t>
            </a:r>
            <a:r>
              <a:rPr lang="vi-VN" sz="2400" smtClean="0"/>
              <a:t>lớp </a:t>
            </a:r>
            <a:r>
              <a:rPr lang="vi-VN" sz="2400"/>
              <a:t>2 </a:t>
            </a:r>
            <a:r>
              <a:rPr lang="en-US" sz="2400" smtClean="0"/>
              <a:t>c</a:t>
            </a:r>
            <a:r>
              <a:rPr lang="vi-VN" sz="2400" smtClean="0"/>
              <a:t>hỉ </a:t>
            </a:r>
            <a:r>
              <a:rPr lang="vi-VN" sz="2400"/>
              <a:t>sử dụng các thông tin tiêu </a:t>
            </a:r>
            <a:r>
              <a:rPr lang="vi-VN" sz="2400" smtClean="0"/>
              <a:t>đề</a:t>
            </a:r>
            <a:r>
              <a:rPr lang="en-US" sz="2400" smtClean="0"/>
              <a:t> của </a:t>
            </a:r>
            <a:r>
              <a:rPr lang="vi-VN" sz="2400" smtClean="0"/>
              <a:t>khung</a:t>
            </a:r>
            <a:r>
              <a:rPr lang="en-US" sz="2400" smtClean="0"/>
              <a:t> </a:t>
            </a:r>
            <a:r>
              <a:rPr lang="vi-VN" sz="2400" smtClean="0"/>
              <a:t>Ethernet. </a:t>
            </a:r>
            <a:endParaRPr lang="en-US" sz="2400"/>
          </a:p>
          <a:p>
            <a:pPr algn="just">
              <a:lnSpc>
                <a:spcPct val="90000"/>
              </a:lnSpc>
              <a:buFont typeface="Tahoma" charset="0"/>
              <a:buChar char="•"/>
              <a:defRPr/>
            </a:pPr>
            <a:r>
              <a:rPr lang="vi-VN" sz="2400" smtClean="0"/>
              <a:t>Khung </a:t>
            </a:r>
            <a:r>
              <a:rPr lang="vi-VN" sz="2400"/>
              <a:t>tiêu đề không chứa thông tin về thành viên </a:t>
            </a:r>
            <a:r>
              <a:rPr lang="vi-VN" sz="2400" smtClean="0"/>
              <a:t>VLAN.</a:t>
            </a:r>
            <a:endParaRPr lang="en-US" sz="2400" smtClean="0"/>
          </a:p>
          <a:p>
            <a:pPr algn="just">
              <a:lnSpc>
                <a:spcPct val="90000"/>
              </a:lnSpc>
              <a:buFont typeface="Tahoma" charset="0"/>
              <a:buChar char="•"/>
              <a:defRPr/>
            </a:pPr>
            <a:r>
              <a:rPr lang="vi-VN" sz="2400" smtClean="0"/>
              <a:t>Thành </a:t>
            </a:r>
            <a:r>
              <a:rPr lang="vi-VN" sz="2400"/>
              <a:t>viên VLAN (tức là VLAN ID hoặc VLAN </a:t>
            </a:r>
            <a:r>
              <a:rPr lang="en-US" sz="2400" smtClean="0"/>
              <a:t>Number</a:t>
            </a:r>
            <a:r>
              <a:rPr lang="vi-VN" sz="2400" smtClean="0"/>
              <a:t>) </a:t>
            </a:r>
            <a:r>
              <a:rPr lang="vi-VN" sz="2400"/>
              <a:t>phải được xác định cho mỗi khung hình được chuyển qua </a:t>
            </a:r>
            <a:r>
              <a:rPr lang="en-US" sz="2400" smtClean="0"/>
              <a:t>Trunk</a:t>
            </a:r>
            <a:r>
              <a:rPr lang="vi-VN" sz="2400" smtClean="0"/>
              <a:t>.</a:t>
            </a:r>
            <a:r>
              <a:rPr lang="en-US" sz="2400"/>
              <a:t> </a:t>
            </a:r>
            <a:r>
              <a:rPr lang="vi-VN" sz="2400" smtClean="0"/>
              <a:t>Quá </a:t>
            </a:r>
            <a:r>
              <a:rPr lang="vi-VN" sz="2400"/>
              <a:t>trình này được gọi là 802.1Q VLAN Tagging.</a:t>
            </a:r>
            <a:endParaRPr lang="en-US" sz="2400"/>
          </a:p>
          <a:p>
            <a:pPr algn="just" eaLnBrk="1" hangingPunct="1">
              <a:lnSpc>
                <a:spcPct val="90000"/>
              </a:lnSpc>
              <a:buFont typeface="Tahoma" charset="0"/>
              <a:buChar char="•"/>
              <a:defRPr/>
            </a:pPr>
            <a:endParaRPr lang="en-US" sz="2400" dirty="0" smtClean="0">
              <a:solidFill>
                <a:srgbClr val="FFFF00"/>
              </a:solidFill>
            </a:endParaRPr>
          </a:p>
        </p:txBody>
      </p:sp>
      <p:pic>
        <p:nvPicPr>
          <p:cNvPr id="10244" name="Picture 3" descr="vl47.jpg"/>
          <p:cNvPicPr>
            <a:picLocks noChangeAspect="1"/>
          </p:cNvPicPr>
          <p:nvPr/>
        </p:nvPicPr>
        <p:blipFill>
          <a:blip r:embed="rId4"/>
          <a:srcRect/>
          <a:stretch>
            <a:fillRect/>
          </a:stretch>
        </p:blipFill>
        <p:spPr bwMode="auto">
          <a:xfrm>
            <a:off x="467544" y="3957637"/>
            <a:ext cx="7416824" cy="290036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04935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lgn="ctr" eaLnBrk="1" hangingPunct="1">
              <a:defRPr/>
            </a:pPr>
            <a:r>
              <a:rPr lang="en-US" dirty="0" smtClean="0"/>
              <a:t>Trunking Operation</a:t>
            </a:r>
          </a:p>
        </p:txBody>
      </p:sp>
      <p:pic>
        <p:nvPicPr>
          <p:cNvPr id="17411" name="Picture 4" descr="vl52.jpg"/>
          <p:cNvPicPr>
            <a:picLocks noChangeAspect="1"/>
          </p:cNvPicPr>
          <p:nvPr/>
        </p:nvPicPr>
        <p:blipFill>
          <a:blip r:embed="rId4"/>
          <a:srcRect/>
          <a:stretch>
            <a:fillRect/>
          </a:stretch>
        </p:blipFill>
        <p:spPr bwMode="auto">
          <a:xfrm>
            <a:off x="127000" y="1752600"/>
            <a:ext cx="8864600" cy="3962400"/>
          </a:xfrm>
          <a:prstGeom prst="rect">
            <a:avLst/>
          </a:prstGeom>
          <a:noFill/>
          <a:ln w="9525">
            <a:noFill/>
            <a:miter lim="800000"/>
            <a:headEnd/>
            <a:tailEnd/>
          </a:ln>
        </p:spPr>
      </p:pic>
      <p:sp>
        <p:nvSpPr>
          <p:cNvPr id="16" name="TextBox 15"/>
          <p:cNvSpPr txBox="1"/>
          <p:nvPr/>
        </p:nvSpPr>
        <p:spPr>
          <a:xfrm>
            <a:off x="304800" y="2057400"/>
            <a:ext cx="2667000" cy="8302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PC1 and PC3</a:t>
            </a:r>
            <a:br>
              <a:rPr lang="en-US" dirty="0"/>
            </a:br>
            <a:r>
              <a:rPr lang="en-US" dirty="0"/>
              <a:t>send a broadcast.</a:t>
            </a:r>
          </a:p>
        </p:txBody>
      </p:sp>
      <p:sp>
        <p:nvSpPr>
          <p:cNvPr id="17" name="TextBox 16"/>
          <p:cNvSpPr txBox="1"/>
          <p:nvPr/>
        </p:nvSpPr>
        <p:spPr>
          <a:xfrm>
            <a:off x="1295400" y="3200400"/>
            <a:ext cx="457200" cy="338138"/>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a:spAutoFit/>
          </a:bodyPr>
          <a:lstStyle/>
          <a:p>
            <a:pPr>
              <a:defRPr/>
            </a:pPr>
            <a:r>
              <a:rPr lang="en-US" sz="1600" dirty="0"/>
              <a:t>10</a:t>
            </a:r>
          </a:p>
        </p:txBody>
      </p:sp>
      <p:sp>
        <p:nvSpPr>
          <p:cNvPr id="18" name="TextBox 17"/>
          <p:cNvSpPr txBox="1"/>
          <p:nvPr/>
        </p:nvSpPr>
        <p:spPr>
          <a:xfrm>
            <a:off x="1295400" y="4191000"/>
            <a:ext cx="457200" cy="338138"/>
          </a:xfrm>
          <a:prstGeom prst="rect">
            <a:avLst/>
          </a:prstGeom>
          <a:solidFill>
            <a:srgbClr val="002060"/>
          </a:solidFill>
          <a:ln w="25400">
            <a:solidFill>
              <a:srgbClr val="00B0F0"/>
            </a:solidFill>
          </a:ln>
          <a:effectLst>
            <a:outerShdw blurRad="50800" dist="50800" dir="5400000" algn="ctr" rotWithShape="0">
              <a:schemeClr val="tx1"/>
            </a:outerShdw>
          </a:effectLst>
        </p:spPr>
        <p:txBody>
          <a:bodyPr>
            <a:spAutoFit/>
          </a:bodyPr>
          <a:lstStyle/>
          <a:p>
            <a:pPr>
              <a:defRPr/>
            </a:pPr>
            <a:r>
              <a:rPr lang="en-US" sz="1600" dirty="0"/>
              <a:t>20</a:t>
            </a:r>
          </a:p>
        </p:txBody>
      </p:sp>
      <p:sp>
        <p:nvSpPr>
          <p:cNvPr id="19" name="TextBox 18"/>
          <p:cNvSpPr txBox="1"/>
          <p:nvPr/>
        </p:nvSpPr>
        <p:spPr>
          <a:xfrm>
            <a:off x="1295400" y="5105400"/>
            <a:ext cx="457200" cy="338138"/>
          </a:xfrm>
          <a:prstGeom prst="rect">
            <a:avLst/>
          </a:prstGeom>
          <a:solidFill>
            <a:srgbClr val="660033"/>
          </a:solidFill>
          <a:ln w="25400">
            <a:solidFill>
              <a:srgbClr val="7030A0"/>
            </a:solidFill>
          </a:ln>
          <a:effectLst>
            <a:outerShdw blurRad="50800" dist="50800" dir="5400000" algn="ctr" rotWithShape="0">
              <a:schemeClr val="tx1"/>
            </a:outerShdw>
          </a:effectLst>
        </p:spPr>
        <p:txBody>
          <a:bodyPr>
            <a:spAutoFit/>
          </a:bodyPr>
          <a:lstStyle/>
          <a:p>
            <a:pPr>
              <a:defRPr/>
            </a:pPr>
            <a:r>
              <a:rPr lang="en-US" sz="1600" dirty="0"/>
              <a:t>30</a:t>
            </a:r>
          </a:p>
        </p:txBody>
      </p:sp>
      <p:sp>
        <p:nvSpPr>
          <p:cNvPr id="20" name="TextBox 19"/>
          <p:cNvSpPr txBox="1"/>
          <p:nvPr/>
        </p:nvSpPr>
        <p:spPr>
          <a:xfrm>
            <a:off x="8153400" y="3200400"/>
            <a:ext cx="457200" cy="338138"/>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a:spAutoFit/>
          </a:bodyPr>
          <a:lstStyle/>
          <a:p>
            <a:pPr>
              <a:defRPr/>
            </a:pPr>
            <a:r>
              <a:rPr lang="en-US" sz="1600" dirty="0"/>
              <a:t>10</a:t>
            </a:r>
          </a:p>
        </p:txBody>
      </p:sp>
      <p:sp>
        <p:nvSpPr>
          <p:cNvPr id="21" name="TextBox 20"/>
          <p:cNvSpPr txBox="1"/>
          <p:nvPr/>
        </p:nvSpPr>
        <p:spPr>
          <a:xfrm>
            <a:off x="8153400" y="4191000"/>
            <a:ext cx="457200" cy="338138"/>
          </a:xfrm>
          <a:prstGeom prst="rect">
            <a:avLst/>
          </a:prstGeom>
          <a:solidFill>
            <a:srgbClr val="002060"/>
          </a:solidFill>
          <a:ln w="25400">
            <a:solidFill>
              <a:srgbClr val="00B0F0"/>
            </a:solidFill>
          </a:ln>
          <a:effectLst>
            <a:outerShdw blurRad="50800" dist="50800" dir="5400000" algn="ctr" rotWithShape="0">
              <a:schemeClr val="tx1"/>
            </a:outerShdw>
          </a:effectLst>
        </p:spPr>
        <p:txBody>
          <a:bodyPr>
            <a:spAutoFit/>
          </a:bodyPr>
          <a:lstStyle/>
          <a:p>
            <a:pPr>
              <a:defRPr/>
            </a:pPr>
            <a:r>
              <a:rPr lang="en-US" sz="1600" dirty="0"/>
              <a:t>20</a:t>
            </a:r>
          </a:p>
        </p:txBody>
      </p:sp>
      <p:sp>
        <p:nvSpPr>
          <p:cNvPr id="22" name="TextBox 21"/>
          <p:cNvSpPr txBox="1"/>
          <p:nvPr/>
        </p:nvSpPr>
        <p:spPr>
          <a:xfrm>
            <a:off x="8153400" y="5105400"/>
            <a:ext cx="457200" cy="338138"/>
          </a:xfrm>
          <a:prstGeom prst="rect">
            <a:avLst/>
          </a:prstGeom>
          <a:solidFill>
            <a:srgbClr val="660033"/>
          </a:solidFill>
          <a:ln w="25400">
            <a:solidFill>
              <a:srgbClr val="7030A0"/>
            </a:solidFill>
          </a:ln>
          <a:effectLst>
            <a:outerShdw blurRad="50800" dist="50800" dir="5400000" algn="ctr" rotWithShape="0">
              <a:schemeClr val="tx1"/>
            </a:outerShdw>
          </a:effectLst>
        </p:spPr>
        <p:txBody>
          <a:bodyPr>
            <a:spAutoFit/>
          </a:bodyPr>
          <a:lstStyle/>
          <a:p>
            <a:pPr>
              <a:defRPr/>
            </a:pPr>
            <a:r>
              <a:rPr lang="en-US" sz="1600" dirty="0"/>
              <a:t>30</a:t>
            </a:r>
          </a:p>
        </p:txBody>
      </p:sp>
      <p:sp>
        <p:nvSpPr>
          <p:cNvPr id="23" name="TextBox 22"/>
          <p:cNvSpPr txBox="1"/>
          <p:nvPr/>
        </p:nvSpPr>
        <p:spPr>
          <a:xfrm>
            <a:off x="228600" y="5791200"/>
            <a:ext cx="4419600" cy="8302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S2 receives the frames and ‘tags’ them with the VLAN ID.</a:t>
            </a:r>
          </a:p>
        </p:txBody>
      </p:sp>
      <p:sp>
        <p:nvSpPr>
          <p:cNvPr id="24" name="TextBox 23"/>
          <p:cNvSpPr txBox="1"/>
          <p:nvPr/>
        </p:nvSpPr>
        <p:spPr>
          <a:xfrm>
            <a:off x="4191000" y="1447800"/>
            <a:ext cx="4343400" cy="12001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The tagged frames are sent across the trunk links between S2 and S1 and S1 and S3.</a:t>
            </a:r>
          </a:p>
        </p:txBody>
      </p:sp>
      <p:sp>
        <p:nvSpPr>
          <p:cNvPr id="31" name="TextBox 30"/>
          <p:cNvSpPr txBox="1"/>
          <p:nvPr/>
        </p:nvSpPr>
        <p:spPr>
          <a:xfrm>
            <a:off x="4724400" y="5562600"/>
            <a:ext cx="4267200" cy="8302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S3 strips the tags and forwards to the destination.</a:t>
            </a:r>
          </a:p>
        </p:txBody>
      </p:sp>
      <p:pic>
        <p:nvPicPr>
          <p:cNvPr id="32" name="Picture 31" descr="vl53.jpg"/>
          <p:cNvPicPr>
            <a:picLocks noChangeAspect="1"/>
          </p:cNvPicPr>
          <p:nvPr/>
        </p:nvPicPr>
        <p:blipFill>
          <a:blip r:embed="rId5"/>
          <a:srcRect/>
          <a:stretch>
            <a:fillRect/>
          </a:stretch>
        </p:blipFill>
        <p:spPr bwMode="auto">
          <a:xfrm>
            <a:off x="1981200" y="3276600"/>
            <a:ext cx="1295400" cy="342900"/>
          </a:xfrm>
          <a:prstGeom prst="rect">
            <a:avLst/>
          </a:prstGeom>
          <a:noFill/>
          <a:ln w="9525">
            <a:noFill/>
            <a:miter lim="800000"/>
            <a:headEnd/>
            <a:tailEnd/>
          </a:ln>
        </p:spPr>
      </p:pic>
      <p:pic>
        <p:nvPicPr>
          <p:cNvPr id="33" name="Picture 32" descr="vl53.jpg"/>
          <p:cNvPicPr>
            <a:picLocks noChangeAspect="1"/>
          </p:cNvPicPr>
          <p:nvPr/>
        </p:nvPicPr>
        <p:blipFill>
          <a:blip r:embed="rId5"/>
          <a:srcRect/>
          <a:stretch>
            <a:fillRect/>
          </a:stretch>
        </p:blipFill>
        <p:spPr bwMode="auto">
          <a:xfrm>
            <a:off x="1981200" y="5029200"/>
            <a:ext cx="1295400" cy="342900"/>
          </a:xfrm>
          <a:prstGeom prst="rect">
            <a:avLst/>
          </a:prstGeom>
          <a:noFill/>
          <a:ln w="9525">
            <a:noFill/>
            <a:miter lim="800000"/>
            <a:headEnd/>
            <a:tailEnd/>
          </a:ln>
        </p:spPr>
      </p:pic>
      <p:pic>
        <p:nvPicPr>
          <p:cNvPr id="37" name="Picture 36" descr="vl53.jpg"/>
          <p:cNvPicPr>
            <a:picLocks noChangeAspect="1"/>
          </p:cNvPicPr>
          <p:nvPr/>
        </p:nvPicPr>
        <p:blipFill>
          <a:blip r:embed="rId5"/>
          <a:srcRect/>
          <a:stretch>
            <a:fillRect/>
          </a:stretch>
        </p:blipFill>
        <p:spPr bwMode="auto">
          <a:xfrm>
            <a:off x="4572000" y="4267200"/>
            <a:ext cx="1295400" cy="342900"/>
          </a:xfrm>
          <a:prstGeom prst="rect">
            <a:avLst/>
          </a:prstGeom>
          <a:noFill/>
          <a:ln w="9525">
            <a:noFill/>
            <a:miter lim="800000"/>
            <a:headEnd/>
            <a:tailEnd/>
          </a:ln>
        </p:spPr>
      </p:pic>
      <p:pic>
        <p:nvPicPr>
          <p:cNvPr id="39" name="Picture 38" descr="vl53.jpg"/>
          <p:cNvPicPr>
            <a:picLocks noChangeAspect="1"/>
          </p:cNvPicPr>
          <p:nvPr/>
        </p:nvPicPr>
        <p:blipFill>
          <a:blip r:embed="rId5"/>
          <a:srcRect/>
          <a:stretch>
            <a:fillRect/>
          </a:stretch>
        </p:blipFill>
        <p:spPr bwMode="auto">
          <a:xfrm>
            <a:off x="4572000" y="4267200"/>
            <a:ext cx="1295400" cy="342900"/>
          </a:xfrm>
          <a:prstGeom prst="rect">
            <a:avLst/>
          </a:prstGeom>
          <a:noFill/>
          <a:ln w="9525">
            <a:noFill/>
            <a:miter lim="800000"/>
            <a:headEnd/>
            <a:tailEnd/>
          </a:ln>
        </p:spPr>
      </p:pic>
      <p:grpSp>
        <p:nvGrpSpPr>
          <p:cNvPr id="2" name="Group 40"/>
          <p:cNvGrpSpPr>
            <a:grpSpLocks/>
          </p:cNvGrpSpPr>
          <p:nvPr/>
        </p:nvGrpSpPr>
        <p:grpSpPr bwMode="auto">
          <a:xfrm>
            <a:off x="2819400" y="3962400"/>
            <a:ext cx="1930400" cy="723900"/>
            <a:chOff x="2895600" y="3886200"/>
            <a:chExt cx="1930400" cy="723900"/>
          </a:xfrm>
        </p:grpSpPr>
        <p:pic>
          <p:nvPicPr>
            <p:cNvPr id="17427" name="Picture 34" descr="vl55.jpg"/>
            <p:cNvPicPr>
              <a:picLocks noChangeAspect="1"/>
            </p:cNvPicPr>
            <p:nvPr/>
          </p:nvPicPr>
          <p:blipFill>
            <a:blip r:embed="rId6"/>
            <a:srcRect/>
            <a:stretch>
              <a:fillRect/>
            </a:stretch>
          </p:blipFill>
          <p:spPr bwMode="auto">
            <a:xfrm>
              <a:off x="2895600" y="4267200"/>
              <a:ext cx="1930400" cy="342900"/>
            </a:xfrm>
            <a:prstGeom prst="rect">
              <a:avLst/>
            </a:prstGeom>
            <a:noFill/>
            <a:ln w="9525">
              <a:noFill/>
              <a:miter lim="800000"/>
              <a:headEnd/>
              <a:tailEnd/>
            </a:ln>
          </p:spPr>
        </p:pic>
        <p:pic>
          <p:nvPicPr>
            <p:cNvPr id="17428" name="Picture 39" descr="vl54.jpg"/>
            <p:cNvPicPr>
              <a:picLocks noChangeAspect="1"/>
            </p:cNvPicPr>
            <p:nvPr/>
          </p:nvPicPr>
          <p:blipFill>
            <a:blip r:embed="rId7"/>
            <a:srcRect/>
            <a:stretch>
              <a:fillRect/>
            </a:stretch>
          </p:blipFill>
          <p:spPr bwMode="auto">
            <a:xfrm>
              <a:off x="2895600" y="3886200"/>
              <a:ext cx="1930400" cy="3429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62746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par>
                          <p:cTn id="11" fill="hold">
                            <p:stCondLst>
                              <p:cond delay="0"/>
                            </p:stCondLst>
                            <p:childTnLst>
                              <p:par>
                                <p:cTn id="12" presetID="49" presetClass="path" presetSubtype="0" accel="50000" decel="50000" fill="hold" nodeType="afterEffect">
                                  <p:stCondLst>
                                    <p:cond delay="0"/>
                                  </p:stCondLst>
                                  <p:childTnLst>
                                    <p:animMotion origin="layout" path="M 0 2.22222E-6 L 0.12083 0.13055 " pathEditMode="relative" rAng="0" ptsTypes="AA">
                                      <p:cBhvr>
                                        <p:cTn id="13" dur="2000" fill="hold"/>
                                        <p:tgtEl>
                                          <p:spTgt spid="32"/>
                                        </p:tgtEl>
                                        <p:attrNameLst>
                                          <p:attrName>ppt_x</p:attrName>
                                          <p:attrName>ppt_y</p:attrName>
                                        </p:attrNameLst>
                                      </p:cBhvr>
                                      <p:rCtr x="6000" y="6500"/>
                                    </p:animMotion>
                                  </p:childTnLst>
                                </p:cTn>
                              </p:par>
                              <p:par>
                                <p:cTn id="14" presetID="56" presetClass="path" presetSubtype="0" accel="50000" decel="50000" fill="hold" nodeType="withEffect">
                                  <p:stCondLst>
                                    <p:cond delay="0"/>
                                  </p:stCondLst>
                                  <p:childTnLst>
                                    <p:animMotion origin="layout" path="M 0 -3.33333E-6 L 0.12083 -0.125 " pathEditMode="relative" rAng="0" ptsTypes="AA">
                                      <p:cBhvr>
                                        <p:cTn id="15" dur="2000" fill="hold"/>
                                        <p:tgtEl>
                                          <p:spTgt spid="33"/>
                                        </p:tgtEl>
                                        <p:attrNameLst>
                                          <p:attrName>ppt_x</p:attrName>
                                          <p:attrName>ppt_y</p:attrName>
                                        </p:attrNameLst>
                                      </p:cBhvr>
                                      <p:rCtr x="6000" y="-630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par>
                          <p:cTn id="20" fill="hold">
                            <p:stCondLst>
                              <p:cond delay="0"/>
                            </p:stCondLst>
                            <p:childTnLst>
                              <p:par>
                                <p:cTn id="21" presetID="10" presetClass="exit" presetSubtype="0" fill="hold" nodeType="afterEffect">
                                  <p:stCondLst>
                                    <p:cond delay="0"/>
                                  </p:stCondLst>
                                  <p:childTnLst>
                                    <p:animEffect transition="out" filter="fade">
                                      <p:cBhvr>
                                        <p:cTn id="22" dur="500"/>
                                        <p:tgtEl>
                                          <p:spTgt spid="32"/>
                                        </p:tgtEl>
                                      </p:cBhvr>
                                    </p:animEffect>
                                    <p:set>
                                      <p:cBhvr>
                                        <p:cTn id="23" dur="1" fill="hold">
                                          <p:stCondLst>
                                            <p:cond delay="499"/>
                                          </p:stCondLst>
                                        </p:cTn>
                                        <p:tgtEl>
                                          <p:spTgt spid="3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3"/>
                                        </p:tgtEl>
                                      </p:cBhvr>
                                    </p:animEffect>
                                    <p:set>
                                      <p:cBhvr>
                                        <p:cTn id="26" dur="1" fill="hold">
                                          <p:stCondLst>
                                            <p:cond delay="499"/>
                                          </p:stCondLst>
                                        </p:cTn>
                                        <p:tgtEl>
                                          <p:spTgt spid="3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par>
                          <p:cTn id="34" fill="hold">
                            <p:stCondLst>
                              <p:cond delay="0"/>
                            </p:stCondLst>
                            <p:childTnLst>
                              <p:par>
                                <p:cTn id="35" presetID="56" presetClass="path" presetSubtype="0" accel="50000" decel="50000" fill="hold" nodeType="afterEffect">
                                  <p:stCondLst>
                                    <p:cond delay="0"/>
                                  </p:stCondLst>
                                  <p:childTnLst>
                                    <p:animMotion origin="layout" path="M -0.00555 0.00278 L 0.08056 -0.16111 " pathEditMode="relative" rAng="0" ptsTypes="AA">
                                      <p:cBhvr>
                                        <p:cTn id="36" dur="2000" fill="hold"/>
                                        <p:tgtEl>
                                          <p:spTgt spid="2"/>
                                        </p:tgtEl>
                                        <p:attrNameLst>
                                          <p:attrName>ppt_x</p:attrName>
                                          <p:attrName>ppt_y</p:attrName>
                                        </p:attrNameLst>
                                      </p:cBhvr>
                                      <p:rCtr x="4300" y="-8200"/>
                                    </p:animMotion>
                                  </p:childTnLst>
                                </p:cTn>
                              </p:par>
                            </p:childTnLst>
                          </p:cTn>
                        </p:par>
                        <p:par>
                          <p:cTn id="37" fill="hold">
                            <p:stCondLst>
                              <p:cond delay="2000"/>
                            </p:stCondLst>
                            <p:childTnLst>
                              <p:par>
                                <p:cTn id="38" presetID="49" presetClass="path" presetSubtype="0" accel="50000" decel="50000" fill="hold" nodeType="afterEffect">
                                  <p:stCondLst>
                                    <p:cond delay="0"/>
                                  </p:stCondLst>
                                  <p:childTnLst>
                                    <p:animMotion origin="layout" path="M 0.08055 -0.16112 L 0.16944 0.025 " pathEditMode="relative" rAng="0" ptsTypes="AA">
                                      <p:cBhvr>
                                        <p:cTn id="39" dur="2000" fill="hold"/>
                                        <p:tgtEl>
                                          <p:spTgt spid="2"/>
                                        </p:tgtEl>
                                        <p:attrNameLst>
                                          <p:attrName>ppt_x</p:attrName>
                                          <p:attrName>ppt_y</p:attrName>
                                        </p:attrNameLst>
                                      </p:cBhvr>
                                      <p:rCtr x="4400" y="9300"/>
                                    </p:animMotion>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childTnLst>
                          </p:cTn>
                        </p:par>
                        <p:par>
                          <p:cTn id="44" fill="hold">
                            <p:stCondLst>
                              <p:cond delay="0"/>
                            </p:stCondLst>
                            <p:childTnLst>
                              <p:par>
                                <p:cTn id="45" presetID="10" presetClass="exit" presetSubtype="0" fill="hold" nodeType="after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500"/>
                            </p:stCondLst>
                            <p:childTnLst>
                              <p:par>
                                <p:cTn id="55" presetID="56" presetClass="path" presetSubtype="0" accel="50000" decel="50000" fill="hold" nodeType="afterEffect">
                                  <p:stCondLst>
                                    <p:cond delay="0"/>
                                  </p:stCondLst>
                                  <p:childTnLst>
                                    <p:animMotion origin="layout" path="M -3.33333E-6 4.44444E-6 L 0.12917 -0.15834 " pathEditMode="relative" rAng="0" ptsTypes="AA">
                                      <p:cBhvr>
                                        <p:cTn id="56" dur="2000" fill="hold"/>
                                        <p:tgtEl>
                                          <p:spTgt spid="37"/>
                                        </p:tgtEl>
                                        <p:attrNameLst>
                                          <p:attrName>ppt_x</p:attrName>
                                          <p:attrName>ppt_y</p:attrName>
                                        </p:attrNameLst>
                                      </p:cBhvr>
                                      <p:rCtr x="6500" y="-7900"/>
                                    </p:animMotion>
                                  </p:childTnLst>
                                </p:cTn>
                              </p:par>
                              <p:par>
                                <p:cTn id="57" presetID="49" presetClass="path" presetSubtype="0" accel="50000" decel="50000" fill="hold" nodeType="withEffect">
                                  <p:stCondLst>
                                    <p:cond delay="0"/>
                                  </p:stCondLst>
                                  <p:childTnLst>
                                    <p:animMotion origin="layout" path="M 0.0125 0.00833 L 0.13334 0.09444 " pathEditMode="relative" rAng="0" ptsTypes="AA">
                                      <p:cBhvr>
                                        <p:cTn id="58" dur="2000" fill="hold"/>
                                        <p:tgtEl>
                                          <p:spTgt spid="39"/>
                                        </p:tgtEl>
                                        <p:attrNameLst>
                                          <p:attrName>ppt_x</p:attrName>
                                          <p:attrName>ppt_y</p:attrName>
                                        </p:attrNameLst>
                                      </p:cBhvr>
                                      <p:rCtr x="60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P spid="24" grpId="0" animBg="1"/>
      <p:bldP spid="3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dirty="0" smtClean="0"/>
              <a:t>Virtual Local Area Networks</a:t>
            </a:r>
          </a:p>
        </p:txBody>
      </p:sp>
      <p:sp>
        <p:nvSpPr>
          <p:cNvPr id="215043" name="Rectangle 3"/>
          <p:cNvSpPr>
            <a:spLocks noChangeArrowheads="1"/>
          </p:cNvSpPr>
          <p:nvPr/>
        </p:nvSpPr>
        <p:spPr bwMode="auto">
          <a:xfrm>
            <a:off x="762000" y="1447800"/>
            <a:ext cx="7772400" cy="646113"/>
          </a:xfrm>
          <a:prstGeom prst="rect">
            <a:avLst/>
          </a:prstGeom>
          <a:noFill/>
          <a:ln w="9525">
            <a:noFill/>
            <a:miter lim="800000"/>
            <a:headEnd/>
            <a:tailEnd/>
          </a:ln>
          <a:effectLst/>
        </p:spPr>
        <p:txBody>
          <a:bodyPr anchor="ctr">
            <a:spAutoFit/>
          </a:bodyPr>
          <a:lstStyle/>
          <a:p>
            <a:pPr>
              <a:defRPr/>
            </a:pPr>
            <a:r>
              <a:rPr lang="en-US" sz="3600" dirty="0"/>
              <a:t>Configure VLANs and Trunks</a:t>
            </a:r>
          </a:p>
        </p:txBody>
      </p:sp>
      <p:pic>
        <p:nvPicPr>
          <p:cNvPr id="24580" name="Picture 5" descr="vl28.jpg"/>
          <p:cNvPicPr>
            <a:picLocks noChangeAspect="1"/>
          </p:cNvPicPr>
          <p:nvPr/>
        </p:nvPicPr>
        <p:blipFill>
          <a:blip r:embed="rId4"/>
          <a:srcRect/>
          <a:stretch>
            <a:fillRect/>
          </a:stretch>
        </p:blipFill>
        <p:spPr bwMode="auto">
          <a:xfrm>
            <a:off x="228600" y="2514600"/>
            <a:ext cx="8686800" cy="357869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062300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Configure a VLAN</a:t>
            </a:r>
          </a:p>
        </p:txBody>
      </p:sp>
      <p:sp>
        <p:nvSpPr>
          <p:cNvPr id="214019" name="Rectangle 3"/>
          <p:cNvSpPr>
            <a:spLocks noGrp="1" noChangeArrowheads="1"/>
          </p:cNvSpPr>
          <p:nvPr>
            <p:ph type="body" idx="1"/>
          </p:nvPr>
        </p:nvSpPr>
        <p:spPr>
          <a:xfrm>
            <a:off x="152400" y="1447800"/>
            <a:ext cx="8839200" cy="5029200"/>
          </a:xfrm>
        </p:spPr>
        <p:txBody>
          <a:bodyPr/>
          <a:lstStyle/>
          <a:p>
            <a:pPr eaLnBrk="1" hangingPunct="1">
              <a:lnSpc>
                <a:spcPct val="90000"/>
              </a:lnSpc>
              <a:buFont typeface="Tahoma" charset="0"/>
              <a:buChar char="•"/>
              <a:defRPr/>
            </a:pPr>
            <a:r>
              <a:rPr lang="en-US" dirty="0" smtClean="0">
                <a:cs typeface="Arial" charset="0"/>
              </a:rPr>
              <a:t>Command Syntax:</a:t>
            </a:r>
            <a:br>
              <a:rPr lang="en-US" dirty="0" smtClean="0">
                <a:cs typeface="Arial" charset="0"/>
              </a:rPr>
            </a:br>
            <a:endParaRPr lang="en-US" dirty="0" smtClean="0">
              <a:cs typeface="Arial" charset="0"/>
            </a:endParaRPr>
          </a:p>
          <a:p>
            <a:pPr lvl="1" eaLnBrk="1" hangingPunct="1">
              <a:lnSpc>
                <a:spcPct val="90000"/>
              </a:lnSpc>
              <a:buFontTx/>
              <a:buNone/>
              <a:defRPr/>
            </a:pPr>
            <a:r>
              <a:rPr lang="en-US" b="1" dirty="0" smtClean="0">
                <a:latin typeface="Courier New" pitchFamily="49" charset="0"/>
                <a:cs typeface="Courier New" pitchFamily="49" charset="0"/>
              </a:rPr>
              <a:t>S1#configure terminal</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pPr lvl="1" eaLnBrk="1" hangingPunct="1">
              <a:lnSpc>
                <a:spcPct val="90000"/>
              </a:lnSpc>
              <a:buFontTx/>
              <a:buNone/>
              <a:defRPr/>
            </a:pPr>
            <a:r>
              <a:rPr lang="en-US" b="1" dirty="0" smtClean="0">
                <a:latin typeface="Courier New" pitchFamily="49" charset="0"/>
                <a:cs typeface="Courier New" pitchFamily="49" charset="0"/>
              </a:rPr>
              <a:t>S1(config)#vlan </a:t>
            </a:r>
            <a:r>
              <a:rPr lang="en-US" b="1" i="1" dirty="0" smtClean="0">
                <a:latin typeface="Courier New" pitchFamily="49" charset="0"/>
                <a:cs typeface="Courier New" pitchFamily="49" charset="0"/>
              </a:rPr>
              <a:t>vlan id</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pPr lvl="1" eaLnBrk="1" hangingPunct="1">
              <a:lnSpc>
                <a:spcPct val="90000"/>
              </a:lnSpc>
              <a:buFontTx/>
              <a:buNone/>
              <a:defRPr/>
            </a:pPr>
            <a:r>
              <a:rPr lang="en-US" b="1" dirty="0" smtClean="0">
                <a:latin typeface="Courier New" pitchFamily="49" charset="0"/>
                <a:cs typeface="Courier New" pitchFamily="49" charset="0"/>
              </a:rPr>
              <a:t>S1(config-vlan)#name </a:t>
            </a:r>
            <a:r>
              <a:rPr lang="en-US" b="1" i="1" dirty="0" smtClean="0">
                <a:latin typeface="Courier New" pitchFamily="49" charset="0"/>
                <a:cs typeface="Courier New" pitchFamily="49" charset="0"/>
              </a:rPr>
              <a:t>vlan name</a:t>
            </a:r>
            <a:br>
              <a:rPr lang="en-US" b="1" i="1" dirty="0" smtClean="0">
                <a:latin typeface="Courier New" pitchFamily="49" charset="0"/>
                <a:cs typeface="Courier New" pitchFamily="49" charset="0"/>
              </a:rPr>
            </a:br>
            <a:endParaRPr lang="en-US" b="1" i="1" dirty="0" smtClean="0">
              <a:latin typeface="Courier New" pitchFamily="49" charset="0"/>
              <a:cs typeface="Courier New" pitchFamily="49" charset="0"/>
            </a:endParaRPr>
          </a:p>
          <a:p>
            <a:pPr lvl="1" eaLnBrk="1" hangingPunct="1">
              <a:lnSpc>
                <a:spcPct val="90000"/>
              </a:lnSpc>
              <a:buFontTx/>
              <a:buNone/>
              <a:defRPr/>
            </a:pPr>
            <a:r>
              <a:rPr lang="en-US" b="1" dirty="0" smtClean="0">
                <a:latin typeface="Courier New" pitchFamily="49" charset="0"/>
                <a:cs typeface="Courier New" pitchFamily="49" charset="0"/>
              </a:rPr>
              <a:t>S1(config-vlan)#end</a:t>
            </a:r>
          </a:p>
        </p:txBody>
      </p:sp>
    </p:spTree>
    <p:custDataLst>
      <p:tags r:id="rId1"/>
    </p:custDataLst>
    <p:extLst>
      <p:ext uri="{BB962C8B-B14F-4D97-AF65-F5344CB8AC3E}">
        <p14:creationId xmlns:p14="http://schemas.microsoft.com/office/powerpoint/2010/main" val="71602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Configure a VLAN</a:t>
            </a:r>
          </a:p>
        </p:txBody>
      </p:sp>
      <p:sp>
        <p:nvSpPr>
          <p:cNvPr id="9" name="TextBox 8"/>
          <p:cNvSpPr txBox="1"/>
          <p:nvPr/>
        </p:nvSpPr>
        <p:spPr>
          <a:xfrm>
            <a:off x="2667000" y="1219200"/>
            <a:ext cx="35052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Configure a VLAN</a:t>
            </a:r>
          </a:p>
        </p:txBody>
      </p:sp>
      <p:pic>
        <p:nvPicPr>
          <p:cNvPr id="27652" name="Content Placeholder 12" descr="vl57.jpg"/>
          <p:cNvPicPr>
            <a:picLocks noGrp="1" noChangeAspect="1"/>
          </p:cNvPicPr>
          <p:nvPr>
            <p:ph idx="1"/>
          </p:nvPr>
        </p:nvPicPr>
        <p:blipFill>
          <a:blip r:embed="rId4"/>
          <a:srcRect/>
          <a:stretch>
            <a:fillRect/>
          </a:stretch>
        </p:blipFill>
        <p:spPr>
          <a:xfrm>
            <a:off x="1524000" y="1828800"/>
            <a:ext cx="5981700" cy="3416300"/>
          </a:xfrm>
        </p:spPr>
      </p:pic>
      <p:pic>
        <p:nvPicPr>
          <p:cNvPr id="8" name="Picture 7" descr="vl58.jpg"/>
          <p:cNvPicPr>
            <a:picLocks noChangeAspect="1"/>
          </p:cNvPicPr>
          <p:nvPr/>
        </p:nvPicPr>
        <p:blipFill>
          <a:blip r:embed="rId5"/>
          <a:srcRect/>
          <a:stretch>
            <a:fillRect/>
          </a:stretch>
        </p:blipFill>
        <p:spPr bwMode="auto">
          <a:xfrm>
            <a:off x="304800" y="1905000"/>
            <a:ext cx="5092700" cy="16383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92986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vl59.jpg"/>
          <p:cNvPicPr>
            <a:picLocks noChangeAspect="1"/>
          </p:cNvPicPr>
          <p:nvPr/>
        </p:nvPicPr>
        <p:blipFill>
          <a:blip r:embed="rId4"/>
          <a:srcRect/>
          <a:stretch>
            <a:fillRect/>
          </a:stretch>
        </p:blipFill>
        <p:spPr bwMode="auto">
          <a:xfrm>
            <a:off x="1524000" y="1828800"/>
            <a:ext cx="6184900" cy="3352800"/>
          </a:xfrm>
          <a:prstGeom prst="rect">
            <a:avLst/>
          </a:prstGeom>
          <a:noFill/>
          <a:ln w="9525">
            <a:noFill/>
            <a:miter lim="800000"/>
            <a:headEnd/>
            <a:tailEnd/>
          </a:ln>
        </p:spPr>
      </p:pic>
      <p:sp>
        <p:nvSpPr>
          <p:cNvPr id="214018" name="Rectangle 2"/>
          <p:cNvSpPr>
            <a:spLocks noGrp="1" noChangeArrowheads="1"/>
          </p:cNvSpPr>
          <p:nvPr>
            <p:ph type="title"/>
          </p:nvPr>
        </p:nvSpPr>
        <p:spPr/>
        <p:txBody>
          <a:bodyPr/>
          <a:lstStyle/>
          <a:p>
            <a:pPr eaLnBrk="1" hangingPunct="1">
              <a:defRPr/>
            </a:pPr>
            <a:r>
              <a:rPr lang="en-US" dirty="0" smtClean="0"/>
              <a:t>Configure a VLAN</a:t>
            </a:r>
          </a:p>
        </p:txBody>
      </p:sp>
      <p:sp>
        <p:nvSpPr>
          <p:cNvPr id="9" name="TextBox 8"/>
          <p:cNvSpPr txBox="1"/>
          <p:nvPr/>
        </p:nvSpPr>
        <p:spPr>
          <a:xfrm>
            <a:off x="2286000" y="1219200"/>
            <a:ext cx="4419600" cy="369332"/>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Assign switch ports to a VLAN</a:t>
            </a:r>
          </a:p>
        </p:txBody>
      </p:sp>
      <p:pic>
        <p:nvPicPr>
          <p:cNvPr id="10" name="Picture 9" descr="vl60.jpg"/>
          <p:cNvPicPr>
            <a:picLocks noChangeAspect="1"/>
          </p:cNvPicPr>
          <p:nvPr/>
        </p:nvPicPr>
        <p:blipFill>
          <a:blip r:embed="rId5"/>
          <a:srcRect/>
          <a:stretch>
            <a:fillRect/>
          </a:stretch>
        </p:blipFill>
        <p:spPr bwMode="auto">
          <a:xfrm>
            <a:off x="1905000" y="1981200"/>
            <a:ext cx="6908800" cy="19939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19863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Configure a VLAN</a:t>
            </a:r>
          </a:p>
        </p:txBody>
      </p:sp>
      <p:sp>
        <p:nvSpPr>
          <p:cNvPr id="9" name="TextBox 8"/>
          <p:cNvSpPr txBox="1"/>
          <p:nvPr/>
        </p:nvSpPr>
        <p:spPr>
          <a:xfrm>
            <a:off x="2667000" y="1219200"/>
            <a:ext cx="38100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Verify VLAN configuration</a:t>
            </a:r>
          </a:p>
        </p:txBody>
      </p:sp>
      <p:pic>
        <p:nvPicPr>
          <p:cNvPr id="7" name="Picture 6" descr="vl61.jpg"/>
          <p:cNvPicPr>
            <a:picLocks noChangeAspect="1"/>
          </p:cNvPicPr>
          <p:nvPr/>
        </p:nvPicPr>
        <p:blipFill>
          <a:blip r:embed="rId4"/>
          <a:srcRect/>
          <a:stretch>
            <a:fillRect/>
          </a:stretch>
        </p:blipFill>
        <p:spPr bwMode="auto">
          <a:xfrm>
            <a:off x="152400" y="1981200"/>
            <a:ext cx="8820150" cy="4114800"/>
          </a:xfrm>
          <a:prstGeom prst="rect">
            <a:avLst/>
          </a:prstGeom>
          <a:noFill/>
          <a:ln w="9525">
            <a:noFill/>
            <a:miter lim="800000"/>
            <a:headEnd/>
            <a:tailEnd/>
          </a:ln>
        </p:spPr>
      </p:pic>
      <p:pic>
        <p:nvPicPr>
          <p:cNvPr id="8" name="Picture 7" descr="vl62.jpg"/>
          <p:cNvPicPr>
            <a:picLocks noChangeAspect="1"/>
          </p:cNvPicPr>
          <p:nvPr/>
        </p:nvPicPr>
        <p:blipFill>
          <a:blip r:embed="rId5"/>
          <a:srcRect/>
          <a:stretch>
            <a:fillRect/>
          </a:stretch>
        </p:blipFill>
        <p:spPr bwMode="auto">
          <a:xfrm>
            <a:off x="152400" y="1981200"/>
            <a:ext cx="8839200" cy="4122738"/>
          </a:xfrm>
          <a:prstGeom prst="rect">
            <a:avLst/>
          </a:prstGeom>
          <a:noFill/>
          <a:ln w="9525">
            <a:noFill/>
            <a:miter lim="800000"/>
            <a:headEnd/>
            <a:tailEnd/>
          </a:ln>
        </p:spPr>
      </p:pic>
      <p:pic>
        <p:nvPicPr>
          <p:cNvPr id="11" name="Picture 10" descr="vl63.jpg"/>
          <p:cNvPicPr>
            <a:picLocks noChangeAspect="1"/>
          </p:cNvPicPr>
          <p:nvPr/>
        </p:nvPicPr>
        <p:blipFill>
          <a:blip r:embed="rId6"/>
          <a:srcRect/>
          <a:stretch>
            <a:fillRect/>
          </a:stretch>
        </p:blipFill>
        <p:spPr bwMode="auto">
          <a:xfrm>
            <a:off x="152400" y="1981200"/>
            <a:ext cx="8829675" cy="4119563"/>
          </a:xfrm>
          <a:prstGeom prst="rect">
            <a:avLst/>
          </a:prstGeom>
          <a:noFill/>
          <a:ln w="9525">
            <a:noFill/>
            <a:miter lim="800000"/>
            <a:headEnd/>
            <a:tailEnd/>
          </a:ln>
        </p:spPr>
      </p:pic>
      <p:pic>
        <p:nvPicPr>
          <p:cNvPr id="12" name="Picture 11" descr="vl64.jpg"/>
          <p:cNvPicPr>
            <a:picLocks noChangeAspect="1"/>
          </p:cNvPicPr>
          <p:nvPr/>
        </p:nvPicPr>
        <p:blipFill>
          <a:blip r:embed="rId7"/>
          <a:srcRect/>
          <a:stretch>
            <a:fillRect/>
          </a:stretch>
        </p:blipFill>
        <p:spPr bwMode="auto">
          <a:xfrm>
            <a:off x="152400" y="1981200"/>
            <a:ext cx="8839200" cy="412273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30179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Managing VLANs</a:t>
            </a:r>
          </a:p>
        </p:txBody>
      </p:sp>
      <p:sp>
        <p:nvSpPr>
          <p:cNvPr id="9" name="TextBox 8"/>
          <p:cNvSpPr txBox="1"/>
          <p:nvPr/>
        </p:nvSpPr>
        <p:spPr>
          <a:xfrm>
            <a:off x="1676400" y="1219200"/>
            <a:ext cx="57912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latin typeface="+mj-lt"/>
                <a:cs typeface="Courier New" pitchFamily="49" charset="0"/>
              </a:rPr>
              <a:t>Other</a:t>
            </a:r>
            <a:r>
              <a:rPr lang="en-US" dirty="0">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show vlan</a:t>
            </a:r>
            <a:r>
              <a:rPr lang="en-US" dirty="0"/>
              <a:t> command options</a:t>
            </a:r>
          </a:p>
        </p:txBody>
      </p:sp>
      <p:pic>
        <p:nvPicPr>
          <p:cNvPr id="30724" name="Picture 9" descr="vl65.jpg"/>
          <p:cNvPicPr>
            <a:picLocks noChangeAspect="1"/>
          </p:cNvPicPr>
          <p:nvPr/>
        </p:nvPicPr>
        <p:blipFill>
          <a:blip r:embed="rId4"/>
          <a:srcRect/>
          <a:stretch>
            <a:fillRect/>
          </a:stretch>
        </p:blipFill>
        <p:spPr bwMode="auto">
          <a:xfrm>
            <a:off x="152400" y="1828800"/>
            <a:ext cx="8782050" cy="2713038"/>
          </a:xfrm>
          <a:prstGeom prst="rect">
            <a:avLst/>
          </a:prstGeom>
          <a:noFill/>
          <a:ln w="9525">
            <a:noFill/>
            <a:miter lim="800000"/>
            <a:headEnd/>
            <a:tailEnd/>
          </a:ln>
        </p:spPr>
      </p:pic>
      <p:pic>
        <p:nvPicPr>
          <p:cNvPr id="30725" name="Picture 12" descr="vl66.jpg"/>
          <p:cNvPicPr>
            <a:picLocks noChangeAspect="1"/>
          </p:cNvPicPr>
          <p:nvPr/>
        </p:nvPicPr>
        <p:blipFill>
          <a:blip r:embed="rId5"/>
          <a:srcRect/>
          <a:stretch>
            <a:fillRect/>
          </a:stretch>
        </p:blipFill>
        <p:spPr bwMode="auto">
          <a:xfrm>
            <a:off x="1295400" y="4572000"/>
            <a:ext cx="6832600" cy="20574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99836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t>Vòng </a:t>
            </a:r>
            <a:r>
              <a:rPr lang="en-US" b="1" i="1"/>
              <a:t>lặp broadcast</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6</a:t>
            </a:fld>
            <a:endParaRPr lang="en-GB"/>
          </a:p>
        </p:txBody>
      </p:sp>
      <p:sp>
        <p:nvSpPr>
          <p:cNvPr id="4" name="Content Placeholder 3"/>
          <p:cNvSpPr>
            <a:spLocks noGrp="1"/>
          </p:cNvSpPr>
          <p:nvPr>
            <p:ph sz="quarter" idx="1"/>
          </p:nvPr>
        </p:nvSpPr>
        <p:spPr>
          <a:xfrm>
            <a:off x="179512" y="1600199"/>
            <a:ext cx="4392488" cy="5217557"/>
          </a:xfrm>
        </p:spPr>
        <p:txBody>
          <a:bodyPr>
            <a:noAutofit/>
          </a:bodyPr>
          <a:lstStyle/>
          <a:p>
            <a:pPr marL="0" indent="0" algn="just">
              <a:buNone/>
            </a:pPr>
            <a:r>
              <a:rPr lang="en-US" sz="1600"/>
              <a:t>Giả sử rằng, không có switch nào chạy STP:</a:t>
            </a:r>
          </a:p>
          <a:p>
            <a:pPr algn="just"/>
            <a:r>
              <a:rPr lang="vi-VN" sz="1600" b="1" i="1" smtClean="0"/>
              <a:t>Bước </a:t>
            </a:r>
            <a:r>
              <a:rPr lang="vi-VN" sz="1600" b="1" i="1"/>
              <a:t>1</a:t>
            </a:r>
            <a:r>
              <a:rPr lang="vi-VN" sz="1600"/>
              <a:t>: host A gửi một frame bằng địa chỉ broadcast (FF-FF-FF-FF-FFFF).</a:t>
            </a:r>
          </a:p>
          <a:p>
            <a:pPr algn="just"/>
            <a:r>
              <a:rPr lang="vi-VN" sz="1600" b="1" i="1" smtClean="0"/>
              <a:t>Bước </a:t>
            </a:r>
            <a:r>
              <a:rPr lang="vi-VN" sz="1600" b="1" i="1"/>
              <a:t>2: </a:t>
            </a:r>
            <a:r>
              <a:rPr lang="vi-VN" sz="1600"/>
              <a:t>frame đến cả hai Cat-1 và Cat-2 qua cổng 1/1</a:t>
            </a:r>
          </a:p>
          <a:p>
            <a:pPr algn="just"/>
            <a:r>
              <a:rPr lang="vi-VN" sz="1600" b="1" i="1" smtClean="0"/>
              <a:t>Bước </a:t>
            </a:r>
            <a:r>
              <a:rPr lang="vi-VN" sz="1600" b="1" i="1"/>
              <a:t>3: </a:t>
            </a:r>
            <a:r>
              <a:rPr lang="vi-VN" sz="1600"/>
              <a:t>Cat-1 sẽ đưa frame qua cổng 1/2.</a:t>
            </a:r>
          </a:p>
          <a:p>
            <a:pPr algn="just"/>
            <a:r>
              <a:rPr lang="vi-VN" sz="1600" b="1" i="1" smtClean="0"/>
              <a:t>Bước </a:t>
            </a:r>
            <a:r>
              <a:rPr lang="vi-VN" sz="1600" b="1" i="1"/>
              <a:t>4</a:t>
            </a:r>
            <a:r>
              <a:rPr lang="vi-VN" sz="1600"/>
              <a:t>: frame được truyền đến tất cả các nút trên đoạn mạng Ethernet </a:t>
            </a:r>
            <a:r>
              <a:rPr lang="vi-VN" sz="1600" smtClean="0"/>
              <a:t>kể</a:t>
            </a:r>
            <a:r>
              <a:rPr lang="en-US" sz="1600" smtClean="0"/>
              <a:t> cả </a:t>
            </a:r>
            <a:r>
              <a:rPr lang="en-US" sz="1600"/>
              <a:t>cổng 1/2 của Cat-2.</a:t>
            </a:r>
          </a:p>
          <a:p>
            <a:pPr algn="just"/>
            <a:r>
              <a:rPr lang="vi-VN" sz="1600" b="1" i="1" smtClean="0"/>
              <a:t>Bước </a:t>
            </a:r>
            <a:r>
              <a:rPr lang="vi-VN" sz="1600" b="1" i="1"/>
              <a:t>5: </a:t>
            </a:r>
            <a:r>
              <a:rPr lang="vi-VN" sz="1600"/>
              <a:t>Cat-2 đưa frame này đến cổng 1/1 của nó.</a:t>
            </a:r>
          </a:p>
          <a:p>
            <a:pPr algn="just"/>
            <a:r>
              <a:rPr lang="vi-VN" sz="1600" b="1" i="1" smtClean="0"/>
              <a:t>Bước </a:t>
            </a:r>
            <a:r>
              <a:rPr lang="vi-VN" sz="1600" b="1" i="1"/>
              <a:t>6: </a:t>
            </a:r>
            <a:r>
              <a:rPr lang="vi-VN" sz="1600"/>
              <a:t>một lần nữa, frame xuất hiện cổng 1/1 của Cat-1.</a:t>
            </a:r>
          </a:p>
          <a:p>
            <a:pPr algn="just"/>
            <a:r>
              <a:rPr lang="vi-VN" sz="1600" b="1" i="1" smtClean="0"/>
              <a:t>Bước </a:t>
            </a:r>
            <a:r>
              <a:rPr lang="vi-VN" sz="1600" b="1" i="1"/>
              <a:t>7: </a:t>
            </a:r>
            <a:r>
              <a:rPr lang="vi-VN" sz="1600"/>
              <a:t>Cat-1 sẽ gửi frame này đến cổng 1/2 lần hai. Như vậy tạo </a:t>
            </a:r>
            <a:r>
              <a:rPr lang="vi-VN" sz="1600" smtClean="0"/>
              <a:t>thành</a:t>
            </a:r>
            <a:r>
              <a:rPr lang="en-US" sz="1600" smtClean="0"/>
              <a:t> một vòng </a:t>
            </a:r>
            <a:r>
              <a:rPr lang="en-US" sz="1600"/>
              <a:t>lặp ở đây.</a:t>
            </a: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p:cNvPicPr>
            <a:picLocks noChangeAspect="1"/>
          </p:cNvPicPr>
          <p:nvPr/>
        </p:nvPicPr>
        <p:blipFill>
          <a:blip r:embed="rId3"/>
          <a:stretch>
            <a:fillRect/>
          </a:stretch>
        </p:blipFill>
        <p:spPr>
          <a:xfrm>
            <a:off x="4733600" y="1643459"/>
            <a:ext cx="4410400" cy="4737869"/>
          </a:xfrm>
          <a:prstGeom prst="rect">
            <a:avLst/>
          </a:prstGeom>
        </p:spPr>
      </p:pic>
    </p:spTree>
    <p:extLst>
      <p:ext uri="{BB962C8B-B14F-4D97-AF65-F5344CB8AC3E}">
        <p14:creationId xmlns:p14="http://schemas.microsoft.com/office/powerpoint/2010/main" val="39466191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Managing VLANs</a:t>
            </a:r>
          </a:p>
        </p:txBody>
      </p:sp>
      <p:sp>
        <p:nvSpPr>
          <p:cNvPr id="9" name="TextBox 8"/>
          <p:cNvSpPr txBox="1"/>
          <p:nvPr/>
        </p:nvSpPr>
        <p:spPr>
          <a:xfrm>
            <a:off x="1676400" y="1219200"/>
            <a:ext cx="5791200" cy="369332"/>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b="1" dirty="0">
                <a:solidFill>
                  <a:sysClr val="windowText" lastClr="000000"/>
                </a:solidFill>
                <a:latin typeface="Courier New" pitchFamily="49" charset="0"/>
                <a:cs typeface="Courier New" pitchFamily="49" charset="0"/>
              </a:rPr>
              <a:t>show interfaces</a:t>
            </a:r>
            <a:r>
              <a:rPr lang="en-US" dirty="0">
                <a:solidFill>
                  <a:sysClr val="windowText" lastClr="000000"/>
                </a:solidFill>
              </a:rPr>
              <a:t> command</a:t>
            </a:r>
          </a:p>
        </p:txBody>
      </p:sp>
      <p:pic>
        <p:nvPicPr>
          <p:cNvPr id="31748" name="Picture 5" descr="vl67.jpg"/>
          <p:cNvPicPr>
            <a:picLocks noChangeAspect="1"/>
          </p:cNvPicPr>
          <p:nvPr/>
        </p:nvPicPr>
        <p:blipFill>
          <a:blip r:embed="rId4"/>
          <a:srcRect/>
          <a:stretch>
            <a:fillRect/>
          </a:stretch>
        </p:blipFill>
        <p:spPr bwMode="auto">
          <a:xfrm>
            <a:off x="914400" y="1676400"/>
            <a:ext cx="7467600" cy="5030788"/>
          </a:xfrm>
          <a:prstGeom prst="rect">
            <a:avLst/>
          </a:prstGeom>
          <a:noFill/>
          <a:ln w="9525">
            <a:noFill/>
            <a:miter lim="800000"/>
            <a:headEnd/>
            <a:tailEnd/>
          </a:ln>
        </p:spPr>
      </p:pic>
      <p:cxnSp>
        <p:nvCxnSpPr>
          <p:cNvPr id="8" name="Straight Connector 7"/>
          <p:cNvCxnSpPr/>
          <p:nvPr/>
        </p:nvCxnSpPr>
        <p:spPr bwMode="auto">
          <a:xfrm rot="10800000">
            <a:off x="6400800" y="1905000"/>
            <a:ext cx="1600200" cy="1588"/>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11" name="Right Brace 10"/>
          <p:cNvSpPr/>
          <p:nvPr/>
        </p:nvSpPr>
        <p:spPr bwMode="auto">
          <a:xfrm>
            <a:off x="7315200" y="2590800"/>
            <a:ext cx="304800" cy="1676400"/>
          </a:xfrm>
          <a:prstGeom prst="rightBrace">
            <a:avLst/>
          </a:prstGeom>
          <a:noFill/>
          <a:ln w="50800" cap="flat" cmpd="sng" algn="ctr">
            <a:solidFill>
              <a:srgbClr val="FF0000"/>
            </a:solidFill>
            <a:prstDash val="solid"/>
            <a:round/>
            <a:headEnd type="none" w="med" len="med"/>
            <a:tailEnd type="none"/>
          </a:ln>
          <a:effectLst>
            <a:outerShdw blurRad="50800" dist="50800" dir="5400000" algn="ctr" rotWithShape="0">
              <a:schemeClr val="tx1"/>
            </a:outerShdw>
          </a:effectLst>
        </p:spPr>
        <p:txBody>
          <a:bodyPr anchor="ctr"/>
          <a:lstStyle/>
          <a:p>
            <a:pPr>
              <a:defRPr/>
            </a:pPr>
            <a:endParaRPr lang="en-US" dirty="0"/>
          </a:p>
        </p:txBody>
      </p:sp>
      <p:cxnSp>
        <p:nvCxnSpPr>
          <p:cNvPr id="14" name="Straight Connector 13"/>
          <p:cNvCxnSpPr/>
          <p:nvPr/>
        </p:nvCxnSpPr>
        <p:spPr bwMode="auto">
          <a:xfrm rot="10800000">
            <a:off x="5410200" y="4343400"/>
            <a:ext cx="2514600" cy="1588"/>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cxnSp>
        <p:nvCxnSpPr>
          <p:cNvPr id="16" name="Straight Connector 15"/>
          <p:cNvCxnSpPr/>
          <p:nvPr/>
        </p:nvCxnSpPr>
        <p:spPr bwMode="auto">
          <a:xfrm rot="10800000">
            <a:off x="6477000" y="4648200"/>
            <a:ext cx="1447800" cy="1588"/>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Tree>
    <p:custDataLst>
      <p:tags r:id="rId1"/>
    </p:custDataLst>
    <p:extLst>
      <p:ext uri="{BB962C8B-B14F-4D97-AF65-F5344CB8AC3E}">
        <p14:creationId xmlns:p14="http://schemas.microsoft.com/office/powerpoint/2010/main" val="1141437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Managing VLANs</a:t>
            </a:r>
          </a:p>
        </p:txBody>
      </p:sp>
      <p:sp>
        <p:nvSpPr>
          <p:cNvPr id="9" name="TextBox 8"/>
          <p:cNvSpPr txBox="1"/>
          <p:nvPr/>
        </p:nvSpPr>
        <p:spPr>
          <a:xfrm>
            <a:off x="1676400" y="1219200"/>
            <a:ext cx="57912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latin typeface="+mj-lt"/>
                <a:cs typeface="Courier New" pitchFamily="49" charset="0"/>
              </a:rPr>
              <a:t>Manage VLAN Memberships</a:t>
            </a:r>
            <a:endParaRPr lang="en-US" dirty="0">
              <a:latin typeface="+mj-lt"/>
            </a:endParaRPr>
          </a:p>
        </p:txBody>
      </p:sp>
      <p:grpSp>
        <p:nvGrpSpPr>
          <p:cNvPr id="2" name="Group 17"/>
          <p:cNvGrpSpPr>
            <a:grpSpLocks/>
          </p:cNvGrpSpPr>
          <p:nvPr/>
        </p:nvGrpSpPr>
        <p:grpSpPr bwMode="auto">
          <a:xfrm>
            <a:off x="304800" y="1828800"/>
            <a:ext cx="8229600" cy="1722438"/>
            <a:chOff x="304800" y="1828800"/>
            <a:chExt cx="8229600" cy="1723194"/>
          </a:xfrm>
        </p:grpSpPr>
        <p:pic>
          <p:nvPicPr>
            <p:cNvPr id="32776" name="Picture 11" descr="vl68.jpg"/>
            <p:cNvPicPr>
              <a:picLocks noChangeAspect="1"/>
            </p:cNvPicPr>
            <p:nvPr/>
          </p:nvPicPr>
          <p:blipFill>
            <a:blip r:embed="rId4"/>
            <a:srcRect/>
            <a:stretch>
              <a:fillRect/>
            </a:stretch>
          </p:blipFill>
          <p:spPr bwMode="auto">
            <a:xfrm>
              <a:off x="1371600" y="2362200"/>
              <a:ext cx="7162800" cy="1189794"/>
            </a:xfrm>
            <a:prstGeom prst="rect">
              <a:avLst/>
            </a:prstGeom>
            <a:ln>
              <a:headEnd/>
              <a:tailEnd/>
            </a:ln>
          </p:spPr>
          <p:style>
            <a:lnRef idx="2">
              <a:schemeClr val="accent6"/>
            </a:lnRef>
            <a:fillRef idx="1">
              <a:schemeClr val="lt1"/>
            </a:fillRef>
            <a:effectRef idx="0">
              <a:schemeClr val="accent6"/>
            </a:effectRef>
            <a:fontRef idx="minor">
              <a:schemeClr val="dk1"/>
            </a:fontRef>
          </p:style>
        </p:pic>
        <p:sp>
          <p:nvSpPr>
            <p:cNvPr id="13" name="TextBox 12"/>
            <p:cNvSpPr txBox="1"/>
            <p:nvPr/>
          </p:nvSpPr>
          <p:spPr>
            <a:xfrm>
              <a:off x="304800" y="1828800"/>
              <a:ext cx="4953000" cy="462166"/>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Remove port VLAN membership.</a:t>
              </a:r>
            </a:p>
          </p:txBody>
        </p:sp>
      </p:grpSp>
      <p:grpSp>
        <p:nvGrpSpPr>
          <p:cNvPr id="3" name="Group 19"/>
          <p:cNvGrpSpPr>
            <a:grpSpLocks/>
          </p:cNvGrpSpPr>
          <p:nvPr/>
        </p:nvGrpSpPr>
        <p:grpSpPr bwMode="auto">
          <a:xfrm>
            <a:off x="179388" y="2362200"/>
            <a:ext cx="8747125" cy="4114800"/>
            <a:chOff x="178800" y="2362200"/>
            <a:chExt cx="8748000" cy="4114800"/>
          </a:xfrm>
        </p:grpSpPr>
        <p:pic>
          <p:nvPicPr>
            <p:cNvPr id="32774" name="Picture 14" descr="vl69.jpg"/>
            <p:cNvPicPr>
              <a:picLocks noChangeAspect="1"/>
            </p:cNvPicPr>
            <p:nvPr/>
          </p:nvPicPr>
          <p:blipFill>
            <a:blip r:embed="rId5"/>
            <a:srcRect/>
            <a:stretch>
              <a:fillRect/>
            </a:stretch>
          </p:blipFill>
          <p:spPr bwMode="auto">
            <a:xfrm>
              <a:off x="178800" y="2362200"/>
              <a:ext cx="8748000" cy="4114800"/>
            </a:xfrm>
            <a:prstGeom prst="rect">
              <a:avLst/>
            </a:prstGeom>
            <a:noFill/>
            <a:ln w="9525">
              <a:noFill/>
              <a:miter lim="800000"/>
              <a:headEnd/>
              <a:tailEnd/>
            </a:ln>
          </p:spPr>
        </p:pic>
        <p:sp>
          <p:nvSpPr>
            <p:cNvPr id="19" name="Oval 18"/>
            <p:cNvSpPr/>
            <p:nvPr/>
          </p:nvSpPr>
          <p:spPr bwMode="auto">
            <a:xfrm>
              <a:off x="6172211" y="4191000"/>
              <a:ext cx="990699" cy="381000"/>
            </a:xfrm>
            <a:prstGeom prst="ellipse">
              <a:avLst/>
            </a:prstGeom>
            <a:noFill/>
            <a:ln w="38100" algn="ctr">
              <a:solidFill>
                <a:srgbClr val="FF0000"/>
              </a:solidFill>
              <a:miter lim="800000"/>
              <a:headEnd/>
              <a:tailEnd/>
            </a:ln>
            <a:effectLst/>
          </p:spPr>
          <p:txBody>
            <a:bodyPr lIns="45720" rIns="45720" anchor="ctr"/>
            <a:lstStyle/>
            <a:p>
              <a:pPr>
                <a:defRPr/>
              </a:pPr>
              <a:endParaRPr lang="en-US" dirty="0"/>
            </a:p>
          </p:txBody>
        </p:sp>
      </p:grpSp>
    </p:spTree>
    <p:custDataLst>
      <p:tags r:id="rId1"/>
    </p:custDataLst>
    <p:extLst>
      <p:ext uri="{BB962C8B-B14F-4D97-AF65-F5344CB8AC3E}">
        <p14:creationId xmlns:p14="http://schemas.microsoft.com/office/powerpoint/2010/main" val="1648814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bwMode="auto">
          <a:xfrm>
            <a:off x="152400" y="5181600"/>
            <a:ext cx="8839200" cy="1295400"/>
          </a:xfrm>
          <a:prstGeom prst="rect">
            <a:avLst/>
          </a:prstGeom>
          <a:noFill/>
          <a:ln w="9525">
            <a:noFill/>
            <a:miter lim="800000"/>
            <a:headEnd/>
            <a:tailEnd/>
          </a:ln>
          <a:effectLst/>
        </p:spPr>
        <p:txBody>
          <a:bodyPr/>
          <a:lstStyle/>
          <a:p>
            <a:pPr marL="342900" indent="-342900" algn="l">
              <a:lnSpc>
                <a:spcPct val="90000"/>
              </a:lnSpc>
              <a:spcBef>
                <a:spcPct val="20000"/>
              </a:spcBef>
              <a:buClr>
                <a:srgbClr val="FFFF00"/>
              </a:buClr>
              <a:buFont typeface="Tahoma" charset="0"/>
              <a:buChar char="•"/>
              <a:defRPr/>
            </a:pPr>
            <a:r>
              <a:rPr lang="en-US" sz="2000" kern="0" dirty="0">
                <a:solidFill>
                  <a:sysClr val="windowText" lastClr="000000"/>
                </a:solidFill>
                <a:cs typeface="Arial" charset="0"/>
              </a:rPr>
              <a:t>If you remove the VLAN before removing the port membership assignments, the ports become unusable until you issue the</a:t>
            </a:r>
            <a:r>
              <a:rPr lang="en-US" sz="2000" b="1" kern="0" dirty="0">
                <a:solidFill>
                  <a:sysClr val="windowText" lastClr="000000"/>
                </a:solidFill>
                <a:latin typeface="Courier New" pitchFamily="49" charset="0"/>
                <a:cs typeface="Courier New" pitchFamily="49" charset="0"/>
              </a:rPr>
              <a:t> no switchport access vlan</a:t>
            </a:r>
            <a:r>
              <a:rPr lang="en-US" sz="2000" kern="0" dirty="0">
                <a:solidFill>
                  <a:sysClr val="windowText" lastClr="000000"/>
                </a:solidFill>
                <a:cs typeface="Arial" charset="0"/>
              </a:rPr>
              <a:t> command. </a:t>
            </a:r>
          </a:p>
        </p:txBody>
      </p:sp>
      <p:sp>
        <p:nvSpPr>
          <p:cNvPr id="214018" name="Rectangle 2"/>
          <p:cNvSpPr>
            <a:spLocks noGrp="1" noChangeArrowheads="1"/>
          </p:cNvSpPr>
          <p:nvPr>
            <p:ph type="title"/>
          </p:nvPr>
        </p:nvSpPr>
        <p:spPr/>
        <p:txBody>
          <a:bodyPr/>
          <a:lstStyle/>
          <a:p>
            <a:pPr eaLnBrk="1" hangingPunct="1">
              <a:defRPr/>
            </a:pPr>
            <a:r>
              <a:rPr lang="en-US" dirty="0" smtClean="0"/>
              <a:t>Managing VLANs</a:t>
            </a:r>
          </a:p>
        </p:txBody>
      </p:sp>
      <p:sp>
        <p:nvSpPr>
          <p:cNvPr id="9" name="TextBox 8"/>
          <p:cNvSpPr txBox="1"/>
          <p:nvPr/>
        </p:nvSpPr>
        <p:spPr>
          <a:xfrm>
            <a:off x="1676400" y="1219200"/>
            <a:ext cx="5791200" cy="369332"/>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latin typeface="+mj-lt"/>
                <a:cs typeface="Courier New" pitchFamily="49" charset="0"/>
              </a:rPr>
              <a:t>Manage VLAN Memberships</a:t>
            </a:r>
            <a:endParaRPr lang="en-US" dirty="0">
              <a:latin typeface="+mj-lt"/>
            </a:endParaRPr>
          </a:p>
        </p:txBody>
      </p:sp>
      <p:grpSp>
        <p:nvGrpSpPr>
          <p:cNvPr id="2" name="Group 22"/>
          <p:cNvGrpSpPr>
            <a:grpSpLocks/>
          </p:cNvGrpSpPr>
          <p:nvPr/>
        </p:nvGrpSpPr>
        <p:grpSpPr bwMode="auto">
          <a:xfrm>
            <a:off x="381000" y="3657600"/>
            <a:ext cx="5905500" cy="1447800"/>
            <a:chOff x="381000" y="3657600"/>
            <a:chExt cx="5905500" cy="1447800"/>
          </a:xfrm>
        </p:grpSpPr>
        <p:pic>
          <p:nvPicPr>
            <p:cNvPr id="33801" name="Picture 9" descr="vl71.jpg"/>
            <p:cNvPicPr>
              <a:picLocks noChangeAspect="1"/>
            </p:cNvPicPr>
            <p:nvPr/>
          </p:nvPicPr>
          <p:blipFill>
            <a:blip r:embed="rId4"/>
            <a:srcRect/>
            <a:stretch>
              <a:fillRect/>
            </a:stretch>
          </p:blipFill>
          <p:spPr bwMode="auto">
            <a:xfrm>
              <a:off x="2209800" y="4191000"/>
              <a:ext cx="4076700" cy="914400"/>
            </a:xfrm>
            <a:prstGeom prst="rect">
              <a:avLst/>
            </a:prstGeom>
            <a:ln>
              <a:headEnd/>
              <a:tailEnd/>
            </a:ln>
          </p:spPr>
          <p:style>
            <a:lnRef idx="2">
              <a:schemeClr val="accent6"/>
            </a:lnRef>
            <a:fillRef idx="1">
              <a:schemeClr val="lt1"/>
            </a:fillRef>
            <a:effectRef idx="0">
              <a:schemeClr val="accent6"/>
            </a:effectRef>
            <a:fontRef idx="minor">
              <a:schemeClr val="dk1"/>
            </a:fontRef>
          </p:style>
        </p:pic>
        <p:sp>
          <p:nvSpPr>
            <p:cNvPr id="11" name="TextBox 10"/>
            <p:cNvSpPr txBox="1"/>
            <p:nvPr/>
          </p:nvSpPr>
          <p:spPr>
            <a:xfrm>
              <a:off x="381000" y="3657600"/>
              <a:ext cx="25146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Remove a VLAN</a:t>
              </a:r>
            </a:p>
          </p:txBody>
        </p:sp>
      </p:grpSp>
      <p:grpSp>
        <p:nvGrpSpPr>
          <p:cNvPr id="3" name="Group 19"/>
          <p:cNvGrpSpPr>
            <a:grpSpLocks/>
          </p:cNvGrpSpPr>
          <p:nvPr/>
        </p:nvGrpSpPr>
        <p:grpSpPr bwMode="auto">
          <a:xfrm>
            <a:off x="304800" y="1828800"/>
            <a:ext cx="8229600" cy="1722438"/>
            <a:chOff x="304800" y="1828800"/>
            <a:chExt cx="8229600" cy="1723194"/>
          </a:xfrm>
        </p:grpSpPr>
        <p:pic>
          <p:nvPicPr>
            <p:cNvPr id="33799" name="Picture 20" descr="vl68.jpg"/>
            <p:cNvPicPr>
              <a:picLocks noChangeAspect="1"/>
            </p:cNvPicPr>
            <p:nvPr/>
          </p:nvPicPr>
          <p:blipFill>
            <a:blip r:embed="rId5"/>
            <a:srcRect/>
            <a:stretch>
              <a:fillRect/>
            </a:stretch>
          </p:blipFill>
          <p:spPr bwMode="auto">
            <a:xfrm>
              <a:off x="1371600" y="2362200"/>
              <a:ext cx="7162800" cy="1189794"/>
            </a:xfrm>
            <a:prstGeom prst="rect">
              <a:avLst/>
            </a:prstGeom>
            <a:ln>
              <a:headEnd/>
              <a:tailEnd/>
            </a:ln>
          </p:spPr>
          <p:style>
            <a:lnRef idx="2">
              <a:schemeClr val="accent6"/>
            </a:lnRef>
            <a:fillRef idx="1">
              <a:schemeClr val="lt1"/>
            </a:fillRef>
            <a:effectRef idx="0">
              <a:schemeClr val="accent6"/>
            </a:effectRef>
            <a:fontRef idx="minor">
              <a:schemeClr val="dk1"/>
            </a:fontRef>
          </p:style>
        </p:pic>
        <p:sp>
          <p:nvSpPr>
            <p:cNvPr id="22" name="TextBox 21"/>
            <p:cNvSpPr txBox="1"/>
            <p:nvPr/>
          </p:nvSpPr>
          <p:spPr>
            <a:xfrm>
              <a:off x="304800" y="1828800"/>
              <a:ext cx="4953000" cy="462166"/>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Remove port VLAN membership.</a:t>
              </a:r>
            </a:p>
          </p:txBody>
        </p:sp>
      </p:grpSp>
    </p:spTree>
    <p:custDataLst>
      <p:tags r:id="rId1"/>
    </p:custDataLst>
    <p:extLst>
      <p:ext uri="{BB962C8B-B14F-4D97-AF65-F5344CB8AC3E}">
        <p14:creationId xmlns:p14="http://schemas.microsoft.com/office/powerpoint/2010/main" val="408597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lgn="ctr" eaLnBrk="1" hangingPunct="1">
              <a:defRPr/>
            </a:pPr>
            <a:r>
              <a:rPr lang="en-US" dirty="0" smtClean="0"/>
              <a:t>Managing VLANs</a:t>
            </a:r>
          </a:p>
        </p:txBody>
      </p:sp>
      <p:sp>
        <p:nvSpPr>
          <p:cNvPr id="214019" name="Rectangle 3"/>
          <p:cNvSpPr>
            <a:spLocks noGrp="1" noChangeArrowheads="1"/>
          </p:cNvSpPr>
          <p:nvPr>
            <p:ph type="body" idx="1"/>
          </p:nvPr>
        </p:nvSpPr>
        <p:spPr>
          <a:xfrm>
            <a:off x="152400" y="1447800"/>
            <a:ext cx="8839200" cy="5029200"/>
          </a:xfrm>
        </p:spPr>
        <p:txBody>
          <a:bodyPr/>
          <a:lstStyle/>
          <a:p>
            <a:pPr eaLnBrk="1" hangingPunct="1">
              <a:lnSpc>
                <a:spcPct val="90000"/>
              </a:lnSpc>
              <a:buFont typeface="Tahoma" charset="0"/>
              <a:buChar char="•"/>
              <a:defRPr/>
            </a:pPr>
            <a:r>
              <a:rPr lang="en-US" dirty="0" smtClean="0">
                <a:solidFill>
                  <a:sysClr val="windowText" lastClr="000000"/>
                </a:solidFill>
                <a:cs typeface="Arial" charset="0"/>
              </a:rPr>
              <a:t>Restoring to Factory Defaults:</a:t>
            </a:r>
          </a:p>
          <a:p>
            <a:pPr lvl="1" eaLnBrk="1" hangingPunct="1">
              <a:lnSpc>
                <a:spcPct val="90000"/>
              </a:lnSpc>
              <a:buFont typeface="Tahoma" charset="0"/>
              <a:buChar char="•"/>
              <a:defRPr/>
            </a:pPr>
            <a:r>
              <a:rPr lang="en-US" dirty="0" smtClean="0">
                <a:solidFill>
                  <a:sysClr val="windowText" lastClr="000000"/>
                </a:solidFill>
                <a:cs typeface="Arial" charset="0"/>
              </a:rPr>
              <a:t>To remove all VLAN configuration:</a:t>
            </a:r>
          </a:p>
        </p:txBody>
      </p:sp>
      <p:pic>
        <p:nvPicPr>
          <p:cNvPr id="34820" name="Picture 3" descr="vl72.jpg"/>
          <p:cNvPicPr>
            <a:picLocks noChangeAspect="1"/>
          </p:cNvPicPr>
          <p:nvPr/>
        </p:nvPicPr>
        <p:blipFill>
          <a:blip r:embed="rId4"/>
          <a:srcRect/>
          <a:stretch>
            <a:fillRect/>
          </a:stretch>
        </p:blipFill>
        <p:spPr bwMode="auto">
          <a:xfrm>
            <a:off x="304800" y="2438400"/>
            <a:ext cx="8534400" cy="2070100"/>
          </a:xfrm>
          <a:prstGeom prst="rect">
            <a:avLst/>
          </a:prstGeom>
          <a:noFill/>
          <a:ln w="9525">
            <a:noFill/>
            <a:miter lim="800000"/>
            <a:headEnd/>
            <a:tailEnd/>
          </a:ln>
        </p:spPr>
      </p:pic>
      <p:cxnSp>
        <p:nvCxnSpPr>
          <p:cNvPr id="7" name="Straight Connector 6"/>
          <p:cNvCxnSpPr/>
          <p:nvPr/>
        </p:nvCxnSpPr>
        <p:spPr bwMode="auto">
          <a:xfrm rot="5400000">
            <a:off x="5905500" y="2705100"/>
            <a:ext cx="838200" cy="762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5" name="TextBox 4"/>
          <p:cNvSpPr txBox="1"/>
          <p:nvPr/>
        </p:nvSpPr>
        <p:spPr>
          <a:xfrm>
            <a:off x="6553200" y="1676400"/>
            <a:ext cx="2286000" cy="12001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VLAN configuration stored here.</a:t>
            </a:r>
          </a:p>
        </p:txBody>
      </p:sp>
      <p:pic>
        <p:nvPicPr>
          <p:cNvPr id="8" name="Picture 7" descr="vl73.jpg"/>
          <p:cNvPicPr>
            <a:picLocks noChangeAspect="1"/>
          </p:cNvPicPr>
          <p:nvPr/>
        </p:nvPicPr>
        <p:blipFill>
          <a:blip r:embed="rId5"/>
          <a:srcRect/>
          <a:stretch>
            <a:fillRect/>
          </a:stretch>
        </p:blipFill>
        <p:spPr bwMode="auto">
          <a:xfrm>
            <a:off x="1524000" y="4495800"/>
            <a:ext cx="5981700" cy="20701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327314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Configure a Trunk</a:t>
            </a:r>
          </a:p>
        </p:txBody>
      </p:sp>
      <p:sp>
        <p:nvSpPr>
          <p:cNvPr id="214019" name="Rectangle 3"/>
          <p:cNvSpPr>
            <a:spLocks noGrp="1" noChangeArrowheads="1"/>
          </p:cNvSpPr>
          <p:nvPr>
            <p:ph type="body" idx="1"/>
          </p:nvPr>
        </p:nvSpPr>
        <p:spPr>
          <a:xfrm>
            <a:off x="152400" y="1628800"/>
            <a:ext cx="8839200" cy="4848200"/>
          </a:xfrm>
        </p:spPr>
        <p:txBody>
          <a:bodyPr>
            <a:normAutofit fontScale="92500"/>
          </a:bodyPr>
          <a:lstStyle/>
          <a:p>
            <a:pPr eaLnBrk="1" hangingPunct="1">
              <a:lnSpc>
                <a:spcPct val="90000"/>
              </a:lnSpc>
              <a:buFont typeface="Tahoma" charset="0"/>
              <a:buChar char="•"/>
              <a:defRPr/>
            </a:pPr>
            <a:r>
              <a:rPr lang="en-US" dirty="0" smtClean="0">
                <a:cs typeface="Arial" charset="0"/>
              </a:rPr>
              <a:t>Command Syntax:</a:t>
            </a:r>
            <a:br>
              <a:rPr lang="en-US" dirty="0" smtClean="0">
                <a:cs typeface="Arial" charset="0"/>
              </a:rPr>
            </a:br>
            <a:endParaRPr lang="en-US" dirty="0" smtClean="0">
              <a:cs typeface="Arial" charset="0"/>
            </a:endParaRPr>
          </a:p>
          <a:p>
            <a:pPr lvl="1" eaLnBrk="1" hangingPunct="1">
              <a:lnSpc>
                <a:spcPct val="90000"/>
              </a:lnSpc>
              <a:buFontTx/>
              <a:buNone/>
              <a:defRPr/>
            </a:pPr>
            <a:r>
              <a:rPr lang="en-US" b="1" dirty="0" smtClean="0">
                <a:latin typeface="Courier New" pitchFamily="49" charset="0"/>
                <a:cs typeface="Courier New" pitchFamily="49" charset="0"/>
              </a:rPr>
              <a:t>S1#configure terminal</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pPr lvl="1" eaLnBrk="1" hangingPunct="1">
              <a:lnSpc>
                <a:spcPct val="90000"/>
              </a:lnSpc>
              <a:buFontTx/>
              <a:buNone/>
              <a:defRPr/>
            </a:pPr>
            <a:r>
              <a:rPr lang="en-US" b="1" dirty="0" smtClean="0">
                <a:latin typeface="Courier New" pitchFamily="49" charset="0"/>
                <a:cs typeface="Courier New" pitchFamily="49" charset="0"/>
              </a:rPr>
              <a:t>S1(config)#interface </a:t>
            </a:r>
            <a:r>
              <a:rPr lang="en-US" b="1" i="1" dirty="0" smtClean="0">
                <a:latin typeface="Courier New" pitchFamily="49" charset="0"/>
                <a:cs typeface="Courier New" pitchFamily="49" charset="0"/>
              </a:rPr>
              <a:t>interface-id</a:t>
            </a:r>
            <a:br>
              <a:rPr lang="en-US" b="1" i="1" dirty="0" smtClean="0">
                <a:latin typeface="Courier New" pitchFamily="49" charset="0"/>
                <a:cs typeface="Courier New" pitchFamily="49" charset="0"/>
              </a:rPr>
            </a:br>
            <a:endParaRPr lang="en-US" b="1" i="1" dirty="0" smtClean="0">
              <a:latin typeface="Courier New" pitchFamily="49" charset="0"/>
              <a:cs typeface="Courier New" pitchFamily="49" charset="0"/>
            </a:endParaRPr>
          </a:p>
          <a:p>
            <a:pPr lvl="1" eaLnBrk="1" hangingPunct="1">
              <a:lnSpc>
                <a:spcPct val="90000"/>
              </a:lnSpc>
              <a:buFontTx/>
              <a:buNone/>
              <a:defRPr/>
            </a:pPr>
            <a:r>
              <a:rPr lang="en-US" b="1" dirty="0" smtClean="0">
                <a:latin typeface="Courier New" pitchFamily="49" charset="0"/>
                <a:cs typeface="Courier New" pitchFamily="49" charset="0"/>
              </a:rPr>
              <a:t>S1(config-if)#switchport mode trunk</a:t>
            </a:r>
          </a:p>
          <a:p>
            <a:pPr lvl="1" eaLnBrk="1" hangingPunct="1">
              <a:lnSpc>
                <a:spcPct val="90000"/>
              </a:lnSpc>
              <a:buFontTx/>
              <a:buNone/>
              <a:defRPr/>
            </a:pPr>
            <a:r>
              <a:rPr lang="en-US" b="1" dirty="0" smtClean="0">
                <a:latin typeface="Courier New" pitchFamily="49" charset="0"/>
                <a:cs typeface="Courier New" pitchFamily="49" charset="0"/>
              </a:rPr>
              <a:t>S1(config-if)#switchport trunk native vlan 							</a:t>
            </a:r>
            <a:r>
              <a:rPr lang="en-US" b="1" i="1" dirty="0" smtClean="0">
                <a:latin typeface="Courier New" pitchFamily="49" charset="0"/>
                <a:cs typeface="Courier New" pitchFamily="49" charset="0"/>
              </a:rPr>
              <a:t>vlan-id</a:t>
            </a:r>
            <a:r>
              <a:rPr lang="en-US" b="1" dirty="0" smtClean="0">
                <a:latin typeface="Courier New" pitchFamily="49" charset="0"/>
                <a:cs typeface="Courier New" pitchFamily="49" charset="0"/>
              </a:rPr>
              <a:t> </a:t>
            </a:r>
            <a:endParaRPr lang="en-US" b="1" i="1" dirty="0" smtClean="0">
              <a:latin typeface="Courier New" pitchFamily="49" charset="0"/>
              <a:cs typeface="Courier New" pitchFamily="49" charset="0"/>
            </a:endParaRPr>
          </a:p>
          <a:p>
            <a:pPr lvl="1" eaLnBrk="1" hangingPunct="1">
              <a:lnSpc>
                <a:spcPct val="90000"/>
              </a:lnSpc>
              <a:buFontTx/>
              <a:buNone/>
              <a:defRPr/>
            </a:pPr>
            <a:r>
              <a:rPr lang="en-US" b="1" dirty="0" smtClean="0">
                <a:latin typeface="Courier New" pitchFamily="49" charset="0"/>
                <a:cs typeface="Courier New" pitchFamily="49" charset="0"/>
              </a:rPr>
              <a:t>S1(config-if)#switchport trunk allowed vlan 						add </a:t>
            </a:r>
            <a:r>
              <a:rPr lang="en-US" b="1" i="1" dirty="0" smtClean="0">
                <a:latin typeface="Courier New" pitchFamily="49" charset="0"/>
                <a:cs typeface="Courier New" pitchFamily="49" charset="0"/>
              </a:rPr>
              <a:t>vlan-list</a:t>
            </a:r>
          </a:p>
          <a:p>
            <a:pPr lvl="1" eaLnBrk="1" hangingPunct="1">
              <a:lnSpc>
                <a:spcPct val="90000"/>
              </a:lnSpc>
              <a:buFontTx/>
              <a:buNone/>
              <a:defRPr/>
            </a:pPr>
            <a:r>
              <a:rPr lang="en-US" b="1" dirty="0" smtClean="0">
                <a:latin typeface="Courier New" pitchFamily="49" charset="0"/>
                <a:cs typeface="Courier New" pitchFamily="49" charset="0"/>
              </a:rPr>
              <a:t>S1(config-vlan)#end</a:t>
            </a:r>
          </a:p>
        </p:txBody>
      </p:sp>
    </p:spTree>
    <p:custDataLst>
      <p:tags r:id="rId1"/>
    </p:custDataLst>
    <p:extLst>
      <p:ext uri="{BB962C8B-B14F-4D97-AF65-F5344CB8AC3E}">
        <p14:creationId xmlns:p14="http://schemas.microsoft.com/office/powerpoint/2010/main" val="218541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Configure a Trunk</a:t>
            </a:r>
          </a:p>
        </p:txBody>
      </p:sp>
      <p:pic>
        <p:nvPicPr>
          <p:cNvPr id="36867" name="Picture 8" descr="vl74.jpg"/>
          <p:cNvPicPr>
            <a:picLocks noChangeAspect="1"/>
          </p:cNvPicPr>
          <p:nvPr/>
        </p:nvPicPr>
        <p:blipFill>
          <a:blip r:embed="rId4"/>
          <a:srcRect/>
          <a:stretch>
            <a:fillRect/>
          </a:stretch>
        </p:blipFill>
        <p:spPr bwMode="auto">
          <a:xfrm>
            <a:off x="304800" y="1371600"/>
            <a:ext cx="8610600" cy="4767263"/>
          </a:xfrm>
          <a:prstGeom prst="rect">
            <a:avLst/>
          </a:prstGeom>
          <a:noFill/>
          <a:ln w="9525">
            <a:noFill/>
            <a:miter lim="800000"/>
            <a:headEnd/>
            <a:tailEnd/>
          </a:ln>
        </p:spPr>
      </p:pic>
      <p:cxnSp>
        <p:nvCxnSpPr>
          <p:cNvPr id="12" name="Straight Connector 11"/>
          <p:cNvCxnSpPr/>
          <p:nvPr/>
        </p:nvCxnSpPr>
        <p:spPr bwMode="auto">
          <a:xfrm>
            <a:off x="4495800" y="2438400"/>
            <a:ext cx="1600200" cy="4572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pic>
        <p:nvPicPr>
          <p:cNvPr id="10" name="Picture 9" descr="vl75.jpg"/>
          <p:cNvPicPr>
            <a:picLocks noChangeAspect="1"/>
          </p:cNvPicPr>
          <p:nvPr/>
        </p:nvPicPr>
        <p:blipFill>
          <a:blip r:embed="rId5"/>
          <a:srcRect/>
          <a:stretch>
            <a:fillRect/>
          </a:stretch>
        </p:blipFill>
        <p:spPr bwMode="auto">
          <a:xfrm>
            <a:off x="238257" y="958867"/>
            <a:ext cx="7391400" cy="1639888"/>
          </a:xfrm>
          <a:prstGeom prst="rect">
            <a:avLst/>
          </a:prstGeom>
          <a:noFill/>
          <a:ln w="9525">
            <a:noFill/>
            <a:miter lim="800000"/>
            <a:headEnd/>
            <a:tailEnd/>
          </a:ln>
        </p:spPr>
      </p:pic>
      <p:cxnSp>
        <p:nvCxnSpPr>
          <p:cNvPr id="17" name="Straight Connector 16"/>
          <p:cNvCxnSpPr/>
          <p:nvPr/>
        </p:nvCxnSpPr>
        <p:spPr bwMode="auto">
          <a:xfrm flipV="1">
            <a:off x="3581400" y="4724400"/>
            <a:ext cx="1371600" cy="381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pic>
        <p:nvPicPr>
          <p:cNvPr id="14" name="Picture 13" descr="vl76.jpg"/>
          <p:cNvPicPr>
            <a:picLocks noChangeAspect="1"/>
          </p:cNvPicPr>
          <p:nvPr/>
        </p:nvPicPr>
        <p:blipFill>
          <a:blip r:embed="rId6"/>
          <a:srcRect/>
          <a:stretch>
            <a:fillRect/>
          </a:stretch>
        </p:blipFill>
        <p:spPr bwMode="auto">
          <a:xfrm>
            <a:off x="228600" y="5029200"/>
            <a:ext cx="7391400" cy="169068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012862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Configure a Trunk</a:t>
            </a:r>
          </a:p>
        </p:txBody>
      </p:sp>
      <p:pic>
        <p:nvPicPr>
          <p:cNvPr id="37891" name="Picture 9" descr="vl75.jpg"/>
          <p:cNvPicPr>
            <a:picLocks noChangeAspect="1"/>
          </p:cNvPicPr>
          <p:nvPr/>
        </p:nvPicPr>
        <p:blipFill>
          <a:blip r:embed="rId4"/>
          <a:srcRect/>
          <a:stretch>
            <a:fillRect/>
          </a:stretch>
        </p:blipFill>
        <p:spPr bwMode="auto">
          <a:xfrm>
            <a:off x="838200" y="1524000"/>
            <a:ext cx="7391400" cy="1639888"/>
          </a:xfrm>
          <a:prstGeom prst="rect">
            <a:avLst/>
          </a:prstGeom>
          <a:noFill/>
          <a:ln w="9525">
            <a:noFill/>
            <a:miter lim="800000"/>
            <a:headEnd/>
            <a:tailEnd/>
          </a:ln>
        </p:spPr>
      </p:pic>
      <p:pic>
        <p:nvPicPr>
          <p:cNvPr id="37892" name="Picture 13" descr="vl76.jpg"/>
          <p:cNvPicPr>
            <a:picLocks noChangeAspect="1"/>
          </p:cNvPicPr>
          <p:nvPr/>
        </p:nvPicPr>
        <p:blipFill>
          <a:blip r:embed="rId5"/>
          <a:srcRect/>
          <a:stretch>
            <a:fillRect/>
          </a:stretch>
        </p:blipFill>
        <p:spPr bwMode="auto">
          <a:xfrm>
            <a:off x="914400" y="4572000"/>
            <a:ext cx="7391400" cy="1690688"/>
          </a:xfrm>
          <a:prstGeom prst="rect">
            <a:avLst/>
          </a:prstGeom>
          <a:noFill/>
          <a:ln w="9525">
            <a:noFill/>
            <a:miter lim="800000"/>
            <a:headEnd/>
            <a:tailEnd/>
          </a:ln>
        </p:spPr>
      </p:pic>
      <p:cxnSp>
        <p:nvCxnSpPr>
          <p:cNvPr id="11" name="Straight Connector 10"/>
          <p:cNvCxnSpPr/>
          <p:nvPr/>
        </p:nvCxnSpPr>
        <p:spPr bwMode="auto">
          <a:xfrm rot="5400000">
            <a:off x="4152901" y="4229100"/>
            <a:ext cx="2819400" cy="3175"/>
          </a:xfrm>
          <a:prstGeom prst="line">
            <a:avLst/>
          </a:prstGeom>
          <a:noFill/>
          <a:ln w="50800" cap="flat" cmpd="sng" algn="ctr">
            <a:solidFill>
              <a:srgbClr val="FF0000"/>
            </a:solidFill>
            <a:prstDash val="solid"/>
            <a:round/>
            <a:headEnd type="triangle" w="med" len="med"/>
            <a:tailEnd type="triangle"/>
          </a:ln>
          <a:effectLst>
            <a:outerShdw blurRad="50800" dist="50800" dir="5400000" algn="ctr" rotWithShape="0">
              <a:schemeClr val="tx1"/>
            </a:outerShdw>
          </a:effectLst>
        </p:spPr>
      </p:cxnSp>
      <p:sp>
        <p:nvSpPr>
          <p:cNvPr id="16" name="TextBox 15"/>
          <p:cNvSpPr txBox="1"/>
          <p:nvPr/>
        </p:nvSpPr>
        <p:spPr>
          <a:xfrm>
            <a:off x="838200" y="3683278"/>
            <a:ext cx="4343400" cy="369332"/>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dirty="0">
                <a:solidFill>
                  <a:sysClr val="windowText" lastClr="000000"/>
                </a:solidFill>
              </a:rPr>
              <a:t>The native VLAN must match on both switches.</a:t>
            </a:r>
          </a:p>
        </p:txBody>
      </p:sp>
    </p:spTree>
    <p:custDataLst>
      <p:tags r:id="rId1"/>
    </p:custDataLst>
    <p:extLst>
      <p:ext uri="{BB962C8B-B14F-4D97-AF65-F5344CB8AC3E}">
        <p14:creationId xmlns:p14="http://schemas.microsoft.com/office/powerpoint/2010/main" val="591249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802.1Q </a:t>
            </a:r>
            <a:r>
              <a:rPr lang="en-US" dirty="0" err="1"/>
              <a:t>Trunking</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67</a:t>
            </a:fld>
            <a:endParaRPr lang="en-GB"/>
          </a:p>
        </p:txBody>
      </p:sp>
      <p:sp>
        <p:nvSpPr>
          <p:cNvPr id="4" name="Content Placeholder 3"/>
          <p:cNvSpPr>
            <a:spLocks noGrp="1"/>
          </p:cNvSpPr>
          <p:nvPr>
            <p:ph sz="quarter" idx="1"/>
          </p:nvPr>
        </p:nvSpPr>
        <p:spPr>
          <a:xfrm>
            <a:off x="612648" y="1600200"/>
            <a:ext cx="8153400" cy="1036712"/>
          </a:xfrm>
        </p:spPr>
        <p:txBody>
          <a:bodyPr>
            <a:noAutofit/>
          </a:bodyPr>
          <a:lstStyle/>
          <a:p>
            <a:pPr>
              <a:spcBef>
                <a:spcPct val="40000"/>
              </a:spcBef>
              <a:buClr>
                <a:schemeClr val="folHlink"/>
              </a:buClr>
              <a:buFontTx/>
              <a:buChar char="•"/>
            </a:pPr>
            <a:r>
              <a:rPr lang="vi-VN" sz="2000"/>
              <a:t>Hãy chắc chắn rằng native VLAN cho một </a:t>
            </a:r>
            <a:r>
              <a:rPr lang="vi-VN" sz="2000" smtClean="0"/>
              <a:t>802.1Q </a:t>
            </a:r>
            <a:r>
              <a:rPr lang="en-US" sz="2000" smtClean="0"/>
              <a:t>Trunking </a:t>
            </a:r>
            <a:r>
              <a:rPr lang="vi-VN" sz="2000" smtClean="0"/>
              <a:t>là </a:t>
            </a:r>
            <a:r>
              <a:rPr lang="vi-VN" sz="2000"/>
              <a:t>như nhau trên cả hai đầu của liên kết trunk. </a:t>
            </a:r>
            <a:endParaRPr lang="en-US" sz="2000" smtClean="0"/>
          </a:p>
          <a:p>
            <a:pPr>
              <a:spcBef>
                <a:spcPct val="40000"/>
              </a:spcBef>
              <a:buClr>
                <a:schemeClr val="folHlink"/>
              </a:buClr>
              <a:buFontTx/>
              <a:buChar char="•"/>
            </a:pPr>
            <a:r>
              <a:rPr lang="vi-VN" sz="2000" smtClean="0"/>
              <a:t>Hãy </a:t>
            </a:r>
            <a:r>
              <a:rPr lang="vi-VN" sz="2000"/>
              <a:t>chắc chắn rằng mạng của bạn là loop-free trước khi vô hiệu STP.</a:t>
            </a:r>
            <a:endParaRPr lang="en-US" sz="2000" dirty="0">
              <a:latin typeface="Arial" charset="0"/>
            </a:endParaRP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140968"/>
            <a:ext cx="7344816" cy="3528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2007757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Helvetica" pitchFamily="34" charset="0"/>
              </a:rPr>
              <a:t>VLAN Configuration </a:t>
            </a:r>
            <a:r>
              <a:rPr lang="en-US" dirty="0" smtClean="0">
                <a:solidFill>
                  <a:srgbClr val="000000"/>
                </a:solidFill>
                <a:latin typeface="Helvetica" pitchFamily="34" charset="0"/>
              </a:rPr>
              <a:t>Steps</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68</a:t>
            </a:fld>
            <a:endParaRPr lang="en-GB"/>
          </a:p>
        </p:txBody>
      </p:sp>
      <p:sp>
        <p:nvSpPr>
          <p:cNvPr id="4" name="Content Placeholder 3"/>
          <p:cNvSpPr>
            <a:spLocks noGrp="1"/>
          </p:cNvSpPr>
          <p:nvPr>
            <p:ph sz="quarter" idx="1"/>
          </p:nvPr>
        </p:nvSpPr>
        <p:spPr/>
        <p:txBody>
          <a:bodyPr/>
          <a:lstStyle/>
          <a:p>
            <a:pPr marL="571500" lvl="1" indent="-457200" defTabSz="915988">
              <a:lnSpc>
                <a:spcPct val="95000"/>
              </a:lnSpc>
              <a:spcBef>
                <a:spcPct val="35000"/>
              </a:spcBef>
            </a:pPr>
            <a:r>
              <a:rPr lang="en-US" sz="3200" dirty="0" smtClean="0">
                <a:latin typeface="Helvetica" charset="0"/>
              </a:rPr>
              <a:t>Enable </a:t>
            </a:r>
            <a:r>
              <a:rPr lang="en-US" sz="3200" dirty="0" err="1">
                <a:latin typeface="Helvetica" charset="0"/>
              </a:rPr>
              <a:t>trunking</a:t>
            </a:r>
            <a:r>
              <a:rPr lang="en-US" sz="3200" dirty="0">
                <a:latin typeface="Helvetica" charset="0"/>
              </a:rPr>
              <a:t> </a:t>
            </a:r>
          </a:p>
          <a:p>
            <a:pPr marL="571500" lvl="1" indent="-457200" defTabSz="915988">
              <a:lnSpc>
                <a:spcPct val="95000"/>
              </a:lnSpc>
              <a:spcBef>
                <a:spcPct val="35000"/>
              </a:spcBef>
            </a:pPr>
            <a:r>
              <a:rPr lang="en-US" sz="3200" dirty="0">
                <a:latin typeface="Helvetica" charset="0"/>
              </a:rPr>
              <a:t>Create VLANs</a:t>
            </a:r>
          </a:p>
          <a:p>
            <a:pPr marL="571500" lvl="1" indent="-457200" defTabSz="915988">
              <a:lnSpc>
                <a:spcPct val="95000"/>
              </a:lnSpc>
              <a:spcBef>
                <a:spcPct val="35000"/>
              </a:spcBef>
            </a:pPr>
            <a:r>
              <a:rPr lang="en-US" sz="3200" dirty="0">
                <a:latin typeface="Helvetica" charset="0"/>
              </a:rPr>
              <a:t>Assign ports to VLAN</a:t>
            </a:r>
          </a:p>
          <a:p>
            <a:pPr marL="571500" lvl="1" indent="-457200" defTabSz="915988">
              <a:lnSpc>
                <a:spcPct val="95000"/>
              </a:lnSpc>
              <a:spcBef>
                <a:spcPct val="35000"/>
              </a:spcBef>
            </a:pPr>
            <a:r>
              <a:rPr lang="en-US" sz="3200" dirty="0">
                <a:latin typeface="Helvetica" charset="0"/>
              </a:rPr>
              <a:t>Enable VTP (optional</a:t>
            </a:r>
            <a:r>
              <a:rPr lang="en-US" sz="3200" dirty="0" smtClean="0">
                <a:latin typeface="Helvetica" charset="0"/>
              </a:rPr>
              <a:t>)</a:t>
            </a:r>
            <a:endParaRPr lang="en-US" sz="3200" dirty="0">
              <a:latin typeface="Helvetica" charset="0"/>
            </a:endParaRP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5588225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5" y="179689"/>
            <a:ext cx="8153400" cy="990600"/>
          </a:xfrm>
        </p:spPr>
        <p:txBody>
          <a:bodyPr>
            <a:normAutofit fontScale="90000"/>
          </a:bodyPr>
          <a:lstStyle/>
          <a:p>
            <a:r>
              <a:rPr lang="en-US" dirty="0"/>
              <a:t>Configuring </a:t>
            </a:r>
            <a:br>
              <a:rPr lang="en-US" dirty="0"/>
            </a:br>
            <a:r>
              <a:rPr lang="en-US" dirty="0"/>
              <a:t>802.1Q </a:t>
            </a:r>
            <a:r>
              <a:rPr lang="en-US" dirty="0" err="1"/>
              <a:t>Trunking</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69</a:t>
            </a:fld>
            <a:endParaRPr lang="en-GB"/>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
        <p:nvSpPr>
          <p:cNvPr id="6" name="Rectangle 2"/>
          <p:cNvSpPr>
            <a:spLocks noChangeArrowheads="1"/>
          </p:cNvSpPr>
          <p:nvPr/>
        </p:nvSpPr>
        <p:spPr bwMode="auto">
          <a:xfrm>
            <a:off x="660660" y="1972816"/>
            <a:ext cx="7780337" cy="16002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7" name="Rectangle 4"/>
          <p:cNvSpPr>
            <a:spLocks noChangeArrowheads="1"/>
          </p:cNvSpPr>
          <p:nvPr/>
        </p:nvSpPr>
        <p:spPr bwMode="auto">
          <a:xfrm>
            <a:off x="1067173" y="2651109"/>
            <a:ext cx="7387158" cy="56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24093" tIns="34133" rIns="24093" bIns="34133"/>
          <a:lstStyle/>
          <a:p>
            <a:pPr algn="l" defTabSz="1028700">
              <a:lnSpc>
                <a:spcPts val="2250"/>
              </a:lnSpc>
              <a:spcAft>
                <a:spcPts val="900"/>
              </a:spcAft>
              <a:tabLst>
                <a:tab pos="514350" algn="l"/>
                <a:tab pos="1028700" algn="l"/>
                <a:tab pos="1543050" algn="l"/>
              </a:tabLst>
            </a:pPr>
            <a:r>
              <a:rPr lang="en-US" sz="2000" smtClean="0">
                <a:solidFill>
                  <a:srgbClr val="000000"/>
                </a:solidFill>
                <a:latin typeface="Courier New" charset="0"/>
                <a:cs typeface="Times New Roman" charset="0"/>
              </a:rPr>
              <a:t>SW1(config-if</a:t>
            </a:r>
            <a:r>
              <a:rPr lang="en-US" sz="2000">
                <a:solidFill>
                  <a:srgbClr val="000000"/>
                </a:solidFill>
                <a:latin typeface="Courier New" charset="0"/>
                <a:cs typeface="Times New Roman" charset="0"/>
              </a:rPr>
              <a:t>)#switchport mode trunk </a:t>
            </a:r>
          </a:p>
        </p:txBody>
      </p:sp>
      <p:sp>
        <p:nvSpPr>
          <p:cNvPr id="8" name="Rectangle 6"/>
          <p:cNvSpPr>
            <a:spLocks noChangeArrowheads="1"/>
          </p:cNvSpPr>
          <p:nvPr/>
        </p:nvSpPr>
        <p:spPr bwMode="auto">
          <a:xfrm>
            <a:off x="1053839" y="2117593"/>
            <a:ext cx="7387158" cy="56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24093" tIns="34133" rIns="24093" bIns="34133"/>
          <a:lstStyle/>
          <a:p>
            <a:pPr algn="l" defTabSz="1028700">
              <a:lnSpc>
                <a:spcPts val="2250"/>
              </a:lnSpc>
              <a:spcAft>
                <a:spcPts val="900"/>
              </a:spcAft>
              <a:tabLst>
                <a:tab pos="514350" algn="l"/>
                <a:tab pos="1028700" algn="l"/>
                <a:tab pos="1543050" algn="l"/>
              </a:tabLst>
            </a:pPr>
            <a:r>
              <a:rPr lang="en-US" sz="2000" smtClean="0">
                <a:solidFill>
                  <a:srgbClr val="000000"/>
                </a:solidFill>
                <a:latin typeface="Courier New" charset="0"/>
                <a:cs typeface="Times New Roman" charset="0"/>
              </a:rPr>
              <a:t>SW1(config</a:t>
            </a:r>
            <a:r>
              <a:rPr lang="en-US" sz="2000" dirty="0">
                <a:solidFill>
                  <a:srgbClr val="000000"/>
                </a:solidFill>
                <a:latin typeface="Courier New" charset="0"/>
                <a:cs typeface="Times New Roman" charset="0"/>
              </a:rPr>
              <a:t>)#</a:t>
            </a:r>
            <a:r>
              <a:rPr lang="en-US" sz="2000" dirty="0" err="1">
                <a:solidFill>
                  <a:srgbClr val="000000"/>
                </a:solidFill>
                <a:latin typeface="Courier New" charset="0"/>
                <a:cs typeface="Times New Roman" charset="0"/>
              </a:rPr>
              <a:t>int</a:t>
            </a:r>
            <a:r>
              <a:rPr lang="en-US" sz="2000" dirty="0">
                <a:solidFill>
                  <a:srgbClr val="000000"/>
                </a:solidFill>
                <a:latin typeface="Courier New" charset="0"/>
                <a:cs typeface="Times New Roman" charset="0"/>
              </a:rPr>
              <a:t> fa0/24 </a:t>
            </a:r>
          </a:p>
        </p:txBody>
      </p:sp>
      <p:sp>
        <p:nvSpPr>
          <p:cNvPr id="9" name="Rectangle 7"/>
          <p:cNvSpPr>
            <a:spLocks noChangeArrowheads="1"/>
          </p:cNvSpPr>
          <p:nvPr/>
        </p:nvSpPr>
        <p:spPr bwMode="auto">
          <a:xfrm>
            <a:off x="995769" y="3141040"/>
            <a:ext cx="7387158" cy="566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24093" tIns="34133" rIns="24093" bIns="34133"/>
          <a:lstStyle/>
          <a:p>
            <a:pPr algn="l" defTabSz="1028700">
              <a:lnSpc>
                <a:spcPts val="2250"/>
              </a:lnSpc>
              <a:spcAft>
                <a:spcPts val="900"/>
              </a:spcAft>
              <a:tabLst>
                <a:tab pos="514350" algn="l"/>
                <a:tab pos="1028700" algn="l"/>
                <a:tab pos="1543050" algn="l"/>
              </a:tabLst>
            </a:pPr>
            <a:r>
              <a:rPr lang="en-US" sz="2000" smtClean="0">
                <a:solidFill>
                  <a:srgbClr val="000000"/>
                </a:solidFill>
                <a:latin typeface="Courier New" charset="0"/>
                <a:cs typeface="Times New Roman" charset="0"/>
              </a:rPr>
              <a:t>SW1(config-if</a:t>
            </a:r>
            <a:r>
              <a:rPr lang="en-US" sz="2000" dirty="0">
                <a:solidFill>
                  <a:srgbClr val="000000"/>
                </a:solidFill>
                <a:latin typeface="Courier New" charset="0"/>
                <a:cs typeface="Times New Roman" charset="0"/>
              </a:rPr>
              <a:t>)#</a:t>
            </a:r>
            <a:r>
              <a:rPr lang="en-US" sz="2000" dirty="0" err="1">
                <a:solidFill>
                  <a:srgbClr val="000000"/>
                </a:solidFill>
                <a:latin typeface="Courier New" charset="0"/>
                <a:cs typeface="Times New Roman" charset="0"/>
              </a:rPr>
              <a:t>switchport</a:t>
            </a:r>
            <a:r>
              <a:rPr lang="en-US" sz="2000" dirty="0">
                <a:solidFill>
                  <a:srgbClr val="000000"/>
                </a:solidFill>
                <a:latin typeface="Courier New" charset="0"/>
                <a:cs typeface="Times New Roman" charset="0"/>
              </a:rPr>
              <a:t> trunk </a:t>
            </a:r>
            <a:r>
              <a:rPr lang="en-US" sz="2000" dirty="0" err="1">
                <a:solidFill>
                  <a:srgbClr val="000000"/>
                </a:solidFill>
                <a:latin typeface="Courier New" charset="0"/>
                <a:cs typeface="Times New Roman" charset="0"/>
              </a:rPr>
              <a:t>encap</a:t>
            </a:r>
            <a:r>
              <a:rPr lang="en-US" sz="2000" dirty="0">
                <a:solidFill>
                  <a:srgbClr val="000000"/>
                </a:solidFill>
                <a:latin typeface="Courier New" charset="0"/>
                <a:cs typeface="Times New Roman" charset="0"/>
              </a:rPr>
              <a:t> dot1q </a:t>
            </a:r>
          </a:p>
        </p:txBody>
      </p:sp>
      <p:sp>
        <p:nvSpPr>
          <p:cNvPr id="10" name="Title 1"/>
          <p:cNvSpPr txBox="1">
            <a:spLocks/>
          </p:cNvSpPr>
          <p:nvPr/>
        </p:nvSpPr>
        <p:spPr>
          <a:xfrm>
            <a:off x="321255" y="3497661"/>
            <a:ext cx="8153400" cy="990600"/>
          </a:xfrm>
          <a:prstGeom prst="rect">
            <a:avLst/>
          </a:prstGeom>
        </p:spPr>
        <p:txBody>
          <a:bodyPr vert="horz" anchor="ctr">
            <a:normAutofit/>
          </a:bodyPr>
          <a:lst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a:lstStyle>
          <a:p>
            <a:r>
              <a:rPr lang="en-US" smtClean="0"/>
              <a:t>Verifying a Trunk</a:t>
            </a:r>
            <a:endParaRPr lang="en-US" dirty="0"/>
          </a:p>
        </p:txBody>
      </p:sp>
      <p:sp>
        <p:nvSpPr>
          <p:cNvPr id="11" name="Rectangle 10"/>
          <p:cNvSpPr>
            <a:spLocks noChangeArrowheads="1"/>
          </p:cNvSpPr>
          <p:nvPr/>
        </p:nvSpPr>
        <p:spPr bwMode="auto">
          <a:xfrm>
            <a:off x="706328" y="4326019"/>
            <a:ext cx="6000750" cy="4572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12" name="Rectangle 12"/>
          <p:cNvSpPr>
            <a:spLocks noChangeArrowheads="1"/>
          </p:cNvSpPr>
          <p:nvPr/>
        </p:nvSpPr>
        <p:spPr bwMode="auto">
          <a:xfrm>
            <a:off x="685489" y="4912452"/>
            <a:ext cx="7037388" cy="1552575"/>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 name="Rectangle 11"/>
          <p:cNvSpPr>
            <a:spLocks noChangeArrowheads="1"/>
          </p:cNvSpPr>
          <p:nvPr/>
        </p:nvSpPr>
        <p:spPr bwMode="auto">
          <a:xfrm>
            <a:off x="980966" y="4401217"/>
            <a:ext cx="512191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smtClean="0">
                <a:latin typeface="Courier New" charset="0"/>
              </a:rPr>
              <a:t>SW1#</a:t>
            </a:r>
            <a:r>
              <a:rPr lang="en-US" sz="1600" smtClean="0">
                <a:latin typeface="Courier New" charset="0"/>
                <a:cs typeface="Times New Roman" charset="0"/>
              </a:rPr>
              <a:t>show </a:t>
            </a:r>
            <a:r>
              <a:rPr lang="en-US" sz="1600" dirty="0">
                <a:latin typeface="Courier New" charset="0"/>
                <a:cs typeface="Times New Roman" charset="0"/>
              </a:rPr>
              <a:t>interface </a:t>
            </a:r>
            <a:r>
              <a:rPr lang="en-US" sz="1600" i="1" dirty="0">
                <a:latin typeface="Courier New" charset="0"/>
                <a:cs typeface="Times New Roman" charset="0"/>
              </a:rPr>
              <a:t>interface </a:t>
            </a:r>
            <a:r>
              <a:rPr lang="en-US" sz="1600" dirty="0" err="1">
                <a:latin typeface="Courier New" charset="0"/>
                <a:cs typeface="Times New Roman" charset="0"/>
              </a:rPr>
              <a:t>switchport</a:t>
            </a:r>
            <a:r>
              <a:rPr lang="en-US" sz="1600" dirty="0">
                <a:latin typeface="Courier New" charset="0"/>
                <a:cs typeface="Times New Roman" charset="0"/>
              </a:rPr>
              <a:t> </a:t>
            </a:r>
          </a:p>
        </p:txBody>
      </p:sp>
      <p:sp>
        <p:nvSpPr>
          <p:cNvPr id="14" name="Rectangle 13"/>
          <p:cNvSpPr>
            <a:spLocks noChangeArrowheads="1"/>
          </p:cNvSpPr>
          <p:nvPr/>
        </p:nvSpPr>
        <p:spPr bwMode="auto">
          <a:xfrm>
            <a:off x="706328" y="5045551"/>
            <a:ext cx="6604000"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pPr algn="l"/>
            <a:r>
              <a:rPr lang="en-US" sz="1400" smtClean="0">
                <a:latin typeface="Courier New" charset="0"/>
              </a:rPr>
              <a:t>SW1#</a:t>
            </a:r>
            <a:r>
              <a:rPr lang="en-US" sz="1400" smtClean="0">
                <a:latin typeface="Courier New" charset="0"/>
                <a:cs typeface="Times New Roman" charset="0"/>
              </a:rPr>
              <a:t>show </a:t>
            </a:r>
            <a:r>
              <a:rPr lang="en-US" sz="1400">
                <a:latin typeface="Courier New" charset="0"/>
                <a:cs typeface="Times New Roman" charset="0"/>
              </a:rPr>
              <a:t>interface fa0/24 switchport</a:t>
            </a:r>
          </a:p>
          <a:p>
            <a:pPr algn="l"/>
            <a:r>
              <a:rPr lang="en-US" sz="1400">
                <a:latin typeface="Courier New" charset="0"/>
                <a:cs typeface="Times New Roman" charset="0"/>
              </a:rPr>
              <a:t>Name: Fa0/24</a:t>
            </a:r>
          </a:p>
          <a:p>
            <a:pPr algn="l"/>
            <a:r>
              <a:rPr lang="en-US" sz="1400">
                <a:latin typeface="Courier New" charset="0"/>
                <a:cs typeface="Times New Roman" charset="0"/>
              </a:rPr>
              <a:t>Switchport: Enabled</a:t>
            </a:r>
          </a:p>
          <a:p>
            <a:pPr algn="l"/>
            <a:r>
              <a:rPr lang="en-US" sz="1400">
                <a:latin typeface="Courier New" charset="0"/>
                <a:cs typeface="Times New Roman" charset="0"/>
              </a:rPr>
              <a:t>Administrative mode: trunk</a:t>
            </a:r>
          </a:p>
          <a:p>
            <a:pPr algn="l"/>
            <a:r>
              <a:rPr lang="en-US" sz="1400">
                <a:latin typeface="Courier New" charset="0"/>
                <a:cs typeface="Times New Roman" charset="0"/>
              </a:rPr>
              <a:t>Operational Mode: trunk</a:t>
            </a:r>
          </a:p>
          <a:p>
            <a:pPr algn="l"/>
            <a:r>
              <a:rPr lang="en-US" sz="1400">
                <a:latin typeface="Courier New" charset="0"/>
                <a:cs typeface="Times New Roman" charset="0"/>
              </a:rPr>
              <a:t>. . .</a:t>
            </a:r>
            <a:endParaRPr lang="en-US" sz="1400">
              <a:latin typeface="Courier New" charset="0"/>
            </a:endParaRPr>
          </a:p>
        </p:txBody>
      </p:sp>
    </p:spTree>
    <p:extLst>
      <p:ext uri="{BB962C8B-B14F-4D97-AF65-F5344CB8AC3E}">
        <p14:creationId xmlns:p14="http://schemas.microsoft.com/office/powerpoint/2010/main" val="1998016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Arial" charset="0"/>
              </a:rPr>
              <a:t>Multiple Frame </a:t>
            </a:r>
            <a:r>
              <a:rPr lang="en-US" dirty="0" smtClean="0">
                <a:solidFill>
                  <a:srgbClr val="000000"/>
                </a:solidFill>
                <a:latin typeface="Arial" charset="0"/>
              </a:rPr>
              <a:t>Copies</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7</a:t>
            </a:fld>
            <a:endParaRPr lang="en-GB"/>
          </a:p>
        </p:txBody>
      </p:sp>
      <p:sp>
        <p:nvSpPr>
          <p:cNvPr id="4" name="Content Placeholder 3"/>
          <p:cNvSpPr>
            <a:spLocks noGrp="1"/>
          </p:cNvSpPr>
          <p:nvPr>
            <p:ph sz="quarter" idx="1"/>
          </p:nvPr>
        </p:nvSpPr>
        <p:spPr>
          <a:xfrm>
            <a:off x="612648" y="1600200"/>
            <a:ext cx="8153400" cy="1684784"/>
          </a:xfrm>
        </p:spPr>
        <p:txBody>
          <a:bodyPr>
            <a:normAutofit fontScale="70000" lnSpcReduction="20000"/>
          </a:bodyPr>
          <a:lstStyle/>
          <a:p>
            <a:pPr algn="just">
              <a:buClr>
                <a:schemeClr val="folHlink"/>
              </a:buClr>
            </a:pPr>
            <a:r>
              <a:rPr lang="vi-VN" sz="3200"/>
              <a:t>Máy chủ X sẽ gửi một khung unicast đến router Y. </a:t>
            </a:r>
            <a:endParaRPr lang="en-US" sz="3200" smtClean="0"/>
          </a:p>
          <a:p>
            <a:pPr algn="just">
              <a:buClr>
                <a:schemeClr val="folHlink"/>
              </a:buClr>
            </a:pPr>
            <a:r>
              <a:rPr lang="vi-VN" sz="3200" smtClean="0"/>
              <a:t>Địa </a:t>
            </a:r>
            <a:r>
              <a:rPr lang="vi-VN" sz="3200"/>
              <a:t>chỉ MAC của router Y đã không được học bằng hoặc chuyển đổi </a:t>
            </a:r>
            <a:r>
              <a:rPr lang="vi-VN" sz="3200" smtClean="0"/>
              <a:t>nào</a:t>
            </a:r>
            <a:r>
              <a:rPr lang="en-US" sz="3200" smtClean="0"/>
              <a:t> từ switch và host</a:t>
            </a:r>
            <a:r>
              <a:rPr lang="vi-VN" sz="3200" smtClean="0"/>
              <a:t>. </a:t>
            </a:r>
            <a:endParaRPr lang="en-US" sz="3200" smtClean="0"/>
          </a:p>
          <a:p>
            <a:pPr algn="just">
              <a:buClr>
                <a:schemeClr val="folHlink"/>
              </a:buClr>
            </a:pPr>
            <a:r>
              <a:rPr lang="vi-VN" sz="3200" smtClean="0"/>
              <a:t>Router </a:t>
            </a:r>
            <a:r>
              <a:rPr lang="vi-VN" sz="3200"/>
              <a:t>Y sẽ nhận được hai bản sao của cùng một khung.</a:t>
            </a:r>
            <a:endParaRPr lang="en-US" sz="3200" dirty="0">
              <a:latin typeface="Arial" charset="0"/>
            </a:endParaRP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59650"/>
            <a:ext cx="7212012" cy="3305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12174754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VLAN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70</a:t>
            </a:fld>
            <a:endParaRPr lang="en-GB"/>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
        <p:nvSpPr>
          <p:cNvPr id="6" name="Rectangle 9"/>
          <p:cNvSpPr>
            <a:spLocks noChangeArrowheads="1"/>
          </p:cNvSpPr>
          <p:nvPr/>
        </p:nvSpPr>
        <p:spPr bwMode="auto">
          <a:xfrm>
            <a:off x="975334" y="1646312"/>
            <a:ext cx="6248400" cy="649288"/>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7" name="Rectangle 10"/>
          <p:cNvSpPr>
            <a:spLocks noChangeArrowheads="1"/>
          </p:cNvSpPr>
          <p:nvPr/>
        </p:nvSpPr>
        <p:spPr bwMode="auto">
          <a:xfrm>
            <a:off x="1203934" y="1722512"/>
            <a:ext cx="67818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pPr algn="l"/>
            <a:r>
              <a:rPr lang="en-US" sz="1600" smtClean="0">
                <a:latin typeface="Courier New" charset="0"/>
              </a:rPr>
              <a:t>SW1#vlan </a:t>
            </a:r>
            <a:r>
              <a:rPr lang="en-US" sz="1600">
                <a:latin typeface="Courier New" charset="0"/>
              </a:rPr>
              <a:t>database </a:t>
            </a:r>
          </a:p>
          <a:p>
            <a:pPr algn="l"/>
            <a:r>
              <a:rPr lang="en-US" sz="1600" smtClean="0">
                <a:latin typeface="Courier New" charset="0"/>
              </a:rPr>
              <a:t>SW1(vlan</a:t>
            </a:r>
            <a:r>
              <a:rPr lang="en-US" sz="1600">
                <a:latin typeface="Courier New" charset="0"/>
              </a:rPr>
              <a:t>)#</a:t>
            </a:r>
            <a:r>
              <a:rPr lang="en-US" sz="1600">
                <a:latin typeface="Arial" charset="0"/>
              </a:rPr>
              <a:t> </a:t>
            </a:r>
            <a:r>
              <a:rPr lang="en-US" sz="1600">
                <a:latin typeface="Courier New" charset="0"/>
              </a:rPr>
              <a:t>vlan </a:t>
            </a:r>
            <a:r>
              <a:rPr lang="en-US" sz="1600" i="1" smtClean="0">
                <a:latin typeface="Courier New" charset="0"/>
              </a:rPr>
              <a:t>vlan  </a:t>
            </a:r>
            <a:r>
              <a:rPr lang="en-US" sz="1600">
                <a:latin typeface="Courier New" charset="0"/>
              </a:rPr>
              <a:t>[name </a:t>
            </a:r>
            <a:r>
              <a:rPr lang="en-US" sz="1600" i="1">
                <a:latin typeface="Courier New" charset="0"/>
              </a:rPr>
              <a:t>vlan-name</a:t>
            </a:r>
            <a:r>
              <a:rPr lang="en-US" sz="1600">
                <a:latin typeface="Courier New" charset="0"/>
              </a:rPr>
              <a:t>]</a:t>
            </a:r>
          </a:p>
        </p:txBody>
      </p:sp>
      <p:sp>
        <p:nvSpPr>
          <p:cNvPr id="8" name="Rectangle 11"/>
          <p:cNvSpPr>
            <a:spLocks noChangeArrowheads="1"/>
          </p:cNvSpPr>
          <p:nvPr/>
        </p:nvSpPr>
        <p:spPr bwMode="auto">
          <a:xfrm>
            <a:off x="518134" y="2636912"/>
            <a:ext cx="7837488" cy="946150"/>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9" name="Rectangle 12"/>
          <p:cNvSpPr>
            <a:spLocks noChangeArrowheads="1"/>
          </p:cNvSpPr>
          <p:nvPr/>
        </p:nvSpPr>
        <p:spPr bwMode="auto">
          <a:xfrm>
            <a:off x="975334" y="2646864"/>
            <a:ext cx="425789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l"/>
            <a:r>
              <a:rPr lang="en-US" sz="1600" smtClean="0">
                <a:latin typeface="Courier New" charset="0"/>
                <a:cs typeface="Times New Roman" charset="0"/>
              </a:rPr>
              <a:t>SW1#vlan </a:t>
            </a:r>
            <a:r>
              <a:rPr lang="en-US" sz="1600">
                <a:latin typeface="Courier New" charset="0"/>
                <a:cs typeface="Times New Roman" charset="0"/>
              </a:rPr>
              <a:t>database</a:t>
            </a:r>
            <a:br>
              <a:rPr lang="en-US" sz="1600">
                <a:latin typeface="Courier New" charset="0"/>
                <a:cs typeface="Times New Roman" charset="0"/>
              </a:rPr>
            </a:br>
            <a:r>
              <a:rPr lang="en-US" sz="1600" smtClean="0">
                <a:latin typeface="Courier New" charset="0"/>
                <a:cs typeface="Times New Roman" charset="0"/>
              </a:rPr>
              <a:t>SW1(vlan</a:t>
            </a:r>
            <a:r>
              <a:rPr lang="en-US" sz="1600">
                <a:latin typeface="Courier New" charset="0"/>
                <a:cs typeface="Times New Roman" charset="0"/>
              </a:rPr>
              <a:t>)#vlan </a:t>
            </a:r>
            <a:r>
              <a:rPr lang="en-US" sz="1600" smtClean="0">
                <a:latin typeface="Courier New" charset="0"/>
                <a:cs typeface="Times New Roman" charset="0"/>
              </a:rPr>
              <a:t>10 </a:t>
            </a:r>
            <a:r>
              <a:rPr lang="en-US" sz="1600">
                <a:latin typeface="Courier New" charset="0"/>
                <a:cs typeface="Times New Roman" charset="0"/>
              </a:rPr>
              <a:t>name switchlab2</a:t>
            </a:r>
            <a:br>
              <a:rPr lang="en-US" sz="1600">
                <a:latin typeface="Courier New" charset="0"/>
                <a:cs typeface="Times New Roman" charset="0"/>
              </a:rPr>
            </a:br>
            <a:r>
              <a:rPr lang="en-US" sz="1600" smtClean="0">
                <a:latin typeface="Courier New" charset="0"/>
                <a:cs typeface="Times New Roman" charset="0"/>
              </a:rPr>
              <a:t>SW1(vlan</a:t>
            </a:r>
            <a:r>
              <a:rPr lang="en-US" sz="1600">
                <a:latin typeface="Courier New" charset="0"/>
                <a:cs typeface="Times New Roman" charset="0"/>
              </a:rPr>
              <a:t>)#exit</a:t>
            </a:r>
            <a:r>
              <a:rPr lang="en-US" sz="1600">
                <a:latin typeface="Courier New" charset="0"/>
              </a:rPr>
              <a:t> </a:t>
            </a:r>
          </a:p>
        </p:txBody>
      </p:sp>
      <p:sp>
        <p:nvSpPr>
          <p:cNvPr id="10" name="Title 1"/>
          <p:cNvSpPr txBox="1">
            <a:spLocks/>
          </p:cNvSpPr>
          <p:nvPr/>
        </p:nvSpPr>
        <p:spPr>
          <a:xfrm>
            <a:off x="360178" y="3463295"/>
            <a:ext cx="8153400" cy="990600"/>
          </a:xfrm>
          <a:prstGeom prst="rect">
            <a:avLst/>
          </a:prstGeom>
        </p:spPr>
        <p:txBody>
          <a:bodyPr vert="horz" anchor="ctr">
            <a:normAutofit/>
          </a:bodyPr>
          <a:lst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a:lstStyle>
          <a:p>
            <a:r>
              <a:rPr lang="en-US" smtClean="0"/>
              <a:t>Modifying a VLAN Name</a:t>
            </a:r>
            <a:endParaRPr lang="en-US" dirty="0"/>
          </a:p>
        </p:txBody>
      </p:sp>
      <p:sp>
        <p:nvSpPr>
          <p:cNvPr id="11" name="Rectangle 2"/>
          <p:cNvSpPr>
            <a:spLocks noChangeArrowheads="1"/>
          </p:cNvSpPr>
          <p:nvPr/>
        </p:nvSpPr>
        <p:spPr bwMode="auto">
          <a:xfrm>
            <a:off x="518134" y="4896221"/>
            <a:ext cx="7837488" cy="1715998"/>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 name="Rectangle 5"/>
          <p:cNvSpPr>
            <a:spLocks noChangeArrowheads="1"/>
          </p:cNvSpPr>
          <p:nvPr/>
        </p:nvSpPr>
        <p:spPr bwMode="auto">
          <a:xfrm>
            <a:off x="965200" y="4270746"/>
            <a:ext cx="6451600" cy="5334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14" name="Rectangle 6"/>
          <p:cNvSpPr>
            <a:spLocks noChangeArrowheads="1"/>
          </p:cNvSpPr>
          <p:nvPr/>
        </p:nvSpPr>
        <p:spPr bwMode="auto">
          <a:xfrm>
            <a:off x="1000125" y="4361512"/>
            <a:ext cx="528542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mtClean="0">
                <a:latin typeface="Courier New" charset="0"/>
              </a:rPr>
              <a:t>SW1(config</a:t>
            </a:r>
            <a:r>
              <a:rPr lang="en-US">
                <a:latin typeface="Courier New" charset="0"/>
              </a:rPr>
              <a:t>)#vlan </a:t>
            </a:r>
            <a:r>
              <a:rPr lang="en-US" i="1" smtClean="0">
                <a:latin typeface="Courier New" charset="0"/>
              </a:rPr>
              <a:t>vlan </a:t>
            </a:r>
            <a:r>
              <a:rPr lang="en-US">
                <a:latin typeface="Courier New" charset="0"/>
              </a:rPr>
              <a:t>name</a:t>
            </a:r>
            <a:r>
              <a:rPr lang="en-US" i="1">
                <a:latin typeface="Courier New" charset="0"/>
              </a:rPr>
              <a:t> vlan-name</a:t>
            </a:r>
          </a:p>
        </p:txBody>
      </p:sp>
      <p:sp>
        <p:nvSpPr>
          <p:cNvPr id="15" name="Rectangle 7"/>
          <p:cNvSpPr>
            <a:spLocks noChangeArrowheads="1"/>
          </p:cNvSpPr>
          <p:nvPr/>
        </p:nvSpPr>
        <p:spPr bwMode="auto">
          <a:xfrm>
            <a:off x="829956" y="5235972"/>
            <a:ext cx="7518400"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l"/>
            <a:r>
              <a:rPr lang="en-US" sz="1600" smtClean="0">
                <a:latin typeface="Courier New" charset="0"/>
              </a:rPr>
              <a:t>SW1#configure </a:t>
            </a:r>
            <a:r>
              <a:rPr lang="en-US" sz="1600">
                <a:latin typeface="Courier New" charset="0"/>
              </a:rPr>
              <a:t>terminal </a:t>
            </a:r>
          </a:p>
          <a:p>
            <a:pPr algn="l"/>
            <a:r>
              <a:rPr lang="en-US" sz="1600">
                <a:latin typeface="Courier New" charset="0"/>
              </a:rPr>
              <a:t>Enter configuration commands, one per line.  End with CNTL/Z</a:t>
            </a:r>
          </a:p>
          <a:p>
            <a:pPr algn="l"/>
            <a:r>
              <a:rPr lang="en-US" sz="1600" smtClean="0">
                <a:latin typeface="Courier New" charset="0"/>
              </a:rPr>
              <a:t>SW1(config</a:t>
            </a:r>
            <a:r>
              <a:rPr lang="en-US" sz="1600">
                <a:latin typeface="Courier New" charset="0"/>
              </a:rPr>
              <a:t>)#vlan </a:t>
            </a:r>
            <a:r>
              <a:rPr lang="en-US" sz="1600" smtClean="0">
                <a:latin typeface="Courier New" charset="0"/>
              </a:rPr>
              <a:t>10 </a:t>
            </a:r>
            <a:r>
              <a:rPr lang="en-US" sz="1600">
                <a:latin typeface="Courier New" charset="0"/>
              </a:rPr>
              <a:t>name </a:t>
            </a:r>
            <a:r>
              <a:rPr lang="en-US" sz="1600" smtClean="0">
                <a:latin typeface="Courier New" charset="0"/>
              </a:rPr>
              <a:t>switchlab10</a:t>
            </a:r>
            <a:endParaRPr lang="en-US" sz="1600">
              <a:latin typeface="Arial" charset="0"/>
            </a:endParaRPr>
          </a:p>
        </p:txBody>
      </p:sp>
    </p:spTree>
    <p:extLst>
      <p:ext uri="{BB962C8B-B14F-4D97-AF65-F5344CB8AC3E}">
        <p14:creationId xmlns:p14="http://schemas.microsoft.com/office/powerpoint/2010/main" val="670634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a VLAN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71</a:t>
            </a:fld>
            <a:endParaRPr lang="en-GB"/>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
        <p:nvSpPr>
          <p:cNvPr id="6" name="Rectangle 7"/>
          <p:cNvSpPr>
            <a:spLocks noChangeArrowheads="1"/>
          </p:cNvSpPr>
          <p:nvPr/>
        </p:nvSpPr>
        <p:spPr bwMode="auto">
          <a:xfrm>
            <a:off x="709656" y="2278505"/>
            <a:ext cx="7837488" cy="1938338"/>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7" name="Rectangle 6"/>
          <p:cNvSpPr>
            <a:spLocks noChangeArrowheads="1"/>
          </p:cNvSpPr>
          <p:nvPr/>
        </p:nvSpPr>
        <p:spPr bwMode="auto">
          <a:xfrm>
            <a:off x="1475656" y="3522616"/>
            <a:ext cx="1600200" cy="228600"/>
          </a:xfrm>
          <a:prstGeom prst="rect">
            <a:avLst/>
          </a:prstGeom>
          <a:solidFill>
            <a:srgbClr val="FFFF9B"/>
          </a:solidFill>
          <a:ln>
            <a:noFill/>
          </a:ln>
          <a:extLs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endParaRPr lang="en-US"/>
          </a:p>
        </p:txBody>
      </p:sp>
      <p:sp>
        <p:nvSpPr>
          <p:cNvPr id="8" name="Rectangle 3"/>
          <p:cNvSpPr>
            <a:spLocks noChangeArrowheads="1"/>
          </p:cNvSpPr>
          <p:nvPr/>
        </p:nvSpPr>
        <p:spPr bwMode="auto">
          <a:xfrm>
            <a:off x="839037" y="1610690"/>
            <a:ext cx="3789363" cy="457200"/>
          </a:xfrm>
          <a:prstGeom prst="rect">
            <a:avLst/>
          </a:prstGeom>
          <a:solidFill>
            <a:schemeClr val="bg1"/>
          </a:solidFill>
          <a:ln w="19050">
            <a:solidFill>
              <a:schemeClr val="tx1"/>
            </a:solidFill>
            <a:miter lim="800000"/>
            <a:headEnd type="none" w="sm" len="sm"/>
            <a:tailEnd type="none" w="sm" len="sm"/>
          </a:ln>
          <a:effectLst>
            <a:outerShdw dist="45791" dir="3378596" algn="ctr" rotWithShape="0">
              <a:schemeClr val="bg2"/>
            </a:outerShdw>
          </a:effectLst>
        </p:spPr>
        <p:txBody>
          <a:bodyPr anchor="ctr">
            <a:spAutoFit/>
          </a:bodyPr>
          <a:lstStyle/>
          <a:p>
            <a:pPr>
              <a:defRPr/>
            </a:pPr>
            <a:endParaRPr lang="en-US">
              <a:latin typeface="Courier" pitchFamily="18" charset="0"/>
              <a:ea typeface="+mn-ea"/>
            </a:endParaRPr>
          </a:p>
        </p:txBody>
      </p:sp>
      <p:sp>
        <p:nvSpPr>
          <p:cNvPr id="9" name="Rectangle 4"/>
          <p:cNvSpPr>
            <a:spLocks noChangeArrowheads="1"/>
          </p:cNvSpPr>
          <p:nvPr/>
        </p:nvSpPr>
        <p:spPr bwMode="auto">
          <a:xfrm>
            <a:off x="886843" y="1656754"/>
            <a:ext cx="3886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r>
              <a:rPr lang="en-US" sz="1600" smtClean="0"/>
              <a:t>SW1#show </a:t>
            </a:r>
            <a:r>
              <a:rPr lang="en-US" sz="1600"/>
              <a:t>vlan [</a:t>
            </a:r>
            <a:r>
              <a:rPr lang="en-US" sz="1600" i="1"/>
              <a:t>vlan#</a:t>
            </a:r>
            <a:r>
              <a:rPr lang="en-US" sz="1600"/>
              <a:t>]</a:t>
            </a:r>
          </a:p>
        </p:txBody>
      </p:sp>
      <p:sp>
        <p:nvSpPr>
          <p:cNvPr id="10" name="Rectangle 5"/>
          <p:cNvSpPr>
            <a:spLocks noChangeArrowheads="1"/>
          </p:cNvSpPr>
          <p:nvPr/>
        </p:nvSpPr>
        <p:spPr bwMode="auto">
          <a:xfrm>
            <a:off x="822943" y="2493320"/>
            <a:ext cx="6051550" cy="180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l"/>
            <a:r>
              <a:rPr lang="en-US" sz="1600">
                <a:latin typeface="Courier New" charset="0"/>
              </a:rPr>
              <a:t>VnPro_SW#show vlan </a:t>
            </a:r>
            <a:r>
              <a:rPr lang="en-US" sz="1600" smtClean="0">
                <a:latin typeface="Courier New" charset="0"/>
              </a:rPr>
              <a:t>10</a:t>
            </a:r>
            <a:endParaRPr lang="en-US" sz="1600">
              <a:latin typeface="Courier New" charset="0"/>
            </a:endParaRPr>
          </a:p>
          <a:p>
            <a:pPr algn="l"/>
            <a:endParaRPr lang="en-US" sz="1600">
              <a:latin typeface="Courier New" charset="0"/>
            </a:endParaRPr>
          </a:p>
          <a:p>
            <a:pPr algn="l"/>
            <a:r>
              <a:rPr lang="en-US" sz="1600">
                <a:latin typeface="Courier New" charset="0"/>
              </a:rPr>
              <a:t>VLAN Name             Status     Ports</a:t>
            </a:r>
          </a:p>
          <a:p>
            <a:pPr algn="l"/>
            <a:r>
              <a:rPr lang="en-US" sz="1600">
                <a:latin typeface="Courier New" charset="0"/>
              </a:rPr>
              <a:t>------------------------------------------------</a:t>
            </a:r>
          </a:p>
          <a:p>
            <a:pPr algn="l"/>
            <a:r>
              <a:rPr lang="en-US" sz="1600" smtClean="0">
                <a:latin typeface="Courier New" charset="0"/>
              </a:rPr>
              <a:t>10   switchlab10      </a:t>
            </a:r>
            <a:r>
              <a:rPr lang="en-US" sz="1600">
                <a:latin typeface="Courier New" charset="0"/>
              </a:rPr>
              <a:t>Enabled    </a:t>
            </a:r>
          </a:p>
          <a:p>
            <a:pPr algn="l"/>
            <a:r>
              <a:rPr lang="en-US" sz="1600">
                <a:latin typeface="Courier New" charset="0"/>
              </a:rPr>
              <a:t>------------------------------------------------</a:t>
            </a:r>
            <a:endParaRPr lang="en-US" sz="1600">
              <a:latin typeface="Arial" charset="0"/>
            </a:endParaRPr>
          </a:p>
          <a:p>
            <a:pPr algn="l"/>
            <a:endParaRPr lang="en-US" sz="1600">
              <a:latin typeface="Arial" charset="0"/>
            </a:endParaRPr>
          </a:p>
        </p:txBody>
      </p:sp>
      <p:sp>
        <p:nvSpPr>
          <p:cNvPr id="11" name="Title 1"/>
          <p:cNvSpPr txBox="1">
            <a:spLocks/>
          </p:cNvSpPr>
          <p:nvPr/>
        </p:nvSpPr>
        <p:spPr>
          <a:xfrm>
            <a:off x="386296" y="4034234"/>
            <a:ext cx="8153400" cy="990600"/>
          </a:xfrm>
          <a:prstGeom prst="rect">
            <a:avLst/>
          </a:prstGeom>
        </p:spPr>
        <p:txBody>
          <a:bodyPr vert="horz" anchor="ctr">
            <a:normAutofit/>
          </a:bodyPr>
          <a:lst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a:lstStyle>
          <a:p>
            <a:r>
              <a:rPr lang="en-US" smtClean="0"/>
              <a:t>Assigning Switch Ports to a VLAN</a:t>
            </a:r>
            <a:endParaRPr lang="en-US" dirty="0"/>
          </a:p>
        </p:txBody>
      </p:sp>
      <p:sp>
        <p:nvSpPr>
          <p:cNvPr id="12" name="Rectangle 11"/>
          <p:cNvSpPr>
            <a:spLocks noChangeArrowheads="1"/>
          </p:cNvSpPr>
          <p:nvPr/>
        </p:nvSpPr>
        <p:spPr bwMode="auto">
          <a:xfrm>
            <a:off x="533400" y="4873001"/>
            <a:ext cx="7696200" cy="1676400"/>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 name="Rectangle 10"/>
          <p:cNvSpPr>
            <a:spLocks noChangeArrowheads="1"/>
          </p:cNvSpPr>
          <p:nvPr/>
        </p:nvSpPr>
        <p:spPr bwMode="auto">
          <a:xfrm>
            <a:off x="714375" y="6014999"/>
            <a:ext cx="561564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smtClean="0">
                <a:latin typeface="Courier New" charset="0"/>
              </a:rPr>
              <a:t>SW1(config-if</a:t>
            </a:r>
            <a:r>
              <a:rPr lang="en-US" sz="1600">
                <a:latin typeface="Courier New" charset="0"/>
              </a:rPr>
              <a:t>)#</a:t>
            </a:r>
            <a:r>
              <a:rPr lang="en-US" sz="1600">
                <a:latin typeface="Courier New" charset="0"/>
                <a:cs typeface="Times New Roman" charset="0"/>
              </a:rPr>
              <a:t>switchport access vlan </a:t>
            </a:r>
            <a:r>
              <a:rPr lang="en-US" sz="1600" i="1" smtClean="0">
                <a:latin typeface="Courier New" charset="0"/>
                <a:cs typeface="Times New Roman" charset="0"/>
              </a:rPr>
              <a:t>vlan#</a:t>
            </a:r>
            <a:r>
              <a:rPr lang="en-US" sz="1600" smtClean="0">
                <a:latin typeface="Courier New" charset="0"/>
              </a:rPr>
              <a:t> </a:t>
            </a:r>
            <a:endParaRPr lang="en-US" sz="1600">
              <a:latin typeface="Courier New" charset="0"/>
            </a:endParaRPr>
          </a:p>
        </p:txBody>
      </p:sp>
      <p:sp>
        <p:nvSpPr>
          <p:cNvPr id="14" name="Rectangle 11"/>
          <p:cNvSpPr>
            <a:spLocks noChangeArrowheads="1"/>
          </p:cNvSpPr>
          <p:nvPr/>
        </p:nvSpPr>
        <p:spPr bwMode="auto">
          <a:xfrm>
            <a:off x="731838" y="4948199"/>
            <a:ext cx="302358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smtClean="0">
                <a:latin typeface="Courier New" charset="0"/>
              </a:rPr>
              <a:t>SW1(config</a:t>
            </a:r>
            <a:r>
              <a:rPr lang="en-US" sz="1600">
                <a:latin typeface="Courier New" charset="0"/>
              </a:rPr>
              <a:t>)#</a:t>
            </a:r>
            <a:r>
              <a:rPr lang="en-US" sz="1600">
                <a:latin typeface="Courier New" charset="0"/>
                <a:cs typeface="Times New Roman" charset="0"/>
              </a:rPr>
              <a:t>int fa0/10</a:t>
            </a:r>
            <a:r>
              <a:rPr lang="en-US" sz="1600">
                <a:latin typeface="Courier New" charset="0"/>
              </a:rPr>
              <a:t> </a:t>
            </a:r>
          </a:p>
        </p:txBody>
      </p:sp>
      <p:sp>
        <p:nvSpPr>
          <p:cNvPr id="15" name="Rectangle 12"/>
          <p:cNvSpPr>
            <a:spLocks noChangeArrowheads="1"/>
          </p:cNvSpPr>
          <p:nvPr/>
        </p:nvSpPr>
        <p:spPr bwMode="auto">
          <a:xfrm>
            <a:off x="762000" y="5481599"/>
            <a:ext cx="487505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smtClean="0">
                <a:latin typeface="Courier New" charset="0"/>
              </a:rPr>
              <a:t>SW1(config-if</a:t>
            </a:r>
            <a:r>
              <a:rPr lang="en-US" sz="1600">
                <a:latin typeface="Courier New" charset="0"/>
              </a:rPr>
              <a:t>)#</a:t>
            </a:r>
            <a:r>
              <a:rPr lang="en-US" sz="1600">
                <a:latin typeface="Courier New" charset="0"/>
                <a:cs typeface="Times New Roman" charset="0"/>
              </a:rPr>
              <a:t>switchport mode access</a:t>
            </a:r>
            <a:r>
              <a:rPr lang="en-US" sz="1600">
                <a:latin typeface="Courier New" charset="0"/>
              </a:rPr>
              <a:t> </a:t>
            </a:r>
          </a:p>
        </p:txBody>
      </p:sp>
    </p:spTree>
    <p:extLst>
      <p:ext uri="{BB962C8B-B14F-4D97-AF65-F5344CB8AC3E}">
        <p14:creationId xmlns:p14="http://schemas.microsoft.com/office/powerpoint/2010/main" val="19958831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ChangeArrowheads="1"/>
          </p:cNvSpPr>
          <p:nvPr/>
        </p:nvSpPr>
        <p:spPr bwMode="auto">
          <a:xfrm>
            <a:off x="457200" y="2209800"/>
            <a:ext cx="7848600" cy="3017838"/>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47107" name="Rectangle 3"/>
          <p:cNvSpPr>
            <a:spLocks noChangeArrowheads="1"/>
          </p:cNvSpPr>
          <p:nvPr/>
        </p:nvSpPr>
        <p:spPr bwMode="auto">
          <a:xfrm>
            <a:off x="609600" y="2261107"/>
            <a:ext cx="7404100" cy="304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pPr algn="l">
              <a:tabLst>
                <a:tab pos="736600" algn="l"/>
                <a:tab pos="3030538" algn="l"/>
                <a:tab pos="4516438" algn="l"/>
              </a:tabLst>
            </a:pPr>
            <a:r>
              <a:rPr lang="en-US" sz="1200" smtClean="0">
                <a:latin typeface="Courier New" charset="0"/>
              </a:rPr>
              <a:t>SW1#</a:t>
            </a:r>
            <a:r>
              <a:rPr lang="en-US" sz="1200" smtClean="0">
                <a:latin typeface="Courier New" charset="0"/>
                <a:cs typeface="Times New Roman" charset="0"/>
              </a:rPr>
              <a:t>show </a:t>
            </a:r>
            <a:r>
              <a:rPr lang="en-US" sz="1200">
                <a:latin typeface="Courier New" charset="0"/>
                <a:cs typeface="Times New Roman" charset="0"/>
              </a:rPr>
              <a:t>vlan brief</a:t>
            </a:r>
          </a:p>
          <a:p>
            <a:pPr algn="l">
              <a:tabLst>
                <a:tab pos="736600" algn="l"/>
                <a:tab pos="3030538" algn="l"/>
                <a:tab pos="4516438" algn="l"/>
              </a:tabLst>
            </a:pPr>
            <a:r>
              <a:rPr lang="en-US" sz="1200">
                <a:latin typeface="Courier New" charset="0"/>
                <a:cs typeface="Times New Roman" charset="0"/>
              </a:rPr>
              <a:t>VLAN	Name                     Status   	Ports</a:t>
            </a:r>
          </a:p>
          <a:p>
            <a:pPr algn="l">
              <a:tabLst>
                <a:tab pos="736600" algn="l"/>
                <a:tab pos="3030538" algn="l"/>
                <a:tab pos="4516438" algn="l"/>
              </a:tabLst>
            </a:pPr>
            <a:r>
              <a:rPr lang="en-US" sz="1200">
                <a:latin typeface="Courier New" charset="0"/>
                <a:cs typeface="Times New Roman" charset="0"/>
              </a:rPr>
              <a:t>----	------------------------ ---------	-----------------------</a:t>
            </a:r>
          </a:p>
          <a:p>
            <a:pPr algn="l">
              <a:tabLst>
                <a:tab pos="736600" algn="l"/>
                <a:tab pos="3030538" algn="l"/>
                <a:tab pos="4516438" algn="l"/>
              </a:tabLst>
            </a:pPr>
            <a:r>
              <a:rPr lang="en-US" sz="1200">
                <a:latin typeface="Courier New" charset="0"/>
                <a:cs typeface="Times New Roman" charset="0"/>
              </a:rPr>
              <a:t>1   	default	active   	Fa0/4, Fa0/5, Fa0/6, Fa0/7,</a:t>
            </a:r>
          </a:p>
          <a:p>
            <a:pPr algn="l">
              <a:tabLst>
                <a:tab pos="736600" algn="l"/>
                <a:tab pos="3030538" algn="l"/>
                <a:tab pos="4516438" algn="l"/>
              </a:tabLst>
            </a:pPr>
            <a:r>
              <a:rPr lang="en-US" sz="1200">
                <a:latin typeface="Courier New" charset="0"/>
                <a:cs typeface="Times New Roman" charset="0"/>
              </a:rPr>
              <a:t>                                                	Fa0/8, Fa0/9, Fa0/10, Fa0/11,</a:t>
            </a:r>
          </a:p>
          <a:p>
            <a:pPr algn="l">
              <a:tabLst>
                <a:tab pos="736600" algn="l"/>
                <a:tab pos="3030538" algn="l"/>
                <a:tab pos="4516438" algn="l"/>
              </a:tabLst>
            </a:pPr>
            <a:r>
              <a:rPr lang="en-US" sz="1200">
                <a:latin typeface="Courier New" charset="0"/>
                <a:cs typeface="Times New Roman" charset="0"/>
              </a:rPr>
              <a:t>                                                	Fa0/12, Fa0/13, Fa0/14, Fa0/15,</a:t>
            </a:r>
          </a:p>
          <a:p>
            <a:pPr algn="l">
              <a:tabLst>
                <a:tab pos="736600" algn="l"/>
                <a:tab pos="3030538" algn="l"/>
                <a:tab pos="4516438" algn="l"/>
              </a:tabLst>
            </a:pPr>
            <a:r>
              <a:rPr lang="en-US" sz="1200">
                <a:latin typeface="Courier New" charset="0"/>
                <a:cs typeface="Times New Roman" charset="0"/>
              </a:rPr>
              <a:t>                                                	Fa0/16, Fa0/17, Fa0/18, Fa0/19,</a:t>
            </a:r>
          </a:p>
          <a:p>
            <a:pPr algn="l">
              <a:tabLst>
                <a:tab pos="736600" algn="l"/>
                <a:tab pos="3030538" algn="l"/>
                <a:tab pos="4516438" algn="l"/>
              </a:tabLst>
            </a:pPr>
            <a:r>
              <a:rPr lang="en-US" sz="1200">
                <a:latin typeface="Courier New" charset="0"/>
                <a:cs typeface="Times New Roman" charset="0"/>
              </a:rPr>
              <a:t>                                                	Fa0/20, Fa0/21</a:t>
            </a:r>
          </a:p>
          <a:p>
            <a:pPr algn="l">
              <a:tabLst>
                <a:tab pos="736600" algn="l"/>
                <a:tab pos="3030538" algn="l"/>
                <a:tab pos="4516438" algn="l"/>
              </a:tabLst>
            </a:pPr>
            <a:r>
              <a:rPr lang="en-US" sz="1200">
                <a:latin typeface="Courier New" charset="0"/>
                <a:cs typeface="Times New Roman" charset="0"/>
              </a:rPr>
              <a:t>5   	VLAN5	active   	Fa0/3</a:t>
            </a:r>
          </a:p>
          <a:p>
            <a:pPr algn="l">
              <a:tabLst>
                <a:tab pos="736600" algn="l"/>
                <a:tab pos="3030538" algn="l"/>
                <a:tab pos="4516438" algn="l"/>
              </a:tabLst>
            </a:pPr>
            <a:r>
              <a:rPr lang="en-US" sz="1200">
                <a:latin typeface="Courier New" charset="0"/>
                <a:cs typeface="Times New Roman" charset="0"/>
              </a:rPr>
              <a:t>9   	VLAN9                    active	Fa0/22, Fa0/23</a:t>
            </a:r>
          </a:p>
          <a:p>
            <a:pPr algn="l">
              <a:tabLst>
                <a:tab pos="736600" algn="l"/>
                <a:tab pos="3030538" algn="l"/>
                <a:tab pos="4516438" algn="l"/>
              </a:tabLst>
            </a:pPr>
            <a:r>
              <a:rPr lang="en-US" sz="1200">
                <a:latin typeface="Courier New" charset="0"/>
                <a:cs typeface="Times New Roman" charset="0"/>
              </a:rPr>
              <a:t>1002	fddi-default	active</a:t>
            </a:r>
          </a:p>
          <a:p>
            <a:pPr algn="l">
              <a:tabLst>
                <a:tab pos="736600" algn="l"/>
                <a:tab pos="3030538" algn="l"/>
                <a:tab pos="4516438" algn="l"/>
              </a:tabLst>
            </a:pPr>
            <a:r>
              <a:rPr lang="en-US" sz="1200">
                <a:latin typeface="Courier New" charset="0"/>
                <a:cs typeface="Times New Roman" charset="0"/>
              </a:rPr>
              <a:t>1003	token-ring-default	active</a:t>
            </a:r>
          </a:p>
          <a:p>
            <a:pPr algn="l">
              <a:tabLst>
                <a:tab pos="736600" algn="l"/>
                <a:tab pos="3030538" algn="l"/>
                <a:tab pos="4516438" algn="l"/>
              </a:tabLst>
            </a:pPr>
            <a:r>
              <a:rPr lang="en-US" sz="1200">
                <a:latin typeface="Courier New" charset="0"/>
                <a:cs typeface="Times New Roman" charset="0"/>
              </a:rPr>
              <a:t>1004	fddinet-default	active</a:t>
            </a:r>
          </a:p>
          <a:p>
            <a:pPr algn="l">
              <a:tabLst>
                <a:tab pos="736600" algn="l"/>
                <a:tab pos="3030538" algn="l"/>
                <a:tab pos="4516438" algn="l"/>
              </a:tabLst>
            </a:pPr>
            <a:r>
              <a:rPr lang="en-US" sz="1200">
                <a:latin typeface="Courier New" charset="0"/>
                <a:cs typeface="Times New Roman" charset="0"/>
              </a:rPr>
              <a:t>1005	trnet-default	active</a:t>
            </a:r>
            <a:r>
              <a:rPr lang="en-US" sz="1200">
                <a:latin typeface="Courier New" charset="0"/>
              </a:rPr>
              <a:t> </a:t>
            </a:r>
          </a:p>
        </p:txBody>
      </p:sp>
      <p:sp>
        <p:nvSpPr>
          <p:cNvPr id="1061892" name="Rectangle 4"/>
          <p:cNvSpPr>
            <a:spLocks noChangeArrowheads="1"/>
          </p:cNvSpPr>
          <p:nvPr/>
        </p:nvSpPr>
        <p:spPr bwMode="auto">
          <a:xfrm>
            <a:off x="711200" y="1616348"/>
            <a:ext cx="3867150" cy="4445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47109" name="Rectangle 5"/>
          <p:cNvSpPr>
            <a:spLocks noChangeArrowheads="1"/>
          </p:cNvSpPr>
          <p:nvPr/>
        </p:nvSpPr>
        <p:spPr bwMode="auto">
          <a:xfrm>
            <a:off x="901700" y="1567448"/>
            <a:ext cx="25298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smtClean="0">
                <a:latin typeface="Courier New" charset="0"/>
              </a:rPr>
              <a:t>SW1#show </a:t>
            </a:r>
            <a:r>
              <a:rPr lang="en-US" sz="1600">
                <a:latin typeface="Courier New" charset="0"/>
              </a:rPr>
              <a:t>vlan brief</a:t>
            </a:r>
          </a:p>
        </p:txBody>
      </p:sp>
      <p:sp>
        <p:nvSpPr>
          <p:cNvPr id="1061894" name="Rectangle 6"/>
          <p:cNvSpPr>
            <a:spLocks noGrp="1" noChangeArrowheads="1"/>
          </p:cNvSpPr>
          <p:nvPr>
            <p:ph type="title"/>
          </p:nvPr>
        </p:nvSpPr>
        <p:spPr>
          <a:xfrm>
            <a:off x="762000" y="381000"/>
            <a:ext cx="7623175" cy="1143000"/>
          </a:xfrm>
        </p:spPr>
        <p:txBody>
          <a:bodyPr/>
          <a:lstStyle/>
          <a:p>
            <a:r>
              <a:rPr lang="en-US">
                <a:latin typeface="Helvetica" charset="0"/>
              </a:rPr>
              <a:t>Verifying VLAN Membership</a:t>
            </a:r>
            <a:r>
              <a:rPr lang="en-US">
                <a:solidFill>
                  <a:schemeClr val="accent2"/>
                </a:solidFill>
                <a:latin typeface="Helvetica" charset="0"/>
              </a:rPr>
              <a:t/>
            </a:r>
            <a:br>
              <a:rPr lang="en-US">
                <a:solidFill>
                  <a:schemeClr val="accent2"/>
                </a:solidFill>
                <a:latin typeface="Helvetica" charset="0"/>
              </a:rPr>
            </a:br>
            <a:endParaRPr lang="en-US">
              <a:solidFill>
                <a:schemeClr val="accent2"/>
              </a:solidFill>
              <a:latin typeface="Helvetica" charset="0"/>
            </a:endParaRPr>
          </a:p>
        </p:txBody>
      </p:sp>
      <p:sp>
        <p:nvSpPr>
          <p:cNvPr id="1061895" name="Rectangle 7"/>
          <p:cNvSpPr>
            <a:spLocks noChangeArrowheads="1"/>
          </p:cNvSpPr>
          <p:nvPr/>
        </p:nvSpPr>
        <p:spPr bwMode="auto">
          <a:xfrm>
            <a:off x="711200" y="5740400"/>
            <a:ext cx="6376988" cy="4445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47112" name="Rectangle 8"/>
          <p:cNvSpPr>
            <a:spLocks noChangeArrowheads="1"/>
          </p:cNvSpPr>
          <p:nvPr/>
        </p:nvSpPr>
        <p:spPr bwMode="auto">
          <a:xfrm>
            <a:off x="971550" y="5821948"/>
            <a:ext cx="512191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smtClean="0">
                <a:latin typeface="Courier New" charset="0"/>
              </a:rPr>
              <a:t>SW1#show </a:t>
            </a:r>
            <a:r>
              <a:rPr lang="en-US" sz="1600">
                <a:latin typeface="Courier New" charset="0"/>
              </a:rPr>
              <a:t>interfaces </a:t>
            </a:r>
            <a:r>
              <a:rPr lang="en-US" sz="1600" i="1">
                <a:latin typeface="Courier New" charset="0"/>
              </a:rPr>
              <a:t>interface</a:t>
            </a:r>
            <a:r>
              <a:rPr lang="en-US" sz="1600">
                <a:latin typeface="Courier New" charset="0"/>
              </a:rPr>
              <a:t> switchport</a:t>
            </a:r>
          </a:p>
        </p:txBody>
      </p:sp>
    </p:spTree>
    <p:extLst>
      <p:ext uri="{BB962C8B-B14F-4D97-AF65-F5344CB8AC3E}">
        <p14:creationId xmlns:p14="http://schemas.microsoft.com/office/powerpoint/2010/main" val="206630281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ChangeArrowheads="1"/>
          </p:cNvSpPr>
          <p:nvPr/>
        </p:nvSpPr>
        <p:spPr bwMode="auto">
          <a:xfrm>
            <a:off x="179512" y="2041363"/>
            <a:ext cx="8892480" cy="4570169"/>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48132" name="Rectangle 5"/>
          <p:cNvSpPr>
            <a:spLocks noChangeArrowheads="1"/>
          </p:cNvSpPr>
          <p:nvPr/>
        </p:nvSpPr>
        <p:spPr bwMode="auto">
          <a:xfrm>
            <a:off x="465111" y="2087217"/>
            <a:ext cx="8701421"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l"/>
            <a:r>
              <a:rPr lang="en-US" sz="1600" smtClean="0">
                <a:latin typeface="Courier New" charset="0"/>
              </a:rPr>
              <a:t>SW1#show </a:t>
            </a:r>
            <a:r>
              <a:rPr lang="en-US" sz="1600">
                <a:latin typeface="Courier New" charset="0"/>
              </a:rPr>
              <a:t>spannng-tree vlan 1</a:t>
            </a:r>
          </a:p>
          <a:p>
            <a:pPr algn="l"/>
            <a:endParaRPr lang="en-US" sz="1600">
              <a:latin typeface="Courier New" charset="0"/>
            </a:endParaRPr>
          </a:p>
          <a:p>
            <a:pPr algn="l"/>
            <a:r>
              <a:rPr lang="en-US" sz="1600">
                <a:latin typeface="Courier New" charset="0"/>
              </a:rPr>
              <a:t>VLAN1 is executing the IEEE compatible Spanning Tree Protocol</a:t>
            </a:r>
          </a:p>
          <a:p>
            <a:pPr algn="l"/>
            <a:r>
              <a:rPr lang="en-US" sz="1600">
                <a:latin typeface="Courier New" charset="0"/>
              </a:rPr>
              <a:t>   Bridge Identifier has priority 32768, address 0050.F037.DA00</a:t>
            </a:r>
          </a:p>
          <a:p>
            <a:pPr algn="l"/>
            <a:r>
              <a:rPr lang="en-US" sz="1600">
                <a:latin typeface="Courier New" charset="0"/>
              </a:rPr>
              <a:t>   Configured hello time 2, max age 20, forward delay 15</a:t>
            </a:r>
          </a:p>
          <a:p>
            <a:pPr algn="l"/>
            <a:r>
              <a:rPr lang="en-US" sz="1600">
                <a:latin typeface="Courier New" charset="0"/>
              </a:rPr>
              <a:t>   Current root has priority 0, address 00D0.588F.B600</a:t>
            </a:r>
          </a:p>
          <a:p>
            <a:pPr algn="l"/>
            <a:r>
              <a:rPr lang="en-US" sz="1600">
                <a:latin typeface="Courier New" charset="0"/>
              </a:rPr>
              <a:t>   Root port is FastEthernet 0/26, cost of root path is 10</a:t>
            </a:r>
          </a:p>
          <a:p>
            <a:pPr algn="l"/>
            <a:r>
              <a:rPr lang="en-US" sz="1600">
                <a:latin typeface="Courier New" charset="0"/>
              </a:rPr>
              <a:t>   Topology change flag not set, detected flag not set</a:t>
            </a:r>
          </a:p>
          <a:p>
            <a:pPr algn="l"/>
            <a:r>
              <a:rPr lang="en-US" sz="1600">
                <a:latin typeface="Courier New" charset="0"/>
              </a:rPr>
              <a:t>   Topology changes 53, last topology change occurred 0d00h17m14s ago</a:t>
            </a:r>
          </a:p>
          <a:p>
            <a:pPr algn="l"/>
            <a:r>
              <a:rPr lang="en-US" sz="1600">
                <a:latin typeface="Courier New" charset="0"/>
              </a:rPr>
              <a:t>   Times:  hold 1, topology change 8960</a:t>
            </a:r>
          </a:p>
          <a:p>
            <a:pPr algn="l"/>
            <a:r>
              <a:rPr lang="en-US" sz="1600">
                <a:latin typeface="Courier New" charset="0"/>
              </a:rPr>
              <a:t>           hello 2, max age 20, forward delay 15</a:t>
            </a:r>
          </a:p>
          <a:p>
            <a:pPr algn="l"/>
            <a:r>
              <a:rPr lang="en-US" sz="1600">
                <a:latin typeface="Courier New" charset="0"/>
              </a:rPr>
              <a:t>   Timers: hello 2, topology change 35, notification 2</a:t>
            </a:r>
          </a:p>
          <a:p>
            <a:pPr algn="l"/>
            <a:r>
              <a:rPr lang="en-US" sz="1600">
                <a:latin typeface="Courier New" charset="0"/>
              </a:rPr>
              <a:t>   Port path cost 100, Port priority 128</a:t>
            </a:r>
          </a:p>
          <a:p>
            <a:pPr algn="l"/>
            <a:r>
              <a:rPr lang="en-US" sz="1600">
                <a:latin typeface="Courier New" charset="0"/>
              </a:rPr>
              <a:t>   Designated root has priority 0, address 00D0.588F.B600</a:t>
            </a:r>
          </a:p>
          <a:p>
            <a:pPr algn="l"/>
            <a:r>
              <a:rPr lang="en-US" sz="1600">
                <a:latin typeface="Courier New" charset="0"/>
              </a:rPr>
              <a:t>   Designated bridge has priority 32768, address 0050.F037.DA00</a:t>
            </a:r>
          </a:p>
          <a:p>
            <a:pPr algn="l"/>
            <a:r>
              <a:rPr lang="en-US" sz="1600">
                <a:latin typeface="Courier New" charset="0"/>
              </a:rPr>
              <a:t>   Designated port is Ethernet 0/1, path cost 10</a:t>
            </a:r>
          </a:p>
          <a:p>
            <a:pPr algn="l"/>
            <a:r>
              <a:rPr lang="en-US" sz="1600">
                <a:latin typeface="Courier New" charset="0"/>
              </a:rPr>
              <a:t>   Timers: message age 20, forward delay 15, hold 1</a:t>
            </a:r>
          </a:p>
          <a:p>
            <a:pPr lvl="2" algn="l"/>
            <a:endParaRPr lang="en-US" sz="1600">
              <a:latin typeface="Courier New" charset="0"/>
            </a:endParaRPr>
          </a:p>
        </p:txBody>
      </p:sp>
      <p:sp>
        <p:nvSpPr>
          <p:cNvPr id="1063944" name="Rectangle 8"/>
          <p:cNvSpPr>
            <a:spLocks noGrp="1" noChangeArrowheads="1"/>
          </p:cNvSpPr>
          <p:nvPr>
            <p:ph type="title"/>
          </p:nvPr>
        </p:nvSpPr>
        <p:spPr/>
        <p:txBody>
          <a:bodyPr/>
          <a:lstStyle/>
          <a:p>
            <a:pPr>
              <a:defRPr/>
            </a:pPr>
            <a:r>
              <a:rPr lang="en-US" smtClean="0">
                <a:ea typeface="+mj-ea"/>
              </a:rPr>
              <a:t>Verifying STP for a VLAN</a:t>
            </a:r>
          </a:p>
        </p:txBody>
      </p:sp>
      <p:sp>
        <p:nvSpPr>
          <p:cNvPr id="1063947" name="Rectangle 11"/>
          <p:cNvSpPr>
            <a:spLocks noChangeArrowheads="1"/>
          </p:cNvSpPr>
          <p:nvPr/>
        </p:nvSpPr>
        <p:spPr bwMode="auto">
          <a:xfrm>
            <a:off x="1676400" y="1524000"/>
            <a:ext cx="5551488" cy="3810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48135" name="Rectangle 12"/>
          <p:cNvSpPr>
            <a:spLocks noChangeArrowheads="1"/>
          </p:cNvSpPr>
          <p:nvPr/>
        </p:nvSpPr>
        <p:spPr bwMode="auto">
          <a:xfrm>
            <a:off x="1600200" y="1524000"/>
            <a:ext cx="56769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r>
              <a:rPr lang="en-US" sz="1600" smtClean="0">
                <a:latin typeface="Courier New" charset="0"/>
              </a:rPr>
              <a:t>SW1#show </a:t>
            </a:r>
            <a:r>
              <a:rPr lang="en-US" sz="1600">
                <a:latin typeface="Courier New" charset="0"/>
              </a:rPr>
              <a:t>spanning-tree vlan [</a:t>
            </a:r>
            <a:r>
              <a:rPr lang="en-US" sz="1600" i="1">
                <a:latin typeface="Courier New" charset="0"/>
              </a:rPr>
              <a:t>vlan#</a:t>
            </a:r>
            <a:r>
              <a:rPr lang="en-US" sz="1600">
                <a:latin typeface="Courier New" charset="0"/>
              </a:rPr>
              <a:t>]</a:t>
            </a:r>
          </a:p>
        </p:txBody>
      </p:sp>
    </p:spTree>
    <p:extLst>
      <p:ext uri="{BB962C8B-B14F-4D97-AF65-F5344CB8AC3E}">
        <p14:creationId xmlns:p14="http://schemas.microsoft.com/office/powerpoint/2010/main" val="831195819"/>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7" name="Rectangle 3"/>
          <p:cNvSpPr>
            <a:spLocks noChangeArrowheads="1"/>
          </p:cNvSpPr>
          <p:nvPr/>
        </p:nvSpPr>
        <p:spPr bwMode="auto">
          <a:xfrm>
            <a:off x="635000" y="2032000"/>
            <a:ext cx="7378700" cy="4953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1065988" name="Rectangle 4"/>
          <p:cNvSpPr>
            <a:spLocks noGrp="1" noChangeArrowheads="1"/>
          </p:cNvSpPr>
          <p:nvPr>
            <p:ph type="title"/>
          </p:nvPr>
        </p:nvSpPr>
        <p:spPr>
          <a:xfrm>
            <a:off x="323528" y="228600"/>
            <a:ext cx="8153400" cy="990600"/>
          </a:xfrm>
        </p:spPr>
        <p:txBody>
          <a:bodyPr>
            <a:normAutofit fontScale="90000"/>
          </a:bodyPr>
          <a:lstStyle/>
          <a:p>
            <a:pPr>
              <a:defRPr/>
            </a:pPr>
            <a:r>
              <a:rPr lang="en-US" dirty="0" smtClean="0">
                <a:ea typeface="+mj-ea"/>
                <a:cs typeface="Times New Roman" pitchFamily="18" charset="0"/>
              </a:rPr>
              <a:t>Executing Adds, Moves, and Changes for VLANs</a:t>
            </a:r>
            <a:r>
              <a:rPr lang="en-US" dirty="0" smtClean="0">
                <a:ea typeface="+mj-ea"/>
              </a:rPr>
              <a:t> </a:t>
            </a:r>
          </a:p>
        </p:txBody>
      </p:sp>
      <p:sp>
        <p:nvSpPr>
          <p:cNvPr id="49156" name="Rectangle 5"/>
          <p:cNvSpPr>
            <a:spLocks noChangeArrowheads="1"/>
          </p:cNvSpPr>
          <p:nvPr/>
        </p:nvSpPr>
        <p:spPr bwMode="auto">
          <a:xfrm>
            <a:off x="809625" y="2111375"/>
            <a:ext cx="2343150" cy="56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24093" tIns="34133" rIns="24093" bIns="34133"/>
          <a:lstStyle/>
          <a:p>
            <a:pPr algn="l" defTabSz="1028700">
              <a:lnSpc>
                <a:spcPts val="2250"/>
              </a:lnSpc>
              <a:spcAft>
                <a:spcPts val="900"/>
              </a:spcAft>
              <a:tabLst>
                <a:tab pos="514350" algn="l"/>
                <a:tab pos="1028700" algn="l"/>
                <a:tab pos="1543050" algn="l"/>
              </a:tabLst>
            </a:pPr>
            <a:r>
              <a:rPr lang="en-US" smtClean="0">
                <a:solidFill>
                  <a:srgbClr val="000000"/>
                </a:solidFill>
                <a:latin typeface="Courier New" charset="0"/>
                <a:cs typeface="Times New Roman" charset="0"/>
              </a:rPr>
              <a:t>SW1(config</a:t>
            </a:r>
            <a:r>
              <a:rPr lang="en-US">
                <a:solidFill>
                  <a:srgbClr val="000000"/>
                </a:solidFill>
                <a:latin typeface="Courier New" charset="0"/>
                <a:cs typeface="Times New Roman" charset="0"/>
              </a:rPr>
              <a:t>)#vlan database </a:t>
            </a:r>
          </a:p>
        </p:txBody>
      </p:sp>
      <p:sp>
        <p:nvSpPr>
          <p:cNvPr id="49157" name="Rectangle 6"/>
          <p:cNvSpPr>
            <a:spLocks noChangeArrowheads="1"/>
          </p:cNvSpPr>
          <p:nvPr/>
        </p:nvSpPr>
        <p:spPr bwMode="auto">
          <a:xfrm>
            <a:off x="688975" y="2663825"/>
            <a:ext cx="7781925" cy="1123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548" tIns="51774" rIns="103548" bIns="51774">
            <a:spAutoFit/>
          </a:bodyPr>
          <a:lstStyle/>
          <a:p>
            <a:pPr marL="257175" indent="-257175" algn="l" defTabSz="1028700">
              <a:lnSpc>
                <a:spcPct val="95000"/>
              </a:lnSpc>
              <a:spcBef>
                <a:spcPct val="50000"/>
              </a:spcBef>
              <a:buClr>
                <a:schemeClr val="folHlink"/>
              </a:buClr>
              <a:buFont typeface="Arial" charset="0"/>
              <a:buChar char="•"/>
            </a:pPr>
            <a:r>
              <a:rPr lang="en-US" sz="2000">
                <a:solidFill>
                  <a:srgbClr val="000000"/>
                </a:solidFill>
                <a:latin typeface="Arial" charset="0"/>
                <a:cs typeface="Times New Roman" charset="0"/>
              </a:rPr>
              <a:t>Enters the vlan database privileged EXEC command to access VLAN configuration mode</a:t>
            </a:r>
          </a:p>
          <a:p>
            <a:pPr marL="257175" indent="-257175" algn="l" defTabSz="1028700">
              <a:lnSpc>
                <a:spcPct val="95000"/>
              </a:lnSpc>
              <a:spcBef>
                <a:spcPct val="50000"/>
              </a:spcBef>
              <a:buClr>
                <a:schemeClr val="folHlink"/>
              </a:buClr>
              <a:buFont typeface="Arial" charset="0"/>
              <a:buChar char="•"/>
            </a:pPr>
            <a:r>
              <a:rPr lang="en-US" sz="2000">
                <a:solidFill>
                  <a:srgbClr val="000000"/>
                </a:solidFill>
                <a:latin typeface="Arial" charset="0"/>
                <a:cs typeface="Times New Roman" charset="0"/>
              </a:rPr>
              <a:t>Writes VLAN adds, moves, and changes to the vlan.dat file</a:t>
            </a:r>
          </a:p>
        </p:txBody>
      </p:sp>
    </p:spTree>
    <p:extLst>
      <p:ext uri="{BB962C8B-B14F-4D97-AF65-F5344CB8AC3E}">
        <p14:creationId xmlns:p14="http://schemas.microsoft.com/office/powerpoint/2010/main" val="6149793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pPr>
              <a:defRPr/>
            </a:pPr>
            <a:r>
              <a:rPr lang="en-US" smtClean="0">
                <a:ea typeface="+mj-ea"/>
              </a:rPr>
              <a:t>Troubleshooting Switched LANs</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1524000"/>
            <a:ext cx="7793037" cy="498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19510935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p:txBody>
          <a:bodyPr>
            <a:normAutofit fontScale="90000"/>
          </a:bodyPr>
          <a:lstStyle/>
          <a:p>
            <a:pPr>
              <a:defRPr/>
            </a:pPr>
            <a:r>
              <a:rPr lang="en-US" smtClean="0">
                <a:ea typeface="+mj-ea"/>
              </a:rPr>
              <a:t>Problem: One Device Cannot Communicate with Another</a:t>
            </a:r>
          </a:p>
        </p:txBody>
      </p:sp>
      <p:sp>
        <p:nvSpPr>
          <p:cNvPr id="52227" name="Rectangle 3"/>
          <p:cNvSpPr>
            <a:spLocks noGrp="1" noChangeArrowheads="1"/>
          </p:cNvSpPr>
          <p:nvPr>
            <p:ph type="body" idx="1"/>
          </p:nvPr>
        </p:nvSpPr>
        <p:spPr>
          <a:xfrm>
            <a:off x="371475" y="1701800"/>
            <a:ext cx="8391525" cy="4302125"/>
          </a:xfrm>
        </p:spPr>
        <p:txBody>
          <a:bodyPr>
            <a:normAutofit lnSpcReduction="10000"/>
          </a:bodyPr>
          <a:lstStyle/>
          <a:p>
            <a:pPr lvl="1" algn="just"/>
            <a:r>
              <a:rPr lang="vi-VN"/>
              <a:t>Hãy chắc chắn rằng địa chỉ IP, subnet mask, và thành viên VLAN của giao diện chuyển đổi là chính xác. </a:t>
            </a:r>
            <a:endParaRPr lang="en-US" smtClean="0"/>
          </a:p>
          <a:p>
            <a:pPr lvl="1" algn="just"/>
            <a:r>
              <a:rPr lang="vi-VN" smtClean="0"/>
              <a:t>Nếu </a:t>
            </a:r>
            <a:r>
              <a:rPr lang="en-US" smtClean="0"/>
              <a:t>Host là </a:t>
            </a:r>
            <a:r>
              <a:rPr lang="vi-VN" smtClean="0"/>
              <a:t>trong </a:t>
            </a:r>
            <a:r>
              <a:rPr lang="vi-VN"/>
              <a:t>cùng một subnet như </a:t>
            </a:r>
            <a:r>
              <a:rPr lang="en-US" smtClean="0"/>
              <a:t>Switch interface</a:t>
            </a:r>
            <a:r>
              <a:rPr lang="vi-VN" smtClean="0"/>
              <a:t>, </a:t>
            </a:r>
            <a:r>
              <a:rPr lang="vi-VN"/>
              <a:t>đảm bảo </a:t>
            </a:r>
            <a:r>
              <a:rPr lang="en-US" smtClean="0"/>
              <a:t>Switch interface </a:t>
            </a:r>
            <a:r>
              <a:rPr lang="vi-VN" smtClean="0"/>
              <a:t>và </a:t>
            </a:r>
            <a:r>
              <a:rPr lang="en-US" smtClean="0"/>
              <a:t>Switch port </a:t>
            </a:r>
            <a:r>
              <a:rPr lang="vi-VN" smtClean="0"/>
              <a:t>mà </a:t>
            </a:r>
            <a:r>
              <a:rPr lang="vi-VN"/>
              <a:t>máy chủ được kết nối được giao cho cùng một VLAN. </a:t>
            </a:r>
            <a:endParaRPr lang="en-US" smtClean="0"/>
          </a:p>
          <a:p>
            <a:pPr lvl="1" algn="just"/>
            <a:r>
              <a:rPr lang="vi-VN" smtClean="0"/>
              <a:t>Nếu </a:t>
            </a:r>
            <a:r>
              <a:rPr lang="en-US" smtClean="0"/>
              <a:t>Host</a:t>
            </a:r>
            <a:r>
              <a:rPr lang="vi-VN" smtClean="0"/>
              <a:t> </a:t>
            </a:r>
            <a:r>
              <a:rPr lang="vi-VN"/>
              <a:t>là trong một subnet khác nhau, chắc chắn các cổng mặc định trên switch được cấu hình với địa chỉ của một router trong cùng một subnet như </a:t>
            </a:r>
            <a:r>
              <a:rPr lang="en-US" smtClean="0"/>
              <a:t>Switch interface</a:t>
            </a:r>
            <a:r>
              <a:rPr lang="vi-VN" smtClean="0"/>
              <a:t>.</a:t>
            </a:r>
            <a:endParaRPr lang="vi-VN"/>
          </a:p>
          <a:p>
            <a:pPr lvl="1" algn="just"/>
            <a:endParaRPr lang="en-US" sz="2600">
              <a:latin typeface="Helvetica" charset="0"/>
            </a:endParaRPr>
          </a:p>
        </p:txBody>
      </p:sp>
    </p:spTree>
    <p:extLst>
      <p:ext uri="{BB962C8B-B14F-4D97-AF65-F5344CB8AC3E}">
        <p14:creationId xmlns:p14="http://schemas.microsoft.com/office/powerpoint/2010/main" val="23061694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a:xfrm>
            <a:off x="0" y="76200"/>
            <a:ext cx="8763000" cy="1143000"/>
          </a:xfrm>
        </p:spPr>
        <p:txBody>
          <a:bodyPr>
            <a:normAutofit fontScale="90000"/>
          </a:bodyPr>
          <a:lstStyle/>
          <a:p>
            <a:pPr>
              <a:defRPr/>
            </a:pPr>
            <a:r>
              <a:rPr lang="en-US" sz="3600" smtClean="0">
                <a:ea typeface="+mj-ea"/>
              </a:rPr>
              <a:t>Problem: One Device Cannot Communicate with Another (Cont.)</a:t>
            </a:r>
          </a:p>
        </p:txBody>
      </p:sp>
      <p:sp>
        <p:nvSpPr>
          <p:cNvPr id="53251" name="Rectangle 3"/>
          <p:cNvSpPr>
            <a:spLocks noGrp="1" noChangeArrowheads="1"/>
          </p:cNvSpPr>
          <p:nvPr>
            <p:ph type="body" idx="1"/>
          </p:nvPr>
        </p:nvSpPr>
        <p:spPr>
          <a:xfrm>
            <a:off x="228600" y="1628800"/>
            <a:ext cx="8677275" cy="4527525"/>
          </a:xfrm>
        </p:spPr>
        <p:txBody>
          <a:bodyPr>
            <a:normAutofit lnSpcReduction="10000"/>
          </a:bodyPr>
          <a:lstStyle/>
          <a:p>
            <a:pPr lvl="1" algn="just"/>
            <a:r>
              <a:rPr lang="vi-VN"/>
              <a:t>Nếu cổng đang ở chế độ nghe hoặc học tập, chờ đợi cho đến khi cổng </a:t>
            </a:r>
            <a:r>
              <a:rPr lang="vi-VN" smtClean="0"/>
              <a:t>trong </a:t>
            </a:r>
            <a:r>
              <a:rPr lang="vi-VN"/>
              <a:t>chế độ chuyển tiếp và cố gắng để kết nối với máy chủ một lần nữa. </a:t>
            </a:r>
            <a:endParaRPr lang="en-US" smtClean="0"/>
          </a:p>
          <a:p>
            <a:pPr lvl="1" algn="just"/>
            <a:r>
              <a:rPr lang="vi-VN" smtClean="0"/>
              <a:t>Hãy </a:t>
            </a:r>
            <a:r>
              <a:rPr lang="vi-VN"/>
              <a:t>chắc chắn rằng các thiết lập tốc độ và song công trên các máy chủ và các cổng chuyển đổi thích hợp là chính xác. </a:t>
            </a:r>
            <a:endParaRPr lang="en-US" smtClean="0"/>
          </a:p>
          <a:p>
            <a:pPr lvl="1" algn="just"/>
            <a:r>
              <a:rPr lang="vi-VN" smtClean="0"/>
              <a:t>Nếu </a:t>
            </a:r>
            <a:r>
              <a:rPr lang="vi-VN"/>
              <a:t>các thiết bị kết nối là một trạm cuối, cho phép spanning-tree PortFast, vô hiệu hóa trunking, và vô hiệu hóa chaneling trên cổng. </a:t>
            </a:r>
            <a:endParaRPr lang="en-US" smtClean="0"/>
          </a:p>
          <a:p>
            <a:pPr lvl="1" algn="just"/>
            <a:r>
              <a:rPr lang="vi-VN" smtClean="0"/>
              <a:t>Hãy </a:t>
            </a:r>
            <a:r>
              <a:rPr lang="vi-VN"/>
              <a:t>chắc chắn rằng </a:t>
            </a:r>
            <a:r>
              <a:rPr lang="en-US" smtClean="0"/>
              <a:t>switch</a:t>
            </a:r>
            <a:r>
              <a:rPr lang="vi-VN" smtClean="0"/>
              <a:t> </a:t>
            </a:r>
            <a:r>
              <a:rPr lang="vi-VN"/>
              <a:t>được học địa chỉ MAC </a:t>
            </a:r>
            <a:r>
              <a:rPr lang="vi-VN" smtClean="0"/>
              <a:t>của</a:t>
            </a:r>
            <a:r>
              <a:rPr lang="en-US" smtClean="0"/>
              <a:t> </a:t>
            </a:r>
            <a:r>
              <a:rPr lang="en-US"/>
              <a:t>m</a:t>
            </a:r>
            <a:r>
              <a:rPr lang="vi-VN" smtClean="0"/>
              <a:t>áy </a:t>
            </a:r>
            <a:r>
              <a:rPr lang="vi-VN"/>
              <a:t>chủ.</a:t>
            </a:r>
            <a:endParaRPr lang="en-US" sz="2600">
              <a:latin typeface="Helvetica" charset="0"/>
            </a:endParaRPr>
          </a:p>
        </p:txBody>
      </p:sp>
    </p:spTree>
    <p:extLst>
      <p:ext uri="{BB962C8B-B14F-4D97-AF65-F5344CB8AC3E}">
        <p14:creationId xmlns:p14="http://schemas.microsoft.com/office/powerpoint/2010/main" val="35821994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a:xfrm>
            <a:off x="0" y="76200"/>
            <a:ext cx="8915400" cy="982663"/>
          </a:xfrm>
        </p:spPr>
        <p:txBody>
          <a:bodyPr>
            <a:normAutofit fontScale="90000"/>
          </a:bodyPr>
          <a:lstStyle/>
          <a:p>
            <a:pPr>
              <a:defRPr/>
            </a:pPr>
            <a:r>
              <a:rPr lang="en-US" sz="3600" smtClean="0">
                <a:ea typeface="+mj-ea"/>
              </a:rPr>
              <a:t>Problem: A Device Cannot Establish a Connection Across a Trunk Link</a:t>
            </a:r>
          </a:p>
        </p:txBody>
      </p:sp>
      <p:sp>
        <p:nvSpPr>
          <p:cNvPr id="54275" name="Rectangle 3"/>
          <p:cNvSpPr>
            <a:spLocks noGrp="1" noChangeArrowheads="1"/>
          </p:cNvSpPr>
          <p:nvPr>
            <p:ph type="body" idx="1"/>
          </p:nvPr>
        </p:nvSpPr>
        <p:spPr>
          <a:xfrm>
            <a:off x="455613" y="2054225"/>
            <a:ext cx="8224837" cy="3571875"/>
          </a:xfrm>
        </p:spPr>
        <p:txBody>
          <a:bodyPr>
            <a:normAutofit fontScale="92500" lnSpcReduction="10000"/>
          </a:bodyPr>
          <a:lstStyle/>
          <a:p>
            <a:pPr lvl="1" algn="just">
              <a:spcBef>
                <a:spcPts val="1200"/>
              </a:spcBef>
              <a:spcAft>
                <a:spcPts val="1200"/>
              </a:spcAft>
            </a:pPr>
            <a:r>
              <a:rPr lang="vi-VN"/>
              <a:t>Hãy chắc chắn rằng chế độ trunking cấu hình trên cả hai đầu của liên kết là hợp lệ. Sau đó, chế độ trunking phải được bật hoặc mong muốn trên một đầu và về, mong muốn, hoặc tự động ở đầu bên kia. </a:t>
            </a:r>
            <a:endParaRPr lang="en-US" smtClean="0"/>
          </a:p>
          <a:p>
            <a:pPr lvl="1" algn="just">
              <a:spcBef>
                <a:spcPts val="1200"/>
              </a:spcBef>
              <a:spcAft>
                <a:spcPts val="1200"/>
              </a:spcAft>
            </a:pPr>
            <a:r>
              <a:rPr lang="vi-VN" smtClean="0"/>
              <a:t>Hãy </a:t>
            </a:r>
            <a:r>
              <a:rPr lang="vi-VN"/>
              <a:t>chắc chắn rằng các loại </a:t>
            </a:r>
            <a:r>
              <a:rPr lang="en-US" smtClean="0"/>
              <a:t>Trunk </a:t>
            </a:r>
            <a:r>
              <a:rPr lang="vi-VN" smtClean="0"/>
              <a:t>đóng </a:t>
            </a:r>
            <a:r>
              <a:rPr lang="vi-VN"/>
              <a:t>gói cấu hình trên cả hai đầu của liên kết là hợp lệ. </a:t>
            </a:r>
            <a:endParaRPr lang="en-US" smtClean="0"/>
          </a:p>
          <a:p>
            <a:pPr lvl="1" algn="just">
              <a:spcBef>
                <a:spcPts val="1200"/>
              </a:spcBef>
              <a:spcAft>
                <a:spcPts val="1200"/>
              </a:spcAft>
            </a:pPr>
            <a:r>
              <a:rPr lang="vi-VN" smtClean="0"/>
              <a:t>Trên IEEE 802.1Q</a:t>
            </a:r>
            <a:r>
              <a:rPr lang="en-US" smtClean="0"/>
              <a:t> Trunk</a:t>
            </a:r>
            <a:r>
              <a:rPr lang="vi-VN" smtClean="0"/>
              <a:t>, </a:t>
            </a:r>
            <a:r>
              <a:rPr lang="vi-VN"/>
              <a:t>đảm bảo native VLAN là như nhau trên cả hai đầu của </a:t>
            </a:r>
            <a:r>
              <a:rPr lang="en-US" smtClean="0"/>
              <a:t>Trunk</a:t>
            </a:r>
            <a:r>
              <a:rPr lang="vi-VN" smtClean="0"/>
              <a:t>.</a:t>
            </a:r>
            <a:endParaRPr lang="en-US">
              <a:latin typeface="Helvetica" charset="0"/>
            </a:endParaRPr>
          </a:p>
        </p:txBody>
      </p:sp>
    </p:spTree>
    <p:extLst>
      <p:ext uri="{BB962C8B-B14F-4D97-AF65-F5344CB8AC3E}">
        <p14:creationId xmlns:p14="http://schemas.microsoft.com/office/powerpoint/2010/main" val="12401921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Oval 2"/>
          <p:cNvSpPr>
            <a:spLocks noChangeArrowheads="1"/>
          </p:cNvSpPr>
          <p:nvPr/>
        </p:nvSpPr>
        <p:spPr bwMode="auto">
          <a:xfrm>
            <a:off x="1295400" y="3552825"/>
            <a:ext cx="7162800" cy="2895600"/>
          </a:xfrm>
          <a:prstGeom prst="ellipse">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anchor="ctr">
            <a:spAutoFit/>
          </a:bodyPr>
          <a:lstStyle/>
          <a:p>
            <a:pPr>
              <a:defRPr/>
            </a:pPr>
            <a:endParaRPr lang="en-US">
              <a:latin typeface="Courier" pitchFamily="18" charset="0"/>
              <a:ea typeface="+mn-ea"/>
            </a:endParaRPr>
          </a:p>
        </p:txBody>
      </p:sp>
      <p:sp>
        <p:nvSpPr>
          <p:cNvPr id="58371" name="Line 3"/>
          <p:cNvSpPr>
            <a:spLocks noChangeShapeType="1"/>
          </p:cNvSpPr>
          <p:nvPr/>
        </p:nvSpPr>
        <p:spPr bwMode="auto">
          <a:xfrm>
            <a:off x="4648200" y="4772025"/>
            <a:ext cx="0" cy="10668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58372" name="Line 4"/>
          <p:cNvSpPr>
            <a:spLocks noChangeShapeType="1"/>
          </p:cNvSpPr>
          <p:nvPr/>
        </p:nvSpPr>
        <p:spPr bwMode="auto">
          <a:xfrm>
            <a:off x="2895600" y="4848225"/>
            <a:ext cx="1524000" cy="9906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1028101" name="Rectangle 5"/>
          <p:cNvSpPr>
            <a:spLocks noGrp="1" noChangeArrowheads="1"/>
          </p:cNvSpPr>
          <p:nvPr>
            <p:ph type="title"/>
          </p:nvPr>
        </p:nvSpPr>
        <p:spPr>
          <a:xfrm>
            <a:off x="766763" y="228600"/>
            <a:ext cx="7623175" cy="1143000"/>
          </a:xfrm>
        </p:spPr>
        <p:txBody>
          <a:bodyPr anchorCtr="0"/>
          <a:lstStyle/>
          <a:p>
            <a:pPr>
              <a:defRPr/>
            </a:pPr>
            <a:r>
              <a:rPr lang="en-US" smtClean="0">
                <a:ea typeface="+mj-ea"/>
              </a:rPr>
              <a:t>VLAN Trunking Protocol (VTP)</a:t>
            </a:r>
          </a:p>
        </p:txBody>
      </p:sp>
      <p:sp>
        <p:nvSpPr>
          <p:cNvPr id="58374" name="Rectangle 6"/>
          <p:cNvSpPr>
            <a:spLocks noGrp="1" noChangeArrowheads="1"/>
          </p:cNvSpPr>
          <p:nvPr>
            <p:ph type="body" idx="1"/>
          </p:nvPr>
        </p:nvSpPr>
        <p:spPr>
          <a:xfrm>
            <a:off x="381000" y="1600200"/>
            <a:ext cx="8223250" cy="1981200"/>
          </a:xfrm>
          <a:noFill/>
        </p:spPr>
        <p:txBody>
          <a:bodyPr lIns="87480" tIns="42847" rIns="87480" bIns="42847"/>
          <a:lstStyle/>
          <a:p>
            <a:pPr lvl="1" defTabSz="869950"/>
            <a:r>
              <a:rPr lang="vi-VN" sz="1800"/>
              <a:t>Một hệ thống tin nhắn rằng quảng cáo thông tin cấu hình VLAN </a:t>
            </a:r>
            <a:endParaRPr lang="en-US" sz="1800" smtClean="0"/>
          </a:p>
          <a:p>
            <a:pPr lvl="1" defTabSz="869950"/>
            <a:r>
              <a:rPr lang="vi-VN" sz="1800" smtClean="0"/>
              <a:t>Duy </a:t>
            </a:r>
            <a:r>
              <a:rPr lang="vi-VN" sz="1800"/>
              <a:t>trì tính nhất quán cấu hình VLAN trong suốt một miền quản trị thông thường </a:t>
            </a:r>
            <a:r>
              <a:rPr lang="vi-VN" sz="1800" smtClean="0"/>
              <a:t>VTP </a:t>
            </a:r>
            <a:r>
              <a:rPr lang="vi-VN" sz="1800"/>
              <a:t>gửi quảng cáo trên chỉ có cổng trunk </a:t>
            </a:r>
            <a:endParaRPr lang="en-US" sz="1800" smtClean="0"/>
          </a:p>
          <a:p>
            <a:pPr lvl="1" defTabSz="869950"/>
            <a:r>
              <a:rPr lang="en-US" sz="1800" smtClean="0"/>
              <a:t>Trunk</a:t>
            </a:r>
            <a:r>
              <a:rPr lang="vi-VN" sz="1800" smtClean="0"/>
              <a:t> </a:t>
            </a:r>
            <a:r>
              <a:rPr lang="vi-VN" sz="1800"/>
              <a:t>hỗ trợ phương tiện truyền thông hỗn hợp (Fast Ethernet, FDDI, ATM)</a:t>
            </a:r>
            <a:endParaRPr lang="en-US" sz="2600">
              <a:latin typeface="Helvetica" charset="0"/>
            </a:endParaRPr>
          </a:p>
        </p:txBody>
      </p:sp>
      <p:pic>
        <p:nvPicPr>
          <p:cNvPr id="58375"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467225"/>
            <a:ext cx="846138" cy="43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376"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467225"/>
            <a:ext cx="846138" cy="43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377"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838825"/>
            <a:ext cx="846138" cy="43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378" name="Line 10"/>
          <p:cNvSpPr>
            <a:spLocks noChangeShapeType="1"/>
          </p:cNvSpPr>
          <p:nvPr/>
        </p:nvSpPr>
        <p:spPr bwMode="auto">
          <a:xfrm flipH="1">
            <a:off x="5029200" y="4772025"/>
            <a:ext cx="1219200" cy="10668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p>
        </p:txBody>
      </p:sp>
      <p:pic>
        <p:nvPicPr>
          <p:cNvPr id="58379"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467225"/>
            <a:ext cx="846138" cy="43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380" name="Rectangle 12"/>
          <p:cNvSpPr>
            <a:spLocks noChangeArrowheads="1"/>
          </p:cNvSpPr>
          <p:nvPr/>
        </p:nvSpPr>
        <p:spPr bwMode="auto">
          <a:xfrm>
            <a:off x="5005388" y="5762625"/>
            <a:ext cx="2368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a:latin typeface="Helvetica" charset="0"/>
              </a:rPr>
              <a:t> 1.</a:t>
            </a:r>
            <a:r>
              <a:rPr lang="ja-JP" altLang="en-US">
                <a:latin typeface="Helvetica" charset="0"/>
              </a:rPr>
              <a:t>“</a:t>
            </a:r>
            <a:r>
              <a:rPr lang="en-US">
                <a:latin typeface="Helvetica" charset="0"/>
              </a:rPr>
              <a:t>new vlan added</a:t>
            </a:r>
            <a:r>
              <a:rPr lang="ja-JP" altLang="en-US">
                <a:latin typeface="Helvetica" charset="0"/>
              </a:rPr>
              <a:t>”</a:t>
            </a:r>
            <a:endParaRPr lang="en-US">
              <a:latin typeface="Helvetica" charset="0"/>
            </a:endParaRPr>
          </a:p>
        </p:txBody>
      </p:sp>
      <p:sp>
        <p:nvSpPr>
          <p:cNvPr id="58381" name="Line 13"/>
          <p:cNvSpPr>
            <a:spLocks noChangeShapeType="1"/>
          </p:cNvSpPr>
          <p:nvPr/>
        </p:nvSpPr>
        <p:spPr bwMode="auto">
          <a:xfrm flipH="1" flipV="1">
            <a:off x="3962400" y="5305425"/>
            <a:ext cx="457200" cy="30480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58382" name="Line 14"/>
          <p:cNvSpPr>
            <a:spLocks noChangeShapeType="1"/>
          </p:cNvSpPr>
          <p:nvPr/>
        </p:nvSpPr>
        <p:spPr bwMode="auto">
          <a:xfrm rot="5400000" flipH="1" flipV="1">
            <a:off x="4762500" y="5191125"/>
            <a:ext cx="381000" cy="45720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58383" name="Line 15"/>
          <p:cNvSpPr>
            <a:spLocks noChangeShapeType="1"/>
          </p:cNvSpPr>
          <p:nvPr/>
        </p:nvSpPr>
        <p:spPr bwMode="auto">
          <a:xfrm flipH="1" flipV="1">
            <a:off x="4495800" y="5000625"/>
            <a:ext cx="0" cy="53340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58384" name="Rectangle 16"/>
          <p:cNvSpPr>
            <a:spLocks noChangeArrowheads="1"/>
          </p:cNvSpPr>
          <p:nvPr/>
        </p:nvSpPr>
        <p:spPr bwMode="auto">
          <a:xfrm>
            <a:off x="2644775" y="4010025"/>
            <a:ext cx="4108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a:latin typeface="Helvetica" charset="0"/>
              </a:rPr>
              <a:t>3.Sync to the latest vlan information</a:t>
            </a:r>
          </a:p>
        </p:txBody>
      </p:sp>
      <p:sp>
        <p:nvSpPr>
          <p:cNvPr id="58385" name="Rectangle 17"/>
          <p:cNvSpPr>
            <a:spLocks noChangeArrowheads="1"/>
          </p:cNvSpPr>
          <p:nvPr/>
        </p:nvSpPr>
        <p:spPr bwMode="auto">
          <a:xfrm>
            <a:off x="4343400" y="5457825"/>
            <a:ext cx="381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r>
              <a:rPr lang="en-US">
                <a:latin typeface="Helvetica" charset="0"/>
              </a:rPr>
              <a:t>2</a:t>
            </a:r>
          </a:p>
        </p:txBody>
      </p:sp>
      <p:sp>
        <p:nvSpPr>
          <p:cNvPr id="58386" name="Rectangle 18"/>
          <p:cNvSpPr>
            <a:spLocks noChangeArrowheads="1"/>
          </p:cNvSpPr>
          <p:nvPr/>
        </p:nvSpPr>
        <p:spPr bwMode="auto">
          <a:xfrm>
            <a:off x="3567113" y="3629025"/>
            <a:ext cx="23812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a:latin typeface="Helvetica" charset="0"/>
              </a:rPr>
              <a:t>VTP Domain </a:t>
            </a:r>
            <a:r>
              <a:rPr lang="ja-JP" altLang="en-US">
                <a:latin typeface="Helvetica" charset="0"/>
              </a:rPr>
              <a:t>“</a:t>
            </a:r>
            <a:r>
              <a:rPr lang="en-US">
                <a:latin typeface="Helvetica" charset="0"/>
              </a:rPr>
              <a:t>ICND</a:t>
            </a:r>
            <a:r>
              <a:rPr lang="ja-JP" altLang="en-US">
                <a:latin typeface="Helvetica" charset="0"/>
              </a:rPr>
              <a:t>”</a:t>
            </a:r>
            <a:endParaRPr lang="en-US">
              <a:latin typeface="Helvetica" charset="0"/>
            </a:endParaRPr>
          </a:p>
        </p:txBody>
      </p:sp>
    </p:spTree>
    <p:extLst>
      <p:ext uri="{BB962C8B-B14F-4D97-AF65-F5344CB8AC3E}">
        <p14:creationId xmlns:p14="http://schemas.microsoft.com/office/powerpoint/2010/main" val="410280938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Arial" charset="0"/>
              </a:rPr>
              <a:t>MAC Database </a:t>
            </a:r>
            <a:r>
              <a:rPr lang="en-US" dirty="0" smtClean="0">
                <a:solidFill>
                  <a:srgbClr val="000000"/>
                </a:solidFill>
                <a:latin typeface="Arial" charset="0"/>
              </a:rPr>
              <a:t>Instability</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8</a:t>
            </a:fld>
            <a:endParaRPr lang="en-GB"/>
          </a:p>
        </p:txBody>
      </p:sp>
      <p:sp>
        <p:nvSpPr>
          <p:cNvPr id="4" name="Content Placeholder 3"/>
          <p:cNvSpPr>
            <a:spLocks noGrp="1"/>
          </p:cNvSpPr>
          <p:nvPr>
            <p:ph sz="quarter" idx="1"/>
          </p:nvPr>
        </p:nvSpPr>
        <p:spPr>
          <a:xfrm>
            <a:off x="612648" y="1600200"/>
            <a:ext cx="8153400" cy="1900808"/>
          </a:xfrm>
        </p:spPr>
        <p:txBody>
          <a:bodyPr>
            <a:noAutofit/>
          </a:bodyPr>
          <a:lstStyle/>
          <a:p>
            <a:pPr marL="173038" indent="-173038" algn="just">
              <a:buClr>
                <a:schemeClr val="folHlink"/>
              </a:buClr>
            </a:pPr>
            <a:r>
              <a:rPr lang="en-US" sz="1800" smtClean="0"/>
              <a:t> </a:t>
            </a:r>
            <a:r>
              <a:rPr lang="vi-VN" sz="1800" smtClean="0"/>
              <a:t>Máy </a:t>
            </a:r>
            <a:r>
              <a:rPr lang="vi-VN" sz="1800"/>
              <a:t>chủ X sẽ gửi một khung unicast đến router Y</a:t>
            </a:r>
            <a:r>
              <a:rPr lang="vi-VN" sz="1800" smtClean="0"/>
              <a:t>.</a:t>
            </a:r>
            <a:endParaRPr lang="en-US" sz="1800" smtClean="0"/>
          </a:p>
          <a:p>
            <a:pPr marL="173038" indent="-173038" algn="just">
              <a:buClr>
                <a:schemeClr val="folHlink"/>
              </a:buClr>
            </a:pPr>
            <a:r>
              <a:rPr lang="vi-VN" sz="1800" smtClean="0"/>
              <a:t> Địa </a:t>
            </a:r>
            <a:r>
              <a:rPr lang="vi-VN" sz="1800"/>
              <a:t>chỉ MAC của router Y đã không được học bằng hoặc chuyển đổi. </a:t>
            </a:r>
            <a:endParaRPr lang="en-US" sz="1800" smtClean="0"/>
          </a:p>
          <a:p>
            <a:pPr marL="173038" indent="-173038" algn="just">
              <a:buClr>
                <a:schemeClr val="folHlink"/>
              </a:buClr>
            </a:pPr>
            <a:r>
              <a:rPr lang="vi-VN" sz="1800" smtClean="0"/>
              <a:t>Thiết </a:t>
            </a:r>
            <a:r>
              <a:rPr lang="vi-VN" sz="1800"/>
              <a:t>bị chuyển mạch A và B biết địa chỉ MAC của máy chủ X trên cổng 0. </a:t>
            </a:r>
            <a:endParaRPr lang="en-US" sz="1800" smtClean="0"/>
          </a:p>
          <a:p>
            <a:pPr marL="173038" indent="-173038" algn="just">
              <a:buClr>
                <a:schemeClr val="folHlink"/>
              </a:buClr>
            </a:pPr>
            <a:r>
              <a:rPr lang="vi-VN" sz="1800" smtClean="0"/>
              <a:t>Khung </a:t>
            </a:r>
            <a:r>
              <a:rPr lang="vi-VN" sz="1800"/>
              <a:t>đến router Y tràn ngập. </a:t>
            </a:r>
            <a:endParaRPr lang="en-US" sz="1800" smtClean="0"/>
          </a:p>
          <a:p>
            <a:pPr marL="173038" indent="-173038" algn="just">
              <a:buClr>
                <a:schemeClr val="folHlink"/>
              </a:buClr>
            </a:pPr>
            <a:r>
              <a:rPr lang="vi-VN" sz="1800" smtClean="0"/>
              <a:t>Thiết </a:t>
            </a:r>
            <a:r>
              <a:rPr lang="vi-VN" sz="1800"/>
              <a:t>bị chuyển mạch A và B không học địa chỉ MAC </a:t>
            </a:r>
            <a:r>
              <a:rPr lang="vi-VN" sz="1800" smtClean="0"/>
              <a:t>đúng của </a:t>
            </a:r>
            <a:r>
              <a:rPr lang="vi-VN" sz="1800"/>
              <a:t>máy chủ X trên cổng 1.</a:t>
            </a:r>
            <a:r>
              <a:rPr lang="en-US" sz="1800" smtClean="0">
                <a:solidFill>
                  <a:schemeClr val="accent1"/>
                </a:solidFill>
                <a:sym typeface="Wingdings 2" charset="0"/>
              </a:rPr>
              <a:t> </a:t>
            </a:r>
            <a:endParaRPr lang="en-US" sz="1800" dirty="0">
              <a:latin typeface="Arial" charset="0"/>
            </a:endParaRP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62" y="3949057"/>
            <a:ext cx="7345363" cy="29089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21265679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a:xfrm>
            <a:off x="766763" y="228600"/>
            <a:ext cx="7623175" cy="1143000"/>
          </a:xfrm>
        </p:spPr>
        <p:txBody>
          <a:bodyPr lIns="73286" tIns="35749" rIns="73286" bIns="35749" anchorCtr="0"/>
          <a:lstStyle/>
          <a:p>
            <a:pPr>
              <a:defRPr/>
            </a:pPr>
            <a:r>
              <a:rPr lang="en-US" smtClean="0">
                <a:ea typeface="+mj-ea"/>
              </a:rPr>
              <a:t>VTP Modes</a:t>
            </a:r>
          </a:p>
        </p:txBody>
      </p:sp>
      <p:sp>
        <p:nvSpPr>
          <p:cNvPr id="1030147" name="Line 3"/>
          <p:cNvSpPr>
            <a:spLocks noChangeShapeType="1"/>
          </p:cNvSpPr>
          <p:nvPr/>
        </p:nvSpPr>
        <p:spPr bwMode="auto">
          <a:xfrm>
            <a:off x="3489325" y="4583113"/>
            <a:ext cx="1787525"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Courier" pitchFamily="18" charset="0"/>
              <a:ea typeface="+mn-ea"/>
            </a:endParaRPr>
          </a:p>
        </p:txBody>
      </p:sp>
      <p:sp>
        <p:nvSpPr>
          <p:cNvPr id="1030148" name="Line 4"/>
          <p:cNvSpPr>
            <a:spLocks noChangeShapeType="1"/>
          </p:cNvSpPr>
          <p:nvPr/>
        </p:nvSpPr>
        <p:spPr bwMode="auto">
          <a:xfrm flipV="1">
            <a:off x="3155950" y="2895600"/>
            <a:ext cx="1111250" cy="1481138"/>
          </a:xfrm>
          <a:prstGeom prst="line">
            <a:avLst/>
          </a:prstGeom>
          <a:noFill/>
          <a:ln w="38100">
            <a:solidFill>
              <a:schemeClr val="accent2"/>
            </a:solidFill>
            <a:round/>
            <a:headEnd type="none" w="sm" len="sm"/>
            <a:tailEnd type="none" w="sm" len="sm"/>
          </a:ln>
          <a:effectLst>
            <a:outerShdw dist="28398" dir="3806097" algn="ctr" rotWithShape="0">
              <a:schemeClr val="bg2"/>
            </a:outerShdw>
          </a:effectLst>
        </p:spPr>
        <p:txBody>
          <a:bodyPr wrap="none" anchor="ctr"/>
          <a:lstStyle/>
          <a:p>
            <a:pPr>
              <a:defRPr/>
            </a:pPr>
            <a:endParaRPr lang="en-US">
              <a:latin typeface="Courier" pitchFamily="18" charset="0"/>
              <a:ea typeface="+mn-ea"/>
            </a:endParaRPr>
          </a:p>
        </p:txBody>
      </p:sp>
      <p:sp>
        <p:nvSpPr>
          <p:cNvPr id="1030149" name="Line 5"/>
          <p:cNvSpPr>
            <a:spLocks noChangeShapeType="1"/>
          </p:cNvSpPr>
          <p:nvPr/>
        </p:nvSpPr>
        <p:spPr bwMode="auto">
          <a:xfrm flipH="1" flipV="1">
            <a:off x="4606925" y="3067050"/>
            <a:ext cx="1003300" cy="1241425"/>
          </a:xfrm>
          <a:prstGeom prst="line">
            <a:avLst/>
          </a:prstGeom>
          <a:noFill/>
          <a:ln w="38100">
            <a:solidFill>
              <a:schemeClr val="accent2"/>
            </a:solidFill>
            <a:round/>
            <a:headEnd type="none" w="sm" len="sm"/>
            <a:tailEnd type="none" w="sm" len="sm"/>
          </a:ln>
          <a:effectLst>
            <a:outerShdw dist="25400" dir="5400000" algn="ctr" rotWithShape="0">
              <a:schemeClr val="bg2"/>
            </a:outerShdw>
          </a:effectLst>
        </p:spPr>
        <p:txBody>
          <a:bodyPr wrap="none" anchor="ctr"/>
          <a:lstStyle/>
          <a:p>
            <a:pPr>
              <a:defRPr/>
            </a:pPr>
            <a:endParaRPr lang="en-US">
              <a:latin typeface="Courier" pitchFamily="18" charset="0"/>
              <a:ea typeface="+mn-ea"/>
            </a:endParaRPr>
          </a:p>
        </p:txBody>
      </p:sp>
      <p:sp>
        <p:nvSpPr>
          <p:cNvPr id="1030150" name="Oval 6"/>
          <p:cNvSpPr>
            <a:spLocks noChangeArrowheads="1"/>
          </p:cNvSpPr>
          <p:nvPr/>
        </p:nvSpPr>
        <p:spPr bwMode="auto">
          <a:xfrm>
            <a:off x="3657600" y="2209800"/>
            <a:ext cx="1447800" cy="1143000"/>
          </a:xfrm>
          <a:prstGeom prst="ellipse">
            <a:avLst/>
          </a:prstGeom>
          <a:solidFill>
            <a:srgbClr val="99CCFF"/>
          </a:solidFill>
          <a:ln w="19050">
            <a:solidFill>
              <a:srgbClr val="99CCFF"/>
            </a:solidFill>
            <a:round/>
            <a:headEnd/>
            <a:tailEnd/>
          </a:ln>
          <a:effectLst>
            <a:outerShdw dist="35921" dir="2700000" algn="ctr" rotWithShape="0">
              <a:schemeClr val="bg2"/>
            </a:outerShdw>
          </a:effectLst>
        </p:spPr>
        <p:txBody>
          <a:bodyPr wrap="none" lIns="73025" tIns="36512" rIns="73025" bIns="36512" anchor="ctr"/>
          <a:lstStyle/>
          <a:p>
            <a:pPr>
              <a:defRPr/>
            </a:pPr>
            <a:endParaRPr lang="en-US">
              <a:latin typeface="Courier" pitchFamily="18" charset="0"/>
              <a:ea typeface="+mn-ea"/>
            </a:endParaRPr>
          </a:p>
        </p:txBody>
      </p:sp>
      <p:sp>
        <p:nvSpPr>
          <p:cNvPr id="59399" name="Rectangle 7"/>
          <p:cNvSpPr>
            <a:spLocks noChangeArrowheads="1"/>
          </p:cNvSpPr>
          <p:nvPr/>
        </p:nvSpPr>
        <p:spPr bwMode="auto">
          <a:xfrm rot="11148">
            <a:off x="3959225" y="2592388"/>
            <a:ext cx="917575" cy="379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3671" tIns="51836" rIns="103671" bIns="51836">
            <a:spAutoFit/>
          </a:bodyPr>
          <a:lstStyle/>
          <a:p>
            <a:pPr algn="l" defTabSz="1030288"/>
            <a:r>
              <a:rPr lang="en-US">
                <a:latin typeface="Helvetica" charset="0"/>
              </a:rPr>
              <a:t>Server</a:t>
            </a:r>
          </a:p>
        </p:txBody>
      </p:sp>
      <p:sp>
        <p:nvSpPr>
          <p:cNvPr id="1030152" name="Oval 8"/>
          <p:cNvSpPr>
            <a:spLocks noChangeArrowheads="1"/>
          </p:cNvSpPr>
          <p:nvPr/>
        </p:nvSpPr>
        <p:spPr bwMode="auto">
          <a:xfrm>
            <a:off x="2362200" y="4108450"/>
            <a:ext cx="1447800" cy="1198563"/>
          </a:xfrm>
          <a:prstGeom prst="ellipse">
            <a:avLst/>
          </a:prstGeom>
          <a:solidFill>
            <a:srgbClr val="99CCFF"/>
          </a:solidFill>
          <a:ln w="19050">
            <a:solidFill>
              <a:srgbClr val="99CCFF"/>
            </a:solidFill>
            <a:round/>
            <a:headEnd/>
            <a:tailEnd/>
          </a:ln>
          <a:effectLst>
            <a:outerShdw dist="35921" dir="2700000" algn="ctr" rotWithShape="0">
              <a:schemeClr val="bg2"/>
            </a:outerShdw>
          </a:effectLst>
        </p:spPr>
        <p:txBody>
          <a:bodyPr wrap="none" lIns="73025" tIns="36512" rIns="73025" bIns="36512" anchor="ctr"/>
          <a:lstStyle/>
          <a:p>
            <a:pPr>
              <a:defRPr/>
            </a:pPr>
            <a:endParaRPr lang="en-US">
              <a:latin typeface="Courier" pitchFamily="18" charset="0"/>
              <a:ea typeface="+mn-ea"/>
            </a:endParaRPr>
          </a:p>
        </p:txBody>
      </p:sp>
      <p:sp>
        <p:nvSpPr>
          <p:cNvPr id="1030153" name="Oval 9"/>
          <p:cNvSpPr>
            <a:spLocks noChangeArrowheads="1"/>
          </p:cNvSpPr>
          <p:nvPr/>
        </p:nvSpPr>
        <p:spPr bwMode="auto">
          <a:xfrm>
            <a:off x="4800600" y="4108450"/>
            <a:ext cx="1524000" cy="1198563"/>
          </a:xfrm>
          <a:prstGeom prst="ellipse">
            <a:avLst/>
          </a:prstGeom>
          <a:solidFill>
            <a:srgbClr val="99CCFF"/>
          </a:solidFill>
          <a:ln w="19050">
            <a:solidFill>
              <a:srgbClr val="99CCFF"/>
            </a:solidFill>
            <a:round/>
            <a:headEnd/>
            <a:tailEnd/>
          </a:ln>
          <a:effectLst>
            <a:outerShdw dist="35921" dir="2700000" algn="ctr" rotWithShape="0">
              <a:schemeClr val="bg2"/>
            </a:outerShdw>
          </a:effectLst>
        </p:spPr>
        <p:txBody>
          <a:bodyPr wrap="none" lIns="73025" tIns="36512" rIns="73025" bIns="36512" anchor="ctr"/>
          <a:lstStyle/>
          <a:p>
            <a:pPr>
              <a:defRPr/>
            </a:pPr>
            <a:endParaRPr lang="en-US">
              <a:latin typeface="Courier" pitchFamily="18" charset="0"/>
              <a:ea typeface="+mn-ea"/>
            </a:endParaRPr>
          </a:p>
        </p:txBody>
      </p:sp>
      <p:sp>
        <p:nvSpPr>
          <p:cNvPr id="59402" name="Rectangle 10"/>
          <p:cNvSpPr>
            <a:spLocks noChangeArrowheads="1"/>
          </p:cNvSpPr>
          <p:nvPr/>
        </p:nvSpPr>
        <p:spPr bwMode="auto">
          <a:xfrm rot="-73329">
            <a:off x="2667000" y="4489450"/>
            <a:ext cx="841375" cy="37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3671" tIns="51836" rIns="103671" bIns="51836">
            <a:spAutoFit/>
          </a:bodyPr>
          <a:lstStyle/>
          <a:p>
            <a:pPr algn="l" defTabSz="1030288"/>
            <a:r>
              <a:rPr lang="en-US">
                <a:latin typeface="Helvetica" charset="0"/>
              </a:rPr>
              <a:t>Client</a:t>
            </a:r>
          </a:p>
        </p:txBody>
      </p:sp>
      <p:sp>
        <p:nvSpPr>
          <p:cNvPr id="59403" name="Rectangle 11"/>
          <p:cNvSpPr>
            <a:spLocks noChangeArrowheads="1"/>
          </p:cNvSpPr>
          <p:nvPr/>
        </p:nvSpPr>
        <p:spPr bwMode="auto">
          <a:xfrm>
            <a:off x="4800600" y="4540250"/>
            <a:ext cx="1485900"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spAutoFit/>
          </a:bodyPr>
          <a:lstStyle/>
          <a:p>
            <a:pPr algn="l" defTabSz="1028700"/>
            <a:r>
              <a:rPr lang="en-US">
                <a:latin typeface="Helvetica" charset="0"/>
              </a:rPr>
              <a:t>Transparent</a:t>
            </a:r>
          </a:p>
        </p:txBody>
      </p:sp>
      <p:sp>
        <p:nvSpPr>
          <p:cNvPr id="59404" name="Text Box 12"/>
          <p:cNvSpPr txBox="1">
            <a:spLocks noChangeArrowheads="1"/>
          </p:cNvSpPr>
          <p:nvPr/>
        </p:nvSpPr>
        <p:spPr bwMode="auto">
          <a:xfrm>
            <a:off x="609600" y="4032250"/>
            <a:ext cx="3810000" cy="122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spAutoFit/>
          </a:bodyPr>
          <a:lstStyle>
            <a:lvl1pPr marL="171450" indent="-171450" defTabSz="1028700">
              <a:defRPr b="1">
                <a:solidFill>
                  <a:schemeClr val="tx1"/>
                </a:solidFill>
                <a:latin typeface="Courier" charset="0"/>
                <a:ea typeface="ＭＳ Ｐゴシック" charset="0"/>
              </a:defRPr>
            </a:lvl1pPr>
            <a:lvl2pPr marL="742950" indent="-285750" defTabSz="1028700">
              <a:defRPr b="1">
                <a:solidFill>
                  <a:schemeClr val="tx1"/>
                </a:solidFill>
                <a:latin typeface="Courier" charset="0"/>
                <a:ea typeface="ＭＳ Ｐゴシック" charset="0"/>
              </a:defRPr>
            </a:lvl2pPr>
            <a:lvl3pPr marL="1143000" indent="-228600" defTabSz="1028700">
              <a:defRPr b="1">
                <a:solidFill>
                  <a:schemeClr val="tx1"/>
                </a:solidFill>
                <a:latin typeface="Courier" charset="0"/>
                <a:ea typeface="ＭＳ Ｐゴシック" charset="0"/>
              </a:defRPr>
            </a:lvl3pPr>
            <a:lvl4pPr marL="1600200" indent="-228600" defTabSz="1028700">
              <a:defRPr b="1">
                <a:solidFill>
                  <a:schemeClr val="tx1"/>
                </a:solidFill>
                <a:latin typeface="Courier" charset="0"/>
                <a:ea typeface="ＭＳ Ｐゴシック" charset="0"/>
              </a:defRPr>
            </a:lvl4pPr>
            <a:lvl5pPr marL="2057400" indent="-228600" defTabSz="1028700">
              <a:defRPr b="1">
                <a:solidFill>
                  <a:schemeClr val="tx1"/>
                </a:solidFill>
                <a:latin typeface="Courier" charset="0"/>
                <a:ea typeface="ＭＳ Ｐゴシック" charset="0"/>
              </a:defRPr>
            </a:lvl5pPr>
            <a:lvl6pPr marL="2514600" indent="-228600" algn="ctr" defTabSz="1028700"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defTabSz="1028700"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defTabSz="1028700"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defTabSz="1028700" eaLnBrk="0" fontAlgn="base" hangingPunct="0">
              <a:spcBef>
                <a:spcPct val="0"/>
              </a:spcBef>
              <a:spcAft>
                <a:spcPct val="0"/>
              </a:spcAft>
              <a:defRPr b="1">
                <a:solidFill>
                  <a:schemeClr val="tx1"/>
                </a:solidFill>
                <a:latin typeface="Courier" charset="0"/>
                <a:ea typeface="ＭＳ Ｐゴシック" charset="0"/>
              </a:defRPr>
            </a:lvl9pPr>
          </a:lstStyle>
          <a:p>
            <a:pPr algn="l">
              <a:buClr>
                <a:schemeClr val="accent1"/>
              </a:buClr>
              <a:buFontTx/>
              <a:buChar char="•"/>
            </a:pPr>
            <a:r>
              <a:rPr lang="en-US" sz="1500">
                <a:latin typeface="Helvetica" charset="0"/>
              </a:rPr>
              <a:t>Forwards </a:t>
            </a:r>
            <a:br>
              <a:rPr lang="en-US" sz="1500">
                <a:latin typeface="Helvetica" charset="0"/>
              </a:rPr>
            </a:br>
            <a:r>
              <a:rPr lang="en-US" sz="1500">
                <a:latin typeface="Helvetica" charset="0"/>
              </a:rPr>
              <a:t> advertisements</a:t>
            </a:r>
          </a:p>
          <a:p>
            <a:pPr algn="l">
              <a:buClr>
                <a:schemeClr val="accent1"/>
              </a:buClr>
              <a:buFontTx/>
              <a:buChar char="•"/>
            </a:pPr>
            <a:r>
              <a:rPr lang="en-US" sz="1500">
                <a:latin typeface="Helvetica" charset="0"/>
              </a:rPr>
              <a:t>Synchronize</a:t>
            </a:r>
          </a:p>
          <a:p>
            <a:pPr algn="l">
              <a:buClr>
                <a:schemeClr val="accent1"/>
              </a:buClr>
              <a:buFontTx/>
              <a:buChar char="•"/>
            </a:pPr>
            <a:r>
              <a:rPr lang="en-US" sz="1500">
                <a:latin typeface="Helvetica" charset="0"/>
              </a:rPr>
              <a:t>Not saved in </a:t>
            </a:r>
            <a:br>
              <a:rPr lang="en-US" sz="1500">
                <a:latin typeface="Helvetica" charset="0"/>
              </a:rPr>
            </a:br>
            <a:r>
              <a:rPr lang="en-US" sz="1500">
                <a:latin typeface="Helvetica" charset="0"/>
              </a:rPr>
              <a:t>NVRAM</a:t>
            </a:r>
            <a:endParaRPr lang="en-US" sz="1500"/>
          </a:p>
        </p:txBody>
      </p:sp>
      <p:sp>
        <p:nvSpPr>
          <p:cNvPr id="59405" name="Text Box 13"/>
          <p:cNvSpPr txBox="1">
            <a:spLocks noChangeArrowheads="1"/>
          </p:cNvSpPr>
          <p:nvPr/>
        </p:nvSpPr>
        <p:spPr bwMode="auto">
          <a:xfrm>
            <a:off x="6400800" y="1822450"/>
            <a:ext cx="1828800" cy="168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spAutoFit/>
          </a:bodyPr>
          <a:lstStyle>
            <a:lvl1pPr marL="114300" indent="-114300" defTabSz="1028700">
              <a:defRPr b="1">
                <a:solidFill>
                  <a:schemeClr val="tx1"/>
                </a:solidFill>
                <a:latin typeface="Courier" charset="0"/>
                <a:ea typeface="ＭＳ Ｐゴシック" charset="0"/>
              </a:defRPr>
            </a:lvl1pPr>
            <a:lvl2pPr marL="742950" indent="-285750" defTabSz="1028700">
              <a:defRPr b="1">
                <a:solidFill>
                  <a:schemeClr val="tx1"/>
                </a:solidFill>
                <a:latin typeface="Courier" charset="0"/>
                <a:ea typeface="ＭＳ Ｐゴシック" charset="0"/>
              </a:defRPr>
            </a:lvl2pPr>
            <a:lvl3pPr marL="1143000" indent="-228600" defTabSz="1028700">
              <a:defRPr b="1">
                <a:solidFill>
                  <a:schemeClr val="tx1"/>
                </a:solidFill>
                <a:latin typeface="Courier" charset="0"/>
                <a:ea typeface="ＭＳ Ｐゴシック" charset="0"/>
              </a:defRPr>
            </a:lvl3pPr>
            <a:lvl4pPr marL="1600200" indent="-228600" defTabSz="1028700">
              <a:defRPr b="1">
                <a:solidFill>
                  <a:schemeClr val="tx1"/>
                </a:solidFill>
                <a:latin typeface="Courier" charset="0"/>
                <a:ea typeface="ＭＳ Ｐゴシック" charset="0"/>
              </a:defRPr>
            </a:lvl4pPr>
            <a:lvl5pPr marL="2057400" indent="-228600" defTabSz="1028700">
              <a:defRPr b="1">
                <a:solidFill>
                  <a:schemeClr val="tx1"/>
                </a:solidFill>
                <a:latin typeface="Courier" charset="0"/>
                <a:ea typeface="ＭＳ Ｐゴシック" charset="0"/>
              </a:defRPr>
            </a:lvl5pPr>
            <a:lvl6pPr marL="2514600" indent="-228600" algn="ctr" defTabSz="1028700"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defTabSz="1028700"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defTabSz="1028700"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defTabSz="1028700" eaLnBrk="0" fontAlgn="base" hangingPunct="0">
              <a:spcBef>
                <a:spcPct val="0"/>
              </a:spcBef>
              <a:spcAft>
                <a:spcPct val="0"/>
              </a:spcAft>
              <a:defRPr b="1">
                <a:solidFill>
                  <a:schemeClr val="tx1"/>
                </a:solidFill>
                <a:latin typeface="Courier" charset="0"/>
                <a:ea typeface="ＭＳ Ｐゴシック" charset="0"/>
              </a:defRPr>
            </a:lvl9pPr>
          </a:lstStyle>
          <a:p>
            <a:pPr algn="l">
              <a:buClr>
                <a:schemeClr val="accent1"/>
              </a:buClr>
              <a:buFontTx/>
              <a:buChar char="•"/>
            </a:pPr>
            <a:r>
              <a:rPr lang="en-US" sz="1500">
                <a:latin typeface="Helvetica" charset="0"/>
              </a:rPr>
              <a:t>Create vlans</a:t>
            </a:r>
          </a:p>
          <a:p>
            <a:pPr algn="l">
              <a:buClr>
                <a:schemeClr val="accent1"/>
              </a:buClr>
              <a:buFontTx/>
              <a:buChar char="•"/>
            </a:pPr>
            <a:r>
              <a:rPr lang="en-US" sz="1500">
                <a:latin typeface="Helvetica" charset="0"/>
              </a:rPr>
              <a:t>Modify vlans</a:t>
            </a:r>
          </a:p>
          <a:p>
            <a:pPr algn="l">
              <a:buClr>
                <a:schemeClr val="accent1"/>
              </a:buClr>
              <a:buFontTx/>
              <a:buChar char="•"/>
            </a:pPr>
            <a:r>
              <a:rPr lang="en-US" sz="1500">
                <a:latin typeface="Helvetica" charset="0"/>
              </a:rPr>
              <a:t>Delete vlans</a:t>
            </a:r>
          </a:p>
          <a:p>
            <a:pPr algn="l">
              <a:buClr>
                <a:schemeClr val="accent1"/>
              </a:buClr>
              <a:buFontTx/>
              <a:buChar char="•"/>
            </a:pPr>
            <a:r>
              <a:rPr lang="en-US" sz="1500">
                <a:latin typeface="Helvetica" charset="0"/>
              </a:rPr>
              <a:t>Sends/forwards </a:t>
            </a:r>
            <a:br>
              <a:rPr lang="en-US" sz="1500">
                <a:latin typeface="Helvetica" charset="0"/>
              </a:rPr>
            </a:br>
            <a:r>
              <a:rPr lang="en-US" sz="1500">
                <a:latin typeface="Helvetica" charset="0"/>
              </a:rPr>
              <a:t>advertisements</a:t>
            </a:r>
          </a:p>
          <a:p>
            <a:pPr algn="l">
              <a:buClr>
                <a:schemeClr val="accent1"/>
              </a:buClr>
              <a:buFontTx/>
              <a:buChar char="•"/>
            </a:pPr>
            <a:r>
              <a:rPr lang="en-US" sz="1500">
                <a:latin typeface="Helvetica" charset="0"/>
              </a:rPr>
              <a:t>Synchronize</a:t>
            </a:r>
          </a:p>
          <a:p>
            <a:pPr algn="l">
              <a:buClr>
                <a:schemeClr val="accent1"/>
              </a:buClr>
              <a:buFontTx/>
              <a:buChar char="•"/>
            </a:pPr>
            <a:r>
              <a:rPr lang="en-US" sz="1500">
                <a:latin typeface="Helvetica" charset="0"/>
              </a:rPr>
              <a:t>Saved in NVRAM</a:t>
            </a:r>
            <a:endParaRPr lang="en-US" sz="1500"/>
          </a:p>
        </p:txBody>
      </p:sp>
      <p:sp>
        <p:nvSpPr>
          <p:cNvPr id="59406" name="Text Box 14"/>
          <p:cNvSpPr txBox="1">
            <a:spLocks noChangeArrowheads="1"/>
          </p:cNvSpPr>
          <p:nvPr/>
        </p:nvSpPr>
        <p:spPr bwMode="auto">
          <a:xfrm>
            <a:off x="6400800" y="4191000"/>
            <a:ext cx="1905000" cy="2139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spAutoFit/>
          </a:bodyPr>
          <a:lstStyle>
            <a:lvl1pPr marL="114300" indent="-114300" defTabSz="1028700">
              <a:defRPr b="1">
                <a:solidFill>
                  <a:schemeClr val="tx1"/>
                </a:solidFill>
                <a:latin typeface="Courier" charset="0"/>
                <a:ea typeface="ＭＳ Ｐゴシック" charset="0"/>
              </a:defRPr>
            </a:lvl1pPr>
            <a:lvl2pPr marL="742950" indent="-285750" defTabSz="1028700">
              <a:defRPr b="1">
                <a:solidFill>
                  <a:schemeClr val="tx1"/>
                </a:solidFill>
                <a:latin typeface="Courier" charset="0"/>
                <a:ea typeface="ＭＳ Ｐゴシック" charset="0"/>
              </a:defRPr>
            </a:lvl2pPr>
            <a:lvl3pPr marL="1143000" indent="-228600" defTabSz="1028700">
              <a:defRPr b="1">
                <a:solidFill>
                  <a:schemeClr val="tx1"/>
                </a:solidFill>
                <a:latin typeface="Courier" charset="0"/>
                <a:ea typeface="ＭＳ Ｐゴシック" charset="0"/>
              </a:defRPr>
            </a:lvl3pPr>
            <a:lvl4pPr marL="1600200" indent="-228600" defTabSz="1028700">
              <a:defRPr b="1">
                <a:solidFill>
                  <a:schemeClr val="tx1"/>
                </a:solidFill>
                <a:latin typeface="Courier" charset="0"/>
                <a:ea typeface="ＭＳ Ｐゴシック" charset="0"/>
              </a:defRPr>
            </a:lvl4pPr>
            <a:lvl5pPr marL="2057400" indent="-228600" defTabSz="1028700">
              <a:defRPr b="1">
                <a:solidFill>
                  <a:schemeClr val="tx1"/>
                </a:solidFill>
                <a:latin typeface="Courier" charset="0"/>
                <a:ea typeface="ＭＳ Ｐゴシック" charset="0"/>
              </a:defRPr>
            </a:lvl5pPr>
            <a:lvl6pPr marL="2514600" indent="-228600" algn="ctr" defTabSz="1028700"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defTabSz="1028700"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defTabSz="1028700"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defTabSz="1028700" eaLnBrk="0" fontAlgn="base" hangingPunct="0">
              <a:spcBef>
                <a:spcPct val="0"/>
              </a:spcBef>
              <a:spcAft>
                <a:spcPct val="0"/>
              </a:spcAft>
              <a:defRPr b="1">
                <a:solidFill>
                  <a:schemeClr val="tx1"/>
                </a:solidFill>
                <a:latin typeface="Courier" charset="0"/>
                <a:ea typeface="ＭＳ Ｐゴシック" charset="0"/>
              </a:defRPr>
            </a:lvl9pPr>
          </a:lstStyle>
          <a:p>
            <a:pPr algn="l">
              <a:buClr>
                <a:schemeClr val="accent1"/>
              </a:buClr>
              <a:buFontTx/>
              <a:buChar char="•"/>
            </a:pPr>
            <a:r>
              <a:rPr lang="en-US" sz="1500">
                <a:latin typeface="Helvetica" charset="0"/>
              </a:rPr>
              <a:t>Create vlans</a:t>
            </a:r>
          </a:p>
          <a:p>
            <a:pPr algn="l">
              <a:buClr>
                <a:schemeClr val="accent1"/>
              </a:buClr>
              <a:buFontTx/>
              <a:buChar char="•"/>
            </a:pPr>
            <a:r>
              <a:rPr lang="en-US" sz="1500">
                <a:latin typeface="Helvetica" charset="0"/>
              </a:rPr>
              <a:t>Modify vlans</a:t>
            </a:r>
          </a:p>
          <a:p>
            <a:pPr algn="l">
              <a:buClr>
                <a:schemeClr val="accent1"/>
              </a:buClr>
              <a:buFontTx/>
              <a:buChar char="•"/>
            </a:pPr>
            <a:r>
              <a:rPr lang="en-US" sz="1500">
                <a:latin typeface="Helvetica" charset="0"/>
              </a:rPr>
              <a:t>Delete vlans</a:t>
            </a:r>
          </a:p>
          <a:p>
            <a:pPr algn="l">
              <a:buClr>
                <a:schemeClr val="accent1"/>
              </a:buClr>
              <a:buFontTx/>
              <a:buChar char="•"/>
            </a:pPr>
            <a:r>
              <a:rPr lang="en-US" sz="1500">
                <a:latin typeface="Helvetica" charset="0"/>
              </a:rPr>
              <a:t>Forwards </a:t>
            </a:r>
            <a:br>
              <a:rPr lang="en-US" sz="1500">
                <a:latin typeface="Helvetica" charset="0"/>
              </a:rPr>
            </a:br>
            <a:r>
              <a:rPr lang="en-US" sz="1500">
                <a:latin typeface="Helvetica" charset="0"/>
              </a:rPr>
              <a:t>advertisements</a:t>
            </a:r>
          </a:p>
          <a:p>
            <a:pPr algn="l">
              <a:buClr>
                <a:schemeClr val="accent1"/>
              </a:buClr>
              <a:buFontTx/>
              <a:buChar char="•"/>
            </a:pPr>
            <a:r>
              <a:rPr lang="en-US" sz="1500">
                <a:latin typeface="Helvetica" charset="0"/>
              </a:rPr>
              <a:t>Does not </a:t>
            </a:r>
            <a:br>
              <a:rPr lang="en-US" sz="1500">
                <a:latin typeface="Helvetica" charset="0"/>
              </a:rPr>
            </a:br>
            <a:r>
              <a:rPr lang="en-US" sz="1500">
                <a:latin typeface="Helvetica" charset="0"/>
              </a:rPr>
              <a:t>synchronize</a:t>
            </a:r>
          </a:p>
          <a:p>
            <a:pPr algn="l">
              <a:buClr>
                <a:schemeClr val="accent1"/>
              </a:buClr>
              <a:buFontTx/>
              <a:buChar char="•"/>
            </a:pPr>
            <a:r>
              <a:rPr lang="en-US" sz="1500">
                <a:latin typeface="Helvetica" charset="0"/>
              </a:rPr>
              <a:t>Saved in NVRAM</a:t>
            </a:r>
            <a:endParaRPr lang="en-US" sz="1500"/>
          </a:p>
          <a:p>
            <a:pPr algn="l">
              <a:buFontTx/>
              <a:buChar char="•"/>
            </a:pPr>
            <a:endParaRPr lang="en-US" sz="1500">
              <a:latin typeface="Helvetica" charset="0"/>
            </a:endParaRPr>
          </a:p>
        </p:txBody>
      </p:sp>
    </p:spTree>
    <p:extLst>
      <p:ext uri="{BB962C8B-B14F-4D97-AF65-F5344CB8AC3E}">
        <p14:creationId xmlns:p14="http://schemas.microsoft.com/office/powerpoint/2010/main" val="3036633898"/>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4648200" y="3505200"/>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1443" name="Rectangle 3"/>
          <p:cNvSpPr>
            <a:spLocks noChangeArrowheads="1"/>
          </p:cNvSpPr>
          <p:nvPr/>
        </p:nvSpPr>
        <p:spPr bwMode="auto">
          <a:xfrm>
            <a:off x="533400" y="1524000"/>
            <a:ext cx="82296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286" tIns="35749" rIns="73286" bIns="35749" anchor="ctr" anchorCtr="1"/>
          <a:lstStyle/>
          <a:p>
            <a:pPr marL="342900" lvl="1" indent="-228600" algn="l" defTabSz="915988">
              <a:lnSpc>
                <a:spcPct val="95000"/>
              </a:lnSpc>
              <a:spcBef>
                <a:spcPct val="35000"/>
              </a:spcBef>
              <a:buClr>
                <a:schemeClr val="accent1"/>
              </a:buClr>
              <a:buFontTx/>
              <a:buChar char="•"/>
            </a:pPr>
            <a:endParaRPr lang="en-US" sz="2500">
              <a:latin typeface="Helvetica" charset="0"/>
            </a:endParaRPr>
          </a:p>
        </p:txBody>
      </p:sp>
      <p:sp>
        <p:nvSpPr>
          <p:cNvPr id="1034244" name="Rectangle 4"/>
          <p:cNvSpPr>
            <a:spLocks noChangeArrowheads="1"/>
          </p:cNvSpPr>
          <p:nvPr/>
        </p:nvSpPr>
        <p:spPr bwMode="auto">
          <a:xfrm>
            <a:off x="838200" y="228600"/>
            <a:ext cx="7623175" cy="1143000"/>
          </a:xfrm>
          <a:prstGeom prst="rect">
            <a:avLst/>
          </a:prstGeom>
          <a:noFill/>
          <a:ln w="9525">
            <a:noFill/>
            <a:miter lim="800000"/>
            <a:headEnd/>
            <a:tailEnd/>
          </a:ln>
          <a:effectLst>
            <a:outerShdw dist="17961" dir="2700000" algn="ctr" rotWithShape="0">
              <a:schemeClr val="bg2"/>
            </a:outerShdw>
          </a:effectLst>
        </p:spPr>
        <p:txBody>
          <a:bodyPr lIns="73286" tIns="35749" rIns="73286" bIns="35749" anchor="ctr"/>
          <a:lstStyle/>
          <a:p>
            <a:pPr defTabSz="915988">
              <a:lnSpc>
                <a:spcPct val="90000"/>
              </a:lnSpc>
              <a:defRPr/>
            </a:pPr>
            <a:r>
              <a:rPr lang="en-US" sz="4000">
                <a:latin typeface="Helvetica" pitchFamily="34" charset="0"/>
                <a:ea typeface="+mn-ea"/>
              </a:rPr>
              <a:t>How VTP Works</a:t>
            </a:r>
          </a:p>
        </p:txBody>
      </p:sp>
      <p:sp>
        <p:nvSpPr>
          <p:cNvPr id="1034245" name="Line 5"/>
          <p:cNvSpPr>
            <a:spLocks noChangeShapeType="1"/>
          </p:cNvSpPr>
          <p:nvPr/>
        </p:nvSpPr>
        <p:spPr bwMode="auto">
          <a:xfrm flipV="1">
            <a:off x="3362325" y="4259263"/>
            <a:ext cx="1058863" cy="1309687"/>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Courier" pitchFamily="18" charset="0"/>
              <a:ea typeface="+mn-ea"/>
            </a:endParaRPr>
          </a:p>
        </p:txBody>
      </p:sp>
      <p:sp>
        <p:nvSpPr>
          <p:cNvPr id="1034246" name="Line 6"/>
          <p:cNvSpPr>
            <a:spLocks noChangeShapeType="1"/>
          </p:cNvSpPr>
          <p:nvPr/>
        </p:nvSpPr>
        <p:spPr bwMode="auto">
          <a:xfrm flipH="1" flipV="1">
            <a:off x="4813300" y="4259263"/>
            <a:ext cx="1003300" cy="1241425"/>
          </a:xfrm>
          <a:prstGeom prst="line">
            <a:avLst/>
          </a:prstGeom>
          <a:noFill/>
          <a:ln w="38100">
            <a:solidFill>
              <a:schemeClr val="accent2"/>
            </a:solidFill>
            <a:round/>
            <a:headEnd type="none" w="sm" len="sm"/>
            <a:tailEnd type="none" w="sm" len="sm"/>
          </a:ln>
          <a:effectLst>
            <a:outerShdw dist="45791" dir="3378596" algn="ctr" rotWithShape="0">
              <a:schemeClr val="bg2"/>
            </a:outerShdw>
          </a:effectLst>
        </p:spPr>
        <p:txBody>
          <a:bodyPr wrap="none" anchor="ctr"/>
          <a:lstStyle/>
          <a:p>
            <a:pPr>
              <a:defRPr/>
            </a:pPr>
            <a:endParaRPr lang="en-US">
              <a:latin typeface="Courier" pitchFamily="18" charset="0"/>
              <a:ea typeface="+mn-ea"/>
            </a:endParaRPr>
          </a:p>
        </p:txBody>
      </p:sp>
      <p:pic>
        <p:nvPicPr>
          <p:cNvPr id="61447"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5478463"/>
            <a:ext cx="846137" cy="433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48"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25" y="5478463"/>
            <a:ext cx="846138" cy="433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49"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962400"/>
            <a:ext cx="846138" cy="43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50" name="Text Box 10"/>
          <p:cNvSpPr txBox="1">
            <a:spLocks noChangeArrowheads="1"/>
          </p:cNvSpPr>
          <p:nvPr/>
        </p:nvSpPr>
        <p:spPr bwMode="auto">
          <a:xfrm>
            <a:off x="4953000" y="3200400"/>
            <a:ext cx="20701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pPr algn="l"/>
            <a:r>
              <a:rPr lang="en-US">
                <a:latin typeface="Helvetica" charset="0"/>
              </a:rPr>
              <a:t>1.Add new VLAN</a:t>
            </a:r>
          </a:p>
          <a:p>
            <a:pPr algn="l"/>
            <a:r>
              <a:rPr lang="en-US">
                <a:latin typeface="Helvetica" charset="0"/>
              </a:rPr>
              <a:t>2.Rev 3 --&gt; Rev 4 </a:t>
            </a:r>
          </a:p>
        </p:txBody>
      </p:sp>
      <p:sp>
        <p:nvSpPr>
          <p:cNvPr id="61451" name="Text Box 11"/>
          <p:cNvSpPr txBox="1">
            <a:spLocks noChangeArrowheads="1"/>
          </p:cNvSpPr>
          <p:nvPr/>
        </p:nvSpPr>
        <p:spPr bwMode="auto">
          <a:xfrm>
            <a:off x="4246563" y="4373563"/>
            <a:ext cx="73818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Server</a:t>
            </a:r>
            <a:endParaRPr lang="en-US">
              <a:latin typeface="Helvetica" charset="0"/>
            </a:endParaRPr>
          </a:p>
        </p:txBody>
      </p:sp>
      <p:sp>
        <p:nvSpPr>
          <p:cNvPr id="61452" name="Text Box 12"/>
          <p:cNvSpPr txBox="1">
            <a:spLocks noChangeArrowheads="1"/>
          </p:cNvSpPr>
          <p:nvPr/>
        </p:nvSpPr>
        <p:spPr bwMode="auto">
          <a:xfrm>
            <a:off x="2916238" y="5897563"/>
            <a:ext cx="6762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Client</a:t>
            </a:r>
            <a:endParaRPr lang="en-US">
              <a:latin typeface="Helvetica" charset="0"/>
            </a:endParaRPr>
          </a:p>
        </p:txBody>
      </p:sp>
      <p:sp>
        <p:nvSpPr>
          <p:cNvPr id="61453" name="Text Box 13"/>
          <p:cNvSpPr txBox="1">
            <a:spLocks noChangeArrowheads="1"/>
          </p:cNvSpPr>
          <p:nvPr/>
        </p:nvSpPr>
        <p:spPr bwMode="auto">
          <a:xfrm>
            <a:off x="5430838" y="5897563"/>
            <a:ext cx="6762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Client</a:t>
            </a:r>
            <a:endParaRPr lang="en-US">
              <a:latin typeface="Helvetica" charset="0"/>
            </a:endParaRPr>
          </a:p>
        </p:txBody>
      </p:sp>
      <p:sp>
        <p:nvSpPr>
          <p:cNvPr id="61454" name="Line 14"/>
          <p:cNvSpPr>
            <a:spLocks noChangeShapeType="1"/>
          </p:cNvSpPr>
          <p:nvPr/>
        </p:nvSpPr>
        <p:spPr bwMode="auto">
          <a:xfrm>
            <a:off x="5191125" y="4419600"/>
            <a:ext cx="762000" cy="91440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1455" name="Line 15"/>
          <p:cNvSpPr>
            <a:spLocks noChangeShapeType="1"/>
          </p:cNvSpPr>
          <p:nvPr/>
        </p:nvSpPr>
        <p:spPr bwMode="auto">
          <a:xfrm flipH="1">
            <a:off x="3286125" y="4419600"/>
            <a:ext cx="762000" cy="91440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61456" name="Text Box 16"/>
          <p:cNvSpPr txBox="1">
            <a:spLocks noChangeArrowheads="1"/>
          </p:cNvSpPr>
          <p:nvPr/>
        </p:nvSpPr>
        <p:spPr bwMode="auto">
          <a:xfrm>
            <a:off x="552450" y="5257800"/>
            <a:ext cx="2495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pPr algn="l"/>
            <a:r>
              <a:rPr lang="en-US">
                <a:latin typeface="Helvetica" charset="0"/>
              </a:rPr>
              <a:t>4.Rev 3 --&gt; Rev 4</a:t>
            </a:r>
          </a:p>
          <a:p>
            <a:pPr algn="l"/>
            <a:r>
              <a:rPr lang="en-US">
                <a:latin typeface="Helvetica" charset="0"/>
              </a:rPr>
              <a:t>5.Sync new vlan info </a:t>
            </a:r>
          </a:p>
        </p:txBody>
      </p:sp>
      <p:sp>
        <p:nvSpPr>
          <p:cNvPr id="61457" name="Rectangle 17"/>
          <p:cNvSpPr>
            <a:spLocks noChangeArrowheads="1"/>
          </p:cNvSpPr>
          <p:nvPr/>
        </p:nvSpPr>
        <p:spPr bwMode="auto">
          <a:xfrm>
            <a:off x="3595688"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a:latin typeface="Helvetica" charset="0"/>
              </a:rPr>
              <a:t>3</a:t>
            </a:r>
          </a:p>
        </p:txBody>
      </p:sp>
      <p:sp>
        <p:nvSpPr>
          <p:cNvPr id="61458" name="Rectangle 18"/>
          <p:cNvSpPr>
            <a:spLocks noChangeArrowheads="1"/>
          </p:cNvSpPr>
          <p:nvPr/>
        </p:nvSpPr>
        <p:spPr bwMode="auto">
          <a:xfrm>
            <a:off x="5348288"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a:latin typeface="Helvetica" charset="0"/>
              </a:rPr>
              <a:t>3</a:t>
            </a:r>
          </a:p>
        </p:txBody>
      </p:sp>
      <p:sp>
        <p:nvSpPr>
          <p:cNvPr id="61459" name="Text Box 19"/>
          <p:cNvSpPr txBox="1">
            <a:spLocks noChangeArrowheads="1"/>
          </p:cNvSpPr>
          <p:nvPr/>
        </p:nvSpPr>
        <p:spPr bwMode="auto">
          <a:xfrm>
            <a:off x="6248400" y="5257800"/>
            <a:ext cx="2495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pPr algn="l"/>
            <a:r>
              <a:rPr lang="en-US">
                <a:latin typeface="Helvetica" charset="0"/>
              </a:rPr>
              <a:t>4.Rev 3 --&gt; Rev 4</a:t>
            </a:r>
          </a:p>
          <a:p>
            <a:pPr algn="l"/>
            <a:r>
              <a:rPr lang="en-US">
                <a:latin typeface="Helvetica" charset="0"/>
              </a:rPr>
              <a:t>5.Sync new vlan info </a:t>
            </a:r>
          </a:p>
        </p:txBody>
      </p:sp>
      <p:pic>
        <p:nvPicPr>
          <p:cNvPr id="61460" name="Picture 2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3124200"/>
            <a:ext cx="420688" cy="415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p:nvSpPr>
        <p:spPr>
          <a:xfrm>
            <a:off x="552450" y="1202462"/>
            <a:ext cx="8191499" cy="1938992"/>
          </a:xfrm>
          <a:prstGeom prst="rect">
            <a:avLst/>
          </a:prstGeom>
        </p:spPr>
        <p:txBody>
          <a:bodyPr wrap="square">
            <a:spAutoFit/>
          </a:bodyPr>
          <a:lstStyle/>
          <a:p>
            <a:pPr marL="285750" indent="-285750" algn="just">
              <a:buFont typeface="Arial" panose="020B0604020202020204" pitchFamily="34" charset="0"/>
              <a:buChar char="•"/>
            </a:pPr>
            <a:r>
              <a:rPr lang="vi-VN" sz="2400"/>
              <a:t>Quảng cáo VTP được gửi dưới dạng khung multicast </a:t>
            </a:r>
            <a:endParaRPr lang="en-US" sz="2400" smtClean="0"/>
          </a:p>
          <a:p>
            <a:pPr marL="285750" indent="-285750" algn="just">
              <a:buFont typeface="Arial" panose="020B0604020202020204" pitchFamily="34" charset="0"/>
              <a:buChar char="•"/>
            </a:pPr>
            <a:r>
              <a:rPr lang="vi-VN" sz="2400" smtClean="0"/>
              <a:t>VTP </a:t>
            </a:r>
            <a:r>
              <a:rPr lang="vi-VN" sz="2400"/>
              <a:t>server và khách hàng đồng bộ hóa với số lượng phiên bản mới nhất </a:t>
            </a:r>
            <a:endParaRPr lang="en-US" sz="2400" smtClean="0"/>
          </a:p>
          <a:p>
            <a:pPr marL="285750" indent="-285750" algn="just">
              <a:buFont typeface="Arial" panose="020B0604020202020204" pitchFamily="34" charset="0"/>
              <a:buChar char="•"/>
            </a:pPr>
            <a:r>
              <a:rPr lang="vi-VN" sz="2400" smtClean="0"/>
              <a:t>VTP </a:t>
            </a:r>
            <a:r>
              <a:rPr lang="vi-VN" sz="2400"/>
              <a:t>quảng cáo được gửi đi mỗi năm phút hoặc khi có sự thay đổi</a:t>
            </a:r>
            <a:endParaRPr lang="en-US" sz="2400"/>
          </a:p>
        </p:txBody>
      </p:sp>
    </p:spTree>
    <p:extLst>
      <p:ext uri="{BB962C8B-B14F-4D97-AF65-F5344CB8AC3E}">
        <p14:creationId xmlns:p14="http://schemas.microsoft.com/office/powerpoint/2010/main" val="8192797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Oval 2"/>
          <p:cNvSpPr>
            <a:spLocks noChangeArrowheads="1"/>
          </p:cNvSpPr>
          <p:nvPr/>
        </p:nvSpPr>
        <p:spPr bwMode="auto">
          <a:xfrm>
            <a:off x="6629400" y="2590800"/>
            <a:ext cx="1524000" cy="3976688"/>
          </a:xfrm>
          <a:prstGeom prst="ellipse">
            <a:avLst/>
          </a:prstGeom>
          <a:solidFill>
            <a:schemeClr val="accent2"/>
          </a:solidFill>
          <a:ln w="38100">
            <a:solidFill>
              <a:schemeClr val="accent2"/>
            </a:solidFill>
            <a:round/>
            <a:headEnd type="none" w="sm" len="sm"/>
            <a:tailEnd type="none" w="sm" len="sm"/>
          </a:ln>
          <a:effectLst>
            <a:outerShdw dist="3592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1036291" name="Rectangle 3"/>
          <p:cNvSpPr>
            <a:spLocks noChangeArrowheads="1"/>
          </p:cNvSpPr>
          <p:nvPr/>
        </p:nvSpPr>
        <p:spPr bwMode="auto">
          <a:xfrm>
            <a:off x="685800" y="228600"/>
            <a:ext cx="7959725" cy="1143000"/>
          </a:xfrm>
          <a:prstGeom prst="rect">
            <a:avLst/>
          </a:prstGeom>
          <a:noFill/>
          <a:ln w="9525">
            <a:noFill/>
            <a:miter lim="800000"/>
            <a:headEnd/>
            <a:tailEnd/>
          </a:ln>
          <a:effectLst>
            <a:outerShdw dist="17961" dir="2700000" algn="ctr" rotWithShape="0">
              <a:schemeClr val="bg2"/>
            </a:outerShdw>
          </a:effectLst>
        </p:spPr>
        <p:txBody>
          <a:bodyPr lIns="73286" tIns="35749" rIns="73286" bIns="35749" anchor="ctr"/>
          <a:lstStyle/>
          <a:p>
            <a:pPr defTabSz="915988">
              <a:lnSpc>
                <a:spcPct val="90000"/>
              </a:lnSpc>
              <a:defRPr/>
            </a:pPr>
            <a:r>
              <a:rPr lang="en-US" sz="4000">
                <a:latin typeface="Helvetica" pitchFamily="34" charset="0"/>
                <a:ea typeface="+mn-ea"/>
              </a:rPr>
              <a:t>VTP Pruning</a:t>
            </a:r>
          </a:p>
        </p:txBody>
      </p:sp>
      <p:sp>
        <p:nvSpPr>
          <p:cNvPr id="1036292" name="Line 4"/>
          <p:cNvSpPr>
            <a:spLocks noChangeShapeType="1"/>
          </p:cNvSpPr>
          <p:nvPr/>
        </p:nvSpPr>
        <p:spPr bwMode="auto">
          <a:xfrm>
            <a:off x="5772150" y="6046788"/>
            <a:ext cx="152400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Courier" pitchFamily="18" charset="0"/>
              <a:ea typeface="+mn-ea"/>
            </a:endParaRPr>
          </a:p>
        </p:txBody>
      </p:sp>
      <p:sp>
        <p:nvSpPr>
          <p:cNvPr id="1036293" name="Line 5"/>
          <p:cNvSpPr>
            <a:spLocks noChangeShapeType="1"/>
          </p:cNvSpPr>
          <p:nvPr/>
        </p:nvSpPr>
        <p:spPr bwMode="auto">
          <a:xfrm flipH="1">
            <a:off x="4248150" y="4622800"/>
            <a:ext cx="792163" cy="1371600"/>
          </a:xfrm>
          <a:prstGeom prst="line">
            <a:avLst/>
          </a:prstGeom>
          <a:noFill/>
          <a:ln w="38100">
            <a:solidFill>
              <a:schemeClr val="accent2"/>
            </a:solidFill>
            <a:round/>
            <a:headEnd type="none" w="sm" len="sm"/>
            <a:tailEnd type="none" w="sm" len="sm"/>
          </a:ln>
          <a:effectLst>
            <a:outerShdw dist="28398" dir="3806097" algn="ctr" rotWithShape="0">
              <a:schemeClr val="tx1"/>
            </a:outerShdw>
          </a:effectLst>
        </p:spPr>
        <p:txBody>
          <a:bodyPr anchor="ctr">
            <a:spAutoFit/>
          </a:bodyPr>
          <a:lstStyle/>
          <a:p>
            <a:pPr>
              <a:defRPr/>
            </a:pPr>
            <a:endParaRPr lang="en-US">
              <a:latin typeface="Courier" pitchFamily="18" charset="0"/>
              <a:ea typeface="+mn-ea"/>
            </a:endParaRPr>
          </a:p>
        </p:txBody>
      </p:sp>
      <p:sp>
        <p:nvSpPr>
          <p:cNvPr id="1036294" name="Line 6"/>
          <p:cNvSpPr>
            <a:spLocks noChangeShapeType="1"/>
          </p:cNvSpPr>
          <p:nvPr/>
        </p:nvSpPr>
        <p:spPr bwMode="auto">
          <a:xfrm flipH="1">
            <a:off x="2279650" y="3251200"/>
            <a:ext cx="1892300" cy="2935288"/>
          </a:xfrm>
          <a:prstGeom prst="line">
            <a:avLst/>
          </a:prstGeom>
          <a:noFill/>
          <a:ln w="38100">
            <a:solidFill>
              <a:schemeClr val="accent2"/>
            </a:solidFill>
            <a:round/>
            <a:headEnd type="none" w="sm" len="sm"/>
            <a:tailEnd type="none" w="sm" len="sm"/>
          </a:ln>
          <a:effectLst>
            <a:outerShdw dist="28398" dir="3806097" algn="ctr" rotWithShape="0">
              <a:schemeClr val="tx1"/>
            </a:outerShdw>
          </a:effectLst>
        </p:spPr>
        <p:txBody>
          <a:bodyPr anchor="ctr">
            <a:spAutoFit/>
          </a:bodyPr>
          <a:lstStyle/>
          <a:p>
            <a:pPr>
              <a:defRPr/>
            </a:pPr>
            <a:endParaRPr lang="en-US">
              <a:latin typeface="Courier" pitchFamily="18" charset="0"/>
              <a:ea typeface="+mn-ea"/>
            </a:endParaRPr>
          </a:p>
        </p:txBody>
      </p:sp>
      <p:sp>
        <p:nvSpPr>
          <p:cNvPr id="1036295" name="Line 7"/>
          <p:cNvSpPr>
            <a:spLocks noChangeShapeType="1"/>
          </p:cNvSpPr>
          <p:nvPr/>
        </p:nvSpPr>
        <p:spPr bwMode="auto">
          <a:xfrm>
            <a:off x="4248150" y="3227388"/>
            <a:ext cx="1716088" cy="2971800"/>
          </a:xfrm>
          <a:prstGeom prst="line">
            <a:avLst/>
          </a:prstGeom>
          <a:noFill/>
          <a:ln w="38100">
            <a:solidFill>
              <a:schemeClr val="accent2"/>
            </a:solidFill>
            <a:round/>
            <a:headEnd type="none" w="sm" len="sm"/>
            <a:tailEnd type="none" w="sm" len="sm"/>
          </a:ln>
          <a:effectLst>
            <a:outerShdw dist="28398" dir="6993903" algn="ctr" rotWithShape="0">
              <a:schemeClr val="tx1"/>
            </a:outerShdw>
          </a:effectLst>
        </p:spPr>
        <p:txBody>
          <a:bodyPr wrap="none" anchor="ctr">
            <a:spAutoFit/>
          </a:bodyPr>
          <a:lstStyle/>
          <a:p>
            <a:pPr>
              <a:defRPr/>
            </a:pPr>
            <a:endParaRPr lang="en-US">
              <a:latin typeface="Courier" pitchFamily="18" charset="0"/>
              <a:ea typeface="+mn-ea"/>
            </a:endParaRPr>
          </a:p>
        </p:txBody>
      </p:sp>
      <p:sp>
        <p:nvSpPr>
          <p:cNvPr id="62472" name="Rectangle 8"/>
          <p:cNvSpPr>
            <a:spLocks noChangeArrowheads="1"/>
          </p:cNvSpPr>
          <p:nvPr/>
        </p:nvSpPr>
        <p:spPr bwMode="auto">
          <a:xfrm>
            <a:off x="152400" y="1676400"/>
            <a:ext cx="8763000" cy="236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286" tIns="35749" rIns="73286" bIns="35749"/>
          <a:lstStyle/>
          <a:p>
            <a:pPr marL="701675" lvl="1" indent="-330200" algn="l" defTabSz="717550">
              <a:lnSpc>
                <a:spcPct val="95000"/>
              </a:lnSpc>
              <a:spcBef>
                <a:spcPct val="35000"/>
              </a:spcBef>
              <a:buClr>
                <a:schemeClr val="accent1"/>
              </a:buClr>
              <a:buFontTx/>
              <a:buChar char="•"/>
            </a:pPr>
            <a:endParaRPr lang="en-US" sz="2800">
              <a:latin typeface="Helvetica" charset="0"/>
            </a:endParaRPr>
          </a:p>
        </p:txBody>
      </p:sp>
      <p:sp>
        <p:nvSpPr>
          <p:cNvPr id="1036297" name="Line 9"/>
          <p:cNvSpPr>
            <a:spLocks noChangeShapeType="1"/>
          </p:cNvSpPr>
          <p:nvPr/>
        </p:nvSpPr>
        <p:spPr bwMode="auto">
          <a:xfrm>
            <a:off x="4324350" y="3171825"/>
            <a:ext cx="320040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Courier" pitchFamily="18" charset="0"/>
              <a:ea typeface="+mn-ea"/>
            </a:endParaRPr>
          </a:p>
        </p:txBody>
      </p:sp>
      <p:pic>
        <p:nvPicPr>
          <p:cNvPr id="62474"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5175" y="2867025"/>
            <a:ext cx="609600" cy="550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475"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5175" y="5741988"/>
            <a:ext cx="609600" cy="550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476" name="Text Box 12"/>
          <p:cNvSpPr txBox="1">
            <a:spLocks noChangeArrowheads="1"/>
          </p:cNvSpPr>
          <p:nvPr/>
        </p:nvSpPr>
        <p:spPr bwMode="auto">
          <a:xfrm>
            <a:off x="2895600" y="2971800"/>
            <a:ext cx="10096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600">
                <a:latin typeface="Helvetica" charset="0"/>
              </a:rPr>
              <a:t>Switch 4</a:t>
            </a:r>
          </a:p>
        </p:txBody>
      </p:sp>
      <p:sp>
        <p:nvSpPr>
          <p:cNvPr id="62477" name="Text Box 13"/>
          <p:cNvSpPr txBox="1">
            <a:spLocks noChangeArrowheads="1"/>
          </p:cNvSpPr>
          <p:nvPr/>
        </p:nvSpPr>
        <p:spPr bwMode="auto">
          <a:xfrm>
            <a:off x="4876800" y="3886200"/>
            <a:ext cx="10096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600">
                <a:latin typeface="Helvetica" charset="0"/>
              </a:rPr>
              <a:t>Switch 2</a:t>
            </a:r>
          </a:p>
        </p:txBody>
      </p:sp>
      <p:sp>
        <p:nvSpPr>
          <p:cNvPr id="62478" name="Text Box 14"/>
          <p:cNvSpPr txBox="1">
            <a:spLocks noChangeArrowheads="1"/>
          </p:cNvSpPr>
          <p:nvPr/>
        </p:nvSpPr>
        <p:spPr bwMode="auto">
          <a:xfrm>
            <a:off x="3009900" y="4637088"/>
            <a:ext cx="1841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endParaRPr lang="en-US" sz="1600">
              <a:latin typeface="Helvetica" charset="0"/>
            </a:endParaRPr>
          </a:p>
        </p:txBody>
      </p:sp>
      <p:sp>
        <p:nvSpPr>
          <p:cNvPr id="62479" name="Text Box 15"/>
          <p:cNvSpPr txBox="1">
            <a:spLocks noChangeArrowheads="1"/>
          </p:cNvSpPr>
          <p:nvPr/>
        </p:nvSpPr>
        <p:spPr bwMode="auto">
          <a:xfrm>
            <a:off x="1371600" y="6248400"/>
            <a:ext cx="17526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600">
                <a:latin typeface="Helvetica" charset="0"/>
              </a:rPr>
              <a:t>Switch 6</a:t>
            </a:r>
          </a:p>
        </p:txBody>
      </p:sp>
      <p:sp>
        <p:nvSpPr>
          <p:cNvPr id="62480" name="Text Box 16"/>
          <p:cNvSpPr txBox="1">
            <a:spLocks noChangeArrowheads="1"/>
          </p:cNvSpPr>
          <p:nvPr/>
        </p:nvSpPr>
        <p:spPr bwMode="auto">
          <a:xfrm>
            <a:off x="3733800" y="6248400"/>
            <a:ext cx="10096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600">
                <a:latin typeface="Helvetica" charset="0"/>
              </a:rPr>
              <a:t>Switch 3</a:t>
            </a:r>
          </a:p>
        </p:txBody>
      </p:sp>
      <p:sp>
        <p:nvSpPr>
          <p:cNvPr id="62481" name="Text Box 17"/>
          <p:cNvSpPr txBox="1">
            <a:spLocks noChangeArrowheads="1"/>
          </p:cNvSpPr>
          <p:nvPr/>
        </p:nvSpPr>
        <p:spPr bwMode="auto">
          <a:xfrm>
            <a:off x="5334000" y="6248400"/>
            <a:ext cx="10096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600">
                <a:latin typeface="Helvetica" charset="0"/>
              </a:rPr>
              <a:t>Switch 1</a:t>
            </a:r>
          </a:p>
        </p:txBody>
      </p:sp>
      <p:sp>
        <p:nvSpPr>
          <p:cNvPr id="62482" name="Rectangle 18"/>
          <p:cNvSpPr>
            <a:spLocks noChangeArrowheads="1"/>
          </p:cNvSpPr>
          <p:nvPr/>
        </p:nvSpPr>
        <p:spPr bwMode="auto">
          <a:xfrm>
            <a:off x="3714750" y="3608388"/>
            <a:ext cx="381000" cy="228600"/>
          </a:xfrm>
          <a:prstGeom prst="rect">
            <a:avLst/>
          </a:prstGeom>
          <a:solidFill>
            <a:schemeClr val="bg1"/>
          </a:solidFill>
          <a:ln w="19050">
            <a:solidFill>
              <a:srgbClr val="003366"/>
            </a:solidFill>
            <a:prstDash val="dash"/>
            <a:miter lim="800000"/>
            <a:headEnd type="none" w="sm" len="sm"/>
            <a:tailEnd type="none" w="sm" len="sm"/>
          </a:ln>
        </p:spPr>
        <p:txBody>
          <a:bodyPr wrap="none" anchor="ctr">
            <a:spAutoFit/>
          </a:bodyPr>
          <a:lstStyle/>
          <a:p>
            <a:endParaRPr lang="en-US"/>
          </a:p>
        </p:txBody>
      </p:sp>
      <p:sp>
        <p:nvSpPr>
          <p:cNvPr id="62483" name="Text Box 19"/>
          <p:cNvSpPr txBox="1">
            <a:spLocks noChangeArrowheads="1"/>
          </p:cNvSpPr>
          <p:nvPr/>
        </p:nvSpPr>
        <p:spPr bwMode="auto">
          <a:xfrm>
            <a:off x="4648200" y="2819400"/>
            <a:ext cx="7604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600">
                <a:latin typeface="Helvetica" charset="0"/>
              </a:rPr>
              <a:t>Port 2</a:t>
            </a:r>
          </a:p>
        </p:txBody>
      </p:sp>
      <p:sp>
        <p:nvSpPr>
          <p:cNvPr id="62484" name="Line 20"/>
          <p:cNvSpPr>
            <a:spLocks noChangeShapeType="1"/>
          </p:cNvSpPr>
          <p:nvPr/>
        </p:nvSpPr>
        <p:spPr bwMode="auto">
          <a:xfrm>
            <a:off x="4316413" y="3608388"/>
            <a:ext cx="395287" cy="685800"/>
          </a:xfrm>
          <a:prstGeom prst="line">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62485" name="Line 21"/>
          <p:cNvSpPr>
            <a:spLocks noChangeShapeType="1"/>
          </p:cNvSpPr>
          <p:nvPr/>
        </p:nvSpPr>
        <p:spPr bwMode="auto">
          <a:xfrm>
            <a:off x="5162550" y="5056188"/>
            <a:ext cx="395288" cy="685800"/>
          </a:xfrm>
          <a:prstGeom prst="line">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62486" name="Line 22"/>
          <p:cNvSpPr>
            <a:spLocks noChangeShapeType="1"/>
          </p:cNvSpPr>
          <p:nvPr/>
        </p:nvSpPr>
        <p:spPr bwMode="auto">
          <a:xfrm>
            <a:off x="6324600" y="6172200"/>
            <a:ext cx="723900" cy="7938"/>
          </a:xfrm>
          <a:prstGeom prst="line">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2487" name="Line 23"/>
          <p:cNvSpPr>
            <a:spLocks noChangeShapeType="1"/>
          </p:cNvSpPr>
          <p:nvPr/>
        </p:nvSpPr>
        <p:spPr bwMode="auto">
          <a:xfrm>
            <a:off x="4991100" y="3303588"/>
            <a:ext cx="121920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2488" name="Text Box 24"/>
          <p:cNvSpPr txBox="1">
            <a:spLocks noChangeArrowheads="1"/>
          </p:cNvSpPr>
          <p:nvPr/>
        </p:nvSpPr>
        <p:spPr bwMode="auto">
          <a:xfrm>
            <a:off x="1104900" y="3441700"/>
            <a:ext cx="97790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pPr algn="r">
              <a:lnSpc>
                <a:spcPct val="80000"/>
              </a:lnSpc>
            </a:pPr>
            <a:r>
              <a:rPr lang="en-US" sz="1600">
                <a:latin typeface="Helvetica" charset="0"/>
              </a:rPr>
              <a:t>Flooded</a:t>
            </a:r>
            <a:br>
              <a:rPr lang="en-US" sz="1600">
                <a:latin typeface="Helvetica" charset="0"/>
              </a:rPr>
            </a:br>
            <a:r>
              <a:rPr lang="en-US" sz="1600">
                <a:latin typeface="Helvetica" charset="0"/>
              </a:rPr>
              <a:t>traffic is</a:t>
            </a:r>
            <a:br>
              <a:rPr lang="en-US" sz="1600">
                <a:latin typeface="Helvetica" charset="0"/>
              </a:rPr>
            </a:br>
            <a:r>
              <a:rPr lang="en-US" sz="1600">
                <a:latin typeface="Helvetica" charset="0"/>
              </a:rPr>
              <a:t>pruned</a:t>
            </a:r>
          </a:p>
        </p:txBody>
      </p:sp>
      <p:sp>
        <p:nvSpPr>
          <p:cNvPr id="62489" name="Text Box 25"/>
          <p:cNvSpPr txBox="1">
            <a:spLocks noChangeArrowheads="1"/>
          </p:cNvSpPr>
          <p:nvPr/>
        </p:nvSpPr>
        <p:spPr bwMode="auto">
          <a:xfrm>
            <a:off x="7086600" y="4343400"/>
            <a:ext cx="735013"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pPr>
              <a:lnSpc>
                <a:spcPct val="80000"/>
              </a:lnSpc>
            </a:pPr>
            <a:r>
              <a:rPr lang="en-US" sz="1600">
                <a:latin typeface="Helvetica" charset="0"/>
              </a:rPr>
              <a:t>Red</a:t>
            </a:r>
            <a:br>
              <a:rPr lang="en-US" sz="1600">
                <a:latin typeface="Helvetica" charset="0"/>
              </a:rPr>
            </a:br>
            <a:r>
              <a:rPr lang="en-US" sz="1600">
                <a:latin typeface="Helvetica" charset="0"/>
              </a:rPr>
              <a:t>VLAN</a:t>
            </a:r>
          </a:p>
        </p:txBody>
      </p:sp>
      <p:sp>
        <p:nvSpPr>
          <p:cNvPr id="62490" name="Line 26"/>
          <p:cNvSpPr>
            <a:spLocks noChangeShapeType="1"/>
          </p:cNvSpPr>
          <p:nvPr/>
        </p:nvSpPr>
        <p:spPr bwMode="auto">
          <a:xfrm>
            <a:off x="2057400" y="3748088"/>
            <a:ext cx="1670050"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62491" name="Text Box 27"/>
          <p:cNvSpPr txBox="1">
            <a:spLocks noChangeArrowheads="1"/>
          </p:cNvSpPr>
          <p:nvPr/>
        </p:nvSpPr>
        <p:spPr bwMode="auto">
          <a:xfrm>
            <a:off x="6324600" y="5715000"/>
            <a:ext cx="7604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600">
                <a:latin typeface="Helvetica" charset="0"/>
              </a:rPr>
              <a:t>Port 1</a:t>
            </a:r>
          </a:p>
        </p:txBody>
      </p:sp>
      <p:sp>
        <p:nvSpPr>
          <p:cNvPr id="62492" name="Rectangle 28"/>
          <p:cNvSpPr>
            <a:spLocks noChangeArrowheads="1"/>
          </p:cNvSpPr>
          <p:nvPr/>
        </p:nvSpPr>
        <p:spPr bwMode="auto">
          <a:xfrm>
            <a:off x="4489450" y="5119688"/>
            <a:ext cx="381000" cy="228600"/>
          </a:xfrm>
          <a:prstGeom prst="rect">
            <a:avLst/>
          </a:prstGeom>
          <a:solidFill>
            <a:schemeClr val="bg1"/>
          </a:solidFill>
          <a:ln w="19050">
            <a:solidFill>
              <a:schemeClr val="tx1"/>
            </a:solidFill>
            <a:prstDash val="dash"/>
            <a:miter lim="800000"/>
            <a:headEnd type="none" w="sm" len="sm"/>
            <a:tailEnd type="none" w="sm" len="sm"/>
          </a:ln>
        </p:spPr>
        <p:txBody>
          <a:bodyPr wrap="none" anchor="ctr">
            <a:spAutoFit/>
          </a:bodyPr>
          <a:lstStyle/>
          <a:p>
            <a:endParaRPr lang="en-US"/>
          </a:p>
        </p:txBody>
      </p:sp>
      <p:sp>
        <p:nvSpPr>
          <p:cNvPr id="62493" name="Rectangle 29"/>
          <p:cNvSpPr>
            <a:spLocks noChangeArrowheads="1"/>
          </p:cNvSpPr>
          <p:nvPr/>
        </p:nvSpPr>
        <p:spPr bwMode="auto">
          <a:xfrm>
            <a:off x="2057400" y="4495800"/>
            <a:ext cx="10096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a:latin typeface="Helvetica" charset="0"/>
              </a:rPr>
              <a:t>Switch 5</a:t>
            </a:r>
          </a:p>
        </p:txBody>
      </p:sp>
      <p:grpSp>
        <p:nvGrpSpPr>
          <p:cNvPr id="62494" name="Group 30"/>
          <p:cNvGrpSpPr>
            <a:grpSpLocks/>
          </p:cNvGrpSpPr>
          <p:nvPr/>
        </p:nvGrpSpPr>
        <p:grpSpPr bwMode="auto">
          <a:xfrm>
            <a:off x="1981200" y="5867400"/>
            <a:ext cx="685800" cy="381000"/>
            <a:chOff x="1488" y="2976"/>
            <a:chExt cx="542" cy="265"/>
          </a:xfrm>
        </p:grpSpPr>
        <p:grpSp>
          <p:nvGrpSpPr>
            <p:cNvPr id="62633" name="Group 31"/>
            <p:cNvGrpSpPr>
              <a:grpSpLocks/>
            </p:cNvGrpSpPr>
            <p:nvPr/>
          </p:nvGrpSpPr>
          <p:grpSpPr bwMode="auto">
            <a:xfrm>
              <a:off x="1488" y="2976"/>
              <a:ext cx="542" cy="265"/>
              <a:chOff x="1488" y="2976"/>
              <a:chExt cx="542" cy="265"/>
            </a:xfrm>
          </p:grpSpPr>
          <p:sp>
            <p:nvSpPr>
              <p:cNvPr id="62653" name="Rectangle 32"/>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2654" name="Rectangle 33"/>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62655" name="Freeform 34"/>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56" name="Freeform 35"/>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62657" name="Freeform 36"/>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58" name="Freeform 37"/>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62634" name="Group 38"/>
            <p:cNvGrpSpPr>
              <a:grpSpLocks/>
            </p:cNvGrpSpPr>
            <p:nvPr/>
          </p:nvGrpSpPr>
          <p:grpSpPr bwMode="auto">
            <a:xfrm>
              <a:off x="1548" y="2980"/>
              <a:ext cx="418" cy="131"/>
              <a:chOff x="1548" y="2980"/>
              <a:chExt cx="418" cy="131"/>
            </a:xfrm>
          </p:grpSpPr>
          <p:grpSp>
            <p:nvGrpSpPr>
              <p:cNvPr id="62635" name="Group 39"/>
              <p:cNvGrpSpPr>
                <a:grpSpLocks/>
              </p:cNvGrpSpPr>
              <p:nvPr/>
            </p:nvGrpSpPr>
            <p:grpSpPr bwMode="auto">
              <a:xfrm>
                <a:off x="1548" y="2980"/>
                <a:ext cx="414" cy="126"/>
                <a:chOff x="1548" y="2980"/>
                <a:chExt cx="414" cy="126"/>
              </a:xfrm>
            </p:grpSpPr>
            <p:sp>
              <p:nvSpPr>
                <p:cNvPr id="62645" name="Freeform 40"/>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46" name="Freeform 41"/>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47" name="Freeform 42"/>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48" name="Freeform 43"/>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49" name="Freeform 44"/>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50" name="Freeform 45"/>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51" name="Freeform 46"/>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52" name="Freeform 47"/>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62636" name="Group 48"/>
              <p:cNvGrpSpPr>
                <a:grpSpLocks/>
              </p:cNvGrpSpPr>
              <p:nvPr/>
            </p:nvGrpSpPr>
            <p:grpSpPr bwMode="auto">
              <a:xfrm>
                <a:off x="1552" y="2985"/>
                <a:ext cx="414" cy="126"/>
                <a:chOff x="1552" y="2985"/>
                <a:chExt cx="414" cy="126"/>
              </a:xfrm>
            </p:grpSpPr>
            <p:sp>
              <p:nvSpPr>
                <p:cNvPr id="62637" name="Freeform 49"/>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38" name="Freeform 50"/>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39" name="Freeform 51"/>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40" name="Freeform 52"/>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41" name="Freeform 53"/>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42" name="Freeform 54"/>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43" name="Freeform 55"/>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44" name="Freeform 56"/>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62495" name="Group 57"/>
          <p:cNvGrpSpPr>
            <a:grpSpLocks/>
          </p:cNvGrpSpPr>
          <p:nvPr/>
        </p:nvGrpSpPr>
        <p:grpSpPr bwMode="auto">
          <a:xfrm>
            <a:off x="3117850" y="4357688"/>
            <a:ext cx="685800" cy="381000"/>
            <a:chOff x="1488" y="2976"/>
            <a:chExt cx="542" cy="265"/>
          </a:xfrm>
        </p:grpSpPr>
        <p:grpSp>
          <p:nvGrpSpPr>
            <p:cNvPr id="62607" name="Group 58"/>
            <p:cNvGrpSpPr>
              <a:grpSpLocks/>
            </p:cNvGrpSpPr>
            <p:nvPr/>
          </p:nvGrpSpPr>
          <p:grpSpPr bwMode="auto">
            <a:xfrm>
              <a:off x="1488" y="2976"/>
              <a:ext cx="542" cy="265"/>
              <a:chOff x="1488" y="2976"/>
              <a:chExt cx="542" cy="265"/>
            </a:xfrm>
          </p:grpSpPr>
          <p:sp>
            <p:nvSpPr>
              <p:cNvPr id="62627" name="Rectangle 59"/>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2628" name="Rectangle 60"/>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62629" name="Freeform 61"/>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30" name="Freeform 62"/>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62631" name="Freeform 63"/>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32" name="Freeform 64"/>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62608" name="Group 65"/>
            <p:cNvGrpSpPr>
              <a:grpSpLocks/>
            </p:cNvGrpSpPr>
            <p:nvPr/>
          </p:nvGrpSpPr>
          <p:grpSpPr bwMode="auto">
            <a:xfrm>
              <a:off x="1548" y="2980"/>
              <a:ext cx="418" cy="131"/>
              <a:chOff x="1548" y="2980"/>
              <a:chExt cx="418" cy="131"/>
            </a:xfrm>
          </p:grpSpPr>
          <p:grpSp>
            <p:nvGrpSpPr>
              <p:cNvPr id="62609" name="Group 66"/>
              <p:cNvGrpSpPr>
                <a:grpSpLocks/>
              </p:cNvGrpSpPr>
              <p:nvPr/>
            </p:nvGrpSpPr>
            <p:grpSpPr bwMode="auto">
              <a:xfrm>
                <a:off x="1548" y="2980"/>
                <a:ext cx="414" cy="126"/>
                <a:chOff x="1548" y="2980"/>
                <a:chExt cx="414" cy="126"/>
              </a:xfrm>
            </p:grpSpPr>
            <p:sp>
              <p:nvSpPr>
                <p:cNvPr id="62619" name="Freeform 67"/>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20" name="Freeform 68"/>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21" name="Freeform 69"/>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22" name="Freeform 70"/>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23" name="Freeform 71"/>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24" name="Freeform 72"/>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25" name="Freeform 73"/>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26" name="Freeform 74"/>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62610" name="Group 75"/>
              <p:cNvGrpSpPr>
                <a:grpSpLocks/>
              </p:cNvGrpSpPr>
              <p:nvPr/>
            </p:nvGrpSpPr>
            <p:grpSpPr bwMode="auto">
              <a:xfrm>
                <a:off x="1552" y="2985"/>
                <a:ext cx="414" cy="126"/>
                <a:chOff x="1552" y="2985"/>
                <a:chExt cx="414" cy="126"/>
              </a:xfrm>
            </p:grpSpPr>
            <p:sp>
              <p:nvSpPr>
                <p:cNvPr id="62611" name="Freeform 76"/>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12" name="Freeform 77"/>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13" name="Freeform 78"/>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14" name="Freeform 79"/>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15" name="Freeform 80"/>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16" name="Freeform 81"/>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17" name="Freeform 82"/>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18" name="Freeform 83"/>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62496" name="Group 84"/>
          <p:cNvGrpSpPr>
            <a:grpSpLocks/>
          </p:cNvGrpSpPr>
          <p:nvPr/>
        </p:nvGrpSpPr>
        <p:grpSpPr bwMode="auto">
          <a:xfrm>
            <a:off x="3886200" y="2971800"/>
            <a:ext cx="685800" cy="381000"/>
            <a:chOff x="1488" y="2976"/>
            <a:chExt cx="542" cy="265"/>
          </a:xfrm>
        </p:grpSpPr>
        <p:grpSp>
          <p:nvGrpSpPr>
            <p:cNvPr id="62581" name="Group 85"/>
            <p:cNvGrpSpPr>
              <a:grpSpLocks/>
            </p:cNvGrpSpPr>
            <p:nvPr/>
          </p:nvGrpSpPr>
          <p:grpSpPr bwMode="auto">
            <a:xfrm>
              <a:off x="1488" y="2976"/>
              <a:ext cx="542" cy="265"/>
              <a:chOff x="1488" y="2976"/>
              <a:chExt cx="542" cy="265"/>
            </a:xfrm>
          </p:grpSpPr>
          <p:sp>
            <p:nvSpPr>
              <p:cNvPr id="62601" name="Rectangle 86"/>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2602" name="Rectangle 87"/>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62603" name="Freeform 88"/>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04" name="Freeform 89"/>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62605" name="Freeform 90"/>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06" name="Freeform 91"/>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62582" name="Group 92"/>
            <p:cNvGrpSpPr>
              <a:grpSpLocks/>
            </p:cNvGrpSpPr>
            <p:nvPr/>
          </p:nvGrpSpPr>
          <p:grpSpPr bwMode="auto">
            <a:xfrm>
              <a:off x="1548" y="2980"/>
              <a:ext cx="418" cy="131"/>
              <a:chOff x="1548" y="2980"/>
              <a:chExt cx="418" cy="131"/>
            </a:xfrm>
          </p:grpSpPr>
          <p:grpSp>
            <p:nvGrpSpPr>
              <p:cNvPr id="62583" name="Group 93"/>
              <p:cNvGrpSpPr>
                <a:grpSpLocks/>
              </p:cNvGrpSpPr>
              <p:nvPr/>
            </p:nvGrpSpPr>
            <p:grpSpPr bwMode="auto">
              <a:xfrm>
                <a:off x="1548" y="2980"/>
                <a:ext cx="414" cy="126"/>
                <a:chOff x="1548" y="2980"/>
                <a:chExt cx="414" cy="126"/>
              </a:xfrm>
            </p:grpSpPr>
            <p:sp>
              <p:nvSpPr>
                <p:cNvPr id="62593" name="Freeform 94"/>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94" name="Freeform 95"/>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95" name="Freeform 96"/>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96" name="Freeform 97"/>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97" name="Freeform 98"/>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98" name="Freeform 99"/>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99" name="Freeform 100"/>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600" name="Freeform 101"/>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62584" name="Group 102"/>
              <p:cNvGrpSpPr>
                <a:grpSpLocks/>
              </p:cNvGrpSpPr>
              <p:nvPr/>
            </p:nvGrpSpPr>
            <p:grpSpPr bwMode="auto">
              <a:xfrm>
                <a:off x="1552" y="2985"/>
                <a:ext cx="414" cy="126"/>
                <a:chOff x="1552" y="2985"/>
                <a:chExt cx="414" cy="126"/>
              </a:xfrm>
            </p:grpSpPr>
            <p:sp>
              <p:nvSpPr>
                <p:cNvPr id="62585" name="Freeform 103"/>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86" name="Freeform 104"/>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87" name="Freeform 105"/>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88" name="Freeform 106"/>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89" name="Freeform 107"/>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90" name="Freeform 108"/>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91" name="Freeform 109"/>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92" name="Freeform 110"/>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62497" name="Group 111"/>
          <p:cNvGrpSpPr>
            <a:grpSpLocks/>
          </p:cNvGrpSpPr>
          <p:nvPr/>
        </p:nvGrpSpPr>
        <p:grpSpPr bwMode="auto">
          <a:xfrm>
            <a:off x="4794250" y="4281488"/>
            <a:ext cx="685800" cy="381000"/>
            <a:chOff x="1488" y="2976"/>
            <a:chExt cx="542" cy="265"/>
          </a:xfrm>
        </p:grpSpPr>
        <p:grpSp>
          <p:nvGrpSpPr>
            <p:cNvPr id="62555" name="Group 112"/>
            <p:cNvGrpSpPr>
              <a:grpSpLocks/>
            </p:cNvGrpSpPr>
            <p:nvPr/>
          </p:nvGrpSpPr>
          <p:grpSpPr bwMode="auto">
            <a:xfrm>
              <a:off x="1488" y="2976"/>
              <a:ext cx="542" cy="265"/>
              <a:chOff x="1488" y="2976"/>
              <a:chExt cx="542" cy="265"/>
            </a:xfrm>
          </p:grpSpPr>
          <p:sp>
            <p:nvSpPr>
              <p:cNvPr id="62575" name="Rectangle 113"/>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2576" name="Rectangle 114"/>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62577" name="Freeform 115"/>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78" name="Freeform 116"/>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62579" name="Freeform 117"/>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80" name="Freeform 118"/>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62556" name="Group 119"/>
            <p:cNvGrpSpPr>
              <a:grpSpLocks/>
            </p:cNvGrpSpPr>
            <p:nvPr/>
          </p:nvGrpSpPr>
          <p:grpSpPr bwMode="auto">
            <a:xfrm>
              <a:off x="1548" y="2980"/>
              <a:ext cx="418" cy="131"/>
              <a:chOff x="1548" y="2980"/>
              <a:chExt cx="418" cy="131"/>
            </a:xfrm>
          </p:grpSpPr>
          <p:grpSp>
            <p:nvGrpSpPr>
              <p:cNvPr id="62557" name="Group 120"/>
              <p:cNvGrpSpPr>
                <a:grpSpLocks/>
              </p:cNvGrpSpPr>
              <p:nvPr/>
            </p:nvGrpSpPr>
            <p:grpSpPr bwMode="auto">
              <a:xfrm>
                <a:off x="1548" y="2980"/>
                <a:ext cx="414" cy="126"/>
                <a:chOff x="1548" y="2980"/>
                <a:chExt cx="414" cy="126"/>
              </a:xfrm>
            </p:grpSpPr>
            <p:sp>
              <p:nvSpPr>
                <p:cNvPr id="62567" name="Freeform 121"/>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68" name="Freeform 122"/>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69" name="Freeform 123"/>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70" name="Freeform 124"/>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71" name="Freeform 125"/>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72" name="Freeform 126"/>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73" name="Freeform 127"/>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74" name="Freeform 128"/>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62558" name="Group 129"/>
              <p:cNvGrpSpPr>
                <a:grpSpLocks/>
              </p:cNvGrpSpPr>
              <p:nvPr/>
            </p:nvGrpSpPr>
            <p:grpSpPr bwMode="auto">
              <a:xfrm>
                <a:off x="1552" y="2985"/>
                <a:ext cx="414" cy="126"/>
                <a:chOff x="1552" y="2985"/>
                <a:chExt cx="414" cy="126"/>
              </a:xfrm>
            </p:grpSpPr>
            <p:sp>
              <p:nvSpPr>
                <p:cNvPr id="62559" name="Freeform 130"/>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60" name="Freeform 131"/>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61" name="Freeform 132"/>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62" name="Freeform 133"/>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63" name="Freeform 134"/>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64" name="Freeform 135"/>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65" name="Freeform 136"/>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66" name="Freeform 137"/>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62498" name="Group 138"/>
          <p:cNvGrpSpPr>
            <a:grpSpLocks/>
          </p:cNvGrpSpPr>
          <p:nvPr/>
        </p:nvGrpSpPr>
        <p:grpSpPr bwMode="auto">
          <a:xfrm>
            <a:off x="3886200" y="5867400"/>
            <a:ext cx="685800" cy="381000"/>
            <a:chOff x="1488" y="2976"/>
            <a:chExt cx="542" cy="265"/>
          </a:xfrm>
        </p:grpSpPr>
        <p:grpSp>
          <p:nvGrpSpPr>
            <p:cNvPr id="62529" name="Group 139"/>
            <p:cNvGrpSpPr>
              <a:grpSpLocks/>
            </p:cNvGrpSpPr>
            <p:nvPr/>
          </p:nvGrpSpPr>
          <p:grpSpPr bwMode="auto">
            <a:xfrm>
              <a:off x="1488" y="2976"/>
              <a:ext cx="542" cy="265"/>
              <a:chOff x="1488" y="2976"/>
              <a:chExt cx="542" cy="265"/>
            </a:xfrm>
          </p:grpSpPr>
          <p:sp>
            <p:nvSpPr>
              <p:cNvPr id="62549" name="Rectangle 140"/>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2550" name="Rectangle 141"/>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62551" name="Freeform 142"/>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52" name="Freeform 143"/>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62553" name="Freeform 144"/>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54" name="Freeform 145"/>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62530" name="Group 146"/>
            <p:cNvGrpSpPr>
              <a:grpSpLocks/>
            </p:cNvGrpSpPr>
            <p:nvPr/>
          </p:nvGrpSpPr>
          <p:grpSpPr bwMode="auto">
            <a:xfrm>
              <a:off x="1548" y="2980"/>
              <a:ext cx="418" cy="131"/>
              <a:chOff x="1548" y="2980"/>
              <a:chExt cx="418" cy="131"/>
            </a:xfrm>
          </p:grpSpPr>
          <p:grpSp>
            <p:nvGrpSpPr>
              <p:cNvPr id="62531" name="Group 147"/>
              <p:cNvGrpSpPr>
                <a:grpSpLocks/>
              </p:cNvGrpSpPr>
              <p:nvPr/>
            </p:nvGrpSpPr>
            <p:grpSpPr bwMode="auto">
              <a:xfrm>
                <a:off x="1548" y="2980"/>
                <a:ext cx="414" cy="126"/>
                <a:chOff x="1548" y="2980"/>
                <a:chExt cx="414" cy="126"/>
              </a:xfrm>
            </p:grpSpPr>
            <p:sp>
              <p:nvSpPr>
                <p:cNvPr id="62541" name="Freeform 148"/>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42" name="Freeform 149"/>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43" name="Freeform 150"/>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44" name="Freeform 151"/>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45" name="Freeform 152"/>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46" name="Freeform 153"/>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47" name="Freeform 154"/>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48" name="Freeform 155"/>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62532" name="Group 156"/>
              <p:cNvGrpSpPr>
                <a:grpSpLocks/>
              </p:cNvGrpSpPr>
              <p:nvPr/>
            </p:nvGrpSpPr>
            <p:grpSpPr bwMode="auto">
              <a:xfrm>
                <a:off x="1552" y="2985"/>
                <a:ext cx="414" cy="126"/>
                <a:chOff x="1552" y="2985"/>
                <a:chExt cx="414" cy="126"/>
              </a:xfrm>
            </p:grpSpPr>
            <p:sp>
              <p:nvSpPr>
                <p:cNvPr id="62533" name="Freeform 157"/>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34" name="Freeform 158"/>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35" name="Freeform 159"/>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36" name="Freeform 160"/>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37" name="Freeform 161"/>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38" name="Freeform 162"/>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39" name="Freeform 163"/>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40" name="Freeform 164"/>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62499" name="Group 165"/>
          <p:cNvGrpSpPr>
            <a:grpSpLocks/>
          </p:cNvGrpSpPr>
          <p:nvPr/>
        </p:nvGrpSpPr>
        <p:grpSpPr bwMode="auto">
          <a:xfrm>
            <a:off x="5562600" y="5867400"/>
            <a:ext cx="685800" cy="381000"/>
            <a:chOff x="1488" y="2976"/>
            <a:chExt cx="542" cy="265"/>
          </a:xfrm>
        </p:grpSpPr>
        <p:grpSp>
          <p:nvGrpSpPr>
            <p:cNvPr id="62503" name="Group 166"/>
            <p:cNvGrpSpPr>
              <a:grpSpLocks/>
            </p:cNvGrpSpPr>
            <p:nvPr/>
          </p:nvGrpSpPr>
          <p:grpSpPr bwMode="auto">
            <a:xfrm>
              <a:off x="1488" y="2976"/>
              <a:ext cx="542" cy="265"/>
              <a:chOff x="1488" y="2976"/>
              <a:chExt cx="542" cy="265"/>
            </a:xfrm>
          </p:grpSpPr>
          <p:sp>
            <p:nvSpPr>
              <p:cNvPr id="62523" name="Rectangle 167"/>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2524" name="Rectangle 168"/>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62525" name="Freeform 169"/>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26" name="Freeform 170"/>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62527" name="Freeform 171"/>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28" name="Freeform 172"/>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62504" name="Group 173"/>
            <p:cNvGrpSpPr>
              <a:grpSpLocks/>
            </p:cNvGrpSpPr>
            <p:nvPr/>
          </p:nvGrpSpPr>
          <p:grpSpPr bwMode="auto">
            <a:xfrm>
              <a:off x="1548" y="2980"/>
              <a:ext cx="418" cy="131"/>
              <a:chOff x="1548" y="2980"/>
              <a:chExt cx="418" cy="131"/>
            </a:xfrm>
          </p:grpSpPr>
          <p:grpSp>
            <p:nvGrpSpPr>
              <p:cNvPr id="62505" name="Group 174"/>
              <p:cNvGrpSpPr>
                <a:grpSpLocks/>
              </p:cNvGrpSpPr>
              <p:nvPr/>
            </p:nvGrpSpPr>
            <p:grpSpPr bwMode="auto">
              <a:xfrm>
                <a:off x="1548" y="2980"/>
                <a:ext cx="414" cy="126"/>
                <a:chOff x="1548" y="2980"/>
                <a:chExt cx="414" cy="126"/>
              </a:xfrm>
            </p:grpSpPr>
            <p:sp>
              <p:nvSpPr>
                <p:cNvPr id="62515" name="Freeform 175"/>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16" name="Freeform 176"/>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17" name="Freeform 177"/>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18" name="Freeform 178"/>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19" name="Freeform 179"/>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20" name="Freeform 180"/>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21" name="Freeform 181"/>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22" name="Freeform 182"/>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62506" name="Group 183"/>
              <p:cNvGrpSpPr>
                <a:grpSpLocks/>
              </p:cNvGrpSpPr>
              <p:nvPr/>
            </p:nvGrpSpPr>
            <p:grpSpPr bwMode="auto">
              <a:xfrm>
                <a:off x="1552" y="2985"/>
                <a:ext cx="414" cy="126"/>
                <a:chOff x="1552" y="2985"/>
                <a:chExt cx="414" cy="126"/>
              </a:xfrm>
            </p:grpSpPr>
            <p:sp>
              <p:nvSpPr>
                <p:cNvPr id="62507" name="Freeform 184"/>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08" name="Freeform 185"/>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09" name="Freeform 186"/>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10" name="Freeform 187"/>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11" name="Freeform 188"/>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12" name="Freeform 189"/>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13" name="Freeform 190"/>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14" name="Freeform 191"/>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sp>
        <p:nvSpPr>
          <p:cNvPr id="62500" name="Text Box 192"/>
          <p:cNvSpPr txBox="1">
            <a:spLocks noChangeArrowheads="1"/>
          </p:cNvSpPr>
          <p:nvPr/>
        </p:nvSpPr>
        <p:spPr bwMode="auto">
          <a:xfrm>
            <a:off x="7208838" y="5762625"/>
            <a:ext cx="3492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A</a:t>
            </a:r>
          </a:p>
        </p:txBody>
      </p:sp>
      <p:sp>
        <p:nvSpPr>
          <p:cNvPr id="62501" name="Text Box 193"/>
          <p:cNvSpPr txBox="1">
            <a:spLocks noChangeArrowheads="1"/>
          </p:cNvSpPr>
          <p:nvPr/>
        </p:nvSpPr>
        <p:spPr bwMode="auto">
          <a:xfrm>
            <a:off x="7205663" y="2895600"/>
            <a:ext cx="3492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B</a:t>
            </a:r>
          </a:p>
        </p:txBody>
      </p:sp>
      <p:sp>
        <p:nvSpPr>
          <p:cNvPr id="62502" name="Freeform 194"/>
          <p:cNvSpPr>
            <a:spLocks/>
          </p:cNvSpPr>
          <p:nvPr/>
        </p:nvSpPr>
        <p:spPr bwMode="auto">
          <a:xfrm>
            <a:off x="1600200" y="4114800"/>
            <a:ext cx="2895600" cy="1143000"/>
          </a:xfrm>
          <a:custGeom>
            <a:avLst/>
            <a:gdLst>
              <a:gd name="T0" fmla="*/ 0 w 1871"/>
              <a:gd name="T1" fmla="*/ 0 h 720"/>
              <a:gd name="T2" fmla="*/ 0 w 1871"/>
              <a:gd name="T3" fmla="*/ 1143000 h 720"/>
              <a:gd name="T4" fmla="*/ 2895600 w 1871"/>
              <a:gd name="T5" fmla="*/ 1143000 h 720"/>
              <a:gd name="T6" fmla="*/ 0 60000 65536"/>
              <a:gd name="T7" fmla="*/ 0 60000 65536"/>
              <a:gd name="T8" fmla="*/ 0 60000 65536"/>
              <a:gd name="T9" fmla="*/ 0 w 1871"/>
              <a:gd name="T10" fmla="*/ 0 h 720"/>
              <a:gd name="T11" fmla="*/ 1871 w 1871"/>
              <a:gd name="T12" fmla="*/ 720 h 720"/>
            </a:gdLst>
            <a:ahLst/>
            <a:cxnLst>
              <a:cxn ang="T6">
                <a:pos x="T0" y="T1"/>
              </a:cxn>
              <a:cxn ang="T7">
                <a:pos x="T2" y="T3"/>
              </a:cxn>
              <a:cxn ang="T8">
                <a:pos x="T4" y="T5"/>
              </a:cxn>
            </a:cxnLst>
            <a:rect l="T9" t="T10" r="T11" b="T12"/>
            <a:pathLst>
              <a:path w="1871" h="720">
                <a:moveTo>
                  <a:pt x="0" y="0"/>
                </a:moveTo>
                <a:lnTo>
                  <a:pt x="0" y="720"/>
                </a:lnTo>
                <a:lnTo>
                  <a:pt x="1871" y="720"/>
                </a:lnTo>
              </a:path>
            </a:pathLst>
          </a:custGeom>
          <a:noFill/>
          <a:ln w="38100">
            <a:solidFill>
              <a:schemeClr val="tx1"/>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 name="Rectangle 1"/>
          <p:cNvSpPr/>
          <p:nvPr/>
        </p:nvSpPr>
        <p:spPr>
          <a:xfrm>
            <a:off x="532225" y="1177290"/>
            <a:ext cx="8113300" cy="1323439"/>
          </a:xfrm>
          <a:prstGeom prst="rect">
            <a:avLst/>
          </a:prstGeom>
        </p:spPr>
        <p:txBody>
          <a:bodyPr wrap="square">
            <a:spAutoFit/>
          </a:bodyPr>
          <a:lstStyle/>
          <a:p>
            <a:pPr marL="285750" indent="-285750" algn="just">
              <a:buFont typeface="Arial" panose="020B0604020202020204" pitchFamily="34" charset="0"/>
              <a:buChar char="•"/>
            </a:pPr>
            <a:r>
              <a:rPr lang="vi-VN" sz="2000"/>
              <a:t>Tăng băng thông có sẵn bằng cách giảm lưu lượng truy cập ngập không cần thiết </a:t>
            </a:r>
            <a:endParaRPr lang="en-US" sz="2000" smtClean="0"/>
          </a:p>
          <a:p>
            <a:pPr marL="285750" indent="-285750" algn="just">
              <a:buFont typeface="Arial" panose="020B0604020202020204" pitchFamily="34" charset="0"/>
              <a:buChar char="•"/>
            </a:pPr>
            <a:r>
              <a:rPr lang="vi-VN" sz="2000" smtClean="0"/>
              <a:t>Ví </a:t>
            </a:r>
            <a:r>
              <a:rPr lang="vi-VN" sz="2000"/>
              <a:t>dụ: Trạm gửi phát sóng, phát sóng được chỉ tràn </a:t>
            </a:r>
            <a:r>
              <a:rPr lang="vi-VN" sz="2000" smtClean="0"/>
              <a:t>ngập</a:t>
            </a:r>
            <a:r>
              <a:rPr lang="en-US" sz="2000" smtClean="0"/>
              <a:t> (Flooded)</a:t>
            </a:r>
            <a:r>
              <a:rPr lang="vi-VN" sz="2000" smtClean="0"/>
              <a:t> </a:t>
            </a:r>
            <a:r>
              <a:rPr lang="vi-VN" sz="2000"/>
              <a:t>đối với bất kỳ </a:t>
            </a:r>
            <a:r>
              <a:rPr lang="en-US" sz="2000" smtClean="0"/>
              <a:t>Switch </a:t>
            </a:r>
            <a:r>
              <a:rPr lang="vi-VN" sz="2000" smtClean="0"/>
              <a:t>với </a:t>
            </a:r>
            <a:r>
              <a:rPr lang="vi-VN" sz="2000"/>
              <a:t>các cổng giao cho VLAN đỏ</a:t>
            </a:r>
            <a:endParaRPr lang="en-US" sz="2000"/>
          </a:p>
        </p:txBody>
      </p:sp>
    </p:spTree>
    <p:extLst>
      <p:ext uri="{BB962C8B-B14F-4D97-AF65-F5344CB8AC3E}">
        <p14:creationId xmlns:p14="http://schemas.microsoft.com/office/powerpoint/2010/main" val="3648644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085184"/>
            <a:ext cx="8153400" cy="990600"/>
          </a:xfrm>
        </p:spPr>
        <p:txBody>
          <a:bodyPr>
            <a:normAutofit/>
          </a:bodyPr>
          <a:lstStyle/>
          <a:p>
            <a:r>
              <a:rPr lang="en-US" dirty="0">
                <a:solidFill>
                  <a:schemeClr val="tx1"/>
                </a:solidFill>
                <a:latin typeface="Arial" charset="0"/>
              </a:rPr>
              <a:t>Creating a VTP </a:t>
            </a:r>
            <a:r>
              <a:rPr lang="en-US" dirty="0" smtClean="0">
                <a:solidFill>
                  <a:schemeClr val="tx1"/>
                </a:solidFill>
                <a:latin typeface="Arial" charset="0"/>
              </a:rPr>
              <a:t>Domain</a:t>
            </a:r>
            <a:endParaRPr lang="en-US" dirty="0">
              <a:solidFill>
                <a:schemeClr val="tx1"/>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83</a:t>
            </a:fld>
            <a:endParaRPr lang="en-GB"/>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
        <p:nvSpPr>
          <p:cNvPr id="6" name="Text Box 8"/>
          <p:cNvSpPr txBox="1">
            <a:spLocks noChangeArrowheads="1"/>
          </p:cNvSpPr>
          <p:nvPr/>
        </p:nvSpPr>
        <p:spPr bwMode="auto">
          <a:xfrm>
            <a:off x="2971800" y="2057400"/>
            <a:ext cx="2754313" cy="39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lIns="102833" tIns="51417" rIns="102833" bIns="51417">
            <a:spAutoFit/>
          </a:bodyPr>
          <a:lstStyle>
            <a:lvl1pPr marL="173038" indent="-173038" defTabSz="1028700">
              <a:defRPr b="1">
                <a:solidFill>
                  <a:schemeClr val="tx1"/>
                </a:solidFill>
                <a:latin typeface="Courier" charset="0"/>
                <a:ea typeface="ＭＳ Ｐゴシック" charset="0"/>
              </a:defRPr>
            </a:lvl1pPr>
            <a:lvl2pPr marL="742950" indent="-285750" defTabSz="1028700">
              <a:defRPr b="1">
                <a:solidFill>
                  <a:schemeClr val="tx1"/>
                </a:solidFill>
                <a:latin typeface="Courier" charset="0"/>
                <a:ea typeface="ＭＳ Ｐゴシック" charset="0"/>
              </a:defRPr>
            </a:lvl2pPr>
            <a:lvl3pPr marL="1143000" indent="-228600" defTabSz="1028700">
              <a:defRPr b="1">
                <a:solidFill>
                  <a:schemeClr val="tx1"/>
                </a:solidFill>
                <a:latin typeface="Courier" charset="0"/>
                <a:ea typeface="ＭＳ Ｐゴシック" charset="0"/>
              </a:defRPr>
            </a:lvl3pPr>
            <a:lvl4pPr marL="1600200" indent="-228600" defTabSz="1028700">
              <a:defRPr b="1">
                <a:solidFill>
                  <a:schemeClr val="tx1"/>
                </a:solidFill>
                <a:latin typeface="Courier" charset="0"/>
                <a:ea typeface="ＭＳ Ｐゴシック" charset="0"/>
              </a:defRPr>
            </a:lvl4pPr>
            <a:lvl5pPr marL="2057400" indent="-228600" defTabSz="1028700">
              <a:defRPr b="1">
                <a:solidFill>
                  <a:schemeClr val="tx1"/>
                </a:solidFill>
                <a:latin typeface="Courier" charset="0"/>
                <a:ea typeface="ＭＳ Ｐゴシック" charset="0"/>
              </a:defRPr>
            </a:lvl5pPr>
            <a:lvl6pPr marL="2514600" indent="-228600" algn="ctr" defTabSz="1028700"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defTabSz="1028700"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defTabSz="1028700"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defTabSz="1028700" eaLnBrk="0" fontAlgn="base" hangingPunct="0">
              <a:spcBef>
                <a:spcPct val="0"/>
              </a:spcBef>
              <a:spcAft>
                <a:spcPct val="0"/>
              </a:spcAft>
              <a:defRPr b="1">
                <a:solidFill>
                  <a:schemeClr val="tx1"/>
                </a:solidFill>
                <a:latin typeface="Courier" charset="0"/>
                <a:ea typeface="ＭＳ Ｐゴシック" charset="0"/>
              </a:defRPr>
            </a:lvl9pPr>
          </a:lstStyle>
          <a:p>
            <a:pPr algn="l">
              <a:lnSpc>
                <a:spcPct val="95000"/>
              </a:lnSpc>
              <a:spcBef>
                <a:spcPct val="35000"/>
              </a:spcBef>
              <a:buClr>
                <a:schemeClr val="folHlink"/>
              </a:buClr>
            </a:pPr>
            <a:r>
              <a:rPr lang="en-US" sz="2000">
                <a:latin typeface="Arial" charset="0"/>
                <a:cs typeface="Times New Roman" charset="0"/>
              </a:rPr>
              <a:t>Cisco Catalyst 2900</a:t>
            </a:r>
            <a:endParaRPr lang="en-US" sz="2000">
              <a:latin typeface="Arial" charset="0"/>
            </a:endParaRPr>
          </a:p>
        </p:txBody>
      </p:sp>
      <p:sp>
        <p:nvSpPr>
          <p:cNvPr id="7" name="Rectangle 9"/>
          <p:cNvSpPr>
            <a:spLocks noChangeArrowheads="1"/>
          </p:cNvSpPr>
          <p:nvPr/>
        </p:nvSpPr>
        <p:spPr bwMode="auto">
          <a:xfrm>
            <a:off x="508000" y="2743200"/>
            <a:ext cx="8636000" cy="22860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8" name="Rectangle 10"/>
          <p:cNvSpPr>
            <a:spLocks noChangeArrowheads="1"/>
          </p:cNvSpPr>
          <p:nvPr/>
        </p:nvSpPr>
        <p:spPr bwMode="auto">
          <a:xfrm>
            <a:off x="1447800" y="2879269"/>
            <a:ext cx="6664004"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l"/>
            <a:r>
              <a:rPr lang="en-US" smtClean="0">
                <a:latin typeface="Courier New" charset="0"/>
                <a:cs typeface="Times New Roman" charset="0"/>
              </a:rPr>
              <a:t>SW1#vlan </a:t>
            </a:r>
            <a:r>
              <a:rPr lang="en-US">
                <a:latin typeface="Courier New" charset="0"/>
                <a:cs typeface="Times New Roman" charset="0"/>
              </a:rPr>
              <a:t>database</a:t>
            </a:r>
          </a:p>
          <a:p>
            <a:pPr algn="l"/>
            <a:r>
              <a:rPr lang="en-US" smtClean="0">
                <a:latin typeface="Courier New" charset="0"/>
                <a:cs typeface="Times New Roman" charset="0"/>
              </a:rPr>
              <a:t>SW1(vlan</a:t>
            </a:r>
            <a:r>
              <a:rPr lang="en-US">
                <a:latin typeface="Courier New" charset="0"/>
                <a:cs typeface="Times New Roman" charset="0"/>
              </a:rPr>
              <a:t>)#vtp [ server | client | transparent ]</a:t>
            </a:r>
          </a:p>
          <a:p>
            <a:pPr algn="l"/>
            <a:r>
              <a:rPr lang="en-US" smtClean="0">
                <a:latin typeface="Courier New" charset="0"/>
                <a:cs typeface="Times New Roman" charset="0"/>
              </a:rPr>
              <a:t>SW1(vlan</a:t>
            </a:r>
            <a:r>
              <a:rPr lang="en-US">
                <a:latin typeface="Courier New" charset="0"/>
                <a:cs typeface="Times New Roman" charset="0"/>
              </a:rPr>
              <a:t>)#vtp domain </a:t>
            </a:r>
            <a:r>
              <a:rPr lang="en-US" i="1">
                <a:latin typeface="Courier New" charset="0"/>
                <a:cs typeface="Times New Roman" charset="0"/>
              </a:rPr>
              <a:t>domain-name</a:t>
            </a:r>
            <a:r>
              <a:rPr lang="en-US">
                <a:latin typeface="Courier New" charset="0"/>
              </a:rPr>
              <a:t> </a:t>
            </a:r>
          </a:p>
          <a:p>
            <a:pPr algn="l"/>
            <a:r>
              <a:rPr lang="en-US" smtClean="0">
                <a:latin typeface="Courier New" charset="0"/>
                <a:cs typeface="Times New Roman" charset="0"/>
              </a:rPr>
              <a:t>SW1(vlan</a:t>
            </a:r>
            <a:r>
              <a:rPr lang="en-US">
                <a:latin typeface="Courier New" charset="0"/>
                <a:cs typeface="Times New Roman" charset="0"/>
              </a:rPr>
              <a:t>)#vtp password </a:t>
            </a:r>
            <a:r>
              <a:rPr lang="en-US" i="1">
                <a:latin typeface="Courier New" charset="0"/>
                <a:cs typeface="Times New Roman" charset="0"/>
              </a:rPr>
              <a:t>password</a:t>
            </a:r>
          </a:p>
          <a:p>
            <a:pPr algn="l"/>
            <a:r>
              <a:rPr lang="en-US" smtClean="0">
                <a:latin typeface="Courier New" charset="0"/>
                <a:cs typeface="Times New Roman" charset="0"/>
              </a:rPr>
              <a:t>SW1(vlan</a:t>
            </a:r>
            <a:r>
              <a:rPr lang="en-US">
                <a:latin typeface="Courier New" charset="0"/>
                <a:cs typeface="Times New Roman" charset="0"/>
              </a:rPr>
              <a:t>)#vtp pruning</a:t>
            </a:r>
          </a:p>
          <a:p>
            <a:pPr algn="l"/>
            <a:r>
              <a:rPr lang="en-US" smtClean="0">
                <a:latin typeface="Courier New" charset="0"/>
                <a:cs typeface="Times New Roman" charset="0"/>
              </a:rPr>
              <a:t>SW1(vlan</a:t>
            </a:r>
            <a:r>
              <a:rPr lang="en-US">
                <a:latin typeface="Courier New" charset="0"/>
                <a:cs typeface="Times New Roman" charset="0"/>
              </a:rPr>
              <a:t>)#snmp-server enable traps vtp</a:t>
            </a:r>
          </a:p>
          <a:p>
            <a:pPr algn="l"/>
            <a:r>
              <a:rPr lang="en-US" smtClean="0">
                <a:latin typeface="Courier New" charset="0"/>
                <a:cs typeface="Times New Roman" charset="0"/>
              </a:rPr>
              <a:t>SW1(vlan</a:t>
            </a:r>
            <a:r>
              <a:rPr lang="en-US">
                <a:latin typeface="Courier New" charset="0"/>
                <a:cs typeface="Times New Roman" charset="0"/>
              </a:rPr>
              <a:t>)#exit</a:t>
            </a:r>
          </a:p>
        </p:txBody>
      </p:sp>
      <p:sp>
        <p:nvSpPr>
          <p:cNvPr id="9" name="Rectangle 2"/>
          <p:cNvSpPr txBox="1">
            <a:spLocks noChangeArrowheads="1"/>
          </p:cNvSpPr>
          <p:nvPr/>
        </p:nvSpPr>
        <p:spPr>
          <a:xfrm>
            <a:off x="609600" y="228600"/>
            <a:ext cx="8153400" cy="990600"/>
          </a:xfrm>
          <a:prstGeom prst="rect">
            <a:avLst/>
          </a:prstGeom>
        </p:spPr>
        <p:txBody>
          <a:bodyPr vert="horz" anchor="ctr">
            <a:normAutofit/>
          </a:bodyPr>
          <a:lst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a:lstStyle>
          <a:p>
            <a:pPr>
              <a:defRPr/>
            </a:pPr>
            <a:r>
              <a:rPr lang="en-US" smtClean="0"/>
              <a:t>Verifying VTP Configurations</a:t>
            </a:r>
            <a:endParaRPr lang="en-US" dirty="0" smtClean="0"/>
          </a:p>
        </p:txBody>
      </p:sp>
      <p:sp>
        <p:nvSpPr>
          <p:cNvPr id="10" name="Rectangle 3"/>
          <p:cNvSpPr>
            <a:spLocks noChangeArrowheads="1"/>
          </p:cNvSpPr>
          <p:nvPr/>
        </p:nvSpPr>
        <p:spPr bwMode="auto">
          <a:xfrm>
            <a:off x="2514600" y="5995565"/>
            <a:ext cx="5105400" cy="369888"/>
          </a:xfrm>
          <a:prstGeom prst="rect">
            <a:avLst/>
          </a:prstGeom>
          <a:solidFill>
            <a:schemeClr val="bg1"/>
          </a:solidFill>
          <a:ln w="19050">
            <a:solidFill>
              <a:schemeClr val="tx1"/>
            </a:solidFill>
            <a:miter lim="800000"/>
            <a:headEnd type="none" w="sm" len="sm"/>
            <a:tailEnd type="none" w="sm" len="sm"/>
          </a:ln>
          <a:effectLst>
            <a:outerShdw dist="45791" dir="3378596" algn="ctr" rotWithShape="0">
              <a:schemeClr val="bg2"/>
            </a:outerShdw>
          </a:effectLst>
        </p:spPr>
        <p:txBody>
          <a:bodyPr anchor="ctr">
            <a:spAutoFit/>
          </a:bodyPr>
          <a:lstStyle/>
          <a:p>
            <a:pPr>
              <a:defRPr/>
            </a:pPr>
            <a:endParaRPr lang="en-US">
              <a:latin typeface="Courier" pitchFamily="18" charset="0"/>
              <a:ea typeface="+mn-ea"/>
            </a:endParaRPr>
          </a:p>
        </p:txBody>
      </p:sp>
      <p:sp>
        <p:nvSpPr>
          <p:cNvPr id="11" name="Rectangle 4"/>
          <p:cNvSpPr>
            <a:spLocks noChangeArrowheads="1"/>
          </p:cNvSpPr>
          <p:nvPr/>
        </p:nvSpPr>
        <p:spPr bwMode="auto">
          <a:xfrm>
            <a:off x="2590800" y="5919365"/>
            <a:ext cx="48768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r>
              <a:rPr lang="en-US" i="1" smtClean="0"/>
              <a:t>SW1 </a:t>
            </a:r>
            <a:r>
              <a:rPr lang="en-US" sz="2000" dirty="0"/>
              <a:t>#</a:t>
            </a:r>
            <a:r>
              <a:rPr lang="en-US" sz="2400" dirty="0"/>
              <a:t>show </a:t>
            </a:r>
            <a:r>
              <a:rPr lang="en-US" sz="2400" dirty="0" err="1"/>
              <a:t>vtp</a:t>
            </a:r>
            <a:r>
              <a:rPr lang="en-US" sz="2400" dirty="0"/>
              <a:t> status</a:t>
            </a:r>
          </a:p>
        </p:txBody>
      </p:sp>
    </p:spTree>
    <p:extLst>
      <p:ext uri="{BB962C8B-B14F-4D97-AF65-F5344CB8AC3E}">
        <p14:creationId xmlns:p14="http://schemas.microsoft.com/office/powerpoint/2010/main" val="35809715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normAutofit fontScale="90000"/>
          </a:bodyPr>
          <a:lstStyle/>
          <a:p>
            <a:pPr>
              <a:defRPr/>
            </a:pPr>
            <a:r>
              <a:rPr lang="en-US" sz="3600" smtClean="0">
                <a:ea typeface="+mj-ea"/>
              </a:rPr>
              <a:t>Verifying the VTP Configuration </a:t>
            </a:r>
            <a:br>
              <a:rPr lang="en-US" sz="3600" smtClean="0">
                <a:ea typeface="+mj-ea"/>
              </a:rPr>
            </a:br>
            <a:r>
              <a:rPr lang="en-US" sz="3600" smtClean="0">
                <a:ea typeface="+mj-ea"/>
              </a:rPr>
              <a:t>for the Cisco Catalyst</a:t>
            </a:r>
          </a:p>
        </p:txBody>
      </p:sp>
      <p:sp>
        <p:nvSpPr>
          <p:cNvPr id="1040387" name="Rectangle 3"/>
          <p:cNvSpPr>
            <a:spLocks noChangeArrowheads="1"/>
          </p:cNvSpPr>
          <p:nvPr/>
        </p:nvSpPr>
        <p:spPr bwMode="auto">
          <a:xfrm>
            <a:off x="558800" y="1752600"/>
            <a:ext cx="3622675" cy="4445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66564" name="Rectangle 4"/>
          <p:cNvSpPr>
            <a:spLocks noChangeArrowheads="1"/>
          </p:cNvSpPr>
          <p:nvPr/>
        </p:nvSpPr>
        <p:spPr bwMode="auto">
          <a:xfrm>
            <a:off x="725488" y="1816686"/>
            <a:ext cx="25298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i="1" smtClean="0">
                <a:latin typeface="Courier New" charset="0"/>
              </a:rPr>
              <a:t>SW1</a:t>
            </a:r>
            <a:r>
              <a:rPr lang="en-US" sz="1600" smtClean="0">
                <a:latin typeface="Courier New" charset="0"/>
              </a:rPr>
              <a:t>#show </a:t>
            </a:r>
            <a:r>
              <a:rPr lang="en-US" sz="1600">
                <a:latin typeface="Courier New" charset="0"/>
              </a:rPr>
              <a:t>vtp status</a:t>
            </a:r>
          </a:p>
        </p:txBody>
      </p:sp>
      <p:sp>
        <p:nvSpPr>
          <p:cNvPr id="1040389" name="Rectangle 5"/>
          <p:cNvSpPr>
            <a:spLocks noChangeArrowheads="1"/>
          </p:cNvSpPr>
          <p:nvPr/>
        </p:nvSpPr>
        <p:spPr bwMode="auto">
          <a:xfrm>
            <a:off x="419100" y="2743200"/>
            <a:ext cx="8496300" cy="2963863"/>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66566" name="Rectangle 6"/>
          <p:cNvSpPr>
            <a:spLocks noChangeArrowheads="1"/>
          </p:cNvSpPr>
          <p:nvPr/>
        </p:nvSpPr>
        <p:spPr bwMode="auto">
          <a:xfrm>
            <a:off x="457200" y="2850585"/>
            <a:ext cx="8669361"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l"/>
            <a:r>
              <a:rPr lang="en-US" sz="1400" i="1" smtClean="0">
                <a:latin typeface="Courier New" charset="0"/>
              </a:rPr>
              <a:t>SW1</a:t>
            </a:r>
            <a:r>
              <a:rPr lang="en-US" sz="1400" smtClean="0">
                <a:latin typeface="Courier New" charset="0"/>
              </a:rPr>
              <a:t>#</a:t>
            </a:r>
            <a:r>
              <a:rPr lang="en-US" sz="1400" smtClean="0">
                <a:latin typeface="Courier New" charset="0"/>
                <a:cs typeface="Times New Roman" charset="0"/>
              </a:rPr>
              <a:t>show </a:t>
            </a:r>
            <a:r>
              <a:rPr lang="en-US" sz="1400">
                <a:latin typeface="Courier New" charset="0"/>
                <a:cs typeface="Times New Roman" charset="0"/>
              </a:rPr>
              <a:t>vtp status</a:t>
            </a:r>
          </a:p>
          <a:p>
            <a:pPr algn="l"/>
            <a:r>
              <a:rPr lang="en-US" sz="1400">
                <a:latin typeface="Courier New" charset="0"/>
                <a:cs typeface="Times New Roman" charset="0"/>
              </a:rPr>
              <a:t>VTP Version                     : 2   &lt;--- Indicates v2-capable</a:t>
            </a:r>
          </a:p>
          <a:p>
            <a:pPr algn="l"/>
            <a:r>
              <a:rPr lang="en-US" sz="1400">
                <a:latin typeface="Courier New" charset="0"/>
                <a:cs typeface="Times New Roman" charset="0"/>
              </a:rPr>
              <a:t>Configuration Revision          : 4</a:t>
            </a:r>
          </a:p>
          <a:p>
            <a:pPr algn="l"/>
            <a:r>
              <a:rPr lang="en-US" sz="1400">
                <a:latin typeface="Courier New" charset="0"/>
                <a:cs typeface="Times New Roman" charset="0"/>
              </a:rPr>
              <a:t>Maximum VLANs supported locally : 68</a:t>
            </a:r>
          </a:p>
          <a:p>
            <a:pPr algn="l"/>
            <a:r>
              <a:rPr lang="en-US" sz="1400">
                <a:latin typeface="Courier New" charset="0"/>
                <a:cs typeface="Times New Roman" charset="0"/>
              </a:rPr>
              <a:t>Number of existing VLANs        : 6</a:t>
            </a:r>
          </a:p>
          <a:p>
            <a:pPr algn="l"/>
            <a:r>
              <a:rPr lang="en-US" sz="1400">
                <a:latin typeface="Courier New" charset="0"/>
                <a:cs typeface="Times New Roman" charset="0"/>
              </a:rPr>
              <a:t>VTP Operating Mode              : Server</a:t>
            </a:r>
          </a:p>
          <a:p>
            <a:pPr algn="l"/>
            <a:r>
              <a:rPr lang="en-US" sz="1400">
                <a:latin typeface="Courier New" charset="0"/>
                <a:cs typeface="Times New Roman" charset="0"/>
              </a:rPr>
              <a:t>VTP Domain Name                 : </a:t>
            </a:r>
            <a:r>
              <a:rPr lang="en-US" sz="1400" smtClean="0">
                <a:latin typeface="Courier New" charset="0"/>
                <a:cs typeface="Times New Roman" charset="0"/>
              </a:rPr>
              <a:t>SPKT</a:t>
            </a:r>
            <a:endParaRPr lang="en-US" sz="1400">
              <a:latin typeface="Courier New" charset="0"/>
              <a:cs typeface="Times New Roman" charset="0"/>
            </a:endParaRPr>
          </a:p>
          <a:p>
            <a:pPr algn="l"/>
            <a:r>
              <a:rPr lang="en-US" sz="1400">
                <a:latin typeface="Courier New" charset="0"/>
                <a:cs typeface="Times New Roman" charset="0"/>
              </a:rPr>
              <a:t>VTP Pruning Mode                : Enabled</a:t>
            </a:r>
          </a:p>
          <a:p>
            <a:pPr algn="l"/>
            <a:r>
              <a:rPr lang="en-US" sz="1400">
                <a:latin typeface="Courier New" charset="0"/>
                <a:cs typeface="Times New Roman" charset="0"/>
              </a:rPr>
              <a:t>VTP V2 Mode                     : Disabled   &lt;--- Indicates v2 disabled; v1 set</a:t>
            </a:r>
          </a:p>
          <a:p>
            <a:pPr algn="l"/>
            <a:r>
              <a:rPr lang="en-US" sz="1400">
                <a:latin typeface="Courier New" charset="0"/>
                <a:cs typeface="Times New Roman" charset="0"/>
              </a:rPr>
              <a:t>VTP Traps Generation            : Disabled   &lt;--- Catalyst 2950 default</a:t>
            </a:r>
          </a:p>
          <a:p>
            <a:pPr algn="l"/>
            <a:r>
              <a:rPr lang="en-US" sz="1400">
                <a:latin typeface="Courier New" charset="0"/>
                <a:cs typeface="Times New Roman" charset="0"/>
              </a:rPr>
              <a:t>MD5 digest                      : 0x3D 0x02 0xD4 0x3A 0xC4 0x46 0xA1 0x03</a:t>
            </a:r>
          </a:p>
          <a:p>
            <a:pPr algn="l"/>
            <a:r>
              <a:rPr lang="en-US" sz="1400">
                <a:latin typeface="Courier New" charset="0"/>
                <a:cs typeface="Times New Roman" charset="0"/>
              </a:rPr>
              <a:t>Configuration last modified by 10.1.1.40 at </a:t>
            </a:r>
            <a:r>
              <a:rPr lang="en-US" sz="1400" smtClean="0">
                <a:latin typeface="Courier New" charset="0"/>
                <a:cs typeface="Times New Roman" charset="0"/>
              </a:rPr>
              <a:t>25-10-14 </a:t>
            </a:r>
            <a:r>
              <a:rPr lang="en-US" sz="1400">
                <a:latin typeface="Courier New" charset="0"/>
                <a:cs typeface="Times New Roman" charset="0"/>
              </a:rPr>
              <a:t>22:25:</a:t>
            </a:r>
            <a:r>
              <a:rPr lang="en-US" sz="1400">
                <a:latin typeface="Courier New" charset="0"/>
              </a:rPr>
              <a:t> </a:t>
            </a:r>
          </a:p>
        </p:txBody>
      </p:sp>
    </p:spTree>
    <p:extLst>
      <p:ext uri="{BB962C8B-B14F-4D97-AF65-F5344CB8AC3E}">
        <p14:creationId xmlns:p14="http://schemas.microsoft.com/office/powerpoint/2010/main" val="34081015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66763" y="125760"/>
            <a:ext cx="7623175" cy="1143000"/>
          </a:xfrm>
        </p:spPr>
        <p:txBody>
          <a:bodyPr anchor="b" anchorCtr="0">
            <a:normAutofit/>
          </a:bodyPr>
          <a:lstStyle/>
          <a:p>
            <a:pPr>
              <a:defRPr/>
            </a:pPr>
            <a:r>
              <a:rPr lang="en-US" sz="3600" dirty="0"/>
              <a:t>Inter-VLAN </a:t>
            </a:r>
            <a:r>
              <a:rPr lang="en-US" sz="3600" dirty="0" smtClean="0"/>
              <a:t>Routing</a:t>
            </a:r>
            <a:br>
              <a:rPr lang="en-US" sz="3600" dirty="0" smtClean="0"/>
            </a:br>
            <a:r>
              <a:rPr lang="en-US" sz="2800" dirty="0" smtClean="0">
                <a:ea typeface="+mj-ea"/>
              </a:rPr>
              <a:t>VLAN-to-VLAN Communication</a:t>
            </a:r>
            <a:endParaRPr lang="en-US" sz="3600" dirty="0" smtClean="0">
              <a:ea typeface="+mj-ea"/>
            </a:endParaRPr>
          </a:p>
        </p:txBody>
      </p:sp>
      <p:sp>
        <p:nvSpPr>
          <p:cNvPr id="68611" name="Text Box 3"/>
          <p:cNvSpPr txBox="1">
            <a:spLocks noChangeArrowheads="1"/>
          </p:cNvSpPr>
          <p:nvPr/>
        </p:nvSpPr>
        <p:spPr bwMode="auto">
          <a:xfrm>
            <a:off x="611560" y="5694347"/>
            <a:ext cx="822764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square" anchor="ctr">
            <a:spAutoFit/>
          </a:bodyPr>
          <a:lstStyle>
            <a:lvl1pPr marL="228600" indent="-228600">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pPr>
              <a:spcBef>
                <a:spcPct val="50000"/>
              </a:spcBef>
              <a:buClr>
                <a:schemeClr val="folHlink"/>
              </a:buClr>
              <a:buFontTx/>
              <a:buChar char="•"/>
            </a:pPr>
            <a:r>
              <a:rPr lang="en-US" sz="2400" b="0">
                <a:latin typeface="Tahoma" panose="020B0604030504040204" pitchFamily="34" charset="0"/>
                <a:ea typeface="Tahoma" panose="020B0604030504040204" pitchFamily="34" charset="0"/>
                <a:cs typeface="Tahoma" panose="020B0604030504040204" pitchFamily="34" charset="0"/>
              </a:rPr>
              <a:t>T</a:t>
            </a:r>
            <a:r>
              <a:rPr lang="vi-VN" sz="2400" b="0" smtClean="0">
                <a:latin typeface="Tahoma" panose="020B0604030504040204" pitchFamily="34" charset="0"/>
                <a:ea typeface="Tahoma" panose="020B0604030504040204" pitchFamily="34" charset="0"/>
                <a:cs typeface="Tahoma" panose="020B0604030504040204" pitchFamily="34" charset="0"/>
              </a:rPr>
              <a:t>hiết </a:t>
            </a:r>
            <a:r>
              <a:rPr lang="vi-VN" sz="2400" b="0">
                <a:latin typeface="Tahoma" panose="020B0604030504040204" pitchFamily="34" charset="0"/>
                <a:ea typeface="Tahoma" panose="020B0604030504040204" pitchFamily="34" charset="0"/>
                <a:cs typeface="Tahoma" panose="020B0604030504040204" pitchFamily="34" charset="0"/>
              </a:rPr>
              <a:t>bị lớp </a:t>
            </a:r>
            <a:r>
              <a:rPr lang="en-US" sz="2400" b="0" smtClean="0">
                <a:latin typeface="Tahoma" panose="020B0604030504040204" pitchFamily="34" charset="0"/>
                <a:ea typeface="Tahoma" panose="020B0604030504040204" pitchFamily="34" charset="0"/>
                <a:cs typeface="Tahoma" panose="020B0604030504040204" pitchFamily="34" charset="0"/>
              </a:rPr>
              <a:t>3 </a:t>
            </a:r>
            <a:r>
              <a:rPr lang="vi-VN" sz="2400" b="0" smtClean="0">
                <a:latin typeface="Tahoma" panose="020B0604030504040204" pitchFamily="34" charset="0"/>
                <a:ea typeface="Tahoma" panose="020B0604030504040204" pitchFamily="34" charset="0"/>
                <a:cs typeface="Tahoma" panose="020B0604030504040204" pitchFamily="34" charset="0"/>
              </a:rPr>
              <a:t>hoặc </a:t>
            </a:r>
            <a:r>
              <a:rPr lang="vi-VN" sz="2400" b="0">
                <a:latin typeface="Tahoma" panose="020B0604030504040204" pitchFamily="34" charset="0"/>
                <a:ea typeface="Tahoma" panose="020B0604030504040204" pitchFamily="34" charset="0"/>
                <a:cs typeface="Tahoma" panose="020B0604030504040204" pitchFamily="34" charset="0"/>
              </a:rPr>
              <a:t>thiết bị mạng kết hợp nhiều lĩnh vực phát sóng như VLAN.</a:t>
            </a:r>
            <a:endParaRPr lang="en-US" sz="2400" b="0">
              <a:latin typeface="Tahoma" panose="020B0604030504040204" pitchFamily="34" charset="0"/>
              <a:ea typeface="Tahoma" panose="020B0604030504040204" pitchFamily="34" charset="0"/>
              <a:cs typeface="Tahoma" panose="020B0604030504040204" pitchFamily="34" charset="0"/>
            </a:endParaRPr>
          </a:p>
        </p:txBody>
      </p:sp>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1833563"/>
            <a:ext cx="7324725" cy="3800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3326991421"/>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20913"/>
            <a:ext cx="8205788"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
        <p:nvSpPr>
          <p:cNvPr id="1079299" name="Rectangle 3"/>
          <p:cNvSpPr>
            <a:spLocks noGrp="1" noChangeArrowheads="1"/>
          </p:cNvSpPr>
          <p:nvPr>
            <p:ph type="title"/>
          </p:nvPr>
        </p:nvSpPr>
        <p:spPr>
          <a:xfrm>
            <a:off x="278773" y="260648"/>
            <a:ext cx="8153400" cy="990600"/>
          </a:xfrm>
        </p:spPr>
        <p:txBody>
          <a:bodyPr>
            <a:normAutofit/>
          </a:bodyPr>
          <a:lstStyle/>
          <a:p>
            <a:pPr>
              <a:defRPr/>
            </a:pPr>
            <a:r>
              <a:rPr lang="en-US" sz="2800" smtClean="0">
                <a:ea typeface="+mj-ea"/>
              </a:rPr>
              <a:t>Dividing a Physical Interface into Subinterfaces</a:t>
            </a:r>
          </a:p>
        </p:txBody>
      </p:sp>
      <p:sp>
        <p:nvSpPr>
          <p:cNvPr id="69636" name="Rectangle 4"/>
          <p:cNvSpPr>
            <a:spLocks noChangeArrowheads="1"/>
          </p:cNvSpPr>
          <p:nvPr/>
        </p:nvSpPr>
        <p:spPr bwMode="auto">
          <a:xfrm>
            <a:off x="304800" y="3822700"/>
            <a:ext cx="8375650" cy="2152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53" tIns="41076" rIns="82153" bIns="41076" anchor="ctr" anchorCtr="1"/>
          <a:lstStyle/>
          <a:p>
            <a:pPr marL="177800" indent="-177800" algn="l">
              <a:buClr>
                <a:schemeClr val="folHlink"/>
              </a:buClr>
              <a:buFontTx/>
              <a:buChar char="•"/>
            </a:pPr>
            <a:endParaRPr lang="en-US" sz="2600">
              <a:latin typeface="Arial" charset="0"/>
            </a:endParaRPr>
          </a:p>
        </p:txBody>
      </p:sp>
      <p:sp>
        <p:nvSpPr>
          <p:cNvPr id="2" name="Rectangle 1"/>
          <p:cNvSpPr/>
          <p:nvPr/>
        </p:nvSpPr>
        <p:spPr>
          <a:xfrm>
            <a:off x="511420" y="3991084"/>
            <a:ext cx="8205788" cy="1815882"/>
          </a:xfrm>
          <a:prstGeom prst="rect">
            <a:avLst/>
          </a:prstGeom>
        </p:spPr>
        <p:txBody>
          <a:bodyPr wrap="square">
            <a:spAutoFit/>
          </a:bodyPr>
          <a:lstStyle/>
          <a:p>
            <a:pPr marL="457200" indent="-457200" algn="just">
              <a:buFont typeface="Arial" panose="020B0604020202020204" pitchFamily="34" charset="0"/>
              <a:buChar char="•"/>
            </a:pPr>
            <a:r>
              <a:rPr lang="en-US" sz="2800">
                <a:latin typeface="Arial" charset="0"/>
              </a:rPr>
              <a:t>Physical interfaces </a:t>
            </a:r>
            <a:r>
              <a:rPr lang="vi-VN" sz="2800" smtClean="0"/>
              <a:t>có </a:t>
            </a:r>
            <a:r>
              <a:rPr lang="vi-VN" sz="2800"/>
              <a:t>thể được chia thành nhiều </a:t>
            </a:r>
            <a:r>
              <a:rPr lang="vi-VN" sz="2800" smtClean="0"/>
              <a:t>sub</a:t>
            </a:r>
            <a:r>
              <a:rPr lang="en-US" sz="2800" smtClean="0"/>
              <a:t> </a:t>
            </a:r>
            <a:r>
              <a:rPr lang="vi-VN" sz="2800" smtClean="0"/>
              <a:t>interface</a:t>
            </a:r>
            <a:r>
              <a:rPr lang="vi-VN" sz="2800"/>
              <a:t>. </a:t>
            </a:r>
            <a:endParaRPr lang="en-US" sz="2800" smtClean="0"/>
          </a:p>
          <a:p>
            <a:pPr marL="457200" indent="-457200" algn="just">
              <a:buFont typeface="Arial" panose="020B0604020202020204" pitchFamily="34" charset="0"/>
              <a:buChar char="•"/>
            </a:pPr>
            <a:r>
              <a:rPr lang="en-US" sz="2800"/>
              <a:t>T</a:t>
            </a:r>
            <a:r>
              <a:rPr lang="vi-VN" sz="2800" smtClean="0"/>
              <a:t>hiết </a:t>
            </a:r>
            <a:r>
              <a:rPr lang="vi-VN" sz="2800"/>
              <a:t>bị lớp </a:t>
            </a:r>
            <a:r>
              <a:rPr lang="en-US" sz="2800" smtClean="0"/>
              <a:t>3 </a:t>
            </a:r>
            <a:r>
              <a:rPr lang="vi-VN" sz="2800" smtClean="0"/>
              <a:t>hoặc </a:t>
            </a:r>
            <a:r>
              <a:rPr lang="vi-VN" sz="2800"/>
              <a:t>Router sử dụng </a:t>
            </a:r>
            <a:r>
              <a:rPr lang="en-US" sz="2800" smtClean="0"/>
              <a:t>Interface </a:t>
            </a:r>
            <a:r>
              <a:rPr lang="vi-VN" sz="2800" smtClean="0"/>
              <a:t>hợp </a:t>
            </a:r>
            <a:r>
              <a:rPr lang="vi-VN" sz="2800"/>
              <a:t>lý gọi là </a:t>
            </a:r>
            <a:r>
              <a:rPr lang="vi-VN" sz="2800" smtClean="0"/>
              <a:t>sub-</a:t>
            </a:r>
            <a:r>
              <a:rPr lang="en-US" sz="2800" smtClean="0"/>
              <a:t>interface</a:t>
            </a:r>
            <a:r>
              <a:rPr lang="vi-VN" sz="2800" smtClean="0"/>
              <a:t> </a:t>
            </a:r>
            <a:r>
              <a:rPr lang="vi-VN" sz="2800"/>
              <a:t>như là cửa ngõ của VLAN</a:t>
            </a:r>
            <a:endParaRPr lang="en-US" sz="2800"/>
          </a:p>
        </p:txBody>
      </p:sp>
    </p:spTree>
    <p:extLst>
      <p:ext uri="{BB962C8B-B14F-4D97-AF65-F5344CB8AC3E}">
        <p14:creationId xmlns:p14="http://schemas.microsoft.com/office/powerpoint/2010/main" val="187506389"/>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304800"/>
            <a:ext cx="8534400" cy="914400"/>
          </a:xfrm>
        </p:spPr>
        <p:txBody>
          <a:bodyPr anchor="b" anchorCtr="0">
            <a:normAutofit fontScale="90000"/>
          </a:bodyPr>
          <a:lstStyle/>
          <a:p>
            <a:pPr>
              <a:defRPr/>
            </a:pPr>
            <a:r>
              <a:rPr lang="en-US" smtClean="0">
                <a:ea typeface="+mj-ea"/>
              </a:rPr>
              <a:t>Routing Between VLANs </a:t>
            </a:r>
            <a:br>
              <a:rPr lang="en-US" smtClean="0">
                <a:ea typeface="+mj-ea"/>
              </a:rPr>
            </a:br>
            <a:r>
              <a:rPr lang="en-US" smtClean="0">
                <a:ea typeface="+mj-ea"/>
              </a:rPr>
              <a:t>with ISL Trunks</a:t>
            </a:r>
          </a:p>
        </p:txBody>
      </p:sp>
      <p:pic>
        <p:nvPicPr>
          <p:cNvPr id="70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16088"/>
            <a:ext cx="8396288" cy="473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81238625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65375"/>
            <a:ext cx="8139113" cy="316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
        <p:nvSpPr>
          <p:cNvPr id="72707" name="Rectangle 3"/>
          <p:cNvSpPr>
            <a:spLocks noGrp="1" noChangeArrowheads="1"/>
          </p:cNvSpPr>
          <p:nvPr>
            <p:ph type="title"/>
          </p:nvPr>
        </p:nvSpPr>
        <p:spPr>
          <a:xfrm>
            <a:off x="304800" y="304800"/>
            <a:ext cx="8534400" cy="914400"/>
          </a:xfrm>
        </p:spPr>
        <p:txBody>
          <a:bodyPr anchor="b" anchorCtr="0">
            <a:normAutofit fontScale="90000"/>
          </a:bodyPr>
          <a:lstStyle/>
          <a:p>
            <a:pPr>
              <a:defRPr/>
            </a:pPr>
            <a:r>
              <a:rPr lang="en-US" smtClean="0">
                <a:ea typeface="+mj-ea"/>
              </a:rPr>
              <a:t>Routing Between VLANs </a:t>
            </a:r>
            <a:br>
              <a:rPr lang="en-US" smtClean="0">
                <a:ea typeface="+mj-ea"/>
              </a:rPr>
            </a:br>
            <a:r>
              <a:rPr lang="en-US" smtClean="0">
                <a:ea typeface="+mj-ea"/>
              </a:rPr>
              <a:t>with 802.1Q Trunks</a:t>
            </a:r>
          </a:p>
        </p:txBody>
      </p:sp>
    </p:spTree>
    <p:extLst>
      <p:ext uri="{BB962C8B-B14F-4D97-AF65-F5344CB8AC3E}">
        <p14:creationId xmlns:p14="http://schemas.microsoft.com/office/powerpoint/2010/main" val="3416643289"/>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title"/>
          </p:nvPr>
        </p:nvSpPr>
        <p:spPr>
          <a:xfrm>
            <a:off x="766763" y="381000"/>
            <a:ext cx="7623175" cy="685800"/>
          </a:xfrm>
        </p:spPr>
        <p:txBody>
          <a:bodyPr anchor="b" anchorCtr="0"/>
          <a:lstStyle/>
          <a:p>
            <a:pPr>
              <a:defRPr/>
            </a:pPr>
            <a:r>
              <a:rPr lang="en-US" smtClean="0">
                <a:ea typeface="+mj-ea"/>
              </a:rPr>
              <a:t>Routing Between VLANs </a:t>
            </a:r>
          </a:p>
        </p:txBody>
      </p:sp>
      <p:pic>
        <p:nvPicPr>
          <p:cNvPr id="72707"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657600"/>
            <a:ext cx="3733800"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24258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Sai lệch bảng Bridge</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9</a:t>
            </a:fld>
            <a:endParaRPr lang="en-GB"/>
          </a:p>
        </p:txBody>
      </p:sp>
      <p:sp>
        <p:nvSpPr>
          <p:cNvPr id="4" name="Content Placeholder 3"/>
          <p:cNvSpPr>
            <a:spLocks noGrp="1"/>
          </p:cNvSpPr>
          <p:nvPr>
            <p:ph sz="quarter" idx="1"/>
          </p:nvPr>
        </p:nvSpPr>
        <p:spPr>
          <a:xfrm>
            <a:off x="107504" y="1484784"/>
            <a:ext cx="4320480" cy="5717232"/>
          </a:xfrm>
        </p:spPr>
        <p:txBody>
          <a:bodyPr>
            <a:noAutofit/>
          </a:bodyPr>
          <a:lstStyle/>
          <a:p>
            <a:pPr algn="just"/>
            <a:r>
              <a:rPr lang="vi-VN" sz="1550" b="1" i="1"/>
              <a:t>Bước 1: </a:t>
            </a:r>
            <a:r>
              <a:rPr lang="en-US" sz="1550"/>
              <a:t>H</a:t>
            </a:r>
            <a:r>
              <a:rPr lang="vi-VN" sz="1550" smtClean="0"/>
              <a:t>ost </a:t>
            </a:r>
            <a:r>
              <a:rPr lang="vi-VN" sz="1550"/>
              <a:t>A muốn gửi gói unicast đến host B, tuy nhiên host B </a:t>
            </a:r>
            <a:r>
              <a:rPr lang="vi-VN" sz="1550" smtClean="0"/>
              <a:t>đ</a:t>
            </a:r>
            <a:r>
              <a:rPr lang="en-US" sz="1550"/>
              <a:t>ã</a:t>
            </a:r>
            <a:r>
              <a:rPr lang="vi-VN" sz="1550" smtClean="0"/>
              <a:t> </a:t>
            </a:r>
            <a:r>
              <a:rPr lang="vi-VN" sz="1550"/>
              <a:t>rời </a:t>
            </a:r>
            <a:r>
              <a:rPr lang="vi-VN" sz="1550" smtClean="0"/>
              <a:t>khỏi</a:t>
            </a:r>
            <a:r>
              <a:rPr lang="en-US" sz="1550" smtClean="0"/>
              <a:t> mạng</a:t>
            </a:r>
            <a:r>
              <a:rPr lang="en-US" sz="1550"/>
              <a:t>, và đúng với bảng bridge của switch không có địa chỉ của host B.</a:t>
            </a:r>
          </a:p>
          <a:p>
            <a:pPr algn="just"/>
            <a:r>
              <a:rPr lang="vi-VN" sz="1550" b="1" i="1" smtClean="0"/>
              <a:t>Bước </a:t>
            </a:r>
            <a:r>
              <a:rPr lang="vi-VN" sz="1550" b="1" i="1"/>
              <a:t>2: </a:t>
            </a:r>
            <a:r>
              <a:rPr lang="vi-VN" sz="1550"/>
              <a:t>giả sử rằng cả hai switch đều không chạy STP, </a:t>
            </a:r>
            <a:r>
              <a:rPr lang="vi-VN" sz="1550" smtClean="0"/>
              <a:t>th</a:t>
            </a:r>
            <a:r>
              <a:rPr lang="en-US" sz="1550" smtClean="0"/>
              <a:t>ì</a:t>
            </a:r>
            <a:r>
              <a:rPr lang="vi-VN" sz="1550" smtClean="0"/>
              <a:t> </a:t>
            </a:r>
            <a:r>
              <a:rPr lang="vi-VN" sz="1550"/>
              <a:t>frame đến </a:t>
            </a:r>
            <a:r>
              <a:rPr lang="vi-VN" sz="1550" smtClean="0"/>
              <a:t>cổng</a:t>
            </a:r>
            <a:r>
              <a:rPr lang="en-US" sz="1550" smtClean="0"/>
              <a:t> 1/1 </a:t>
            </a:r>
            <a:r>
              <a:rPr lang="en-US" sz="1550"/>
              <a:t>trên cả hai switch.</a:t>
            </a:r>
          </a:p>
          <a:p>
            <a:pPr algn="just"/>
            <a:r>
              <a:rPr lang="vi-VN" sz="1550" b="1" i="1" smtClean="0"/>
              <a:t>Bước </a:t>
            </a:r>
            <a:r>
              <a:rPr lang="vi-VN" sz="1550" b="1" i="1"/>
              <a:t>3: </a:t>
            </a:r>
            <a:r>
              <a:rPr lang="en-US" sz="1550" smtClean="0"/>
              <a:t>Vì </a:t>
            </a:r>
            <a:r>
              <a:rPr lang="vi-VN" sz="1550" smtClean="0"/>
              <a:t>host </a:t>
            </a:r>
            <a:r>
              <a:rPr lang="vi-VN" sz="1550"/>
              <a:t>B bị down, nên Cat-1 không có địa chỉ MAC (</a:t>
            </a:r>
            <a:r>
              <a:rPr lang="vi-VN" sz="1550" smtClean="0"/>
              <a:t>BB-BB-BBBB-</a:t>
            </a:r>
            <a:r>
              <a:rPr lang="en-US" sz="1550" smtClean="0"/>
              <a:t>BB-BB</a:t>
            </a:r>
            <a:r>
              <a:rPr lang="en-US" sz="1550"/>
              <a:t>) trong bảng bridge, và nó tràn frame qua các cổng.</a:t>
            </a:r>
          </a:p>
          <a:p>
            <a:pPr algn="just"/>
            <a:r>
              <a:rPr lang="vi-VN" sz="1550" b="1" i="1" smtClean="0"/>
              <a:t>Bước </a:t>
            </a:r>
            <a:r>
              <a:rPr lang="vi-VN" sz="1550" b="1" i="1"/>
              <a:t>4: </a:t>
            </a:r>
            <a:r>
              <a:rPr lang="vi-VN" sz="1550"/>
              <a:t>Cat-2 nhận được frame trên cổng 1/2 . Có 2 vấn đề xảy ra:</a:t>
            </a:r>
          </a:p>
          <a:p>
            <a:pPr algn="just"/>
            <a:r>
              <a:rPr lang="vi-VN" sz="1550" b="1" i="1" smtClean="0"/>
              <a:t>Bước </a:t>
            </a:r>
            <a:r>
              <a:rPr lang="vi-VN" sz="1550" b="1" i="1"/>
              <a:t>5: </a:t>
            </a:r>
            <a:r>
              <a:rPr lang="vi-VN" sz="1550"/>
              <a:t>Cat-2 tràn frame </a:t>
            </a:r>
            <a:r>
              <a:rPr lang="vi-VN" sz="1550" smtClean="0"/>
              <a:t>v</a:t>
            </a:r>
            <a:r>
              <a:rPr lang="en-US" sz="1550"/>
              <a:t>ì</a:t>
            </a:r>
            <a:r>
              <a:rPr lang="vi-VN" sz="1550" smtClean="0"/>
              <a:t> </a:t>
            </a:r>
            <a:r>
              <a:rPr lang="vi-VN" sz="1550"/>
              <a:t>nó không học địa chỉ MAC </a:t>
            </a:r>
            <a:r>
              <a:rPr lang="vi-VN" sz="1550" smtClean="0"/>
              <a:t>BB-BB-BBBB-</a:t>
            </a:r>
            <a:r>
              <a:rPr lang="en-US" sz="1550" smtClean="0"/>
              <a:t>BB-BB</a:t>
            </a:r>
            <a:r>
              <a:rPr lang="en-US" sz="1550"/>
              <a:t>, điều này tạo ra feedback loop và làm down </a:t>
            </a:r>
            <a:r>
              <a:rPr lang="en-US" sz="1550" smtClean="0"/>
              <a:t>mạng. Chú ý rằng Cat-2 , </a:t>
            </a:r>
            <a:r>
              <a:rPr lang="en-US" sz="1550"/>
              <a:t>nó chỉ nhận một frame trên cổng 1/2 với địa </a:t>
            </a:r>
            <a:r>
              <a:rPr lang="en-US" sz="1550" smtClean="0"/>
              <a:t>chỉ MAC </a:t>
            </a:r>
            <a:r>
              <a:rPr lang="en-US" sz="1550"/>
              <a:t>là AA-AA-AA-AA-AA-AA. Nó thay đổi địa chỉ MAC của </a:t>
            </a:r>
            <a:r>
              <a:rPr lang="en-US" sz="1550" smtClean="0"/>
              <a:t>host A </a:t>
            </a:r>
            <a:r>
              <a:rPr lang="en-US" sz="1550"/>
              <a:t>trong bảng bridge dẫn đến sai cổng.</a:t>
            </a: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p:cNvPicPr>
            <a:picLocks noChangeAspect="1"/>
          </p:cNvPicPr>
          <p:nvPr/>
        </p:nvPicPr>
        <p:blipFill>
          <a:blip r:embed="rId2"/>
          <a:stretch>
            <a:fillRect/>
          </a:stretch>
        </p:blipFill>
        <p:spPr>
          <a:xfrm>
            <a:off x="4572000" y="1556792"/>
            <a:ext cx="4702201" cy="5307646"/>
          </a:xfrm>
          <a:prstGeom prst="rect">
            <a:avLst/>
          </a:prstGeom>
        </p:spPr>
      </p:pic>
    </p:spTree>
    <p:extLst>
      <p:ext uri="{BB962C8B-B14F-4D97-AF65-F5344CB8AC3E}">
        <p14:creationId xmlns:p14="http://schemas.microsoft.com/office/powerpoint/2010/main" val="23833273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66763" y="228600"/>
            <a:ext cx="7623175" cy="838200"/>
          </a:xfrm>
        </p:spPr>
        <p:txBody>
          <a:bodyPr anchor="b" anchorCtr="0"/>
          <a:lstStyle/>
          <a:p>
            <a:pPr>
              <a:defRPr/>
            </a:pPr>
            <a:r>
              <a:rPr lang="en-US" smtClean="0">
                <a:solidFill>
                  <a:srgbClr val="000000"/>
                </a:solidFill>
                <a:ea typeface="+mj-ea"/>
              </a:rPr>
              <a:t>Routing Between VLANs </a:t>
            </a:r>
          </a:p>
        </p:txBody>
      </p:sp>
      <p:pic>
        <p:nvPicPr>
          <p:cNvPr id="73731"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2590800"/>
            <a:ext cx="5372100" cy="297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732234"/>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0"/>
            <a:ext cx="7623175" cy="1143000"/>
          </a:xfrm>
        </p:spPr>
        <p:txBody>
          <a:bodyPr anchor="b" anchorCtr="0"/>
          <a:lstStyle/>
          <a:p>
            <a:pPr>
              <a:defRPr/>
            </a:pPr>
            <a:r>
              <a:rPr lang="en-US" smtClean="0">
                <a:ea typeface="+mj-ea"/>
              </a:rPr>
              <a:t>Routing Between VLANs </a:t>
            </a:r>
            <a:endParaRPr lang="en-US" smtClean="0">
              <a:solidFill>
                <a:schemeClr val="accent2"/>
              </a:solidFill>
              <a:ea typeface="+mj-ea"/>
            </a:endParaRPr>
          </a:p>
        </p:txBody>
      </p:sp>
      <p:pic>
        <p:nvPicPr>
          <p:cNvPr id="74755"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905000"/>
            <a:ext cx="5410200" cy="396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192256"/>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66763" y="533400"/>
            <a:ext cx="7623175" cy="1143000"/>
          </a:xfrm>
        </p:spPr>
        <p:txBody>
          <a:bodyPr anchor="b" anchorCtr="0"/>
          <a:lstStyle/>
          <a:p>
            <a:pPr>
              <a:defRPr/>
            </a:pPr>
            <a:r>
              <a:rPr lang="en-US" smtClean="0">
                <a:ea typeface="+mj-ea"/>
              </a:rPr>
              <a:t>Routing Between VLANs </a:t>
            </a:r>
            <a:br>
              <a:rPr lang="en-US" smtClean="0">
                <a:ea typeface="+mj-ea"/>
              </a:rPr>
            </a:br>
            <a:endParaRPr lang="en-US" smtClean="0">
              <a:ea typeface="+mj-ea"/>
            </a:endParaRPr>
          </a:p>
        </p:txBody>
      </p:sp>
      <p:pic>
        <p:nvPicPr>
          <p:cNvPr id="75779" name="Picture 4"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65532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456725"/>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66763" y="533400"/>
            <a:ext cx="7623175" cy="1143000"/>
          </a:xfrm>
        </p:spPr>
        <p:txBody>
          <a:bodyPr anchor="b" anchorCtr="0"/>
          <a:lstStyle/>
          <a:p>
            <a:pPr>
              <a:defRPr/>
            </a:pPr>
            <a:r>
              <a:rPr lang="en-US" smtClean="0">
                <a:ea typeface="+mj-ea"/>
              </a:rPr>
              <a:t>Routing Between VLANs </a:t>
            </a:r>
            <a:br>
              <a:rPr lang="en-US" smtClean="0">
                <a:ea typeface="+mj-ea"/>
              </a:rPr>
            </a:br>
            <a:endParaRPr lang="en-US" smtClean="0">
              <a:ea typeface="+mj-ea"/>
            </a:endParaRPr>
          </a:p>
        </p:txBody>
      </p:sp>
      <p:pic>
        <p:nvPicPr>
          <p:cNvPr id="76803"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27163"/>
            <a:ext cx="8382000" cy="5126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82847"/>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a:xfrm>
            <a:off x="766763" y="0"/>
            <a:ext cx="7623175" cy="1143000"/>
          </a:xfrm>
        </p:spPr>
        <p:txBody>
          <a:bodyPr/>
          <a:lstStyle/>
          <a:p>
            <a:pPr>
              <a:defRPr/>
            </a:pPr>
            <a:r>
              <a:rPr lang="en-US" sz="3200" smtClean="0">
                <a:ea typeface="+mj-ea"/>
              </a:rPr>
              <a:t>Problem: VTP Not Updating Configuration on Other Switches</a:t>
            </a:r>
          </a:p>
        </p:txBody>
      </p:sp>
      <p:sp>
        <p:nvSpPr>
          <p:cNvPr id="77827" name="Rectangle 3"/>
          <p:cNvSpPr>
            <a:spLocks noGrp="1" noChangeArrowheads="1"/>
          </p:cNvSpPr>
          <p:nvPr>
            <p:ph type="body" idx="1"/>
          </p:nvPr>
        </p:nvSpPr>
        <p:spPr>
          <a:xfrm>
            <a:off x="304800" y="1524000"/>
            <a:ext cx="8524875" cy="4772025"/>
          </a:xfrm>
        </p:spPr>
        <p:txBody>
          <a:bodyPr>
            <a:normAutofit/>
          </a:bodyPr>
          <a:lstStyle/>
          <a:p>
            <a:endParaRPr lang="vi-VN"/>
          </a:p>
          <a:p>
            <a:pPr lvl="1"/>
            <a:endParaRPr lang="en-US" sz="2400">
              <a:latin typeface="Helvetica" charset="0"/>
            </a:endParaRPr>
          </a:p>
        </p:txBody>
      </p:sp>
      <p:sp>
        <p:nvSpPr>
          <p:cNvPr id="3" name="Rectangle 2"/>
          <p:cNvSpPr/>
          <p:nvPr/>
        </p:nvSpPr>
        <p:spPr>
          <a:xfrm>
            <a:off x="-1" y="1524000"/>
            <a:ext cx="8829675" cy="4154984"/>
          </a:xfrm>
          <a:prstGeom prst="rect">
            <a:avLst/>
          </a:prstGeom>
        </p:spPr>
        <p:txBody>
          <a:bodyPr wrap="square">
            <a:spAutoFit/>
          </a:bodyPr>
          <a:lstStyle/>
          <a:p>
            <a:pPr marL="800100" lvl="1" indent="-342900" algn="just">
              <a:buFont typeface="Arial" panose="020B0604020202020204" pitchFamily="34" charset="0"/>
              <a:buChar char="•"/>
            </a:pPr>
            <a:r>
              <a:rPr lang="en-US" sz="2400">
                <a:latin typeface="Helvetica" charset="0"/>
              </a:rPr>
              <a:t>Make sure the switches are connected through trunk links. VTP updates are exchanged only over trunk links.</a:t>
            </a:r>
          </a:p>
          <a:p>
            <a:pPr marL="800100" lvl="1" indent="-342900" algn="just">
              <a:buFont typeface="Arial" panose="020B0604020202020204" pitchFamily="34" charset="0"/>
              <a:buChar char="•"/>
            </a:pPr>
            <a:r>
              <a:rPr lang="en-US" sz="2400">
                <a:latin typeface="Helvetica" charset="0"/>
              </a:rPr>
              <a:t>Make sure the VTP domain name is the same on the appropriate switches. VTP updates are only exchanged between switches in the same VTP domain.</a:t>
            </a:r>
          </a:p>
          <a:p>
            <a:pPr marL="800100" lvl="1" indent="-342900" algn="just">
              <a:buFont typeface="Arial" panose="020B0604020202020204" pitchFamily="34" charset="0"/>
              <a:buChar char="•"/>
            </a:pPr>
            <a:r>
              <a:rPr lang="en-US" sz="2400">
                <a:latin typeface="Helvetica" charset="0"/>
              </a:rPr>
              <a:t>Check if the switch is in VTP transparent mode. Only switches in VTP server or VTP client mode update their VLAN configuration based on VTP updates from other switches.</a:t>
            </a:r>
          </a:p>
          <a:p>
            <a:pPr marL="800100" lvl="1" indent="-342900" algn="just">
              <a:buFont typeface="Arial" panose="020B0604020202020204" pitchFamily="34" charset="0"/>
              <a:buChar char="•"/>
            </a:pPr>
            <a:r>
              <a:rPr lang="en-US" sz="2400">
                <a:latin typeface="Helvetica" charset="0"/>
              </a:rPr>
              <a:t>If you are using VTP passwords, you must configure the same password on all switches in the VTP domain.</a:t>
            </a:r>
          </a:p>
        </p:txBody>
      </p:sp>
    </p:spTree>
    <p:extLst>
      <p:ext uri="{BB962C8B-B14F-4D97-AF65-F5344CB8AC3E}">
        <p14:creationId xmlns:p14="http://schemas.microsoft.com/office/powerpoint/2010/main" val="18137759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ISPRING_RESOURCE_PATHS_HASH_2" val="46eca96a5bc2366292c9f7f2722dc97bf99256"/>
</p:tagLst>
</file>

<file path=ppt/tags/tag10.xml><?xml version="1.0" encoding="utf-8"?>
<p:tagLst xmlns:a="http://schemas.openxmlformats.org/drawingml/2006/main" xmlns:r="http://schemas.openxmlformats.org/officeDocument/2006/relationships" xmlns:p="http://schemas.openxmlformats.org/presentationml/2006/main">
  <p:tag name="ISPRING_SLIDE_ID" val="{740823DF-7D8B-48C2-AF0C-126D5FE76412}"/>
  <p:tag name="GENSWF_ADVANCE_TIME" val="0.501"/>
  <p:tag name="TIMING" val="|0.001"/>
  <p:tag name="ISPRING_CUSTOM_TIMING_USED" val="1"/>
</p:tagLst>
</file>

<file path=ppt/tags/tag11.xml><?xml version="1.0" encoding="utf-8"?>
<p:tagLst xmlns:a="http://schemas.openxmlformats.org/drawingml/2006/main" xmlns:r="http://schemas.openxmlformats.org/officeDocument/2006/relationships" xmlns:p="http://schemas.openxmlformats.org/presentationml/2006/main">
  <p:tag name="ISPRING_SLIDE_ID" val="{C4816EC0-B1E4-4288-ACAF-E8A52343E457}"/>
  <p:tag name="GENSWF_ADVANCE_TIME" val="5"/>
  <p:tag name="TIMING" val=""/>
  <p:tag name="ISPRING_CUSTOM_TIMING_USED" val="1"/>
</p:tagLst>
</file>

<file path=ppt/tags/tag12.xml><?xml version="1.0" encoding="utf-8"?>
<p:tagLst xmlns:a="http://schemas.openxmlformats.org/drawingml/2006/main" xmlns:r="http://schemas.openxmlformats.org/officeDocument/2006/relationships" xmlns:p="http://schemas.openxmlformats.org/presentationml/2006/main">
  <p:tag name="ISPRING_SLIDE_ID" val="{C47978A7-86BE-4BD3-A906-E092654339C9}"/>
  <p:tag name="GENSWF_ADVANCE_TIME" val="5"/>
  <p:tag name="TIMING" val=""/>
  <p:tag name="ISPRING_CUSTOM_TIMING_USED" val="1"/>
</p:tagLst>
</file>

<file path=ppt/tags/tag13.xml><?xml version="1.0" encoding="utf-8"?>
<p:tagLst xmlns:a="http://schemas.openxmlformats.org/drawingml/2006/main" xmlns:r="http://schemas.openxmlformats.org/officeDocument/2006/relationships" xmlns:p="http://schemas.openxmlformats.org/presentationml/2006/main">
  <p:tag name="ISPRING_SLIDE_ID" val="{D7963E67-BA63-4D3C-95E6-42D4E65F86F6}"/>
  <p:tag name="GENSWF_ADVANCE_TIME" val="0.501"/>
  <p:tag name="TIMING" val="|0.001"/>
  <p:tag name="ISPRING_CUSTOM_TIMING_USED" val="1"/>
</p:tagLst>
</file>

<file path=ppt/tags/tag14.xml><?xml version="1.0" encoding="utf-8"?>
<p:tagLst xmlns:a="http://schemas.openxmlformats.org/drawingml/2006/main" xmlns:r="http://schemas.openxmlformats.org/officeDocument/2006/relationships" xmlns:p="http://schemas.openxmlformats.org/presentationml/2006/main">
  <p:tag name="ISPRING_SLIDE_ID" val="{504B37A5-A5E4-4ADA-A36F-7E15427F3E4A}"/>
  <p:tag name="GENSWF_ADVANCE_TIME" val="5"/>
  <p:tag name="TIMING" val=""/>
  <p:tag name="ISPRING_CUSTOM_TIMING_USED" val="1"/>
</p:tagLst>
</file>

<file path=ppt/tags/tag15.xml><?xml version="1.0" encoding="utf-8"?>
<p:tagLst xmlns:a="http://schemas.openxmlformats.org/drawingml/2006/main" xmlns:r="http://schemas.openxmlformats.org/officeDocument/2006/relationships" xmlns:p="http://schemas.openxmlformats.org/presentationml/2006/main">
  <p:tag name="ISPRING_SLIDE_ID" val="{2FCB9240-3376-43F6-A26F-72F6DDFC573B}"/>
  <p:tag name="GENSWF_ADVANCE_TIME" val="5"/>
  <p:tag name="TIMING" val=""/>
  <p:tag name="ISPRING_CUSTOM_TIMING_USED" val="1"/>
</p:tagLst>
</file>

<file path=ppt/tags/tag16.xml><?xml version="1.0" encoding="utf-8"?>
<p:tagLst xmlns:a="http://schemas.openxmlformats.org/drawingml/2006/main" xmlns:r="http://schemas.openxmlformats.org/officeDocument/2006/relationships" xmlns:p="http://schemas.openxmlformats.org/presentationml/2006/main">
  <p:tag name="ISPRING_SLIDE_ID" val="{F87B7C23-5662-4121-8F8A-CDEDD03DD9CA}"/>
  <p:tag name="GENSWF_ADVANCE_TIME" val="5"/>
  <p:tag name="TIMING" val=""/>
  <p:tag name="ISPRING_CUSTOM_TIMING_USED" val="1"/>
</p:tagLst>
</file>

<file path=ppt/tags/tag17.xml><?xml version="1.0" encoding="utf-8"?>
<p:tagLst xmlns:a="http://schemas.openxmlformats.org/drawingml/2006/main" xmlns:r="http://schemas.openxmlformats.org/officeDocument/2006/relationships" xmlns:p="http://schemas.openxmlformats.org/presentationml/2006/main">
  <p:tag name="ISPRING_SLIDE_ID" val="{B760C161-25EE-4D9A-9BF8-C698CA96B059}"/>
  <p:tag name="GENSWF_ADVANCE_TIME" val="0.005"/>
  <p:tag name="TIMING" val="|0.001|0.001|0.001|0.001"/>
  <p:tag name="ISPRING_CUSTOM_TIMING_USED" val="1"/>
</p:tagLst>
</file>

<file path=ppt/tags/tag18.xml><?xml version="1.0" encoding="utf-8"?>
<p:tagLst xmlns:a="http://schemas.openxmlformats.org/drawingml/2006/main" xmlns:r="http://schemas.openxmlformats.org/officeDocument/2006/relationships" xmlns:p="http://schemas.openxmlformats.org/presentationml/2006/main">
  <p:tag name="ISPRING_SLIDE_ID" val="{AD5D6412-EEFF-4612-9412-E34B8FE47035}"/>
  <p:tag name="GENSWF_ADVANCE_TIME" val="13.998"/>
  <p:tag name="TIMING" val="|0.001"/>
  <p:tag name="ISPRING_CUSTOM_TIMING_USED" val="1"/>
</p:tagLst>
</file>

<file path=ppt/tags/tag19.xml><?xml version="1.0" encoding="utf-8"?>
<p:tagLst xmlns:a="http://schemas.openxmlformats.org/drawingml/2006/main" xmlns:r="http://schemas.openxmlformats.org/officeDocument/2006/relationships" xmlns:p="http://schemas.openxmlformats.org/presentationml/2006/main">
  <p:tag name="ISPRING_SLIDE_ID" val="{CE3C0AAB-20EC-4255-91A9-1EB541DC67F1}"/>
  <p:tag name="GENSWF_ADVANCE_TIME" val="7.002"/>
  <p:tag name="TIMING" val="|0.001|0.001|3|1"/>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ISPRING_SLIDE_ID" val="{22A6FDF7-88E6-4212-8AE9-059DE31BA2F7}"/>
  <p:tag name="GENSWF_ADVANCE_TIME" val="5"/>
  <p:tag name="TIMING" val=""/>
  <p:tag name="ISPRING_CUSTOM_TIMING_USED" val="1"/>
</p:tagLst>
</file>

<file path=ppt/tags/tag20.xml><?xml version="1.0" encoding="utf-8"?>
<p:tagLst xmlns:a="http://schemas.openxmlformats.org/drawingml/2006/main" xmlns:r="http://schemas.openxmlformats.org/officeDocument/2006/relationships" xmlns:p="http://schemas.openxmlformats.org/presentationml/2006/main">
  <p:tag name="ISPRING_SLIDE_ID" val="{9C1FBEED-7377-4820-8994-672DC78DCB22}"/>
  <p:tag name="GENSWF_ADVANCE_TIME" val="5"/>
  <p:tag name="TIMING" val=""/>
  <p:tag name="ISPRING_CUSTOM_TIMING_USED" val="1"/>
</p:tagLst>
</file>

<file path=ppt/tags/tag21.xml><?xml version="1.0" encoding="utf-8"?>
<p:tagLst xmlns:a="http://schemas.openxmlformats.org/drawingml/2006/main" xmlns:r="http://schemas.openxmlformats.org/officeDocument/2006/relationships" xmlns:p="http://schemas.openxmlformats.org/presentationml/2006/main">
  <p:tag name="ISPRING_SLIDE_ID" val="{19078FA5-847E-4328-B632-41AF788CCF2C}"/>
  <p:tag name="GENSWF_ADVANCE_TIME" val="5"/>
  <p:tag name="TIMING" val=""/>
  <p:tag name="ISPRING_CUSTOM_TIMING_USED" val="1"/>
</p:tagLst>
</file>

<file path=ppt/tags/tag22.xml><?xml version="1.0" encoding="utf-8"?>
<p:tagLst xmlns:a="http://schemas.openxmlformats.org/drawingml/2006/main" xmlns:r="http://schemas.openxmlformats.org/officeDocument/2006/relationships" xmlns:p="http://schemas.openxmlformats.org/presentationml/2006/main">
  <p:tag name="ISPRING_SLIDE_ID" val="{99BD0D7D-D077-4CFC-AC4D-CB7D71DF6528}"/>
  <p:tag name="GENSWF_ADVANCE_TIME" val="5"/>
  <p:tag name="TIMING" val=""/>
  <p:tag name="ISPRING_CUSTOM_TIMING_USED" val="1"/>
</p:tagLst>
</file>

<file path=ppt/tags/tag23.xml><?xml version="1.0" encoding="utf-8"?>
<p:tagLst xmlns:a="http://schemas.openxmlformats.org/drawingml/2006/main" xmlns:r="http://schemas.openxmlformats.org/officeDocument/2006/relationships" xmlns:p="http://schemas.openxmlformats.org/presentationml/2006/main">
  <p:tag name="ISPRING_SLIDE_ID" val="{364E6730-8138-45B0-AC07-5606E42EA505}"/>
  <p:tag name="GENSWF_ADVANCE_TIME" val="5"/>
  <p:tag name="TIMING" val=""/>
  <p:tag name="ISPRING_CUSTOM_TIMING_USED" val="1"/>
</p:tagLst>
</file>

<file path=ppt/tags/tag24.xml><?xml version="1.0" encoding="utf-8"?>
<p:tagLst xmlns:a="http://schemas.openxmlformats.org/drawingml/2006/main" xmlns:r="http://schemas.openxmlformats.org/officeDocument/2006/relationships" xmlns:p="http://schemas.openxmlformats.org/presentationml/2006/main">
  <p:tag name="ISPRING_SLIDE_ID" val="{5AB5570D-A8CE-44E7-9F62-EE6914348179}"/>
  <p:tag name="GENSWF_ADVANCE_TIME" val="9.005"/>
  <p:tag name="TIMING" val="|0.001|2.001|0.501|4.001"/>
  <p:tag name="ISPRING_CUSTOM_TIMING_USED" val="1"/>
</p:tagLst>
</file>

<file path=ppt/tags/tag25.xml><?xml version="1.0" encoding="utf-8"?>
<p:tagLst xmlns:a="http://schemas.openxmlformats.org/drawingml/2006/main" xmlns:r="http://schemas.openxmlformats.org/officeDocument/2006/relationships" xmlns:p="http://schemas.openxmlformats.org/presentationml/2006/main">
  <p:tag name="ISPRING_SLIDE_ID" val="{751F351D-5C0A-489E-B1F7-EAFEDC5FB653}"/>
  <p:tag name="GENSWF_ADVANCE_TIME" val="5"/>
  <p:tag name="TIMING" val=""/>
  <p:tag name="ISPRING_CUSTOM_TIMING_USED" val="1"/>
</p:tagLst>
</file>

<file path=ppt/tags/tag26.xml><?xml version="1.0" encoding="utf-8"?>
<p:tagLst xmlns:a="http://schemas.openxmlformats.org/drawingml/2006/main" xmlns:r="http://schemas.openxmlformats.org/officeDocument/2006/relationships" xmlns:p="http://schemas.openxmlformats.org/presentationml/2006/main">
  <p:tag name="ISPRING_SLIDE_ID" val="{A897C681-41DC-4030-8544-4973B99FB63F}"/>
  <p:tag name="GENSWF_ADVANCE_TIME" val="5"/>
  <p:tag name="TIMING" val=""/>
  <p:tag name="ISPRING_CUSTOM_TIMING_USED" val="1"/>
</p:tagLst>
</file>

<file path=ppt/tags/tag27.xml><?xml version="1.0" encoding="utf-8"?>
<p:tagLst xmlns:a="http://schemas.openxmlformats.org/drawingml/2006/main" xmlns:r="http://schemas.openxmlformats.org/officeDocument/2006/relationships" xmlns:p="http://schemas.openxmlformats.org/presentationml/2006/main">
  <p:tag name="ISPRING_SLIDE_ID" val="{433DE914-706D-45CA-A6E4-FA74D0A3658E}"/>
  <p:tag name="GENSWF_ADVANCE_TIME" val="0.002"/>
  <p:tag name="TIMING" val="|0.001"/>
  <p:tag name="ISPRING_CUSTOM_TIMING_USED" val="1"/>
</p:tagLst>
</file>

<file path=ppt/tags/tag28.xml><?xml version="1.0" encoding="utf-8"?>
<p:tagLst xmlns:a="http://schemas.openxmlformats.org/drawingml/2006/main" xmlns:r="http://schemas.openxmlformats.org/officeDocument/2006/relationships" xmlns:p="http://schemas.openxmlformats.org/presentationml/2006/main">
  <p:tag name="ISPRING_SLIDE_ID" val="{06E1C683-90E5-4AA3-A795-70FF05870A34}"/>
  <p:tag name="GENSWF_ADVANCE_TIME" val="0.002"/>
  <p:tag name="TIMING" val="|0.001"/>
  <p:tag name="ISPRING_CUSTOM_TIMING_USED" val="1"/>
</p:tagLst>
</file>

<file path=ppt/tags/tag29.xml><?xml version="1.0" encoding="utf-8"?>
<p:tagLst xmlns:a="http://schemas.openxmlformats.org/drawingml/2006/main" xmlns:r="http://schemas.openxmlformats.org/officeDocument/2006/relationships" xmlns:p="http://schemas.openxmlformats.org/presentationml/2006/main">
  <p:tag name="ISPRING_SLIDE_ID" val="{2A76D129-D755-48FC-B03A-05AD6D41CCF3}"/>
  <p:tag name="GENSWF_ADVANCE_TIME" val="1.501"/>
  <p:tag name="TIMING" val="|0.001|0.5|0.5"/>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SLIDE_ID" val="{7F75C88B-E5FE-4FD8-B166-AD905555FAC4}"/>
  <p:tag name="GENSWF_ADVANCE_TIME" val="5"/>
  <p:tag name="TIMING" val=""/>
  <p:tag name="ISPRING_CUSTOM_TIMING_USED" val="1"/>
</p:tagLst>
</file>

<file path=ppt/tags/tag30.xml><?xml version="1.0" encoding="utf-8"?>
<p:tagLst xmlns:a="http://schemas.openxmlformats.org/drawingml/2006/main" xmlns:r="http://schemas.openxmlformats.org/officeDocument/2006/relationships" xmlns:p="http://schemas.openxmlformats.org/presentationml/2006/main">
  <p:tag name="ISPRING_SLIDE_ID" val="{E79BC447-BAAD-494C-B91B-48F22FA795A5}"/>
  <p:tag name="GENSWF_ADVANCE_TIME" val="5"/>
  <p:tag name="TIMING" val=""/>
  <p:tag name="ISPRING_CUSTOM_TIMING_USED" val="1"/>
</p:tagLst>
</file>

<file path=ppt/tags/tag31.xml><?xml version="1.0" encoding="utf-8"?>
<p:tagLst xmlns:a="http://schemas.openxmlformats.org/drawingml/2006/main" xmlns:r="http://schemas.openxmlformats.org/officeDocument/2006/relationships" xmlns:p="http://schemas.openxmlformats.org/presentationml/2006/main">
  <p:tag name="ISPRING_SLIDE_ID" val="{6C5B8408-582C-4479-83F5-12B516BCF53E}"/>
  <p:tag name="GENSWF_ADVANCE_TIME" val="0.005"/>
  <p:tag name="TIMING" val="|0.001|0.001|0.001|0.001"/>
  <p:tag name="ISPRING_CUSTOM_TIMING_USED" val="1"/>
</p:tagLst>
</file>

<file path=ppt/tags/tag32.xml><?xml version="1.0" encoding="utf-8"?>
<p:tagLst xmlns:a="http://schemas.openxmlformats.org/drawingml/2006/main" xmlns:r="http://schemas.openxmlformats.org/officeDocument/2006/relationships" xmlns:p="http://schemas.openxmlformats.org/presentationml/2006/main">
  <p:tag name="ISPRING_SLIDE_ID" val="{1E06E92D-6A1C-452C-AB58-C0D511BE1AB7}"/>
  <p:tag name="GENSWF_ADVANCE_TIME" val="0.003"/>
  <p:tag name="TIMING" val="|0.001|0.001"/>
  <p:tag name="ISPRING_CUSTOM_TIMING_USED" val="1"/>
</p:tagLst>
</file>

<file path=ppt/tags/tag33.xml><?xml version="1.0" encoding="utf-8"?>
<p:tagLst xmlns:a="http://schemas.openxmlformats.org/drawingml/2006/main" xmlns:r="http://schemas.openxmlformats.org/officeDocument/2006/relationships" xmlns:p="http://schemas.openxmlformats.org/presentationml/2006/main">
  <p:tag name="ISPRING_SLIDE_ID" val="{CE3CE601-E54F-4831-ADC9-B32ADCEA262B}"/>
  <p:tag name="GENSWF_ADVANCE_TIME" val="5"/>
  <p:tag name="TIMING" val=""/>
  <p:tag name="ISPRING_CUSTOM_TIMING_USED" val="1"/>
</p:tagLst>
</file>

<file path=ppt/tags/tag34.xml><?xml version="1.0" encoding="utf-8"?>
<p:tagLst xmlns:a="http://schemas.openxmlformats.org/drawingml/2006/main" xmlns:r="http://schemas.openxmlformats.org/officeDocument/2006/relationships" xmlns:p="http://schemas.openxmlformats.org/presentationml/2006/main">
  <p:tag name="ISPRING_SLIDE_ID" val="{3E6D1FB5-22A3-45D7-A6DC-298F7A312687}"/>
  <p:tag name="GENSWF_ADVANCE_TIME" val="0.002"/>
  <p:tag name="TIMING" val="|0.001"/>
  <p:tag name="ISPRING_CUSTOM_TIMING_USED" val="1"/>
</p:tagLst>
</file>

<file path=ppt/tags/tag35.xml><?xml version="1.0" encoding="utf-8"?>
<p:tagLst xmlns:a="http://schemas.openxmlformats.org/drawingml/2006/main" xmlns:r="http://schemas.openxmlformats.org/officeDocument/2006/relationships" xmlns:p="http://schemas.openxmlformats.org/presentationml/2006/main">
  <p:tag name="ISPRING_SLIDE_ID" val="{C46C69FF-ED5C-42C4-88C8-44CCEC86540B}"/>
  <p:tag name="GENSWF_ADVANCE_TIME" val="5"/>
  <p:tag name="TIMING" val=""/>
  <p:tag name="ISPRING_CUSTOM_TIMING_USED" val="1"/>
</p:tagLst>
</file>

<file path=ppt/tags/tag36.xml><?xml version="1.0" encoding="utf-8"?>
<p:tagLst xmlns:a="http://schemas.openxmlformats.org/drawingml/2006/main" xmlns:r="http://schemas.openxmlformats.org/officeDocument/2006/relationships" xmlns:p="http://schemas.openxmlformats.org/presentationml/2006/main">
  <p:tag name="ISPRING_SLIDE_ID" val="{E83A21B5-A4AF-4887-A91E-6E6965AE1E35}"/>
  <p:tag name="GENSWF_ADVANCE_TIME" val="0.003"/>
  <p:tag name="TIMING" val="|0.001|0.001"/>
  <p:tag name="ISPRING_CUSTOM_TIMING_USED" val="1"/>
</p:tagLst>
</file>

<file path=ppt/tags/tag37.xml><?xml version="1.0" encoding="utf-8"?>
<p:tagLst xmlns:a="http://schemas.openxmlformats.org/drawingml/2006/main" xmlns:r="http://schemas.openxmlformats.org/officeDocument/2006/relationships" xmlns:p="http://schemas.openxmlformats.org/presentationml/2006/main">
  <p:tag name="ISPRING_SLIDE_ID" val="{6F633C63-5A57-4CA2-BC22-1EC9A1B39CEA}"/>
  <p:tag name="GENSWF_ADVANCE_TIME" val="5"/>
  <p:tag name="TIMING" val=""/>
  <p:tag name="ISPRING_CUSTOM_TIMING_USED" val="1"/>
</p:tagLst>
</file>

<file path=ppt/tags/tag4.xml><?xml version="1.0" encoding="utf-8"?>
<p:tagLst xmlns:a="http://schemas.openxmlformats.org/drawingml/2006/main" xmlns:r="http://schemas.openxmlformats.org/officeDocument/2006/relationships" xmlns:p="http://schemas.openxmlformats.org/presentationml/2006/main">
  <p:tag name="ISPRING_SLIDE_ID" val="{5FC97BF8-C144-4620-9E8B-D984CC7DEAFB}"/>
  <p:tag name="GENSWF_ADVANCE_TIME" val="5"/>
  <p:tag name="TIMING" val=""/>
  <p:tag name="ISPRING_CUSTOM_TIMING_USED" val="1"/>
</p:tagLst>
</file>

<file path=ppt/tags/tag5.xml><?xml version="1.0" encoding="utf-8"?>
<p:tagLst xmlns:a="http://schemas.openxmlformats.org/drawingml/2006/main" xmlns:r="http://schemas.openxmlformats.org/officeDocument/2006/relationships" xmlns:p="http://schemas.openxmlformats.org/presentationml/2006/main">
  <p:tag name="ISPRING_SLIDE_ID" val="{B11132D9-0C6A-4CA1-B901-C7F881E85B19}"/>
  <p:tag name="GENSWF_ADVANCE_TIME" val="5"/>
  <p:tag name="TIMING" val=""/>
  <p:tag name="ISPRING_CUSTOM_TIMING_USED" val="1"/>
</p:tagLst>
</file>

<file path=ppt/tags/tag6.xml><?xml version="1.0" encoding="utf-8"?>
<p:tagLst xmlns:a="http://schemas.openxmlformats.org/drawingml/2006/main" xmlns:r="http://schemas.openxmlformats.org/officeDocument/2006/relationships" xmlns:p="http://schemas.openxmlformats.org/presentationml/2006/main">
  <p:tag name="ISPRING_SLIDE_ID" val="{BD7F3423-503D-4DEE-B906-02E0A9F31667}"/>
  <p:tag name="GENSWF_ADVANCE_TIME" val="5"/>
  <p:tag name="TIMING" val=""/>
  <p:tag name="ISPRING_CUSTOM_TIMING_USED" val="1"/>
</p:tagLst>
</file>

<file path=ppt/tags/tag7.xml><?xml version="1.0" encoding="utf-8"?>
<p:tagLst xmlns:a="http://schemas.openxmlformats.org/drawingml/2006/main" xmlns:r="http://schemas.openxmlformats.org/officeDocument/2006/relationships" xmlns:p="http://schemas.openxmlformats.org/presentationml/2006/main">
  <p:tag name="ISPRING_SLIDE_ID" val="{184C2929-3F1E-4C11-B6E4-61A22CBE6F30}"/>
  <p:tag name="GENSWF_ADVANCE_TIME" val="5"/>
  <p:tag name="TIMING" val=""/>
  <p:tag name="ISPRING_CUSTOM_TIMING_USED" val="1"/>
</p:tagLst>
</file>

<file path=ppt/tags/tag8.xml><?xml version="1.0" encoding="utf-8"?>
<p:tagLst xmlns:a="http://schemas.openxmlformats.org/drawingml/2006/main" xmlns:r="http://schemas.openxmlformats.org/officeDocument/2006/relationships" xmlns:p="http://schemas.openxmlformats.org/presentationml/2006/main">
  <p:tag name="ISPRING_SLIDE_ID" val="{9133DAFD-57FC-46B7-BD4E-692336D12B47}"/>
  <p:tag name="GENSWF_ADVANCE_TIME" val="0.501"/>
  <p:tag name="TIMING" val="|0.001"/>
  <p:tag name="ISPRING_CUSTOM_TIMING_USED" val="1"/>
</p:tagLst>
</file>

<file path=ppt/tags/tag9.xml><?xml version="1.0" encoding="utf-8"?>
<p:tagLst xmlns:a="http://schemas.openxmlformats.org/drawingml/2006/main" xmlns:r="http://schemas.openxmlformats.org/officeDocument/2006/relationships" xmlns:p="http://schemas.openxmlformats.org/presentationml/2006/main">
  <p:tag name="ISPRING_SLIDE_ID" val="{A894F70E-B6E3-432E-AA99-9C2370C3793A}"/>
  <p:tag name="GENSWF_ADVANCE_TIME" val="0.501"/>
  <p:tag name="TIMING" val="|0.001"/>
  <p:tag name="ISPRING_CUSTOM_TIMING_US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1742</TotalTime>
  <Words>9163</Words>
  <Application>Microsoft Macintosh PowerPoint</Application>
  <PresentationFormat>On-screen Show (4:3)</PresentationFormat>
  <Paragraphs>955</Paragraphs>
  <Slides>94</Slides>
  <Notes>77</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13" baseType="lpstr">
      <vt:lpstr>Arial</vt:lpstr>
      <vt:lpstr>Calibri</vt:lpstr>
      <vt:lpstr>Corbel</vt:lpstr>
      <vt:lpstr>Courier</vt:lpstr>
      <vt:lpstr>Courier New</vt:lpstr>
      <vt:lpstr>Gulim</vt:lpstr>
      <vt:lpstr>Helvetica</vt:lpstr>
      <vt:lpstr>HGPｺﾞｼｯｸE</vt:lpstr>
      <vt:lpstr>ＭＳ Ｐゴシック</vt:lpstr>
      <vt:lpstr>Tahoma</vt:lpstr>
      <vt:lpstr>Times New Roman</vt:lpstr>
      <vt:lpstr>TimesNewRomanPS-BoldMT</vt:lpstr>
      <vt:lpstr>TimesNewRomanPSMT</vt:lpstr>
      <vt:lpstr>Tw Cen MT</vt:lpstr>
      <vt:lpstr>Wingdings</vt:lpstr>
      <vt:lpstr>Wingdings 2</vt:lpstr>
      <vt:lpstr>Wingdings 3</vt:lpstr>
      <vt:lpstr>Median</vt:lpstr>
      <vt:lpstr>Bitmap Image</vt:lpstr>
      <vt:lpstr>PowerPoint Presentation</vt:lpstr>
      <vt:lpstr>PowerPoint Presentation</vt:lpstr>
      <vt:lpstr>Objectives</vt:lpstr>
      <vt:lpstr>Redundant Topology</vt:lpstr>
      <vt:lpstr>Broadcast Storms</vt:lpstr>
      <vt:lpstr>Vòng lặp broadcast</vt:lpstr>
      <vt:lpstr>Multiple Frame Copies</vt:lpstr>
      <vt:lpstr>MAC Database Instability</vt:lpstr>
      <vt:lpstr>Sai lệch bảng Bridge</vt:lpstr>
      <vt:lpstr>Review</vt:lpstr>
      <vt:lpstr>Spanning Tree Protocol (STP)</vt:lpstr>
      <vt:lpstr>Hai khái niệm cơ bản của STP</vt:lpstr>
      <vt:lpstr>Hai khái niệm cơ bản của STP</vt:lpstr>
      <vt:lpstr>Các bước ra quyết định của STP</vt:lpstr>
      <vt:lpstr>Sự hội tụ STP ban đầu</vt:lpstr>
      <vt:lpstr>Root Bridge</vt:lpstr>
      <vt:lpstr>Root Port</vt:lpstr>
      <vt:lpstr>Example Root Port</vt:lpstr>
      <vt:lpstr>Designated Port (Cổng chỉ định)</vt:lpstr>
      <vt:lpstr>Designated Port</vt:lpstr>
      <vt:lpstr>Các trạng thái của STP</vt:lpstr>
      <vt:lpstr>PowerPoint Presentation</vt:lpstr>
      <vt:lpstr>Bộ định thời gian STP</vt:lpstr>
      <vt:lpstr>Virtual LAN</vt:lpstr>
      <vt:lpstr>VLAN Overview</vt:lpstr>
      <vt:lpstr>VLAN Overview</vt:lpstr>
      <vt:lpstr>VLAN Overview(Cont)</vt:lpstr>
      <vt:lpstr>VLAN Operations</vt:lpstr>
      <vt:lpstr>VLAN Operations</vt:lpstr>
      <vt:lpstr>VLAN Operations</vt:lpstr>
      <vt:lpstr>Benefits of VLANs</vt:lpstr>
      <vt:lpstr>VLAN ID Ranges</vt:lpstr>
      <vt:lpstr>VLAN ID Ranges</vt:lpstr>
      <vt:lpstr>VLAN ID Ranges</vt:lpstr>
      <vt:lpstr>Types of VLANs</vt:lpstr>
      <vt:lpstr>Types of Port-Based VLANs</vt:lpstr>
      <vt:lpstr>Types of Port-Based VLANs</vt:lpstr>
      <vt:lpstr>Types of Port-Based VLANs</vt:lpstr>
      <vt:lpstr>Types of Port-Based VLANs</vt:lpstr>
      <vt:lpstr>Native VLANs</vt:lpstr>
      <vt:lpstr>Native VLANs</vt:lpstr>
      <vt:lpstr>Types of Port-Based VLANs</vt:lpstr>
      <vt:lpstr>Switch Port Membership Modes</vt:lpstr>
      <vt:lpstr>Switch Port Membership Modes</vt:lpstr>
      <vt:lpstr>Switch Port Membership Modes</vt:lpstr>
      <vt:lpstr>Switch Port Membership Modes</vt:lpstr>
      <vt:lpstr>Controlling Broadcast Domains with VLANs</vt:lpstr>
      <vt:lpstr>Controlling Broadcast Domains with VLANs</vt:lpstr>
      <vt:lpstr>Virtual Local Area Networks</vt:lpstr>
      <vt:lpstr>VLAN Trunking</vt:lpstr>
      <vt:lpstr>VLAN Trunking</vt:lpstr>
      <vt:lpstr>IEEE 802.1Q Frame Tagging</vt:lpstr>
      <vt:lpstr>Trunking Operation</vt:lpstr>
      <vt:lpstr>Virtual Local Area Networks</vt:lpstr>
      <vt:lpstr>Configure a VLAN</vt:lpstr>
      <vt:lpstr>Configure a VLAN</vt:lpstr>
      <vt:lpstr>Configure a VLAN</vt:lpstr>
      <vt:lpstr>Configure a VLAN</vt:lpstr>
      <vt:lpstr>Managing VLANs</vt:lpstr>
      <vt:lpstr>Managing VLANs</vt:lpstr>
      <vt:lpstr>Managing VLANs</vt:lpstr>
      <vt:lpstr>Managing VLANs</vt:lpstr>
      <vt:lpstr>Managing VLANs</vt:lpstr>
      <vt:lpstr>Configure a Trunk</vt:lpstr>
      <vt:lpstr>Configure a Trunk</vt:lpstr>
      <vt:lpstr>Configure a Trunk</vt:lpstr>
      <vt:lpstr>802.1Q Trunking</vt:lpstr>
      <vt:lpstr>VLAN Configuration Steps</vt:lpstr>
      <vt:lpstr>Configuring  802.1Q Trunking</vt:lpstr>
      <vt:lpstr>Adding a VLAN</vt:lpstr>
      <vt:lpstr>Verifying a VLAN</vt:lpstr>
      <vt:lpstr>Verifying VLAN Membership </vt:lpstr>
      <vt:lpstr>Verifying STP for a VLAN</vt:lpstr>
      <vt:lpstr>Executing Adds, Moves, and Changes for VLANs </vt:lpstr>
      <vt:lpstr>Troubleshooting Switched LANs</vt:lpstr>
      <vt:lpstr>Problem: One Device Cannot Communicate with Another</vt:lpstr>
      <vt:lpstr>Problem: One Device Cannot Communicate with Another (Cont.)</vt:lpstr>
      <vt:lpstr>Problem: A Device Cannot Establish a Connection Across a Trunk Link</vt:lpstr>
      <vt:lpstr>VLAN Trunking Protocol (VTP)</vt:lpstr>
      <vt:lpstr>VTP Modes</vt:lpstr>
      <vt:lpstr>PowerPoint Presentation</vt:lpstr>
      <vt:lpstr>PowerPoint Presentation</vt:lpstr>
      <vt:lpstr>Creating a VTP Domain</vt:lpstr>
      <vt:lpstr>Verifying the VTP Configuration  for the Cisco Catalyst</vt:lpstr>
      <vt:lpstr>Inter-VLAN Routing VLAN-to-VLAN Communication</vt:lpstr>
      <vt:lpstr>Dividing a Physical Interface into Subinterfaces</vt:lpstr>
      <vt:lpstr>Routing Between VLANs  with ISL Trunks</vt:lpstr>
      <vt:lpstr>Routing Between VLANs  with 802.1Q Trunks</vt:lpstr>
      <vt:lpstr>Routing Between VLANs </vt:lpstr>
      <vt:lpstr>Routing Between VLANs </vt:lpstr>
      <vt:lpstr>Routing Between VLANs </vt:lpstr>
      <vt:lpstr>Routing Between VLANs  </vt:lpstr>
      <vt:lpstr>Routing Between VLANs  </vt:lpstr>
      <vt:lpstr>Problem: VTP Not Updating Configuration on Other Switches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thaithuynvt</dc:creator>
  <cp:lastModifiedBy>Nguyen Huu Trung</cp:lastModifiedBy>
  <cp:revision>131</cp:revision>
  <dcterms:created xsi:type="dcterms:W3CDTF">2014-07-14T09:55:58Z</dcterms:created>
  <dcterms:modified xsi:type="dcterms:W3CDTF">2015-10-23T09:48:31Z</dcterms:modified>
</cp:coreProperties>
</file>