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89" r:id="rId12"/>
    <p:sldId id="290" r:id="rId13"/>
    <p:sldId id="291"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9144000" cy="6858000" type="screen4x3"/>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86C2"/>
    <a:srgbClr val="A0B5C4"/>
    <a:srgbClr val="003366"/>
    <a:srgbClr val="1F9A0A"/>
    <a:srgbClr val="019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autoAdjust="0"/>
    <p:restoredTop sz="62119" autoAdjust="0"/>
  </p:normalViewPr>
  <p:slideViewPr>
    <p:cSldViewPr>
      <p:cViewPr varScale="1">
        <p:scale>
          <a:sx n="57" d="100"/>
          <a:sy n="57" d="100"/>
        </p:scale>
        <p:origin x="1356" y="72"/>
      </p:cViewPr>
      <p:guideLst>
        <p:guide orient="horz" pos="2160"/>
        <p:guide pos="2880"/>
      </p:guideLst>
    </p:cSldViewPr>
  </p:slideViewPr>
  <p:outlineViewPr>
    <p:cViewPr>
      <p:scale>
        <a:sx n="33" d="100"/>
        <a:sy n="33" d="100"/>
      </p:scale>
      <p:origin x="42" y="1620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258"/>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4.xml"/><Relationship Id="rId13" Type="http://schemas.openxmlformats.org/officeDocument/2006/relationships/slide" Target="slides/slide20.xml"/><Relationship Id="rId3" Type="http://schemas.openxmlformats.org/officeDocument/2006/relationships/slide" Target="slides/slide9.xml"/><Relationship Id="rId7" Type="http://schemas.openxmlformats.org/officeDocument/2006/relationships/slide" Target="slides/slide13.xml"/><Relationship Id="rId12" Type="http://schemas.openxmlformats.org/officeDocument/2006/relationships/slide" Target="slides/slide19.xml"/><Relationship Id="rId2" Type="http://schemas.openxmlformats.org/officeDocument/2006/relationships/slide" Target="slides/slide4.xml"/><Relationship Id="rId16" Type="http://schemas.openxmlformats.org/officeDocument/2006/relationships/slide" Target="slides/slide26.xml"/><Relationship Id="rId1" Type="http://schemas.openxmlformats.org/officeDocument/2006/relationships/slide" Target="slides/slide3.xml"/><Relationship Id="rId6" Type="http://schemas.openxmlformats.org/officeDocument/2006/relationships/slide" Target="slides/slide12.xml"/><Relationship Id="rId11" Type="http://schemas.openxmlformats.org/officeDocument/2006/relationships/slide" Target="slides/slide18.xml"/><Relationship Id="rId5" Type="http://schemas.openxmlformats.org/officeDocument/2006/relationships/slide" Target="slides/slide11.xml"/><Relationship Id="rId15" Type="http://schemas.openxmlformats.org/officeDocument/2006/relationships/slide" Target="slides/slide25.xml"/><Relationship Id="rId10" Type="http://schemas.openxmlformats.org/officeDocument/2006/relationships/slide" Target="slides/slide17.xml"/><Relationship Id="rId4" Type="http://schemas.openxmlformats.org/officeDocument/2006/relationships/slide" Target="slides/slide10.xml"/><Relationship Id="rId9" Type="http://schemas.openxmlformats.org/officeDocument/2006/relationships/slide" Target="slides/slide15.xml"/><Relationship Id="rId14"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4890FA-84E4-4D6E-BD8C-A26F6B6944DD}" type="datetimeFigureOut">
              <a:rPr lang="en-GB" smtClean="0"/>
              <a:pPr/>
              <a:t>27/08/2015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F9A57-430C-42ED-B8B9-D13D26B98519}" type="slidenum">
              <a:rPr lang="en-GB" smtClean="0"/>
              <a:pPr/>
              <a:t>‹#›</a:t>
            </a:fld>
            <a:endParaRPr lang="en-GB"/>
          </a:p>
        </p:txBody>
      </p:sp>
    </p:spTree>
    <p:extLst>
      <p:ext uri="{BB962C8B-B14F-4D97-AF65-F5344CB8AC3E}">
        <p14:creationId xmlns:p14="http://schemas.microsoft.com/office/powerpoint/2010/main" val="112791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F9A57-430C-42ED-B8B9-D13D26B98519}" type="slidenum">
              <a:rPr lang="en-GB" smtClean="0"/>
              <a:pPr/>
              <a:t>1</a:t>
            </a:fld>
            <a:endParaRPr lang="en-GB"/>
          </a:p>
        </p:txBody>
      </p:sp>
    </p:spTree>
    <p:extLst>
      <p:ext uri="{BB962C8B-B14F-4D97-AF65-F5344CB8AC3E}">
        <p14:creationId xmlns:p14="http://schemas.microsoft.com/office/powerpoint/2010/main" val="29251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10</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normAutofit fontScale="92500" lnSpcReduction="20000"/>
          </a:bodyPr>
          <a:lstStyle/>
          <a:p>
            <a:pPr marL="969963" lvl="2" indent="-280988">
              <a:spcBef>
                <a:spcPts val="600"/>
              </a:spcBef>
              <a:spcAft>
                <a:spcPts val="600"/>
              </a:spcAft>
              <a:buFont typeface="Wingdings" pitchFamily="2" charset="2"/>
              <a:buChar char="§"/>
            </a:pPr>
            <a:r>
              <a:rPr lang="en-US" b="0" dirty="0" smtClean="0"/>
              <a:t>Full control</a:t>
            </a:r>
          </a:p>
          <a:p>
            <a:pPr lvl="2">
              <a:buFont typeface="Wingdings" pitchFamily="2" charset="2"/>
              <a:buChar char="ü"/>
            </a:pPr>
            <a:r>
              <a:rPr lang="en-US" sz="1800" b="0" dirty="0" err="1" smtClean="0"/>
              <a:t>Duyệt</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chạy</a:t>
            </a:r>
            <a:r>
              <a:rPr lang="en-US" sz="1800" b="0" dirty="0" smtClean="0"/>
              <a:t> </a:t>
            </a:r>
            <a:r>
              <a:rPr lang="en-US" sz="1800" b="0" dirty="0" err="1" smtClean="0"/>
              <a:t>chương</a:t>
            </a:r>
            <a:r>
              <a:rPr lang="en-US" sz="1800" b="0" dirty="0" smtClean="0"/>
              <a:t> </a:t>
            </a:r>
            <a:r>
              <a:rPr lang="en-US" sz="1800" b="0" dirty="0" err="1" smtClean="0"/>
              <a:t>trình</a:t>
            </a:r>
            <a:r>
              <a:rPr lang="en-US" sz="1800" b="0" dirty="0" smtClean="0"/>
              <a:t> </a:t>
            </a:r>
            <a:r>
              <a:rPr lang="en-US" sz="1800" b="0" dirty="0" err="1" smtClean="0"/>
              <a:t>trong</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a:t>
            </a:r>
            <a:endParaRPr lang="en-US" sz="1600" b="0" dirty="0" smtClean="0"/>
          </a:p>
          <a:p>
            <a:pPr lvl="2">
              <a:buFont typeface="Wingdings" pitchFamily="2" charset="2"/>
              <a:buChar char="ü"/>
            </a:pPr>
            <a:r>
              <a:rPr lang="en-US" sz="1800" b="0" dirty="0" err="1" smtClean="0"/>
              <a:t>Xem</a:t>
            </a:r>
            <a:r>
              <a:rPr lang="en-US" sz="1800" b="0" dirty="0" smtClean="0"/>
              <a:t> </a:t>
            </a:r>
            <a:r>
              <a:rPr lang="en-US" sz="1800" b="0" dirty="0" err="1" smtClean="0"/>
              <a:t>nội</a:t>
            </a:r>
            <a:r>
              <a:rPr lang="en-US" sz="1800" b="0" dirty="0" smtClean="0"/>
              <a:t> dung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đọc</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Xem</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Thay</a:t>
            </a:r>
            <a:r>
              <a:rPr lang="en-US" sz="1800" b="0" dirty="0" smtClean="0"/>
              <a:t> </a:t>
            </a:r>
            <a:r>
              <a:rPr lang="en-US" sz="1800" b="0" dirty="0" err="1" smtClean="0"/>
              <a:t>đổi</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Tạo</a:t>
            </a:r>
            <a:r>
              <a:rPr lang="en-US" sz="1800" b="0" dirty="0" smtClean="0"/>
              <a:t> </a:t>
            </a:r>
            <a:r>
              <a:rPr lang="en-US" sz="1800" b="0" dirty="0" err="1" smtClean="0"/>
              <a:t>mới</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Ghi</a:t>
            </a:r>
            <a:r>
              <a:rPr lang="en-US" sz="1800" b="0" dirty="0" smtClean="0"/>
              <a:t> </a:t>
            </a:r>
            <a:r>
              <a:rPr lang="en-US" sz="1800" b="0" dirty="0" err="1" smtClean="0"/>
              <a:t>lên</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Xóa</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con </a:t>
            </a:r>
            <a:r>
              <a:rPr lang="en-US" sz="1800" b="0" dirty="0" err="1" smtClean="0"/>
              <a:t>và</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Thay</a:t>
            </a:r>
            <a:r>
              <a:rPr lang="en-US" sz="1800" b="0" dirty="0" smtClean="0"/>
              <a:t> </a:t>
            </a:r>
            <a:r>
              <a:rPr lang="en-US" sz="1800" b="0" dirty="0" err="1" smtClean="0"/>
              <a:t>đổi</a:t>
            </a:r>
            <a:r>
              <a:rPr lang="en-US" sz="1800" b="0" dirty="0" smtClean="0"/>
              <a:t> </a:t>
            </a:r>
            <a:r>
              <a:rPr lang="en-US" sz="1800" b="0" dirty="0" err="1" smtClean="0"/>
              <a:t>quyền</a:t>
            </a:r>
            <a:r>
              <a:rPr lang="en-US" sz="1800" b="0" dirty="0" smtClean="0"/>
              <a:t> </a:t>
            </a:r>
            <a:r>
              <a:rPr lang="en-US" sz="1800" b="0" dirty="0" err="1" smtClean="0"/>
              <a:t>sở</a:t>
            </a:r>
            <a:r>
              <a:rPr lang="en-US" sz="1800" b="0" dirty="0" smtClean="0"/>
              <a:t> </a:t>
            </a:r>
            <a:r>
              <a:rPr lang="en-US" sz="1800" b="0" dirty="0" err="1" smtClean="0"/>
              <a:t>hữu</a:t>
            </a:r>
            <a:r>
              <a:rPr lang="en-US" sz="1800" b="0" dirty="0" smtClean="0"/>
              <a:t> </a:t>
            </a:r>
            <a:r>
              <a:rPr lang="en-US" sz="1800" b="0" dirty="0" err="1" smtClean="0"/>
              <a:t>trên</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endParaRPr lang="en-US" sz="1600" b="0" dirty="0" smtClean="0"/>
          </a:p>
          <a:p>
            <a:pPr lvl="2">
              <a:buFont typeface="Wingdings" pitchFamily="2" charset="2"/>
              <a:buChar char="ü"/>
            </a:pPr>
            <a:r>
              <a:rPr lang="en-US" sz="1800" b="0" dirty="0" err="1" smtClean="0"/>
              <a:t>Sở</a:t>
            </a:r>
            <a:r>
              <a:rPr lang="en-US" sz="1800" b="0" dirty="0" smtClean="0"/>
              <a:t> </a:t>
            </a:r>
            <a:r>
              <a:rPr lang="en-US" sz="1800" b="0" dirty="0" err="1" smtClean="0"/>
              <a:t>hữu</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p:txBody>
      </p:sp>
    </p:spTree>
    <p:extLst>
      <p:ext uri="{BB962C8B-B14F-4D97-AF65-F5344CB8AC3E}">
        <p14:creationId xmlns:p14="http://schemas.microsoft.com/office/powerpoint/2010/main" val="4121812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11</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normAutofit/>
          </a:bodyPr>
          <a:lstStyle/>
          <a:p>
            <a:pPr marL="688975" lvl="2" indent="225425">
              <a:buFont typeface="Wingdings" pitchFamily="2" charset="2"/>
              <a:buChar char="§"/>
            </a:pPr>
            <a:r>
              <a:rPr lang="en-US" b="0" dirty="0" smtClean="0"/>
              <a:t>Modify</a:t>
            </a:r>
          </a:p>
          <a:p>
            <a:pPr marL="914400" lvl="1">
              <a:buFont typeface="Wingdings" pitchFamily="2" charset="2"/>
              <a:buChar char="ü"/>
            </a:pPr>
            <a:r>
              <a:rPr lang="en-US" sz="1800" b="0" dirty="0" err="1" smtClean="0"/>
              <a:t>Duyệt</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chạy</a:t>
            </a:r>
            <a:r>
              <a:rPr lang="en-US" sz="1800" b="0" dirty="0" smtClean="0"/>
              <a:t> </a:t>
            </a:r>
            <a:r>
              <a:rPr lang="en-US" sz="1800" b="0" dirty="0" err="1" smtClean="0"/>
              <a:t>chương</a:t>
            </a:r>
            <a:r>
              <a:rPr lang="en-US" sz="1800" b="0" dirty="0" smtClean="0"/>
              <a:t> </a:t>
            </a:r>
            <a:r>
              <a:rPr lang="en-US" sz="1800" b="0" dirty="0" err="1" smtClean="0"/>
              <a:t>trình</a:t>
            </a:r>
            <a:r>
              <a:rPr lang="en-US" sz="1800" b="0" dirty="0" smtClean="0"/>
              <a:t> </a:t>
            </a:r>
            <a:r>
              <a:rPr lang="en-US" sz="1800" b="0" dirty="0" err="1" smtClean="0"/>
              <a:t>trong</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a:t>
            </a:r>
          </a:p>
          <a:p>
            <a:pPr marL="914400" lvl="1">
              <a:buFont typeface="Wingdings" pitchFamily="2" charset="2"/>
              <a:buChar char="ü"/>
            </a:pPr>
            <a:r>
              <a:rPr lang="en-US" sz="1800" b="0" dirty="0" err="1" smtClean="0"/>
              <a:t>Xem</a:t>
            </a:r>
            <a:r>
              <a:rPr lang="en-US" sz="1800" b="0" dirty="0" smtClean="0"/>
              <a:t> </a:t>
            </a:r>
            <a:r>
              <a:rPr lang="en-US" sz="1800" b="0" dirty="0" err="1" smtClean="0"/>
              <a:t>nội</a:t>
            </a:r>
            <a:r>
              <a:rPr lang="en-US" sz="1800" b="0" dirty="0" smtClean="0"/>
              <a:t> dung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đọc</a:t>
            </a:r>
            <a:r>
              <a:rPr lang="en-US" sz="1800" b="0" dirty="0" smtClean="0"/>
              <a:t> </a:t>
            </a:r>
            <a:r>
              <a:rPr lang="en-US" sz="1800" b="0" dirty="0" err="1" smtClean="0"/>
              <a:t>tập</a:t>
            </a:r>
            <a:r>
              <a:rPr lang="en-US" sz="1800" b="0" dirty="0" smtClean="0"/>
              <a:t> tin,</a:t>
            </a:r>
          </a:p>
          <a:p>
            <a:pPr marL="914400" lvl="1">
              <a:buFont typeface="Wingdings" pitchFamily="2" charset="2"/>
              <a:buChar char="ü"/>
            </a:pPr>
            <a:r>
              <a:rPr lang="en-US" sz="1800" b="0" dirty="0" err="1" smtClean="0"/>
              <a:t>Xem</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marL="914400" lvl="1">
              <a:buFont typeface="Wingdings" pitchFamily="2" charset="2"/>
              <a:buChar char="ü"/>
            </a:pPr>
            <a:r>
              <a:rPr lang="en-US" sz="1800" b="0" dirty="0" err="1" smtClean="0"/>
              <a:t>Thay</a:t>
            </a:r>
            <a:r>
              <a:rPr lang="en-US" sz="1800" b="0" dirty="0" smtClean="0"/>
              <a:t> </a:t>
            </a:r>
            <a:r>
              <a:rPr lang="en-US" sz="1800" b="0" dirty="0" err="1" smtClean="0"/>
              <a:t>đổi</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marL="914400" lvl="1">
              <a:buFont typeface="Wingdings" pitchFamily="2" charset="2"/>
              <a:buChar char="ü"/>
            </a:pPr>
            <a:r>
              <a:rPr lang="en-US" sz="1800" b="0" dirty="0" err="1" smtClean="0"/>
              <a:t>Tạo</a:t>
            </a:r>
            <a:r>
              <a:rPr lang="en-US" sz="1800" b="0" dirty="0" smtClean="0"/>
              <a:t> </a:t>
            </a:r>
            <a:r>
              <a:rPr lang="en-US" sz="1800" b="0" dirty="0" err="1" smtClean="0"/>
              <a:t>mới</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marL="914400" lvl="1">
              <a:buFont typeface="Wingdings" pitchFamily="2" charset="2"/>
              <a:buChar char="ü"/>
            </a:pPr>
            <a:r>
              <a:rPr lang="en-US" sz="1800" b="0" dirty="0" err="1" smtClean="0"/>
              <a:t>Ghi</a:t>
            </a:r>
            <a:r>
              <a:rPr lang="en-US" sz="1800" b="0" dirty="0" smtClean="0"/>
              <a:t> </a:t>
            </a:r>
            <a:r>
              <a:rPr lang="en-US" sz="1800" b="0" dirty="0" err="1" smtClean="0"/>
              <a:t>lên</a:t>
            </a:r>
            <a:r>
              <a:rPr lang="en-US" sz="1800" b="0" dirty="0" smtClean="0"/>
              <a:t> </a:t>
            </a:r>
            <a:r>
              <a:rPr lang="en-US" sz="1800" b="0" dirty="0" err="1" smtClean="0"/>
              <a:t>tập</a:t>
            </a:r>
            <a:r>
              <a:rPr lang="en-US" sz="1800" b="0" dirty="0" smtClean="0"/>
              <a:t> tin,</a:t>
            </a:r>
          </a:p>
          <a:p>
            <a:pPr marL="914400">
              <a:buFont typeface="Wingdings" pitchFamily="2" charset="2"/>
              <a:buChar char="ü"/>
            </a:pPr>
            <a:r>
              <a:rPr lang="en-US" sz="1800" b="0" dirty="0" err="1" smtClean="0"/>
              <a:t>Xóa</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con </a:t>
            </a:r>
            <a:r>
              <a:rPr lang="en-US" sz="1800" b="0" dirty="0" err="1" smtClean="0"/>
              <a:t>và</a:t>
            </a:r>
            <a:r>
              <a:rPr lang="en-US" sz="1800" b="0" dirty="0" smtClean="0"/>
              <a:t> </a:t>
            </a:r>
            <a:r>
              <a:rPr lang="en-US" sz="1800" b="0" dirty="0" err="1" smtClean="0"/>
              <a:t>tập</a:t>
            </a:r>
            <a:r>
              <a:rPr lang="en-US" sz="1800" b="0" dirty="0" smtClean="0"/>
              <a:t> tin</a:t>
            </a:r>
            <a:endParaRPr lang="en-US" sz="1800" b="0" dirty="0" smtClean="0"/>
          </a:p>
        </p:txBody>
      </p:sp>
    </p:spTree>
    <p:extLst>
      <p:ext uri="{BB962C8B-B14F-4D97-AF65-F5344CB8AC3E}">
        <p14:creationId xmlns:p14="http://schemas.microsoft.com/office/powerpoint/2010/main" val="1534657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12</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normAutofit fontScale="92500" lnSpcReduction="10000"/>
          </a:bodyPr>
          <a:lstStyle/>
          <a:p>
            <a:pPr marL="969963" lvl="2" indent="-280988">
              <a:spcBef>
                <a:spcPts val="600"/>
              </a:spcBef>
              <a:spcAft>
                <a:spcPts val="600"/>
              </a:spcAft>
              <a:buFont typeface="Wingdings" pitchFamily="2" charset="2"/>
              <a:buChar char="§"/>
            </a:pPr>
            <a:r>
              <a:rPr lang="en-US" dirty="0" smtClean="0"/>
              <a:t>Read &amp; Execute</a:t>
            </a:r>
            <a:endParaRPr lang="en-US" b="0" dirty="0" smtClean="0"/>
          </a:p>
          <a:p>
            <a:pPr lvl="2">
              <a:buFont typeface="Wingdings" pitchFamily="2" charset="2"/>
              <a:buChar char="ü"/>
            </a:pPr>
            <a:r>
              <a:rPr lang="en-US" sz="1800" b="0" dirty="0" err="1" smtClean="0"/>
              <a:t>Duyệt</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chạy</a:t>
            </a:r>
            <a:r>
              <a:rPr lang="en-US" sz="1800" b="0" dirty="0" smtClean="0"/>
              <a:t> </a:t>
            </a:r>
            <a:r>
              <a:rPr lang="en-US" sz="1800" b="0" dirty="0" err="1" smtClean="0"/>
              <a:t>chương</a:t>
            </a:r>
            <a:r>
              <a:rPr lang="en-US" sz="1800" b="0" dirty="0" smtClean="0"/>
              <a:t> </a:t>
            </a:r>
            <a:r>
              <a:rPr lang="en-US" sz="1800" b="0" dirty="0" err="1" smtClean="0"/>
              <a:t>trình</a:t>
            </a:r>
            <a:r>
              <a:rPr lang="en-US" sz="1800" b="0" dirty="0" smtClean="0"/>
              <a:t> </a:t>
            </a:r>
            <a:r>
              <a:rPr lang="en-US" sz="1800" b="0" dirty="0" err="1" smtClean="0"/>
              <a:t>trong</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a:t>
            </a:r>
          </a:p>
          <a:p>
            <a:pPr lvl="2">
              <a:buFont typeface="Wingdings" pitchFamily="2" charset="2"/>
              <a:buChar char="ü"/>
            </a:pPr>
            <a:r>
              <a:rPr lang="en-US" sz="1800" b="0" dirty="0" err="1" smtClean="0"/>
              <a:t>Xem</a:t>
            </a:r>
            <a:r>
              <a:rPr lang="en-US" sz="1800" b="0" dirty="0" smtClean="0"/>
              <a:t> </a:t>
            </a:r>
            <a:r>
              <a:rPr lang="en-US" sz="1800" b="0" dirty="0" err="1" smtClean="0"/>
              <a:t>nội</a:t>
            </a:r>
            <a:r>
              <a:rPr lang="en-US" sz="1800" b="0" dirty="0" smtClean="0"/>
              <a:t> dung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đọc</a:t>
            </a:r>
            <a:r>
              <a:rPr lang="en-US" sz="1800" b="0" dirty="0" smtClean="0"/>
              <a:t> </a:t>
            </a:r>
            <a:r>
              <a:rPr lang="en-US" sz="1800" b="0" dirty="0" err="1" smtClean="0"/>
              <a:t>tập</a:t>
            </a:r>
            <a:r>
              <a:rPr lang="en-US" sz="1800" b="0" dirty="0" smtClean="0"/>
              <a:t> tin,</a:t>
            </a:r>
          </a:p>
          <a:p>
            <a:pPr lvl="2">
              <a:buFont typeface="Wingdings" pitchFamily="2" charset="2"/>
              <a:buChar char="ü"/>
            </a:pPr>
            <a:r>
              <a:rPr lang="en-US" sz="1800" b="0" dirty="0" err="1" smtClean="0"/>
              <a:t>Xem</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marL="688975" lvl="2" indent="225425">
              <a:spcBef>
                <a:spcPts val="600"/>
              </a:spcBef>
              <a:spcAft>
                <a:spcPts val="600"/>
              </a:spcAft>
              <a:buFont typeface="Wingdings" pitchFamily="2" charset="2"/>
              <a:buChar char="§"/>
            </a:pPr>
            <a:r>
              <a:rPr lang="en-US" dirty="0" smtClean="0"/>
              <a:t>List Folder Contents</a:t>
            </a:r>
            <a:endParaRPr lang="en-US" sz="1800" b="0" dirty="0" smtClean="0"/>
          </a:p>
          <a:p>
            <a:pPr lvl="2">
              <a:buFont typeface="Wingdings" pitchFamily="2" charset="2"/>
              <a:buChar char="ü"/>
            </a:pPr>
            <a:r>
              <a:rPr lang="en-US" sz="1800" b="0" dirty="0" err="1" smtClean="0"/>
              <a:t>Duyệt</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chạy</a:t>
            </a:r>
            <a:r>
              <a:rPr lang="en-US" sz="1800" b="0" dirty="0" smtClean="0"/>
              <a:t> </a:t>
            </a:r>
            <a:r>
              <a:rPr lang="en-US" sz="1800" b="0" dirty="0" err="1" smtClean="0"/>
              <a:t>chương</a:t>
            </a:r>
            <a:r>
              <a:rPr lang="en-US" sz="1800" b="0" dirty="0" smtClean="0"/>
              <a:t> </a:t>
            </a:r>
            <a:r>
              <a:rPr lang="en-US" sz="1800" b="0" dirty="0" err="1" smtClean="0"/>
              <a:t>trình</a:t>
            </a:r>
            <a:r>
              <a:rPr lang="en-US" sz="1800" b="0" dirty="0" smtClean="0"/>
              <a:t> </a:t>
            </a:r>
            <a:r>
              <a:rPr lang="en-US" sz="1800" b="0" dirty="0" err="1" smtClean="0"/>
              <a:t>trong</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a:t>
            </a:r>
          </a:p>
          <a:p>
            <a:pPr lvl="2">
              <a:buFont typeface="Wingdings" pitchFamily="2" charset="2"/>
              <a:buChar char="ü"/>
            </a:pPr>
            <a:r>
              <a:rPr lang="en-US" sz="1800" b="0" dirty="0" err="1" smtClean="0"/>
              <a:t>Xem</a:t>
            </a:r>
            <a:r>
              <a:rPr lang="en-US" sz="1800" b="0" dirty="0" smtClean="0"/>
              <a:t> </a:t>
            </a:r>
            <a:r>
              <a:rPr lang="en-US" sz="1800" b="0" dirty="0" err="1" smtClean="0"/>
              <a:t>nội</a:t>
            </a:r>
            <a:r>
              <a:rPr lang="en-US" sz="1800" b="0" dirty="0" smtClean="0"/>
              <a:t> dung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đọc</a:t>
            </a:r>
            <a:r>
              <a:rPr lang="en-US" sz="1800" b="0" dirty="0" smtClean="0"/>
              <a:t> </a:t>
            </a:r>
            <a:r>
              <a:rPr lang="en-US" sz="1800" b="0" dirty="0" err="1" smtClean="0"/>
              <a:t>tập</a:t>
            </a:r>
            <a:r>
              <a:rPr lang="en-US" sz="1800" b="0" dirty="0" smtClean="0"/>
              <a:t> tin,</a:t>
            </a:r>
          </a:p>
          <a:p>
            <a:pPr lvl="2">
              <a:buFont typeface="Wingdings" pitchFamily="2" charset="2"/>
              <a:buChar char="ü"/>
            </a:pPr>
            <a:r>
              <a:rPr lang="en-US" sz="1800" b="0" dirty="0" err="1" smtClean="0"/>
              <a:t>Xem</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marL="682625" lvl="1">
              <a:spcBef>
                <a:spcPts val="600"/>
              </a:spcBef>
              <a:spcAft>
                <a:spcPts val="600"/>
              </a:spcAft>
              <a:buFont typeface="Wingdings" pitchFamily="2" charset="2"/>
              <a:buChar char="§"/>
            </a:pPr>
            <a:endParaRPr lang="en-US" sz="1800" b="0" dirty="0" smtClean="0"/>
          </a:p>
        </p:txBody>
      </p:sp>
    </p:spTree>
    <p:extLst>
      <p:ext uri="{BB962C8B-B14F-4D97-AF65-F5344CB8AC3E}">
        <p14:creationId xmlns:p14="http://schemas.microsoft.com/office/powerpoint/2010/main" val="2729184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13</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normAutofit/>
          </a:bodyPr>
          <a:lstStyle/>
          <a:p>
            <a:pPr marL="969963" lvl="2" indent="-280988">
              <a:spcBef>
                <a:spcPts val="600"/>
              </a:spcBef>
              <a:spcAft>
                <a:spcPts val="600"/>
              </a:spcAft>
              <a:buFont typeface="Wingdings" pitchFamily="2" charset="2"/>
              <a:buChar char="§"/>
            </a:pPr>
            <a:r>
              <a:rPr lang="en-US" dirty="0" smtClean="0"/>
              <a:t>Read</a:t>
            </a:r>
          </a:p>
          <a:p>
            <a:pPr lvl="2">
              <a:buFont typeface="Wingdings" pitchFamily="2" charset="2"/>
              <a:buChar char="ü"/>
            </a:pPr>
            <a:r>
              <a:rPr lang="en-US" sz="1800" b="0" dirty="0" err="1" smtClean="0"/>
              <a:t>Xem</a:t>
            </a:r>
            <a:r>
              <a:rPr lang="en-US" sz="1800" b="0" dirty="0" smtClean="0"/>
              <a:t> </a:t>
            </a:r>
            <a:r>
              <a:rPr lang="en-US" sz="1800" b="0" dirty="0" err="1" smtClean="0"/>
              <a:t>nội</a:t>
            </a:r>
            <a:r>
              <a:rPr lang="en-US" sz="1800" b="0" dirty="0" smtClean="0"/>
              <a:t> dung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đọc</a:t>
            </a:r>
            <a:r>
              <a:rPr lang="en-US" sz="1800" b="0" dirty="0" smtClean="0"/>
              <a:t> </a:t>
            </a:r>
            <a:r>
              <a:rPr lang="en-US" sz="1800" b="0" dirty="0" err="1" smtClean="0"/>
              <a:t>tập</a:t>
            </a:r>
            <a:r>
              <a:rPr lang="en-US" sz="1800" b="0" dirty="0" smtClean="0"/>
              <a:t> tin,</a:t>
            </a:r>
          </a:p>
          <a:p>
            <a:pPr lvl="2">
              <a:buFont typeface="Wingdings" pitchFamily="2" charset="2"/>
              <a:buChar char="ü"/>
            </a:pPr>
            <a:r>
              <a:rPr lang="en-US" sz="1800" b="0" dirty="0" err="1" smtClean="0"/>
              <a:t>Xem</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lvl="2"/>
            <a:endParaRPr lang="en-US" sz="1800" b="0" dirty="0" smtClean="0"/>
          </a:p>
          <a:p>
            <a:pPr marL="688975" lvl="2">
              <a:buFont typeface="Wingdings" pitchFamily="2" charset="2"/>
              <a:buChar char="§"/>
            </a:pPr>
            <a:r>
              <a:rPr lang="en-US" dirty="0" smtClean="0"/>
              <a:t> Write</a:t>
            </a:r>
          </a:p>
          <a:p>
            <a:pPr lvl="2">
              <a:buFont typeface="Wingdings" pitchFamily="2" charset="2"/>
              <a:buChar char="ü"/>
            </a:pPr>
            <a:r>
              <a:rPr lang="en-US" sz="1800" b="0" dirty="0" err="1" smtClean="0"/>
              <a:t>Thay</a:t>
            </a:r>
            <a:r>
              <a:rPr lang="en-US" sz="1800" b="0" dirty="0" smtClean="0"/>
              <a:t> </a:t>
            </a:r>
            <a:r>
              <a:rPr lang="en-US" sz="1800" b="0" dirty="0" err="1" smtClean="0"/>
              <a:t>đổi</a:t>
            </a:r>
            <a:r>
              <a:rPr lang="en-US" sz="1800" b="0" dirty="0" smtClean="0"/>
              <a:t> </a:t>
            </a:r>
            <a:r>
              <a:rPr lang="en-US" sz="1800" b="0" dirty="0" err="1" smtClean="0"/>
              <a:t>thuộc</a:t>
            </a:r>
            <a:r>
              <a:rPr lang="en-US" sz="1800" b="0" dirty="0" smtClean="0"/>
              <a:t> </a:t>
            </a:r>
            <a:r>
              <a:rPr lang="en-US" sz="1800" b="0" dirty="0" err="1" smtClean="0"/>
              <a:t>tính</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lvl="2">
              <a:buFont typeface="Wingdings" pitchFamily="2" charset="2"/>
              <a:buChar char="ü"/>
            </a:pPr>
            <a:r>
              <a:rPr lang="en-US" sz="1800" b="0" dirty="0" err="1" smtClean="0"/>
              <a:t>Tạo</a:t>
            </a:r>
            <a:r>
              <a:rPr lang="en-US" sz="1800" b="0" dirty="0" smtClean="0"/>
              <a:t> </a:t>
            </a:r>
            <a:r>
              <a:rPr lang="en-US" sz="1800" b="0" dirty="0" err="1" smtClean="0"/>
              <a:t>mới</a:t>
            </a:r>
            <a:r>
              <a:rPr lang="en-US" sz="1800" b="0" dirty="0" smtClean="0"/>
              <a:t> </a:t>
            </a:r>
            <a:r>
              <a:rPr lang="en-US" sz="1800" b="0" dirty="0" err="1" smtClean="0"/>
              <a:t>thư</a:t>
            </a:r>
            <a:r>
              <a:rPr lang="en-US" sz="1800" b="0" dirty="0" smtClean="0"/>
              <a:t> </a:t>
            </a:r>
            <a:r>
              <a:rPr lang="en-US" sz="1800" b="0" dirty="0" err="1" smtClean="0"/>
              <a:t>mục</a:t>
            </a:r>
            <a:r>
              <a:rPr lang="en-US" sz="1800" b="0" dirty="0" smtClean="0"/>
              <a:t> </a:t>
            </a:r>
            <a:r>
              <a:rPr lang="en-US" sz="1800" b="0" dirty="0" err="1" smtClean="0"/>
              <a:t>và</a:t>
            </a:r>
            <a:r>
              <a:rPr lang="en-US" sz="1800" b="0" dirty="0" smtClean="0"/>
              <a:t> </a:t>
            </a:r>
            <a:r>
              <a:rPr lang="en-US" sz="1800" b="0" dirty="0" err="1" smtClean="0"/>
              <a:t>tập</a:t>
            </a:r>
            <a:r>
              <a:rPr lang="en-US" sz="1800" b="0" dirty="0" smtClean="0"/>
              <a:t> tin,</a:t>
            </a:r>
          </a:p>
          <a:p>
            <a:pPr lvl="2">
              <a:buFont typeface="Wingdings" pitchFamily="2" charset="2"/>
              <a:buChar char="ü"/>
            </a:pPr>
            <a:r>
              <a:rPr lang="en-US" sz="1800" b="0" dirty="0" err="1" smtClean="0"/>
              <a:t>Ghi</a:t>
            </a:r>
            <a:r>
              <a:rPr lang="en-US" sz="1800" b="0" dirty="0" smtClean="0"/>
              <a:t> </a:t>
            </a:r>
            <a:r>
              <a:rPr lang="en-US" sz="1800" b="0" dirty="0" err="1" smtClean="0"/>
              <a:t>lên</a:t>
            </a:r>
            <a:r>
              <a:rPr lang="en-US" sz="1800" b="0" dirty="0" smtClean="0"/>
              <a:t> </a:t>
            </a:r>
            <a:r>
              <a:rPr lang="en-US" sz="1800" b="0" dirty="0" err="1" smtClean="0"/>
              <a:t>tập</a:t>
            </a:r>
            <a:r>
              <a:rPr lang="en-US" sz="1800" b="0" dirty="0" smtClean="0"/>
              <a:t> tin.</a:t>
            </a:r>
            <a:endParaRPr lang="en-US" sz="1800" b="0" dirty="0" smtClean="0"/>
          </a:p>
        </p:txBody>
      </p:sp>
    </p:spTree>
    <p:extLst>
      <p:ext uri="{BB962C8B-B14F-4D97-AF65-F5344CB8AC3E}">
        <p14:creationId xmlns:p14="http://schemas.microsoft.com/office/powerpoint/2010/main" val="3609166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7C51086C-26B2-45F3-85CA-45371478DF58}" type="slidenum">
              <a:rPr lang="en-US"/>
              <a:pPr/>
              <a:t>14</a:t>
            </a:fld>
            <a:endParaRPr lang="en-US"/>
          </a:p>
        </p:txBody>
      </p:sp>
      <p:sp>
        <p:nvSpPr>
          <p:cNvPr id="4505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5060" name="Rectangle 4"/>
          <p:cNvSpPr>
            <a:spLocks noGrp="1" noRot="1" noChangeAspect="1" noChangeArrowheads="1" noTextEdit="1"/>
          </p:cNvSpPr>
          <p:nvPr>
            <p:ph type="sldImg"/>
          </p:nvPr>
        </p:nvSpPr>
        <p:spPr>
          <a:xfrm>
            <a:off x="1027113" y="611188"/>
            <a:ext cx="4764087" cy="3575050"/>
          </a:xfrm>
          <a:ln/>
        </p:spPr>
      </p:sp>
      <p:sp>
        <p:nvSpPr>
          <p:cNvPr id="45061" name="Rectangle 5"/>
          <p:cNvSpPr>
            <a:spLocks noGrp="1" noChangeArrowheads="1"/>
          </p:cNvSpPr>
          <p:nvPr>
            <p:ph type="body" idx="1"/>
          </p:nvPr>
        </p:nvSpPr>
        <p:spPr>
          <a:xfrm>
            <a:off x="852246" y="4344212"/>
            <a:ext cx="5121193" cy="4682435"/>
          </a:xfrm>
        </p:spPr>
        <p:txBody>
          <a:bodyPr lIns="91285" tIns="45643" rIns="91285" bIns="45643"/>
          <a:lstStyle/>
          <a:p>
            <a:pPr algn="just"/>
            <a:r>
              <a:rPr lang="en-US" dirty="0" err="1" smtClean="0"/>
              <a:t>Sự</a:t>
            </a:r>
            <a:r>
              <a:rPr lang="en-US" dirty="0" smtClean="0"/>
              <a:t> </a:t>
            </a:r>
            <a:r>
              <a:rPr lang="en-US" dirty="0" err="1" smtClean="0"/>
              <a:t>tích</a:t>
            </a:r>
            <a:r>
              <a:rPr lang="en-US" dirty="0" smtClean="0"/>
              <a:t> </a:t>
            </a:r>
            <a:r>
              <a:rPr lang="en-US" dirty="0" err="1" smtClean="0"/>
              <a:t>lũy</a:t>
            </a:r>
            <a:r>
              <a:rPr lang="en-US" dirty="0" smtClean="0"/>
              <a:t> </a:t>
            </a:r>
            <a:r>
              <a:rPr lang="en-US" dirty="0" err="1" smtClean="0"/>
              <a:t>quyền</a:t>
            </a:r>
            <a:r>
              <a:rPr lang="en-US" dirty="0" smtClean="0"/>
              <a:t> </a:t>
            </a:r>
            <a:r>
              <a:rPr lang="en-US" dirty="0" err="1" smtClean="0"/>
              <a:t>thừa</a:t>
            </a:r>
            <a:r>
              <a:rPr lang="en-US" dirty="0" smtClean="0"/>
              <a:t> </a:t>
            </a:r>
            <a:r>
              <a:rPr lang="en-US" dirty="0" err="1" smtClean="0"/>
              <a:t>kế</a:t>
            </a:r>
            <a:r>
              <a:rPr lang="en-US" dirty="0" smtClean="0"/>
              <a:t>:</a:t>
            </a:r>
            <a:endParaRPr lang="en-US" sz="2000" dirty="0" smtClean="0"/>
          </a:p>
          <a:p>
            <a:pPr marL="969963" lvl="2" indent="-280988" algn="just">
              <a:spcBef>
                <a:spcPts val="600"/>
              </a:spcBef>
              <a:spcAft>
                <a:spcPts val="600"/>
              </a:spcAft>
              <a:buFont typeface="Wingdings" pitchFamily="2" charset="2"/>
              <a:buChar char="§"/>
            </a:pPr>
            <a:r>
              <a:rPr lang="en-US" b="0" dirty="0" err="1" smtClean="0"/>
              <a:t>Quyền</a:t>
            </a:r>
            <a:r>
              <a:rPr lang="en-US" b="0" dirty="0" smtClean="0"/>
              <a:t> </a:t>
            </a:r>
            <a:r>
              <a:rPr lang="en-US" b="0" dirty="0" err="1" smtClean="0"/>
              <a:t>thực</a:t>
            </a:r>
            <a:r>
              <a:rPr lang="en-US" b="0" dirty="0" smtClean="0"/>
              <a:t> </a:t>
            </a:r>
            <a:r>
              <a:rPr lang="en-US" b="0" dirty="0" err="1" smtClean="0"/>
              <a:t>sự</a:t>
            </a:r>
            <a:r>
              <a:rPr lang="en-US" b="0" dirty="0" smtClean="0"/>
              <a:t> </a:t>
            </a:r>
            <a:r>
              <a:rPr lang="en-US" b="0" dirty="0" err="1" smtClean="0"/>
              <a:t>của</a:t>
            </a:r>
            <a:r>
              <a:rPr lang="en-US" b="0" dirty="0" smtClean="0"/>
              <a:t> </a:t>
            </a:r>
            <a:r>
              <a:rPr lang="en-US" b="0" dirty="0" err="1" smtClean="0"/>
              <a:t>một</a:t>
            </a:r>
            <a:r>
              <a:rPr lang="en-US" b="0" dirty="0" smtClean="0"/>
              <a:t> user </a:t>
            </a:r>
            <a:r>
              <a:rPr lang="en-US" b="0" dirty="0" err="1" smtClean="0"/>
              <a:t>trên</a:t>
            </a:r>
            <a:r>
              <a:rPr lang="en-US" b="0" dirty="0" smtClean="0"/>
              <a:t> </a:t>
            </a:r>
            <a:r>
              <a:rPr lang="en-US" b="0" dirty="0" err="1" smtClean="0"/>
              <a:t>một</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hoặc</a:t>
            </a:r>
            <a:r>
              <a:rPr lang="en-US" b="0" dirty="0" smtClean="0"/>
              <a:t> </a:t>
            </a:r>
            <a:r>
              <a:rPr lang="en-US" b="0" dirty="0" err="1" smtClean="0"/>
              <a:t>tập</a:t>
            </a:r>
            <a:r>
              <a:rPr lang="en-US" b="0" dirty="0" smtClean="0"/>
              <a:t> tin </a:t>
            </a:r>
            <a:r>
              <a:rPr lang="en-US" b="0" dirty="0" err="1" smtClean="0"/>
              <a:t>là</a:t>
            </a:r>
            <a:r>
              <a:rPr lang="en-US" b="0" dirty="0" smtClean="0"/>
              <a:t> </a:t>
            </a:r>
            <a:r>
              <a:rPr lang="en-US" b="0" dirty="0" err="1" smtClean="0"/>
              <a:t>tổng</a:t>
            </a:r>
            <a:r>
              <a:rPr lang="en-US" b="0" dirty="0" smtClean="0"/>
              <a:t> </a:t>
            </a:r>
            <a:r>
              <a:rPr lang="en-US" b="0" u="sng" dirty="0" err="1" smtClean="0"/>
              <a:t>quyền</a:t>
            </a:r>
            <a:r>
              <a:rPr lang="en-US" b="0" u="sng" dirty="0" smtClean="0"/>
              <a:t> </a:t>
            </a:r>
            <a:r>
              <a:rPr lang="en-US" b="0" u="sng" dirty="0" err="1" smtClean="0"/>
              <a:t>sở</a:t>
            </a:r>
            <a:r>
              <a:rPr lang="en-US" b="0" u="sng" dirty="0" smtClean="0"/>
              <a:t> </a:t>
            </a:r>
            <a:r>
              <a:rPr lang="en-US" b="0" u="sng" dirty="0" err="1" smtClean="0"/>
              <a:t>hữu</a:t>
            </a:r>
            <a:r>
              <a:rPr lang="en-US" b="0" u="sng" dirty="0" smtClean="0"/>
              <a:t> </a:t>
            </a:r>
            <a:r>
              <a:rPr lang="en-US" b="0" u="sng" dirty="0" err="1" smtClean="0"/>
              <a:t>mà</a:t>
            </a:r>
            <a:r>
              <a:rPr lang="en-US" b="0" u="sng" dirty="0" smtClean="0"/>
              <a:t> user </a:t>
            </a:r>
            <a:r>
              <a:rPr lang="en-US" b="0" u="sng" dirty="0" err="1" smtClean="0"/>
              <a:t>được</a:t>
            </a:r>
            <a:r>
              <a:rPr lang="en-US" b="0" u="sng" dirty="0" smtClean="0"/>
              <a:t> </a:t>
            </a:r>
            <a:r>
              <a:rPr lang="en-US" b="0" u="sng" dirty="0" err="1" smtClean="0"/>
              <a:t>gán</a:t>
            </a:r>
            <a:r>
              <a:rPr lang="en-US" b="0" u="sng" dirty="0" smtClean="0"/>
              <a:t> </a:t>
            </a:r>
            <a:r>
              <a:rPr lang="en-US" b="0" dirty="0" err="1" smtClean="0"/>
              <a:t>với</a:t>
            </a:r>
            <a:r>
              <a:rPr lang="en-US" b="0" dirty="0" smtClean="0"/>
              <a:t> </a:t>
            </a:r>
            <a:r>
              <a:rPr lang="en-US" b="0" u="sng" dirty="0" err="1" smtClean="0"/>
              <a:t>quyền</a:t>
            </a:r>
            <a:r>
              <a:rPr lang="en-US" b="0" u="sng" dirty="0" smtClean="0"/>
              <a:t> </a:t>
            </a:r>
            <a:r>
              <a:rPr lang="en-US" b="0" u="sng" dirty="0" err="1" smtClean="0"/>
              <a:t>sở</a:t>
            </a:r>
            <a:r>
              <a:rPr lang="en-US" b="0" u="sng" dirty="0" smtClean="0"/>
              <a:t> </a:t>
            </a:r>
            <a:r>
              <a:rPr lang="en-US" b="0" u="sng" dirty="0" err="1" smtClean="0"/>
              <a:t>hữu</a:t>
            </a:r>
            <a:r>
              <a:rPr lang="en-US" b="0" u="sng" dirty="0" smtClean="0"/>
              <a:t> </a:t>
            </a:r>
            <a:r>
              <a:rPr lang="en-US" b="0" u="sng" dirty="0" err="1" smtClean="0"/>
              <a:t>gán</a:t>
            </a:r>
            <a:r>
              <a:rPr lang="en-US" b="0" u="sng" dirty="0" smtClean="0"/>
              <a:t> </a:t>
            </a:r>
            <a:r>
              <a:rPr lang="en-US" b="0" u="sng" dirty="0" err="1" smtClean="0"/>
              <a:t>cho</a:t>
            </a:r>
            <a:r>
              <a:rPr lang="en-US" b="0" u="sng" dirty="0" smtClean="0"/>
              <a:t> </a:t>
            </a:r>
            <a:r>
              <a:rPr lang="en-US" b="0" u="sng" dirty="0" err="1" smtClean="0"/>
              <a:t>nhóm</a:t>
            </a:r>
            <a:r>
              <a:rPr lang="en-US" b="0" u="sng" dirty="0" smtClean="0"/>
              <a:t> </a:t>
            </a:r>
            <a:r>
              <a:rPr lang="en-US" b="0" u="sng" dirty="0" err="1" smtClean="0"/>
              <a:t>mà</a:t>
            </a:r>
            <a:r>
              <a:rPr lang="en-US" b="0" u="sng" dirty="0" smtClean="0"/>
              <a:t> user </a:t>
            </a:r>
            <a:r>
              <a:rPr lang="en-US" b="0" u="sng" dirty="0" err="1" smtClean="0"/>
              <a:t>thuộc</a:t>
            </a:r>
            <a:r>
              <a:rPr lang="en-US" b="0" u="sng" dirty="0" smtClean="0"/>
              <a:t> </a:t>
            </a:r>
            <a:r>
              <a:rPr lang="en-US" b="0" u="sng" dirty="0" err="1" smtClean="0"/>
              <a:t>về</a:t>
            </a:r>
            <a:r>
              <a:rPr lang="en-US" b="0" dirty="0" smtClean="0"/>
              <a:t>. </a:t>
            </a:r>
          </a:p>
          <a:p>
            <a:pPr marL="969963" lvl="2" indent="-280988" algn="just">
              <a:spcBef>
                <a:spcPts val="600"/>
              </a:spcBef>
              <a:spcAft>
                <a:spcPts val="600"/>
              </a:spcAft>
              <a:buFont typeface="Wingdings" pitchFamily="2" charset="2"/>
              <a:buChar char="§"/>
            </a:pPr>
            <a:r>
              <a:rPr lang="en-US" b="0" dirty="0" err="1" smtClean="0"/>
              <a:t>Ví</a:t>
            </a:r>
            <a:r>
              <a:rPr lang="en-US" b="0" dirty="0" smtClean="0"/>
              <a:t> </a:t>
            </a:r>
            <a:r>
              <a:rPr lang="en-US" b="0" dirty="0" err="1" smtClean="0"/>
              <a:t>dụ</a:t>
            </a:r>
            <a:r>
              <a:rPr lang="en-US" b="0" dirty="0" smtClean="0"/>
              <a:t> </a:t>
            </a:r>
            <a:r>
              <a:rPr lang="en-US" b="0" dirty="0" err="1" smtClean="0"/>
              <a:t>một</a:t>
            </a:r>
            <a:r>
              <a:rPr lang="en-US" b="0" dirty="0" smtClean="0"/>
              <a:t> user </a:t>
            </a:r>
            <a:r>
              <a:rPr lang="en-US" b="0" dirty="0" err="1" smtClean="0"/>
              <a:t>được</a:t>
            </a:r>
            <a:r>
              <a:rPr lang="en-US" b="0" dirty="0" smtClean="0"/>
              <a:t> </a:t>
            </a:r>
            <a:r>
              <a:rPr lang="en-US" b="0" dirty="0" err="1" smtClean="0"/>
              <a:t>gán</a:t>
            </a:r>
            <a:r>
              <a:rPr lang="en-US" b="0" dirty="0" smtClean="0"/>
              <a:t> </a:t>
            </a:r>
            <a:r>
              <a:rPr lang="en-US" b="0" dirty="0" err="1" smtClean="0"/>
              <a:t>quyền</a:t>
            </a:r>
            <a:r>
              <a:rPr lang="en-US" b="0" dirty="0" smtClean="0"/>
              <a:t> </a:t>
            </a:r>
            <a:r>
              <a:rPr lang="en-US" dirty="0" smtClean="0"/>
              <a:t>Read</a:t>
            </a:r>
            <a:r>
              <a:rPr lang="en-US" b="0" dirty="0" smtClean="0"/>
              <a:t> </a:t>
            </a:r>
            <a:r>
              <a:rPr lang="en-US" b="0" dirty="0" err="1" smtClean="0"/>
              <a:t>trên</a:t>
            </a:r>
            <a:r>
              <a:rPr lang="en-US" b="0" dirty="0" smtClean="0"/>
              <a:t> </a:t>
            </a:r>
            <a:r>
              <a:rPr lang="en-US" b="0" dirty="0" err="1" smtClean="0"/>
              <a:t>một</a:t>
            </a:r>
            <a:r>
              <a:rPr lang="en-US" b="0" dirty="0" smtClean="0"/>
              <a:t> </a:t>
            </a:r>
            <a:r>
              <a:rPr lang="en-US" b="0" dirty="0" err="1" smtClean="0"/>
              <a:t>thư</a:t>
            </a:r>
            <a:r>
              <a:rPr lang="en-US" b="0" dirty="0" smtClean="0"/>
              <a:t> </a:t>
            </a:r>
            <a:r>
              <a:rPr lang="en-US" b="0" dirty="0" err="1" smtClean="0"/>
              <a:t>mục</a:t>
            </a:r>
            <a:r>
              <a:rPr lang="en-US" b="0" dirty="0" smtClean="0"/>
              <a:t>, user </a:t>
            </a:r>
            <a:r>
              <a:rPr lang="en-US" b="0" dirty="0" err="1" smtClean="0"/>
              <a:t>cũng</a:t>
            </a:r>
            <a:r>
              <a:rPr lang="en-US" b="0" dirty="0" smtClean="0"/>
              <a:t> </a:t>
            </a:r>
            <a:r>
              <a:rPr lang="en-US" b="0" dirty="0" err="1" smtClean="0"/>
              <a:t>thuộc</a:t>
            </a:r>
            <a:r>
              <a:rPr lang="en-US" b="0" dirty="0" smtClean="0"/>
              <a:t> </a:t>
            </a:r>
            <a:r>
              <a:rPr lang="en-US" b="0" dirty="0" err="1" smtClean="0"/>
              <a:t>về</a:t>
            </a:r>
            <a:r>
              <a:rPr lang="en-US" b="0" dirty="0" smtClean="0"/>
              <a:t> </a:t>
            </a:r>
            <a:r>
              <a:rPr lang="en-US" b="0" dirty="0" err="1" smtClean="0"/>
              <a:t>một</a:t>
            </a:r>
            <a:r>
              <a:rPr lang="en-US" b="0" dirty="0" smtClean="0"/>
              <a:t> </a:t>
            </a:r>
            <a:r>
              <a:rPr lang="en-US" dirty="0" err="1" smtClean="0"/>
              <a:t>nhóm</a:t>
            </a:r>
            <a:r>
              <a:rPr lang="en-US" b="0" dirty="0" smtClean="0"/>
              <a:t> </a:t>
            </a:r>
            <a:r>
              <a:rPr lang="en-US" b="0" dirty="0" err="1" smtClean="0"/>
              <a:t>có</a:t>
            </a:r>
            <a:r>
              <a:rPr lang="en-US" b="0" dirty="0" smtClean="0"/>
              <a:t> </a:t>
            </a:r>
            <a:r>
              <a:rPr lang="en-US" b="0" dirty="0" err="1" smtClean="0"/>
              <a:t>quyền</a:t>
            </a:r>
            <a:r>
              <a:rPr lang="en-US" b="0" dirty="0" smtClean="0"/>
              <a:t> </a:t>
            </a:r>
            <a:r>
              <a:rPr lang="en-US" dirty="0" smtClean="0"/>
              <a:t>Write</a:t>
            </a:r>
            <a:r>
              <a:rPr lang="en-US" b="0" dirty="0" smtClean="0"/>
              <a:t> </a:t>
            </a:r>
            <a:r>
              <a:rPr lang="en-US" b="0" dirty="0" err="1" smtClean="0"/>
              <a:t>trên</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đó</a:t>
            </a:r>
            <a:r>
              <a:rPr lang="en-US" b="0" dirty="0" smtClean="0"/>
              <a:t>. </a:t>
            </a:r>
            <a:r>
              <a:rPr lang="en-US" b="0" dirty="0" err="1" smtClean="0"/>
              <a:t>Như</a:t>
            </a:r>
            <a:r>
              <a:rPr lang="en-US" b="0" dirty="0" smtClean="0"/>
              <a:t> </a:t>
            </a:r>
            <a:r>
              <a:rPr lang="en-US" b="0" dirty="0" err="1" smtClean="0"/>
              <a:t>vậy</a:t>
            </a:r>
            <a:r>
              <a:rPr lang="en-US" b="0" dirty="0" smtClean="0"/>
              <a:t> </a:t>
            </a:r>
            <a:r>
              <a:rPr lang="en-US" b="0" dirty="0" err="1" smtClean="0"/>
              <a:t>quyền</a:t>
            </a:r>
            <a:r>
              <a:rPr lang="en-US" b="0" dirty="0" smtClean="0"/>
              <a:t> </a:t>
            </a:r>
            <a:r>
              <a:rPr lang="en-US" b="0" dirty="0" err="1" smtClean="0"/>
              <a:t>của</a:t>
            </a:r>
            <a:r>
              <a:rPr lang="en-US" b="0" dirty="0" smtClean="0"/>
              <a:t> user </a:t>
            </a:r>
            <a:r>
              <a:rPr lang="en-US" b="0" dirty="0" err="1" smtClean="0"/>
              <a:t>trên</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sẽ</a:t>
            </a:r>
            <a:r>
              <a:rPr lang="en-US" b="0" dirty="0" smtClean="0"/>
              <a:t> </a:t>
            </a:r>
            <a:r>
              <a:rPr lang="en-US" b="0" dirty="0" err="1" smtClean="0"/>
              <a:t>là</a:t>
            </a:r>
            <a:r>
              <a:rPr lang="en-US" b="0" dirty="0" smtClean="0"/>
              <a:t> </a:t>
            </a:r>
            <a:r>
              <a:rPr lang="en-US" dirty="0" smtClean="0"/>
              <a:t>Read </a:t>
            </a:r>
            <a:r>
              <a:rPr lang="en-US" dirty="0" err="1" smtClean="0"/>
              <a:t>và</a:t>
            </a:r>
            <a:r>
              <a:rPr lang="en-US" dirty="0" smtClean="0"/>
              <a:t> Write</a:t>
            </a:r>
            <a:endParaRPr lang="en-US" sz="2000" dirty="0" smtClean="0"/>
          </a:p>
        </p:txBody>
      </p:sp>
    </p:spTree>
    <p:extLst>
      <p:ext uri="{BB962C8B-B14F-4D97-AF65-F5344CB8AC3E}">
        <p14:creationId xmlns:p14="http://schemas.microsoft.com/office/powerpoint/2010/main" val="743671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B0A73105-13AF-4D31-BB44-78BDEA900203}" type="slidenum">
              <a:rPr lang="en-US"/>
              <a:pPr/>
              <a:t>15</a:t>
            </a:fld>
            <a:endParaRPr lang="en-US"/>
          </a:p>
        </p:txBody>
      </p:sp>
      <p:sp>
        <p:nvSpPr>
          <p:cNvPr id="4710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7108" name="Rectangle 4"/>
          <p:cNvSpPr>
            <a:spLocks noGrp="1" noRot="1" noChangeAspect="1" noChangeArrowheads="1" noTextEdit="1"/>
          </p:cNvSpPr>
          <p:nvPr>
            <p:ph type="sldImg"/>
          </p:nvPr>
        </p:nvSpPr>
        <p:spPr>
          <a:xfrm>
            <a:off x="1027113" y="611188"/>
            <a:ext cx="4764087" cy="3575050"/>
          </a:xfrm>
          <a:ln/>
        </p:spPr>
      </p:sp>
      <p:sp>
        <p:nvSpPr>
          <p:cNvPr id="47109" name="Rectangle 5"/>
          <p:cNvSpPr>
            <a:spLocks noGrp="1" noChangeArrowheads="1"/>
          </p:cNvSpPr>
          <p:nvPr>
            <p:ph type="body" idx="1"/>
          </p:nvPr>
        </p:nvSpPr>
        <p:spPr>
          <a:xfrm>
            <a:off x="852246" y="4344212"/>
            <a:ext cx="5121193" cy="4682435"/>
          </a:xfrm>
        </p:spPr>
        <p:txBody>
          <a:bodyPr lIns="91285" tIns="45643" rIns="91285" bIns="45643"/>
          <a:lstStyle/>
          <a:p>
            <a:pPr marL="0" lvl="1" algn="just"/>
            <a:r>
              <a:rPr lang="en-US" dirty="0" err="1" smtClean="0"/>
              <a:t>Sự</a:t>
            </a:r>
            <a:r>
              <a:rPr lang="en-US" dirty="0" smtClean="0"/>
              <a:t> </a:t>
            </a:r>
            <a:r>
              <a:rPr lang="en-US" dirty="0" err="1" smtClean="0"/>
              <a:t>ưu</a:t>
            </a:r>
            <a:r>
              <a:rPr lang="en-US" dirty="0" smtClean="0"/>
              <a:t> </a:t>
            </a:r>
            <a:r>
              <a:rPr lang="en-US" dirty="0" err="1" smtClean="0"/>
              <a:t>tiên</a:t>
            </a:r>
            <a:r>
              <a:rPr lang="en-US" dirty="0" smtClean="0"/>
              <a:t> </a:t>
            </a:r>
            <a:r>
              <a:rPr lang="en-US" dirty="0" err="1" smtClean="0"/>
              <a:t>của</a:t>
            </a:r>
            <a:r>
              <a:rPr lang="en-US" dirty="0" smtClean="0"/>
              <a:t> </a:t>
            </a:r>
            <a:r>
              <a:rPr lang="en-US" dirty="0" err="1" smtClean="0"/>
              <a:t>quyền</a:t>
            </a:r>
            <a:r>
              <a:rPr lang="en-US" dirty="0" smtClean="0"/>
              <a:t> </a:t>
            </a:r>
            <a:r>
              <a:rPr lang="en-US" dirty="0" err="1" smtClean="0"/>
              <a:t>sở</a:t>
            </a:r>
            <a:r>
              <a:rPr lang="en-US" dirty="0" smtClean="0"/>
              <a:t> </a:t>
            </a:r>
            <a:r>
              <a:rPr lang="en-US" dirty="0" err="1" smtClean="0"/>
              <a:t>hữu</a:t>
            </a:r>
            <a:r>
              <a:rPr lang="en-US" dirty="0" smtClean="0"/>
              <a:t> </a:t>
            </a:r>
            <a:r>
              <a:rPr lang="en-US" dirty="0" err="1" smtClean="0"/>
              <a:t>tập</a:t>
            </a:r>
            <a:r>
              <a:rPr lang="en-US" dirty="0" smtClean="0"/>
              <a:t> tin:</a:t>
            </a:r>
            <a:endParaRPr lang="en-US" sz="2000" dirty="0" smtClean="0"/>
          </a:p>
          <a:p>
            <a:pPr marL="969963" lvl="2" indent="-280988" algn="just">
              <a:spcBef>
                <a:spcPts val="600"/>
              </a:spcBef>
              <a:spcAft>
                <a:spcPts val="600"/>
              </a:spcAft>
              <a:buFont typeface="Wingdings" pitchFamily="2" charset="2"/>
              <a:buChar char="§"/>
            </a:pPr>
            <a:r>
              <a:rPr lang="en-US" b="0" dirty="0" err="1" smtClean="0"/>
              <a:t>Quyền</a:t>
            </a:r>
            <a:r>
              <a:rPr lang="en-US" b="0" dirty="0" smtClean="0"/>
              <a:t> </a:t>
            </a:r>
            <a:r>
              <a:rPr lang="en-US" b="0" dirty="0" err="1" smtClean="0"/>
              <a:t>sở</a:t>
            </a:r>
            <a:r>
              <a:rPr lang="en-US" b="0" dirty="0" smtClean="0"/>
              <a:t> </a:t>
            </a:r>
            <a:r>
              <a:rPr lang="en-US" b="0" dirty="0" err="1" smtClean="0"/>
              <a:t>hữu</a:t>
            </a:r>
            <a:r>
              <a:rPr lang="en-US" b="0" dirty="0" smtClean="0"/>
              <a:t> </a:t>
            </a:r>
            <a:r>
              <a:rPr lang="en-US" b="0" dirty="0" err="1" smtClean="0"/>
              <a:t>tập</a:t>
            </a:r>
            <a:r>
              <a:rPr lang="en-US" b="0" dirty="0" smtClean="0"/>
              <a:t> tin </a:t>
            </a:r>
            <a:r>
              <a:rPr lang="en-US" b="0" dirty="0" err="1" smtClean="0"/>
              <a:t>có</a:t>
            </a:r>
            <a:r>
              <a:rPr lang="en-US" b="0" dirty="0" smtClean="0"/>
              <a:t> </a:t>
            </a:r>
            <a:r>
              <a:rPr lang="en-US" b="0" dirty="0" err="1" smtClean="0"/>
              <a:t>độ</a:t>
            </a:r>
            <a:r>
              <a:rPr lang="en-US" b="0" dirty="0" smtClean="0"/>
              <a:t> </a:t>
            </a:r>
            <a:r>
              <a:rPr lang="en-US" b="0" dirty="0" err="1" smtClean="0"/>
              <a:t>ưu</a:t>
            </a:r>
            <a:r>
              <a:rPr lang="en-US" b="0" dirty="0" smtClean="0"/>
              <a:t> </a:t>
            </a:r>
            <a:r>
              <a:rPr lang="en-US" b="0" dirty="0" err="1" smtClean="0"/>
              <a:t>tiên</a:t>
            </a:r>
            <a:r>
              <a:rPr lang="en-US" b="0" dirty="0" smtClean="0"/>
              <a:t> </a:t>
            </a:r>
            <a:r>
              <a:rPr lang="en-US" b="0" dirty="0" err="1" smtClean="0"/>
              <a:t>cao</a:t>
            </a:r>
            <a:r>
              <a:rPr lang="en-US" b="0" dirty="0" smtClean="0"/>
              <a:t> </a:t>
            </a:r>
            <a:r>
              <a:rPr lang="en-US" b="0" dirty="0" err="1" smtClean="0"/>
              <a:t>hơn</a:t>
            </a:r>
            <a:r>
              <a:rPr lang="en-US" b="0" dirty="0" smtClean="0"/>
              <a:t> </a:t>
            </a:r>
            <a:r>
              <a:rPr lang="en-US" b="0" dirty="0" err="1" smtClean="0"/>
              <a:t>quyền</a:t>
            </a:r>
            <a:r>
              <a:rPr lang="en-US" b="0" dirty="0" smtClean="0"/>
              <a:t> </a:t>
            </a:r>
            <a:r>
              <a:rPr lang="en-US" b="0" dirty="0" err="1" smtClean="0"/>
              <a:t>sở</a:t>
            </a:r>
            <a:r>
              <a:rPr lang="en-US" b="0" dirty="0" smtClean="0"/>
              <a:t> </a:t>
            </a:r>
            <a:r>
              <a:rPr lang="en-US" b="0" dirty="0" err="1" smtClean="0"/>
              <a:t>hữu</a:t>
            </a:r>
            <a:r>
              <a:rPr lang="en-US" b="0" dirty="0" smtClean="0"/>
              <a:t> </a:t>
            </a:r>
            <a:r>
              <a:rPr lang="en-US" b="0" dirty="0" err="1" smtClean="0"/>
              <a:t>trên</a:t>
            </a:r>
            <a:r>
              <a:rPr lang="en-US" b="0" dirty="0" smtClean="0"/>
              <a:t> </a:t>
            </a:r>
            <a:r>
              <a:rPr lang="en-US" b="0" dirty="0" err="1" smtClean="0"/>
              <a:t>thư</a:t>
            </a:r>
            <a:r>
              <a:rPr lang="en-US" b="0" dirty="0" smtClean="0"/>
              <a:t> </a:t>
            </a:r>
            <a:r>
              <a:rPr lang="en-US" b="0" dirty="0" err="1" smtClean="0"/>
              <a:t>mục</a:t>
            </a:r>
            <a:r>
              <a:rPr lang="en-US" b="0" dirty="0" smtClean="0"/>
              <a:t>. </a:t>
            </a:r>
          </a:p>
          <a:p>
            <a:pPr marL="969963" lvl="2" indent="-280988" algn="just">
              <a:spcBef>
                <a:spcPts val="600"/>
              </a:spcBef>
              <a:spcAft>
                <a:spcPts val="600"/>
              </a:spcAft>
              <a:buFont typeface="Wingdings" pitchFamily="2" charset="2"/>
              <a:buChar char="§"/>
            </a:pPr>
            <a:r>
              <a:rPr lang="en-US" b="0" dirty="0" err="1" smtClean="0"/>
              <a:t>Một</a:t>
            </a:r>
            <a:r>
              <a:rPr lang="en-US" b="0" dirty="0" smtClean="0"/>
              <a:t> user </a:t>
            </a:r>
            <a:r>
              <a:rPr lang="en-US" b="0" dirty="0" err="1" smtClean="0"/>
              <a:t>không</a:t>
            </a:r>
            <a:r>
              <a:rPr lang="en-US" b="0" dirty="0" smtClean="0"/>
              <a:t> </a:t>
            </a:r>
            <a:r>
              <a:rPr lang="en-US" b="0" dirty="0" err="1" smtClean="0"/>
              <a:t>có</a:t>
            </a:r>
            <a:r>
              <a:rPr lang="en-US" b="0" dirty="0" smtClean="0"/>
              <a:t> </a:t>
            </a:r>
            <a:r>
              <a:rPr lang="en-US" b="0" dirty="0" err="1" smtClean="0"/>
              <a:t>quyền</a:t>
            </a:r>
            <a:r>
              <a:rPr lang="en-US" b="0" dirty="0" smtClean="0"/>
              <a:t> </a:t>
            </a:r>
            <a:r>
              <a:rPr lang="en-US" b="0" dirty="0" err="1" smtClean="0"/>
              <a:t>truy</a:t>
            </a:r>
            <a:r>
              <a:rPr lang="en-US" b="0" dirty="0" smtClean="0"/>
              <a:t> </a:t>
            </a:r>
            <a:r>
              <a:rPr lang="en-US" b="0" dirty="0" err="1" smtClean="0"/>
              <a:t>xuất</a:t>
            </a:r>
            <a:r>
              <a:rPr lang="en-US" b="0" dirty="0" smtClean="0"/>
              <a:t> </a:t>
            </a:r>
            <a:r>
              <a:rPr lang="en-US" b="0" dirty="0" err="1" smtClean="0"/>
              <a:t>một</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vẫn</a:t>
            </a:r>
            <a:r>
              <a:rPr lang="en-US" b="0" dirty="0" smtClean="0"/>
              <a:t> </a:t>
            </a:r>
            <a:r>
              <a:rPr lang="en-US" b="0" dirty="0" err="1" smtClean="0"/>
              <a:t>có</a:t>
            </a:r>
            <a:r>
              <a:rPr lang="en-US" b="0" dirty="0" smtClean="0"/>
              <a:t> </a:t>
            </a:r>
            <a:r>
              <a:rPr lang="en-US" b="0" dirty="0" err="1" smtClean="0"/>
              <a:t>thể</a:t>
            </a:r>
            <a:r>
              <a:rPr lang="en-US" b="0" dirty="0" smtClean="0"/>
              <a:t> </a:t>
            </a:r>
            <a:r>
              <a:rPr lang="en-US" b="0" dirty="0" err="1" smtClean="0"/>
              <a:t>truy</a:t>
            </a:r>
            <a:r>
              <a:rPr lang="en-US" b="0" dirty="0" smtClean="0"/>
              <a:t> </a:t>
            </a:r>
            <a:r>
              <a:rPr lang="en-US" b="0" dirty="0" err="1" smtClean="0"/>
              <a:t>xuất</a:t>
            </a:r>
            <a:r>
              <a:rPr lang="en-US" b="0" dirty="0" smtClean="0"/>
              <a:t> </a:t>
            </a:r>
            <a:r>
              <a:rPr lang="en-US" b="0" dirty="0" err="1" smtClean="0"/>
              <a:t>tập</a:t>
            </a:r>
            <a:r>
              <a:rPr lang="en-US" b="0" dirty="0" smtClean="0"/>
              <a:t> tin </a:t>
            </a:r>
            <a:r>
              <a:rPr lang="en-US" b="0" dirty="0" err="1" smtClean="0"/>
              <a:t>chứa</a:t>
            </a:r>
            <a:r>
              <a:rPr lang="en-US" b="0" dirty="0" smtClean="0"/>
              <a:t> </a:t>
            </a:r>
            <a:r>
              <a:rPr lang="en-US" b="0" dirty="0" err="1" smtClean="0"/>
              <a:t>trong</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đó</a:t>
            </a:r>
            <a:r>
              <a:rPr lang="en-US" b="0" dirty="0" smtClean="0"/>
              <a:t> </a:t>
            </a:r>
            <a:r>
              <a:rPr lang="en-US" b="0" dirty="0" err="1" smtClean="0"/>
              <a:t>bằng</a:t>
            </a:r>
            <a:r>
              <a:rPr lang="en-US" b="0" dirty="0" smtClean="0"/>
              <a:t> </a:t>
            </a:r>
            <a:r>
              <a:rPr lang="en-US" b="0" dirty="0" err="1" smtClean="0"/>
              <a:t>cách</a:t>
            </a:r>
            <a:r>
              <a:rPr lang="en-US" b="0" dirty="0" smtClean="0"/>
              <a:t> </a:t>
            </a:r>
            <a:r>
              <a:rPr lang="en-US" b="0" dirty="0" err="1" smtClean="0"/>
              <a:t>sử</a:t>
            </a:r>
            <a:r>
              <a:rPr lang="en-US" b="0" dirty="0" smtClean="0"/>
              <a:t> </a:t>
            </a:r>
            <a:r>
              <a:rPr lang="en-US" b="0" dirty="0" err="1" smtClean="0"/>
              <a:t>dụng</a:t>
            </a:r>
            <a:r>
              <a:rPr lang="en-US" b="0" dirty="0" smtClean="0"/>
              <a:t> qui </a:t>
            </a:r>
            <a:r>
              <a:rPr lang="en-US" b="0" dirty="0" err="1" smtClean="0"/>
              <a:t>tắc</a:t>
            </a:r>
            <a:r>
              <a:rPr lang="en-US" b="0" dirty="0" smtClean="0"/>
              <a:t> </a:t>
            </a:r>
            <a:r>
              <a:rPr lang="en-US" b="0" dirty="0" err="1" smtClean="0"/>
              <a:t>viết</a:t>
            </a:r>
            <a:r>
              <a:rPr lang="en-US" b="0" dirty="0" smtClean="0"/>
              <a:t> </a:t>
            </a:r>
            <a:r>
              <a:rPr lang="en-US" b="0" dirty="0" err="1" smtClean="0"/>
              <a:t>tên</a:t>
            </a:r>
            <a:r>
              <a:rPr lang="en-US" b="0" dirty="0" smtClean="0"/>
              <a:t> UNC (Unique Name Convention) </a:t>
            </a:r>
            <a:r>
              <a:rPr lang="en-US" b="0" dirty="0" err="1" smtClean="0"/>
              <a:t>hoặc</a:t>
            </a:r>
            <a:r>
              <a:rPr lang="en-US" b="0" dirty="0" smtClean="0"/>
              <a:t> </a:t>
            </a:r>
            <a:r>
              <a:rPr lang="en-US" b="0" dirty="0" err="1" smtClean="0"/>
              <a:t>tên</a:t>
            </a:r>
            <a:r>
              <a:rPr lang="en-US" b="0" dirty="0" smtClean="0"/>
              <a:t> </a:t>
            </a:r>
            <a:r>
              <a:rPr lang="en-US" b="0" dirty="0" err="1" smtClean="0"/>
              <a:t>đường</a:t>
            </a:r>
            <a:r>
              <a:rPr lang="en-US" b="0" dirty="0" smtClean="0"/>
              <a:t> </a:t>
            </a:r>
            <a:r>
              <a:rPr lang="en-US" b="0" dirty="0" err="1" smtClean="0"/>
              <a:t>dẫn</a:t>
            </a:r>
            <a:r>
              <a:rPr lang="en-US" b="0" dirty="0" smtClean="0"/>
              <a:t> </a:t>
            </a:r>
            <a:r>
              <a:rPr lang="en-US" b="0" dirty="0" err="1" smtClean="0"/>
              <a:t>cục</a:t>
            </a:r>
            <a:r>
              <a:rPr lang="en-US" b="0" dirty="0" smtClean="0"/>
              <a:t> </a:t>
            </a:r>
            <a:r>
              <a:rPr lang="en-US" b="0" dirty="0" err="1" smtClean="0"/>
              <a:t>bộ</a:t>
            </a:r>
            <a:r>
              <a:rPr lang="en-US" b="0" dirty="0" smtClean="0"/>
              <a:t> </a:t>
            </a:r>
            <a:r>
              <a:rPr lang="en-US" b="0" dirty="0" err="1" smtClean="0"/>
              <a:t>để</a:t>
            </a:r>
            <a:r>
              <a:rPr lang="en-US" b="0" dirty="0" smtClean="0"/>
              <a:t> </a:t>
            </a:r>
            <a:r>
              <a:rPr lang="en-US" b="0" dirty="0" err="1" smtClean="0"/>
              <a:t>mở</a:t>
            </a:r>
            <a:r>
              <a:rPr lang="en-US" b="0" dirty="0" smtClean="0"/>
              <a:t> </a:t>
            </a:r>
            <a:r>
              <a:rPr lang="en-US" b="0" dirty="0" err="1" smtClean="0"/>
              <a:t>tập</a:t>
            </a:r>
            <a:r>
              <a:rPr lang="en-US" b="0" dirty="0" smtClean="0"/>
              <a:t> tin. </a:t>
            </a:r>
            <a:endParaRPr lang="en-US" sz="2000" b="0" dirty="0" smtClean="0"/>
          </a:p>
        </p:txBody>
      </p:sp>
    </p:spTree>
    <p:extLst>
      <p:ext uri="{BB962C8B-B14F-4D97-AF65-F5344CB8AC3E}">
        <p14:creationId xmlns:p14="http://schemas.microsoft.com/office/powerpoint/2010/main" val="3962030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721750E-5F4D-454F-9203-A00696EF0C36}" type="slidenum">
              <a:rPr lang="en-US"/>
              <a:pPr/>
              <a:t>16</a:t>
            </a:fld>
            <a:endParaRPr lang="en-US"/>
          </a:p>
        </p:txBody>
      </p:sp>
      <p:sp>
        <p:nvSpPr>
          <p:cNvPr id="63490"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3491"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3492" name="Rectangle 4"/>
          <p:cNvSpPr>
            <a:spLocks noGrp="1" noRot="1" noChangeAspect="1" noChangeArrowheads="1" noTextEdit="1"/>
          </p:cNvSpPr>
          <p:nvPr>
            <p:ph type="sldImg"/>
          </p:nvPr>
        </p:nvSpPr>
        <p:spPr>
          <a:xfrm>
            <a:off x="1027113" y="611188"/>
            <a:ext cx="4764087" cy="3575050"/>
          </a:xfrm>
          <a:ln/>
        </p:spPr>
      </p:sp>
      <p:sp>
        <p:nvSpPr>
          <p:cNvPr id="63493" name="Rectangle 5"/>
          <p:cNvSpPr>
            <a:spLocks noGrp="1" noChangeArrowheads="1"/>
          </p:cNvSpPr>
          <p:nvPr>
            <p:ph type="body" idx="1"/>
          </p:nvPr>
        </p:nvSpPr>
        <p:spPr>
          <a:xfrm>
            <a:off x="852246" y="4344212"/>
            <a:ext cx="5121193" cy="4682435"/>
          </a:xfrm>
        </p:spPr>
        <p:txBody>
          <a:bodyPr lIns="91285" tIns="45643" rIns="91285" bIns="45643">
            <a:normAutofit fontScale="92500" lnSpcReduction="10000"/>
          </a:bodyPr>
          <a:lstStyle/>
          <a:p>
            <a:pPr marL="0" lvl="1" algn="just"/>
            <a:r>
              <a:rPr lang="en-US" dirty="0" err="1" smtClean="0"/>
              <a:t>Phủ</a:t>
            </a:r>
            <a:r>
              <a:rPr lang="en-US" dirty="0" smtClean="0"/>
              <a:t> </a:t>
            </a:r>
            <a:r>
              <a:rPr lang="en-US" dirty="0" err="1" smtClean="0"/>
              <a:t>nhận</a:t>
            </a:r>
            <a:r>
              <a:rPr lang="en-US" dirty="0" smtClean="0"/>
              <a:t> </a:t>
            </a:r>
            <a:r>
              <a:rPr lang="en-US" dirty="0" err="1" smtClean="0"/>
              <a:t>quyền</a:t>
            </a:r>
            <a:r>
              <a:rPr lang="en-US" dirty="0" smtClean="0"/>
              <a:t> </a:t>
            </a:r>
            <a:r>
              <a:rPr lang="en-US" dirty="0" err="1" smtClean="0"/>
              <a:t>sở</a:t>
            </a:r>
            <a:r>
              <a:rPr lang="en-US" dirty="0" smtClean="0"/>
              <a:t> </a:t>
            </a:r>
            <a:r>
              <a:rPr lang="en-US" dirty="0" err="1" smtClean="0"/>
              <a:t>hữu</a:t>
            </a:r>
            <a:r>
              <a:rPr lang="en-US" dirty="0" smtClean="0"/>
              <a:t>:</a:t>
            </a:r>
            <a:endParaRPr lang="en-US" sz="2000" dirty="0" smtClean="0"/>
          </a:p>
          <a:p>
            <a:pPr marL="512763" lvl="1" indent="-280988" algn="just">
              <a:spcBef>
                <a:spcPts val="600"/>
              </a:spcBef>
              <a:spcAft>
                <a:spcPts val="600"/>
              </a:spcAft>
              <a:buFont typeface="Wingdings" pitchFamily="2" charset="2"/>
              <a:buChar char="§"/>
            </a:pPr>
            <a:r>
              <a:rPr lang="en-US" sz="2000" b="0" dirty="0" err="1" smtClean="0"/>
              <a:t>Một</a:t>
            </a:r>
            <a:r>
              <a:rPr lang="en-US" sz="2000" b="0" dirty="0" smtClean="0"/>
              <a:t> </a:t>
            </a:r>
            <a:r>
              <a:rPr lang="en-US" sz="2000" b="0" dirty="0" err="1" smtClean="0"/>
              <a:t>quyền</a:t>
            </a:r>
            <a:r>
              <a:rPr lang="en-US" sz="2000" b="0" dirty="0" smtClean="0"/>
              <a:t> </a:t>
            </a:r>
            <a:r>
              <a:rPr lang="en-US" sz="2000" b="0" dirty="0" err="1" smtClean="0"/>
              <a:t>sở</a:t>
            </a:r>
            <a:r>
              <a:rPr lang="en-US" sz="2000" b="0" dirty="0" smtClean="0"/>
              <a:t> </a:t>
            </a:r>
            <a:r>
              <a:rPr lang="en-US" sz="2000" b="0" dirty="0" err="1" smtClean="0"/>
              <a:t>hữu</a:t>
            </a:r>
            <a:r>
              <a:rPr lang="en-US" sz="2000" b="0" dirty="0" smtClean="0"/>
              <a:t> </a:t>
            </a:r>
            <a:r>
              <a:rPr lang="en-US" sz="2000" b="0" dirty="0" err="1" smtClean="0"/>
              <a:t>của</a:t>
            </a:r>
            <a:r>
              <a:rPr lang="en-US" sz="2000" b="0" dirty="0" smtClean="0"/>
              <a:t> </a:t>
            </a:r>
            <a:r>
              <a:rPr lang="en-US" sz="2000" b="0" dirty="0" err="1" smtClean="0"/>
              <a:t>một</a:t>
            </a:r>
            <a:r>
              <a:rPr lang="en-US" sz="2000" b="0" dirty="0" smtClean="0"/>
              <a:t> user </a:t>
            </a:r>
            <a:r>
              <a:rPr lang="en-US" sz="2000" b="0" dirty="0" err="1" smtClean="0"/>
              <a:t>có</a:t>
            </a:r>
            <a:r>
              <a:rPr lang="en-US" sz="2000" b="0" dirty="0" smtClean="0"/>
              <a:t> </a:t>
            </a:r>
            <a:r>
              <a:rPr lang="en-US" sz="2000" b="0" dirty="0" err="1" smtClean="0"/>
              <a:t>thể</a:t>
            </a:r>
            <a:r>
              <a:rPr lang="en-US" sz="2000" b="0" dirty="0" smtClean="0"/>
              <a:t> </a:t>
            </a:r>
            <a:r>
              <a:rPr lang="en-US" sz="2000" b="0" dirty="0" err="1" smtClean="0"/>
              <a:t>bị</a:t>
            </a:r>
            <a:r>
              <a:rPr lang="en-US" sz="2000" b="0" dirty="0" smtClean="0"/>
              <a:t> </a:t>
            </a:r>
            <a:r>
              <a:rPr lang="en-US" sz="2000" b="0" dirty="0" err="1" smtClean="0"/>
              <a:t>ngăn</a:t>
            </a:r>
            <a:r>
              <a:rPr lang="en-US" sz="2000" b="0" dirty="0" smtClean="0"/>
              <a:t> </a:t>
            </a:r>
            <a:r>
              <a:rPr lang="en-US" sz="2000" b="0" dirty="0" err="1" smtClean="0"/>
              <a:t>chặn</a:t>
            </a:r>
            <a:r>
              <a:rPr lang="en-US" sz="2000" b="0" dirty="0" smtClean="0"/>
              <a:t> </a:t>
            </a:r>
            <a:r>
              <a:rPr lang="en-US" sz="2000" b="0" dirty="0" err="1" smtClean="0"/>
              <a:t>bằng</a:t>
            </a:r>
            <a:r>
              <a:rPr lang="en-US" sz="2000" b="0" dirty="0" smtClean="0"/>
              <a:t> </a:t>
            </a:r>
            <a:r>
              <a:rPr lang="en-US" sz="2000" b="0" dirty="0" err="1" smtClean="0"/>
              <a:t>cách</a:t>
            </a:r>
            <a:r>
              <a:rPr lang="en-US" sz="2000" b="0" dirty="0" smtClean="0"/>
              <a:t> </a:t>
            </a:r>
            <a:r>
              <a:rPr lang="en-US" sz="2000" b="0" dirty="0" err="1" smtClean="0"/>
              <a:t>phủ</a:t>
            </a:r>
            <a:r>
              <a:rPr lang="en-US" sz="2000" b="0" dirty="0" smtClean="0"/>
              <a:t> </a:t>
            </a:r>
            <a:r>
              <a:rPr lang="en-US" sz="2000" b="0" dirty="0" err="1" smtClean="0"/>
              <a:t>nhận</a:t>
            </a:r>
            <a:r>
              <a:rPr lang="en-US" sz="2000" b="0" dirty="0" smtClean="0"/>
              <a:t> (Deny) </a:t>
            </a:r>
            <a:r>
              <a:rPr lang="en-US" sz="2000" b="0" dirty="0" err="1" smtClean="0"/>
              <a:t>quyền</a:t>
            </a:r>
            <a:r>
              <a:rPr lang="en-US" sz="2000" b="0" dirty="0" smtClean="0"/>
              <a:t> </a:t>
            </a:r>
            <a:r>
              <a:rPr lang="en-US" sz="2000" b="0" dirty="0" err="1" smtClean="0"/>
              <a:t>đó</a:t>
            </a:r>
            <a:r>
              <a:rPr lang="en-US" sz="2000" b="0" dirty="0" smtClean="0"/>
              <a:t>. </a:t>
            </a:r>
          </a:p>
          <a:p>
            <a:pPr marL="512763" lvl="1" indent="-280988" algn="just">
              <a:spcBef>
                <a:spcPts val="600"/>
              </a:spcBef>
              <a:spcAft>
                <a:spcPts val="600"/>
              </a:spcAft>
              <a:buFont typeface="Wingdings" pitchFamily="2" charset="2"/>
              <a:buChar char="§"/>
            </a:pPr>
            <a:r>
              <a:rPr lang="en-US" sz="2000" b="0" dirty="0" smtClean="0">
                <a:latin typeface="Arial" pitchFamily="34" charset="0"/>
                <a:ea typeface="Times New Roman" pitchFamily="18" charset="0"/>
                <a:cs typeface="Arial" pitchFamily="34" charset="0"/>
              </a:rPr>
              <a:t>VD:user_1 </a:t>
            </a:r>
            <a:r>
              <a:rPr lang="en-US" sz="2000" b="0" dirty="0" err="1" smtClean="0">
                <a:latin typeface="Arial" pitchFamily="34" charset="0"/>
                <a:ea typeface="Times New Roman" pitchFamily="18" charset="0"/>
                <a:cs typeface="Arial" pitchFamily="34" charset="0"/>
              </a:rPr>
              <a:t>có</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a:t>
            </a:r>
            <a:r>
              <a:rPr lang="en-US" sz="2000" dirty="0" smtClean="0">
                <a:latin typeface="Arial" pitchFamily="34" charset="0"/>
                <a:ea typeface="Times New Roman" pitchFamily="18" charset="0"/>
                <a:cs typeface="Arial" pitchFamily="34" charset="0"/>
              </a:rPr>
              <a:t>Read</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trên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Folder_A</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và</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là</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một</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thành</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viên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của</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nhóm</a:t>
            </a:r>
            <a:r>
              <a:rPr lang="en-US" sz="2000" b="0" dirty="0" smtClean="0">
                <a:latin typeface="Arial" pitchFamily="34" charset="0"/>
                <a:ea typeface="Times New Roman" pitchFamily="18" charset="0"/>
                <a:cs typeface="Arial" pitchFamily="34" charset="0"/>
              </a:rPr>
              <a:t> A </a:t>
            </a:r>
            <a:r>
              <a:rPr lang="en-US" sz="2000" b="0" dirty="0" err="1" smtClean="0">
                <a:latin typeface="Arial" pitchFamily="34" charset="0"/>
                <a:ea typeface="Times New Roman" pitchFamily="18" charset="0"/>
                <a:cs typeface="Arial" pitchFamily="34" charset="0"/>
              </a:rPr>
              <a:t>và</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nhóm</a:t>
            </a:r>
            <a:r>
              <a:rPr lang="en-US" sz="2000" b="0" dirty="0" smtClean="0">
                <a:latin typeface="Arial" pitchFamily="34" charset="0"/>
                <a:ea typeface="Times New Roman" pitchFamily="18" charset="0"/>
                <a:cs typeface="Arial" pitchFamily="34" charset="0"/>
              </a:rPr>
              <a:t> B. </a:t>
            </a:r>
            <a:r>
              <a:rPr lang="en-US" sz="2000" b="0" dirty="0" err="1" smtClean="0">
                <a:latin typeface="Arial" pitchFamily="34" charset="0"/>
                <a:ea typeface="Times New Roman" pitchFamily="18" charset="0"/>
                <a:cs typeface="Arial" pitchFamily="34" charset="0"/>
              </a:rPr>
              <a:t>Nhóm</a:t>
            </a:r>
            <a:r>
              <a:rPr lang="en-US" sz="2000" b="0" dirty="0" smtClean="0">
                <a:latin typeface="Arial" pitchFamily="34" charset="0"/>
                <a:ea typeface="Times New Roman" pitchFamily="18" charset="0"/>
                <a:cs typeface="Arial" pitchFamily="34" charset="0"/>
              </a:rPr>
              <a:t> A </a:t>
            </a:r>
            <a:r>
              <a:rPr lang="en-US" sz="2000" b="0" dirty="0" err="1" smtClean="0">
                <a:latin typeface="Arial" pitchFamily="34" charset="0"/>
                <a:ea typeface="Times New Roman" pitchFamily="18" charset="0"/>
                <a:cs typeface="Arial" pitchFamily="34" charset="0"/>
              </a:rPr>
              <a:t>bị</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phủ</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nhận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Write </a:t>
            </a:r>
            <a:r>
              <a:rPr lang="en-US" sz="2000" b="0" dirty="0" err="1" smtClean="0">
                <a:latin typeface="Arial" pitchFamily="34" charset="0"/>
                <a:ea typeface="Times New Roman" pitchFamily="18" charset="0"/>
                <a:cs typeface="Arial" pitchFamily="34" charset="0"/>
              </a:rPr>
              <a:t>trên</a:t>
            </a:r>
            <a:r>
              <a:rPr lang="en-US" sz="2000" b="0" dirty="0" smtClean="0">
                <a:latin typeface="Arial" pitchFamily="34" charset="0"/>
                <a:ea typeface="Times New Roman" pitchFamily="18" charset="0"/>
                <a:cs typeface="Arial" pitchFamily="34" charset="0"/>
              </a:rPr>
              <a:t> File_2, </a:t>
            </a:r>
            <a:r>
              <a:rPr lang="en-US" sz="2000" b="0" dirty="0" err="1" smtClean="0">
                <a:latin typeface="Arial" pitchFamily="34" charset="0"/>
                <a:ea typeface="Times New Roman" pitchFamily="18" charset="0"/>
                <a:cs typeface="Arial" pitchFamily="34" charset="0"/>
              </a:rPr>
              <a:t>nhóm</a:t>
            </a:r>
            <a:r>
              <a:rPr lang="en-US" sz="2000" b="0" dirty="0" smtClean="0">
                <a:latin typeface="Arial" pitchFamily="34" charset="0"/>
                <a:ea typeface="Times New Roman" pitchFamily="18" charset="0"/>
                <a:cs typeface="Arial" pitchFamily="34" charset="0"/>
              </a:rPr>
              <a:t> B </a:t>
            </a:r>
            <a:r>
              <a:rPr lang="en-US" sz="2000" b="0" dirty="0" err="1" smtClean="0">
                <a:latin typeface="Arial" pitchFamily="34" charset="0"/>
                <a:ea typeface="Times New Roman" pitchFamily="18" charset="0"/>
                <a:cs typeface="Arial" pitchFamily="34" charset="0"/>
              </a:rPr>
              <a:t>có</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Write </a:t>
            </a:r>
            <a:r>
              <a:rPr lang="en-US" sz="2000" b="0" dirty="0" err="1" smtClean="0">
                <a:latin typeface="Arial" pitchFamily="34" charset="0"/>
                <a:ea typeface="Times New Roman" pitchFamily="18" charset="0"/>
                <a:cs typeface="Arial" pitchFamily="34" charset="0"/>
              </a:rPr>
              <a:t>trên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Folder_A</a:t>
            </a:r>
            <a:r>
              <a:rPr lang="en-US" sz="2000" b="0" dirty="0" smtClean="0">
                <a:latin typeface="Arial" pitchFamily="34" charset="0"/>
                <a:ea typeface="Times New Roman" pitchFamily="18" charset="0"/>
                <a:cs typeface="Arial" pitchFamily="34" charset="0"/>
              </a:rPr>
              <a:t>.</a:t>
            </a:r>
          </a:p>
          <a:p>
            <a:pPr marL="512763" lvl="1" indent="-280988" algn="just">
              <a:spcBef>
                <a:spcPts val="600"/>
              </a:spcBef>
              <a:spcAft>
                <a:spcPts val="600"/>
              </a:spcAft>
              <a:buFont typeface="Wingdings" pitchFamily="2" charset="2"/>
              <a:buChar char="§"/>
            </a:pPr>
            <a:endParaRPr lang="en-US" sz="2000" b="0" dirty="0" smtClean="0">
              <a:latin typeface="Arial" pitchFamily="34" charset="0"/>
              <a:ea typeface="Times New Roman" pitchFamily="18" charset="0"/>
              <a:cs typeface="Arial" pitchFamily="34" charset="0"/>
            </a:endParaRPr>
          </a:p>
          <a:p>
            <a:pPr marL="512763" marR="0" lvl="1" indent="-280988" algn="just" defTabSz="914400" rtl="0" eaLnBrk="1" fontAlgn="auto" latinLnBrk="0" hangingPunct="1">
              <a:lnSpc>
                <a:spcPct val="100000"/>
              </a:lnSpc>
              <a:spcBef>
                <a:spcPts val="600"/>
              </a:spcBef>
              <a:spcAft>
                <a:spcPts val="600"/>
              </a:spcAft>
              <a:buClrTx/>
              <a:buSzTx/>
              <a:buFont typeface="Wingdings" pitchFamily="2" charset="2"/>
              <a:buChar char="§"/>
              <a:tabLst/>
              <a:defRPr/>
            </a:pP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User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thể</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Read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và</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Write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File_1, user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cũng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thể</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Read File_2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nhưng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không</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thể</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Write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File_2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vì</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user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thuộc</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về</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nhóm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nhóm</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này</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bị</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phủ</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nhận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quyền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Write </a:t>
            </a:r>
            <a:r>
              <a:rPr kumimoji="0" lang="en-US" sz="20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File_2.</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a:p>
            <a:pPr marL="512763" lvl="1" indent="-280988" algn="just">
              <a:spcBef>
                <a:spcPts val="600"/>
              </a:spcBef>
              <a:spcAft>
                <a:spcPts val="600"/>
              </a:spcAft>
              <a:buFont typeface="Wingdings" pitchFamily="2" charset="2"/>
              <a:buChar char="§"/>
            </a:pPr>
            <a:endParaRPr lang="en-US" sz="2000" b="0" dirty="0" smtClean="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334209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F6D7ADC-011C-43FD-BEF3-9FEFD05E00EC}" type="slidenum">
              <a:rPr lang="en-US"/>
              <a:pPr/>
              <a:t>17</a:t>
            </a:fld>
            <a:endParaRPr lang="en-US"/>
          </a:p>
        </p:txBody>
      </p:sp>
      <p:sp>
        <p:nvSpPr>
          <p:cNvPr id="49154" name="Rectangle 1026"/>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49155" name="Rectangle 1027"/>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49156" name="Rectangle 1028"/>
          <p:cNvSpPr>
            <a:spLocks noGrp="1" noRot="1" noChangeAspect="1" noChangeArrowheads="1" noTextEdit="1"/>
          </p:cNvSpPr>
          <p:nvPr>
            <p:ph type="sldImg"/>
          </p:nvPr>
        </p:nvSpPr>
        <p:spPr>
          <a:xfrm>
            <a:off x="1027113" y="611188"/>
            <a:ext cx="4764087" cy="3575050"/>
          </a:xfrm>
          <a:ln/>
        </p:spPr>
      </p:sp>
      <p:sp>
        <p:nvSpPr>
          <p:cNvPr id="49157" name="Rectangle 1029"/>
          <p:cNvSpPr>
            <a:spLocks noGrp="1" noChangeArrowheads="1"/>
          </p:cNvSpPr>
          <p:nvPr>
            <p:ph type="body" idx="1"/>
          </p:nvPr>
        </p:nvSpPr>
        <p:spPr>
          <a:xfrm>
            <a:off x="852246" y="4344212"/>
            <a:ext cx="5121193" cy="4682435"/>
          </a:xfrm>
        </p:spPr>
        <p:txBody>
          <a:bodyPr lIns="91285" tIns="45643" rIns="91285" bIns="45643"/>
          <a:lstStyle/>
          <a:p>
            <a:pPr marL="0" lvl="1" algn="just"/>
            <a:r>
              <a:rPr lang="en-US" dirty="0" err="1" smtClean="0"/>
              <a:t>Sự</a:t>
            </a:r>
            <a:r>
              <a:rPr lang="en-US" dirty="0" smtClean="0"/>
              <a:t> </a:t>
            </a:r>
            <a:r>
              <a:rPr lang="en-US" dirty="0" err="1" smtClean="0"/>
              <a:t>thừa</a:t>
            </a:r>
            <a:r>
              <a:rPr lang="en-US" dirty="0" smtClean="0"/>
              <a:t> </a:t>
            </a:r>
            <a:r>
              <a:rPr lang="en-US" dirty="0" err="1" smtClean="0"/>
              <a:t>kế</a:t>
            </a:r>
            <a:r>
              <a:rPr lang="en-US" dirty="0" smtClean="0"/>
              <a:t> </a:t>
            </a:r>
            <a:r>
              <a:rPr lang="en-US" dirty="0" err="1" smtClean="0"/>
              <a:t>quyền</a:t>
            </a:r>
            <a:r>
              <a:rPr lang="en-US" dirty="0" smtClean="0"/>
              <a:t> (Permission Inheritance):</a:t>
            </a:r>
            <a:endParaRPr lang="en-US" sz="2000" dirty="0" smtClean="0"/>
          </a:p>
          <a:p>
            <a:pPr marL="512763" lvl="1" indent="-280988" algn="just">
              <a:spcBef>
                <a:spcPts val="600"/>
              </a:spcBef>
              <a:spcAft>
                <a:spcPts val="600"/>
              </a:spcAft>
              <a:buFont typeface="Wingdings" pitchFamily="2" charset="2"/>
              <a:buChar char="§"/>
            </a:pPr>
            <a:r>
              <a:rPr lang="en-US" sz="2000" dirty="0" err="1" smtClean="0"/>
              <a:t>Quyền</a:t>
            </a:r>
            <a:r>
              <a:rPr lang="en-US" sz="2000" dirty="0" smtClean="0"/>
              <a:t> </a:t>
            </a:r>
            <a:r>
              <a:rPr lang="en-US" sz="2000" dirty="0" err="1" smtClean="0"/>
              <a:t>sở</a:t>
            </a:r>
            <a:r>
              <a:rPr lang="en-US" sz="2000" dirty="0" smtClean="0"/>
              <a:t> </a:t>
            </a:r>
            <a:r>
              <a:rPr lang="en-US" sz="2000" dirty="0" err="1" smtClean="0"/>
              <a:t>hữu</a:t>
            </a:r>
            <a:r>
              <a:rPr lang="en-US" sz="2000" dirty="0" smtClean="0"/>
              <a:t> </a:t>
            </a:r>
            <a:r>
              <a:rPr lang="en-US" sz="2000" dirty="0" err="1" smtClean="0"/>
              <a:t>gán</a:t>
            </a:r>
            <a:r>
              <a:rPr lang="en-US" sz="2000" dirty="0" smtClean="0"/>
              <a:t> </a:t>
            </a:r>
            <a:r>
              <a:rPr lang="en-US" sz="2000" dirty="0" err="1" smtClean="0"/>
              <a:t>cho</a:t>
            </a:r>
            <a:r>
              <a:rPr lang="en-US" sz="2000" dirty="0" smtClean="0"/>
              <a:t> </a:t>
            </a:r>
            <a:r>
              <a:rPr lang="en-US" sz="2000" dirty="0" err="1" smtClean="0"/>
              <a:t>một</a:t>
            </a:r>
            <a:r>
              <a:rPr lang="en-US" sz="2000" dirty="0" smtClean="0"/>
              <a:t> </a:t>
            </a:r>
            <a:r>
              <a:rPr lang="en-US" sz="2000" dirty="0" err="1" smtClean="0"/>
              <a:t>thư</a:t>
            </a:r>
            <a:r>
              <a:rPr lang="en-US" sz="2000" dirty="0" smtClean="0"/>
              <a:t> </a:t>
            </a:r>
            <a:r>
              <a:rPr lang="en-US" sz="2000" dirty="0" err="1" smtClean="0"/>
              <a:t>mục</a:t>
            </a:r>
            <a:r>
              <a:rPr lang="en-US" sz="2000" dirty="0" smtClean="0"/>
              <a:t> </a:t>
            </a:r>
            <a:r>
              <a:rPr lang="en-US" sz="2000" dirty="0" err="1" smtClean="0"/>
              <a:t>được</a:t>
            </a:r>
            <a:r>
              <a:rPr lang="en-US" sz="2000" dirty="0" smtClean="0"/>
              <a:t> </a:t>
            </a:r>
            <a:r>
              <a:rPr lang="en-US" sz="2000" dirty="0" err="1" smtClean="0"/>
              <a:t>mang</a:t>
            </a:r>
            <a:r>
              <a:rPr lang="en-US" sz="2000" dirty="0" smtClean="0"/>
              <a:t> </a:t>
            </a:r>
            <a:r>
              <a:rPr lang="en-US" sz="2000" dirty="0" err="1" smtClean="0"/>
              <a:t>xuống</a:t>
            </a:r>
            <a:r>
              <a:rPr lang="en-US" sz="2000" dirty="0" smtClean="0"/>
              <a:t> (</a:t>
            </a:r>
            <a:r>
              <a:rPr lang="en-US" sz="2000" dirty="0" err="1" smtClean="0"/>
              <a:t>thừa</a:t>
            </a:r>
            <a:r>
              <a:rPr lang="en-US" sz="2000" dirty="0" smtClean="0"/>
              <a:t> </a:t>
            </a:r>
            <a:r>
              <a:rPr lang="en-US" sz="2000" dirty="0" err="1" smtClean="0"/>
              <a:t>kế</a:t>
            </a:r>
            <a:r>
              <a:rPr lang="en-US" sz="2000" dirty="0" smtClean="0"/>
              <a:t>) </a:t>
            </a:r>
            <a:r>
              <a:rPr lang="en-US" sz="2000" dirty="0" err="1" smtClean="0"/>
              <a:t>cho</a:t>
            </a:r>
            <a:r>
              <a:rPr lang="en-US" sz="2000" dirty="0" smtClean="0"/>
              <a:t> </a:t>
            </a:r>
            <a:r>
              <a:rPr lang="en-US" sz="2000" dirty="0" err="1" smtClean="0"/>
              <a:t>các</a:t>
            </a:r>
            <a:r>
              <a:rPr lang="en-US" sz="2000" dirty="0" smtClean="0"/>
              <a:t> </a:t>
            </a:r>
            <a:r>
              <a:rPr lang="en-US" sz="2000" dirty="0" err="1" smtClean="0"/>
              <a:t>thư</a:t>
            </a:r>
            <a:r>
              <a:rPr lang="en-US" sz="2000" dirty="0" smtClean="0"/>
              <a:t> </a:t>
            </a:r>
            <a:r>
              <a:rPr lang="en-US" sz="2000" dirty="0" err="1" smtClean="0"/>
              <a:t>mục</a:t>
            </a:r>
            <a:r>
              <a:rPr lang="en-US" sz="2000" dirty="0" smtClean="0"/>
              <a:t> con </a:t>
            </a:r>
            <a:r>
              <a:rPr lang="en-US" sz="2000" dirty="0" err="1" smtClean="0"/>
              <a:t>và</a:t>
            </a:r>
            <a:r>
              <a:rPr lang="en-US" sz="2000" dirty="0" smtClean="0"/>
              <a:t> </a:t>
            </a:r>
            <a:r>
              <a:rPr lang="en-US" sz="2000" dirty="0" err="1" smtClean="0"/>
              <a:t>tập</a:t>
            </a:r>
            <a:r>
              <a:rPr lang="en-US" sz="2000" dirty="0" smtClean="0"/>
              <a:t> tin </a:t>
            </a:r>
            <a:r>
              <a:rPr lang="en-US" sz="2000" dirty="0" err="1" smtClean="0"/>
              <a:t>chứa</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mục</a:t>
            </a:r>
            <a:r>
              <a:rPr lang="en-US" sz="2000" dirty="0" smtClean="0"/>
              <a:t> </a:t>
            </a:r>
            <a:r>
              <a:rPr lang="en-US" sz="2000" dirty="0" err="1" smtClean="0"/>
              <a:t>đó</a:t>
            </a:r>
            <a:endParaRPr lang="en-US" sz="2000" dirty="0" smtClean="0"/>
          </a:p>
          <a:p>
            <a:pPr marL="512763" lvl="1" indent="-280988" algn="just">
              <a:spcBef>
                <a:spcPts val="600"/>
              </a:spcBef>
              <a:spcAft>
                <a:spcPts val="600"/>
              </a:spcAft>
              <a:buFont typeface="Wingdings" pitchFamily="2" charset="2"/>
              <a:buChar char="§"/>
            </a:pPr>
            <a:r>
              <a:rPr lang="en-US" sz="2000" dirty="0" err="1" smtClean="0"/>
              <a:t>Tuy</a:t>
            </a:r>
            <a:r>
              <a:rPr lang="en-US" sz="2000" dirty="0" smtClean="0"/>
              <a:t> </a:t>
            </a:r>
            <a:r>
              <a:rPr lang="en-US" sz="2000" dirty="0" err="1" smtClean="0"/>
              <a:t>nhiên</a:t>
            </a:r>
            <a:r>
              <a:rPr lang="en-US" sz="2000" dirty="0" smtClean="0"/>
              <a:t> </a:t>
            </a:r>
            <a:r>
              <a:rPr lang="en-US" sz="2000" dirty="0" err="1" smtClean="0"/>
              <a:t>sự</a:t>
            </a:r>
            <a:r>
              <a:rPr lang="en-US" sz="2000" dirty="0" smtClean="0"/>
              <a:t> </a:t>
            </a:r>
            <a:r>
              <a:rPr lang="en-US" sz="2000" dirty="0" err="1" smtClean="0"/>
              <a:t>thừa</a:t>
            </a:r>
            <a:r>
              <a:rPr lang="en-US" sz="2000" dirty="0" smtClean="0"/>
              <a:t> </a:t>
            </a:r>
            <a:r>
              <a:rPr lang="en-US" sz="2000" dirty="0" err="1" smtClean="0"/>
              <a:t>kế</a:t>
            </a:r>
            <a:r>
              <a:rPr lang="en-US" sz="2000" dirty="0" smtClean="0"/>
              <a:t> </a:t>
            </a:r>
            <a:r>
              <a:rPr lang="en-US" sz="2000" dirty="0" err="1" smtClean="0"/>
              <a:t>này</a:t>
            </a:r>
            <a:r>
              <a:rPr lang="en-US" sz="2000" dirty="0" smtClean="0"/>
              <a:t> </a:t>
            </a:r>
            <a:r>
              <a:rPr lang="en-US" sz="2000" dirty="0" err="1" smtClean="0"/>
              <a:t>có</a:t>
            </a:r>
            <a:r>
              <a:rPr lang="en-US" sz="2000" dirty="0" smtClean="0"/>
              <a:t> </a:t>
            </a:r>
            <a:r>
              <a:rPr lang="en-US" sz="2000" dirty="0" err="1" smtClean="0"/>
              <a:t>thể</a:t>
            </a:r>
            <a:r>
              <a:rPr lang="en-US" sz="2000" dirty="0" smtClean="0"/>
              <a:t> </a:t>
            </a:r>
            <a:r>
              <a:rPr lang="en-US" sz="2000" dirty="0" err="1" smtClean="0"/>
              <a:t>điều</a:t>
            </a:r>
            <a:r>
              <a:rPr lang="en-US" sz="2000" dirty="0" smtClean="0"/>
              <a:t> </a:t>
            </a:r>
            <a:r>
              <a:rPr lang="en-US" sz="2000" dirty="0" err="1" smtClean="0"/>
              <a:t>chỉnh</a:t>
            </a:r>
            <a:r>
              <a:rPr lang="en-US" sz="2000" dirty="0" smtClean="0"/>
              <a:t> </a:t>
            </a:r>
            <a:r>
              <a:rPr lang="en-US" sz="2000" dirty="0" err="1" smtClean="0"/>
              <a:t>được</a:t>
            </a:r>
            <a:endParaRPr lang="en-US" b="0" dirty="0" smtClean="0"/>
          </a:p>
        </p:txBody>
      </p:sp>
    </p:spTree>
    <p:extLst>
      <p:ext uri="{BB962C8B-B14F-4D97-AF65-F5344CB8AC3E}">
        <p14:creationId xmlns:p14="http://schemas.microsoft.com/office/powerpoint/2010/main" val="3530089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6562072F-8AFB-46AA-A507-6DC766190292}" type="slidenum">
              <a:rPr lang="en-US"/>
              <a:pPr/>
              <a:t>18</a:t>
            </a:fld>
            <a:endParaRPr lang="en-US"/>
          </a:p>
        </p:txBody>
      </p:sp>
      <p:sp>
        <p:nvSpPr>
          <p:cNvPr id="5120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1204" name="Rectangle 4"/>
          <p:cNvSpPr>
            <a:spLocks noGrp="1" noRot="1" noChangeAspect="1" noChangeArrowheads="1" noTextEdit="1"/>
          </p:cNvSpPr>
          <p:nvPr>
            <p:ph type="sldImg"/>
          </p:nvPr>
        </p:nvSpPr>
        <p:spPr>
          <a:xfrm>
            <a:off x="1027113" y="611188"/>
            <a:ext cx="4764087" cy="3575050"/>
          </a:xfrm>
          <a:ln/>
        </p:spPr>
      </p:sp>
      <p:sp>
        <p:nvSpPr>
          <p:cNvPr id="51205" name="Rectangle 5"/>
          <p:cNvSpPr>
            <a:spLocks noGrp="1" noChangeArrowheads="1"/>
          </p:cNvSpPr>
          <p:nvPr>
            <p:ph type="body" idx="1"/>
          </p:nvPr>
        </p:nvSpPr>
        <p:spPr>
          <a:xfrm>
            <a:off x="852246" y="4344212"/>
            <a:ext cx="5121193" cy="4682435"/>
          </a:xfrm>
        </p:spPr>
        <p:txBody>
          <a:bodyPr lIns="91285" tIns="45643" rIns="91285" bIns="45643"/>
          <a:lstStyle/>
          <a:p>
            <a:pPr marL="0" lvl="1" algn="just"/>
            <a:r>
              <a:rPr lang="en-US" dirty="0" err="1" smtClean="0"/>
              <a:t>Gán</a:t>
            </a:r>
            <a:r>
              <a:rPr lang="en-US" dirty="0" smtClean="0"/>
              <a:t>/</a:t>
            </a:r>
            <a:r>
              <a:rPr lang="en-US" dirty="0" err="1" smtClean="0"/>
              <a:t>điều</a:t>
            </a:r>
            <a:r>
              <a:rPr lang="en-US" dirty="0" smtClean="0"/>
              <a:t> </a:t>
            </a:r>
            <a:r>
              <a:rPr lang="en-US" dirty="0" err="1" smtClean="0"/>
              <a:t>chỉnh</a:t>
            </a:r>
            <a:r>
              <a:rPr lang="en-US" dirty="0" smtClean="0"/>
              <a:t> </a:t>
            </a:r>
            <a:r>
              <a:rPr lang="en-US" dirty="0" err="1" smtClean="0"/>
              <a:t>quyền</a:t>
            </a:r>
            <a:r>
              <a:rPr lang="en-US" dirty="0" smtClean="0"/>
              <a:t> </a:t>
            </a:r>
            <a:r>
              <a:rPr lang="en-US" dirty="0" err="1" smtClean="0"/>
              <a:t>sở</a:t>
            </a:r>
            <a:r>
              <a:rPr lang="en-US" dirty="0" smtClean="0"/>
              <a:t> </a:t>
            </a:r>
            <a:r>
              <a:rPr lang="en-US" dirty="0" err="1" smtClean="0"/>
              <a:t>hữu</a:t>
            </a:r>
            <a:r>
              <a:rPr lang="en-US" dirty="0" smtClean="0"/>
              <a:t>:</a:t>
            </a:r>
            <a:endParaRPr lang="en-US" sz="2000" dirty="0" smtClean="0"/>
          </a:p>
          <a:p>
            <a:pPr marL="512763" lvl="1" indent="-280988" algn="just">
              <a:spcBef>
                <a:spcPts val="600"/>
              </a:spcBef>
              <a:spcAft>
                <a:spcPts val="600"/>
              </a:spcAft>
              <a:buFont typeface="Wingdings" pitchFamily="2" charset="2"/>
              <a:buChar char="§"/>
            </a:pPr>
            <a:r>
              <a:rPr lang="en-US" sz="2000" dirty="0" err="1" smtClean="0"/>
              <a:t>Để</a:t>
            </a:r>
            <a:r>
              <a:rPr lang="en-US" sz="2000" dirty="0" smtClean="0"/>
              <a:t> </a:t>
            </a:r>
            <a:r>
              <a:rPr lang="en-US" sz="2000" dirty="0" err="1" smtClean="0"/>
              <a:t>gán</a:t>
            </a:r>
            <a:r>
              <a:rPr lang="en-US" sz="2000" dirty="0" smtClean="0"/>
              <a:t> </a:t>
            </a:r>
            <a:r>
              <a:rPr lang="en-US" sz="2000" dirty="0" err="1" smtClean="0"/>
              <a:t>hoặc</a:t>
            </a:r>
            <a:r>
              <a:rPr lang="en-US" sz="2000" dirty="0" smtClean="0"/>
              <a:t> </a:t>
            </a:r>
            <a:r>
              <a:rPr lang="en-US" sz="2000" dirty="0" err="1" smtClean="0"/>
              <a:t>điều</a:t>
            </a:r>
            <a:r>
              <a:rPr lang="en-US" sz="2000" dirty="0" smtClean="0"/>
              <a:t> </a:t>
            </a:r>
            <a:r>
              <a:rPr lang="en-US" sz="2000" dirty="0" err="1" smtClean="0"/>
              <a:t>chỉnh</a:t>
            </a:r>
            <a:r>
              <a:rPr lang="en-US" sz="2000" dirty="0" smtClean="0"/>
              <a:t> </a:t>
            </a:r>
            <a:r>
              <a:rPr lang="en-US" sz="2000" dirty="0" err="1" smtClean="0"/>
              <a:t>quyền</a:t>
            </a:r>
            <a:r>
              <a:rPr lang="en-US" sz="2000" dirty="0" smtClean="0"/>
              <a:t> </a:t>
            </a:r>
            <a:r>
              <a:rPr lang="en-US" sz="2000" dirty="0" err="1" smtClean="0"/>
              <a:t>sở</a:t>
            </a:r>
            <a:r>
              <a:rPr lang="en-US" sz="2000" dirty="0" smtClean="0"/>
              <a:t> </a:t>
            </a:r>
            <a:r>
              <a:rPr lang="en-US" sz="2000" dirty="0" err="1" smtClean="0"/>
              <a:t>hữu</a:t>
            </a:r>
            <a:r>
              <a:rPr lang="en-US" sz="2000" dirty="0" smtClean="0"/>
              <a:t> </a:t>
            </a:r>
            <a:r>
              <a:rPr lang="en-US" sz="2000" dirty="0" err="1" smtClean="0"/>
              <a:t>trên</a:t>
            </a:r>
            <a:r>
              <a:rPr lang="en-US" sz="2000" dirty="0" smtClean="0"/>
              <a:t> </a:t>
            </a:r>
            <a:r>
              <a:rPr lang="en-US" sz="2000" dirty="0" err="1" smtClean="0"/>
              <a:t>thư</a:t>
            </a:r>
            <a:r>
              <a:rPr lang="en-US" sz="2000" dirty="0" smtClean="0"/>
              <a:t> </a:t>
            </a:r>
            <a:r>
              <a:rPr lang="en-US" sz="2000" dirty="0" err="1" smtClean="0"/>
              <a:t>mục</a:t>
            </a:r>
            <a:r>
              <a:rPr lang="en-US" sz="2000" dirty="0" smtClean="0"/>
              <a:t> </a:t>
            </a:r>
            <a:r>
              <a:rPr lang="en-US" sz="2000" dirty="0" err="1" smtClean="0"/>
              <a:t>hoặc</a:t>
            </a:r>
            <a:r>
              <a:rPr lang="en-US" sz="2000" dirty="0" smtClean="0"/>
              <a:t> </a:t>
            </a:r>
            <a:r>
              <a:rPr lang="en-US" sz="2000" dirty="0" err="1" smtClean="0"/>
              <a:t>tập</a:t>
            </a:r>
            <a:r>
              <a:rPr lang="en-US" sz="2000" dirty="0" smtClean="0"/>
              <a:t>, </a:t>
            </a:r>
            <a:r>
              <a:rPr lang="en-US" sz="2000" dirty="0" err="1" smtClean="0"/>
              <a:t>thực</a:t>
            </a:r>
            <a:r>
              <a:rPr lang="en-US" sz="2000" dirty="0" smtClean="0"/>
              <a:t> </a:t>
            </a:r>
            <a:r>
              <a:rPr lang="en-US" sz="2000" dirty="0" err="1" smtClean="0"/>
              <a:t>như</a:t>
            </a:r>
            <a:r>
              <a:rPr lang="en-US" sz="2000" dirty="0" smtClean="0"/>
              <a:t> </a:t>
            </a:r>
            <a:r>
              <a:rPr lang="en-US" sz="2000" dirty="0" err="1" smtClean="0"/>
              <a:t>sau</a:t>
            </a:r>
            <a:r>
              <a:rPr lang="en-US" sz="2000" dirty="0" smtClean="0"/>
              <a:t>: </a:t>
            </a:r>
          </a:p>
          <a:p>
            <a:pPr lvl="2" algn="just">
              <a:spcBef>
                <a:spcPts val="600"/>
              </a:spcBef>
              <a:spcAft>
                <a:spcPts val="600"/>
              </a:spcAft>
              <a:buFont typeface="Wingdings" pitchFamily="2" charset="2"/>
              <a:buChar char="Ø"/>
            </a:pPr>
            <a:r>
              <a:rPr lang="en-US" sz="2000" b="0" dirty="0" err="1" smtClean="0"/>
              <a:t>Mở</a:t>
            </a:r>
            <a:r>
              <a:rPr lang="en-US" sz="2000" b="0" dirty="0" smtClean="0"/>
              <a:t> Windows Explorer,</a:t>
            </a:r>
          </a:p>
          <a:p>
            <a:pPr lvl="2" algn="just">
              <a:spcBef>
                <a:spcPts val="600"/>
              </a:spcBef>
              <a:spcAft>
                <a:spcPts val="600"/>
              </a:spcAft>
              <a:buFont typeface="Wingdings" pitchFamily="2" charset="2"/>
              <a:buChar char="Ø"/>
            </a:pPr>
            <a:r>
              <a:rPr lang="en-US" sz="2000" b="0" dirty="0" err="1" smtClean="0"/>
              <a:t>Bấm</a:t>
            </a:r>
            <a:r>
              <a:rPr lang="en-US" sz="2000" b="0" dirty="0" smtClean="0"/>
              <a:t> </a:t>
            </a:r>
            <a:r>
              <a:rPr lang="en-US" sz="2000" b="0" dirty="0" err="1" smtClean="0"/>
              <a:t>phím</a:t>
            </a:r>
            <a:r>
              <a:rPr lang="en-US" sz="2000" b="0" dirty="0" smtClean="0"/>
              <a:t> </a:t>
            </a:r>
            <a:r>
              <a:rPr lang="en-US" sz="2000" b="0" dirty="0" err="1" smtClean="0"/>
              <a:t>phải</a:t>
            </a:r>
            <a:r>
              <a:rPr lang="en-US" sz="2000" b="0" dirty="0" smtClean="0"/>
              <a:t> </a:t>
            </a:r>
            <a:r>
              <a:rPr lang="en-US" sz="2000" b="0" dirty="0" err="1" smtClean="0"/>
              <a:t>tại</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tập</a:t>
            </a:r>
            <a:r>
              <a:rPr lang="en-US" sz="2000" b="0" dirty="0" smtClean="0"/>
              <a:t> tin </a:t>
            </a:r>
            <a:r>
              <a:rPr lang="en-US" sz="2000" b="0" dirty="0" err="1" smtClean="0"/>
              <a:t>muốn</a:t>
            </a:r>
            <a:r>
              <a:rPr lang="en-US" sz="2000" b="0" dirty="0" smtClean="0"/>
              <a:t> </a:t>
            </a:r>
            <a:r>
              <a:rPr lang="en-US" sz="2000" b="0" dirty="0" err="1" smtClean="0"/>
              <a:t>gán</a:t>
            </a:r>
            <a:r>
              <a:rPr lang="en-US" sz="2000" b="0" dirty="0" smtClean="0"/>
              <a:t> </a:t>
            </a:r>
            <a:r>
              <a:rPr lang="en-US" sz="2000" b="0" dirty="0" err="1" smtClean="0"/>
              <a:t>hoặc</a:t>
            </a:r>
            <a:r>
              <a:rPr lang="en-US" sz="2000" b="0" dirty="0" smtClean="0"/>
              <a:t> </a:t>
            </a:r>
            <a:r>
              <a:rPr lang="en-US" sz="2000" b="0" dirty="0" err="1" smtClean="0"/>
              <a:t>điều</a:t>
            </a:r>
            <a:r>
              <a:rPr lang="en-US" sz="2000" b="0" dirty="0" smtClean="0"/>
              <a:t> </a:t>
            </a:r>
            <a:r>
              <a:rPr lang="en-US" sz="2000" b="0" dirty="0" err="1" smtClean="0"/>
              <a:t>chỉnh</a:t>
            </a:r>
            <a:r>
              <a:rPr lang="en-US" sz="2000" b="0" dirty="0" smtClean="0"/>
              <a:t> </a:t>
            </a:r>
            <a:r>
              <a:rPr lang="en-US" sz="2000" b="0" dirty="0" err="1" smtClean="0"/>
              <a:t>quyền</a:t>
            </a:r>
            <a:r>
              <a:rPr lang="en-US" sz="2000" b="0" dirty="0" smtClean="0"/>
              <a:t> </a:t>
            </a:r>
            <a:r>
              <a:rPr lang="en-US" sz="2000" b="0" dirty="0" err="1" smtClean="0"/>
              <a:t>sở</a:t>
            </a:r>
            <a:r>
              <a:rPr lang="en-US" sz="2000" b="0" dirty="0" smtClean="0"/>
              <a:t> </a:t>
            </a:r>
            <a:r>
              <a:rPr lang="en-US" sz="2000" b="0" dirty="0" err="1" smtClean="0"/>
              <a:t>hữu</a:t>
            </a:r>
            <a:r>
              <a:rPr lang="en-US" sz="2000" b="0" dirty="0" smtClean="0"/>
              <a:t>, </a:t>
            </a:r>
            <a:r>
              <a:rPr lang="en-US" sz="2000" b="0" dirty="0" err="1" smtClean="0"/>
              <a:t>chọn</a:t>
            </a:r>
            <a:r>
              <a:rPr lang="en-US" sz="2000" b="0" dirty="0" smtClean="0"/>
              <a:t> </a:t>
            </a:r>
            <a:r>
              <a:rPr lang="en-US" sz="2000" b="0" dirty="0" err="1" smtClean="0"/>
              <a:t>lệnh</a:t>
            </a:r>
            <a:r>
              <a:rPr lang="en-US" sz="2000" b="0" dirty="0" smtClean="0"/>
              <a:t> Properties </a:t>
            </a:r>
            <a:r>
              <a:rPr lang="en-US" sz="2000" b="0" dirty="0" err="1" smtClean="0"/>
              <a:t>để</a:t>
            </a:r>
            <a:r>
              <a:rPr lang="en-US" sz="2000" b="0" dirty="0" smtClean="0"/>
              <a:t> </a:t>
            </a:r>
            <a:r>
              <a:rPr lang="en-US" sz="2000" b="0" dirty="0" err="1" smtClean="0"/>
              <a:t>mở</a:t>
            </a:r>
            <a:r>
              <a:rPr lang="en-US" sz="2000" b="0" dirty="0" smtClean="0"/>
              <a:t> </a:t>
            </a:r>
            <a:r>
              <a:rPr lang="en-US" sz="2000" b="0" dirty="0" err="1" smtClean="0"/>
              <a:t>hộp</a:t>
            </a:r>
            <a:r>
              <a:rPr lang="en-US" sz="2000" b="0" dirty="0" smtClean="0"/>
              <a:t> </a:t>
            </a:r>
            <a:r>
              <a:rPr lang="en-US" sz="2000" b="0" dirty="0" err="1" smtClean="0"/>
              <a:t>thoại</a:t>
            </a:r>
            <a:r>
              <a:rPr lang="en-US" sz="2000" b="0" dirty="0" smtClean="0"/>
              <a:t> Properties.</a:t>
            </a:r>
          </a:p>
          <a:p>
            <a:pPr lvl="2" algn="just">
              <a:spcBef>
                <a:spcPts val="600"/>
              </a:spcBef>
              <a:spcAft>
                <a:spcPts val="600"/>
              </a:spcAft>
              <a:buFont typeface="Wingdings" pitchFamily="2" charset="2"/>
              <a:buChar char="Ø"/>
            </a:pPr>
            <a:r>
              <a:rPr lang="en-US" sz="2000" b="0" dirty="0" smtClean="0"/>
              <a:t>Click </a:t>
            </a:r>
            <a:r>
              <a:rPr lang="en-US" sz="2000" b="0" dirty="0" err="1" smtClean="0"/>
              <a:t>tại</a:t>
            </a:r>
            <a:r>
              <a:rPr lang="en-US" sz="2000" b="0" dirty="0" smtClean="0"/>
              <a:t> </a:t>
            </a:r>
            <a:r>
              <a:rPr lang="en-US" sz="2000" b="0" dirty="0" err="1" smtClean="0"/>
              <a:t>thẻ</a:t>
            </a:r>
            <a:r>
              <a:rPr lang="en-US" sz="2000" b="0" dirty="0" smtClean="0"/>
              <a:t> security</a:t>
            </a:r>
            <a:endParaRPr lang="en-US" sz="2000" b="0" dirty="0" smtClean="0"/>
          </a:p>
        </p:txBody>
      </p:sp>
    </p:spTree>
    <p:extLst>
      <p:ext uri="{BB962C8B-B14F-4D97-AF65-F5344CB8AC3E}">
        <p14:creationId xmlns:p14="http://schemas.microsoft.com/office/powerpoint/2010/main" val="1811275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EC3B69E5-C29D-4C32-83C4-D814DAA44076}" type="slidenum">
              <a:rPr lang="en-US"/>
              <a:pPr/>
              <a:t>19</a:t>
            </a:fld>
            <a:endParaRPr lang="en-US"/>
          </a:p>
        </p:txBody>
      </p:sp>
      <p:sp>
        <p:nvSpPr>
          <p:cNvPr id="9011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9011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90116" name="Rectangle 4"/>
          <p:cNvSpPr>
            <a:spLocks noGrp="1" noRot="1" noChangeAspect="1" noChangeArrowheads="1" noTextEdit="1"/>
          </p:cNvSpPr>
          <p:nvPr>
            <p:ph type="sldImg"/>
          </p:nvPr>
        </p:nvSpPr>
        <p:spPr>
          <a:xfrm>
            <a:off x="1027113" y="611188"/>
            <a:ext cx="4764087" cy="3575050"/>
          </a:xfrm>
          <a:ln/>
        </p:spPr>
      </p:sp>
      <p:sp>
        <p:nvSpPr>
          <p:cNvPr id="90117" name="Rectangle 5"/>
          <p:cNvSpPr>
            <a:spLocks noGrp="1" noChangeArrowheads="1"/>
          </p:cNvSpPr>
          <p:nvPr>
            <p:ph type="body" idx="1"/>
          </p:nvPr>
        </p:nvSpPr>
        <p:spPr>
          <a:xfrm>
            <a:off x="852246" y="4344212"/>
            <a:ext cx="5121193" cy="4682435"/>
          </a:xfrm>
        </p:spPr>
        <p:txBody>
          <a:bodyPr lIns="91285" tIns="45643" rIns="91285" bIns="45643">
            <a:normAutofit lnSpcReduction="10000"/>
          </a:bodyPr>
          <a:lstStyle/>
          <a:p>
            <a:pPr marL="0" lvl="1" algn="just"/>
            <a:r>
              <a:rPr lang="en-US" dirty="0" smtClean="0"/>
              <a:t>Sao </a:t>
            </a:r>
            <a:r>
              <a:rPr lang="en-US" dirty="0" err="1" smtClean="0"/>
              <a:t>chép</a:t>
            </a:r>
            <a:r>
              <a:rPr lang="en-US" dirty="0" smtClean="0"/>
              <a:t> </a:t>
            </a:r>
            <a:r>
              <a:rPr lang="en-US" dirty="0" err="1" smtClean="0"/>
              <a:t>thư</a:t>
            </a:r>
            <a:r>
              <a:rPr lang="en-US" dirty="0" smtClean="0"/>
              <a:t> </a:t>
            </a:r>
            <a:r>
              <a:rPr lang="en-US" dirty="0" err="1" smtClean="0"/>
              <a:t>mục</a:t>
            </a:r>
            <a:r>
              <a:rPr lang="en-US" dirty="0" smtClean="0"/>
              <a:t>/</a:t>
            </a:r>
            <a:r>
              <a:rPr lang="en-US" dirty="0" err="1" smtClean="0"/>
              <a:t>tập</a:t>
            </a:r>
            <a:r>
              <a:rPr lang="en-US" dirty="0" smtClean="0"/>
              <a:t> tin:</a:t>
            </a:r>
            <a:endParaRPr lang="en-US" sz="2000" dirty="0" smtClean="0"/>
          </a:p>
          <a:p>
            <a:pPr algn="just">
              <a:buFont typeface="Wingdings" pitchFamily="2" charset="2"/>
              <a:buChar char="§"/>
            </a:pPr>
            <a:r>
              <a:rPr lang="en-US" sz="2000" dirty="0" smtClean="0"/>
              <a:t> </a:t>
            </a:r>
            <a:r>
              <a:rPr lang="en-US" sz="2000" b="0" dirty="0" err="1" smtClean="0"/>
              <a:t>Khi</a:t>
            </a:r>
            <a:r>
              <a:rPr lang="en-US" sz="2000" b="0" dirty="0" smtClean="0"/>
              <a:t> </a:t>
            </a:r>
            <a:r>
              <a:rPr lang="en-US" sz="2000" b="0" dirty="0" err="1" smtClean="0"/>
              <a:t>sao</a:t>
            </a:r>
            <a:r>
              <a:rPr lang="en-US" sz="2000" b="0" dirty="0" smtClean="0"/>
              <a:t> </a:t>
            </a:r>
            <a:r>
              <a:rPr lang="en-US" sz="2000" b="0" dirty="0" err="1" smtClean="0"/>
              <a:t>chép</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hoặc</a:t>
            </a:r>
            <a:r>
              <a:rPr lang="en-US" sz="2000" b="0" dirty="0" smtClean="0"/>
              <a:t> </a:t>
            </a:r>
            <a:r>
              <a:rPr lang="en-US" sz="2000" b="0" dirty="0" err="1" smtClean="0"/>
              <a:t>tập</a:t>
            </a:r>
            <a:r>
              <a:rPr lang="en-US" sz="2000" b="0" dirty="0" smtClean="0"/>
              <a:t> tin </a:t>
            </a:r>
            <a:r>
              <a:rPr lang="en-US" sz="2000" b="0" dirty="0" err="1" smtClean="0"/>
              <a:t>từ</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này</a:t>
            </a:r>
            <a:r>
              <a:rPr lang="en-US" sz="2000" b="0" dirty="0" smtClean="0"/>
              <a:t> sang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khác</a:t>
            </a:r>
            <a:r>
              <a:rPr lang="en-US" sz="2000" b="0" dirty="0" smtClean="0"/>
              <a:t> </a:t>
            </a:r>
            <a:r>
              <a:rPr lang="en-US" sz="2000" b="0" dirty="0" err="1" smtClean="0"/>
              <a:t>hoặc</a:t>
            </a:r>
            <a:r>
              <a:rPr lang="en-US" sz="2000" b="0" dirty="0" smtClean="0"/>
              <a:t> </a:t>
            </a:r>
            <a:r>
              <a:rPr lang="en-US" sz="2000" b="0" dirty="0" err="1" smtClean="0"/>
              <a:t>từ</a:t>
            </a:r>
            <a:r>
              <a:rPr lang="en-US" sz="2000" b="0" dirty="0" smtClean="0"/>
              <a:t> volume </a:t>
            </a:r>
            <a:r>
              <a:rPr lang="en-US" sz="2000" b="0" dirty="0" err="1" smtClean="0"/>
              <a:t>này</a:t>
            </a:r>
            <a:r>
              <a:rPr lang="en-US" sz="2000" b="0" dirty="0" smtClean="0"/>
              <a:t> sang volume </a:t>
            </a:r>
            <a:r>
              <a:rPr lang="en-US" sz="2000" b="0" dirty="0" err="1" smtClean="0"/>
              <a:t>khác</a:t>
            </a:r>
            <a:r>
              <a:rPr lang="en-US" sz="2000" b="0" dirty="0" smtClean="0"/>
              <a:t> (</a:t>
            </a:r>
            <a:r>
              <a:rPr lang="en-US" sz="2000" b="0" dirty="0" err="1" smtClean="0"/>
              <a:t>sử</a:t>
            </a:r>
            <a:r>
              <a:rPr lang="en-US" sz="2000" b="0" dirty="0" smtClean="0"/>
              <a:t> </a:t>
            </a:r>
            <a:r>
              <a:rPr lang="en-US" sz="2000" b="0" dirty="0" err="1" smtClean="0"/>
              <a:t>dụng</a:t>
            </a:r>
            <a:r>
              <a:rPr lang="en-US" sz="2000" b="0" dirty="0" smtClean="0"/>
              <a:t> </a:t>
            </a:r>
            <a:r>
              <a:rPr lang="en-US" sz="2000" b="0" dirty="0" err="1" smtClean="0"/>
              <a:t>hệ</a:t>
            </a:r>
            <a:r>
              <a:rPr lang="en-US" sz="2000" b="0" dirty="0" smtClean="0"/>
              <a:t> </a:t>
            </a:r>
            <a:r>
              <a:rPr lang="en-US" sz="2000" b="0" dirty="0" err="1" smtClean="0"/>
              <a:t>thống</a:t>
            </a:r>
            <a:r>
              <a:rPr lang="en-US" sz="2000" b="0" dirty="0" smtClean="0"/>
              <a:t> </a:t>
            </a:r>
            <a:r>
              <a:rPr lang="en-US" sz="2000" b="0" dirty="0" err="1" smtClean="0"/>
              <a:t>tập</a:t>
            </a:r>
            <a:r>
              <a:rPr lang="en-US" sz="2000" b="0" dirty="0" smtClean="0"/>
              <a:t> tin NTFS), </a:t>
            </a:r>
            <a:r>
              <a:rPr lang="en-US" sz="2000" b="0" dirty="0" err="1" smtClean="0"/>
              <a:t>cần</a:t>
            </a:r>
            <a:r>
              <a:rPr lang="en-US" sz="2000" b="0" dirty="0" smtClean="0"/>
              <a:t> </a:t>
            </a:r>
            <a:r>
              <a:rPr lang="en-US" sz="2000" b="0" dirty="0" err="1" smtClean="0"/>
              <a:t>lưu</a:t>
            </a:r>
            <a:r>
              <a:rPr lang="en-US" sz="2000" b="0" dirty="0" smtClean="0"/>
              <a:t> ý </a:t>
            </a:r>
            <a:r>
              <a:rPr lang="en-US" sz="2000" b="0" dirty="0" err="1" smtClean="0"/>
              <a:t>một</a:t>
            </a:r>
            <a:r>
              <a:rPr lang="en-US" sz="2000" b="0" dirty="0" smtClean="0"/>
              <a:t> </a:t>
            </a:r>
            <a:r>
              <a:rPr lang="en-US" sz="2000" b="0" dirty="0" err="1" smtClean="0"/>
              <a:t>số</a:t>
            </a:r>
            <a:r>
              <a:rPr lang="en-US" sz="2000" b="0" dirty="0" smtClean="0"/>
              <a:t> </a:t>
            </a:r>
            <a:r>
              <a:rPr lang="en-US" sz="2000" b="0" dirty="0" err="1" smtClean="0"/>
              <a:t>đặc</a:t>
            </a:r>
            <a:r>
              <a:rPr lang="en-US" sz="2000" b="0" dirty="0" smtClean="0"/>
              <a:t> </a:t>
            </a:r>
            <a:r>
              <a:rPr lang="en-US" sz="2000" b="0" dirty="0" err="1" smtClean="0"/>
              <a:t>điểm</a:t>
            </a:r>
            <a:r>
              <a:rPr lang="en-US" sz="2000" b="0" dirty="0" smtClean="0"/>
              <a:t> </a:t>
            </a:r>
            <a:r>
              <a:rPr lang="en-US" sz="2000" b="0" dirty="0" err="1" smtClean="0"/>
              <a:t>sau</a:t>
            </a:r>
            <a:r>
              <a:rPr lang="en-US" sz="2000" b="0" dirty="0" smtClean="0"/>
              <a:t>:</a:t>
            </a:r>
          </a:p>
          <a:p>
            <a:pPr lvl="1" algn="just">
              <a:buFont typeface="Wingdings" pitchFamily="2" charset="2"/>
              <a:buChar char="ü"/>
            </a:pP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tập</a:t>
            </a:r>
            <a:r>
              <a:rPr lang="en-US" sz="2000" b="0" dirty="0" smtClean="0"/>
              <a:t> tin </a:t>
            </a:r>
            <a:r>
              <a:rPr lang="en-US" sz="2000" b="0" dirty="0" err="1" smtClean="0"/>
              <a:t>sẽ</a:t>
            </a:r>
            <a:r>
              <a:rPr lang="en-US" sz="2000" b="0" dirty="0" smtClean="0"/>
              <a:t> </a:t>
            </a:r>
            <a:r>
              <a:rPr lang="en-US" sz="2000" b="0" dirty="0" err="1" smtClean="0"/>
              <a:t>mang</a:t>
            </a:r>
            <a:r>
              <a:rPr lang="en-US" sz="2000" b="0" dirty="0" smtClean="0"/>
              <a:t> </a:t>
            </a:r>
            <a:r>
              <a:rPr lang="en-US" sz="2000" b="0" dirty="0" err="1" smtClean="0"/>
              <a:t>quyền</a:t>
            </a:r>
            <a:r>
              <a:rPr lang="en-US" sz="2000" b="0" dirty="0" smtClean="0"/>
              <a:t> </a:t>
            </a:r>
            <a:r>
              <a:rPr lang="en-US" sz="2000" b="0" dirty="0" err="1" smtClean="0"/>
              <a:t>sở</a:t>
            </a:r>
            <a:r>
              <a:rPr lang="en-US" sz="2000" b="0" dirty="0" smtClean="0"/>
              <a:t> </a:t>
            </a:r>
            <a:r>
              <a:rPr lang="en-US" sz="2000" b="0" dirty="0" err="1" smtClean="0"/>
              <a:t>hữu</a:t>
            </a:r>
            <a:r>
              <a:rPr lang="en-US" sz="2000" b="0" dirty="0" smtClean="0"/>
              <a:t> </a:t>
            </a:r>
            <a:r>
              <a:rPr lang="en-US" sz="2000" b="0" dirty="0" err="1" smtClean="0"/>
              <a:t>của</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đích</a:t>
            </a:r>
            <a:r>
              <a:rPr lang="en-US" sz="2000" b="0" dirty="0" smtClean="0"/>
              <a:t>,</a:t>
            </a:r>
          </a:p>
          <a:p>
            <a:pPr lvl="1" algn="just">
              <a:buFont typeface="Wingdings" pitchFamily="2" charset="2"/>
              <a:buChar char="ü"/>
            </a:pPr>
            <a:r>
              <a:rPr lang="en-US" sz="2000" b="0" dirty="0" err="1" smtClean="0"/>
              <a:t>Người</a:t>
            </a:r>
            <a:r>
              <a:rPr lang="en-US" sz="2000" b="0" dirty="0" smtClean="0"/>
              <a:t> </a:t>
            </a:r>
            <a:r>
              <a:rPr lang="en-US" sz="2000" b="0" dirty="0" err="1" smtClean="0"/>
              <a:t>sao</a:t>
            </a:r>
            <a:r>
              <a:rPr lang="en-US" sz="2000" b="0" dirty="0" smtClean="0"/>
              <a:t> </a:t>
            </a:r>
            <a:r>
              <a:rPr lang="en-US" sz="2000" b="0" dirty="0" err="1" smtClean="0"/>
              <a:t>chép</a:t>
            </a:r>
            <a:r>
              <a:rPr lang="en-US" sz="2000" b="0" dirty="0" smtClean="0"/>
              <a:t> </a:t>
            </a:r>
            <a:r>
              <a:rPr lang="en-US" sz="2000" b="0" dirty="0" err="1" smtClean="0"/>
              <a:t>phải</a:t>
            </a:r>
            <a:r>
              <a:rPr lang="en-US" sz="2000" b="0" dirty="0" smtClean="0"/>
              <a:t> </a:t>
            </a:r>
            <a:r>
              <a:rPr lang="en-US" sz="2000" b="0" dirty="0" err="1" smtClean="0"/>
              <a:t>có</a:t>
            </a:r>
            <a:r>
              <a:rPr lang="en-US" sz="2000" b="0" dirty="0" smtClean="0"/>
              <a:t> </a:t>
            </a:r>
            <a:r>
              <a:rPr lang="en-US" sz="2000" b="0" dirty="0" err="1" smtClean="0"/>
              <a:t>quyền</a:t>
            </a:r>
            <a:r>
              <a:rPr lang="en-US" sz="2000" b="0" dirty="0" smtClean="0"/>
              <a:t> Write,</a:t>
            </a:r>
          </a:p>
          <a:p>
            <a:pPr lvl="1" algn="just">
              <a:buFont typeface="Wingdings" pitchFamily="2" charset="2"/>
              <a:buChar char="ü"/>
            </a:pPr>
            <a:r>
              <a:rPr lang="en-US" sz="2000" b="0" dirty="0" err="1" smtClean="0"/>
              <a:t>Người</a:t>
            </a:r>
            <a:r>
              <a:rPr lang="en-US" sz="2000" b="0" dirty="0" smtClean="0"/>
              <a:t> </a:t>
            </a:r>
            <a:r>
              <a:rPr lang="en-US" sz="2000" b="0" dirty="0" err="1" smtClean="0"/>
              <a:t>sao</a:t>
            </a:r>
            <a:r>
              <a:rPr lang="en-US" sz="2000" b="0" dirty="0" smtClean="0"/>
              <a:t> </a:t>
            </a:r>
            <a:r>
              <a:rPr lang="en-US" sz="2000" b="0" dirty="0" err="1" smtClean="0"/>
              <a:t>chép</a:t>
            </a:r>
            <a:r>
              <a:rPr lang="en-US" sz="2000" b="0" dirty="0" smtClean="0"/>
              <a:t> </a:t>
            </a:r>
            <a:r>
              <a:rPr lang="en-US" sz="2000" b="0" dirty="0" err="1" smtClean="0"/>
              <a:t>sẽ</a:t>
            </a:r>
            <a:r>
              <a:rPr lang="en-US" sz="2000" b="0" dirty="0" smtClean="0"/>
              <a:t> </a:t>
            </a:r>
            <a:r>
              <a:rPr lang="en-US" sz="2000" b="0" dirty="0" err="1" smtClean="0"/>
              <a:t>trở</a:t>
            </a:r>
            <a:r>
              <a:rPr lang="en-US" sz="2000" b="0" dirty="0" smtClean="0"/>
              <a:t> </a:t>
            </a:r>
            <a:r>
              <a:rPr lang="en-US" sz="2000" b="0" dirty="0" err="1" smtClean="0"/>
              <a:t>thành</a:t>
            </a:r>
            <a:r>
              <a:rPr lang="en-US" sz="2000" b="0" dirty="0" smtClean="0"/>
              <a:t> CREATOR</a:t>
            </a:r>
          </a:p>
          <a:p>
            <a:pPr lvl="1" algn="just">
              <a:buFont typeface="Wingdings" pitchFamily="2" charset="2"/>
              <a:buChar char="ü"/>
            </a:pPr>
            <a:endParaRPr lang="en-US" sz="2000" b="0" dirty="0" smtClean="0"/>
          </a:p>
          <a:p>
            <a:pPr algn="just"/>
            <a:r>
              <a:rPr lang="en-US" sz="2000" b="0" dirty="0" err="1" smtClean="0"/>
              <a:t>Lưu</a:t>
            </a:r>
            <a:r>
              <a:rPr lang="en-US" sz="2000" b="0" dirty="0" smtClean="0"/>
              <a:t> ý:</a:t>
            </a:r>
          </a:p>
          <a:p>
            <a:pPr algn="just"/>
            <a:r>
              <a:rPr lang="en-US" sz="2000" b="0" dirty="0" err="1" smtClean="0"/>
              <a:t>Khi</a:t>
            </a:r>
            <a:r>
              <a:rPr lang="en-US" sz="2000" b="0" dirty="0" smtClean="0"/>
              <a:t> </a:t>
            </a:r>
            <a:r>
              <a:rPr lang="en-US" sz="2000" b="0" dirty="0" err="1" smtClean="0"/>
              <a:t>sao</a:t>
            </a:r>
            <a:r>
              <a:rPr lang="en-US" sz="2000" b="0" dirty="0" smtClean="0"/>
              <a:t> </a:t>
            </a:r>
            <a:r>
              <a:rPr lang="en-US" sz="2000" b="0" dirty="0" err="1" smtClean="0"/>
              <a:t>chép</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hoặc</a:t>
            </a:r>
            <a:r>
              <a:rPr lang="en-US" sz="2000" b="0" dirty="0" smtClean="0"/>
              <a:t> </a:t>
            </a:r>
            <a:r>
              <a:rPr lang="en-US" sz="2000" b="0" dirty="0" err="1" smtClean="0"/>
              <a:t>tập</a:t>
            </a:r>
            <a:r>
              <a:rPr lang="en-US" sz="2000" b="0" dirty="0" smtClean="0"/>
              <a:t> tin sang volume </a:t>
            </a:r>
            <a:r>
              <a:rPr lang="en-US" sz="2000" b="0" dirty="0" err="1" smtClean="0"/>
              <a:t>sử</a:t>
            </a:r>
            <a:r>
              <a:rPr lang="en-US" sz="2000" b="0" dirty="0" smtClean="0"/>
              <a:t> </a:t>
            </a:r>
            <a:r>
              <a:rPr lang="en-US" sz="2000" b="0" dirty="0" err="1" smtClean="0"/>
              <a:t>dụng</a:t>
            </a:r>
            <a:r>
              <a:rPr lang="en-US" sz="2000" b="0" dirty="0" smtClean="0"/>
              <a:t> FAT, </a:t>
            </a:r>
            <a:r>
              <a:rPr lang="en-US" sz="2000" b="0" dirty="0" err="1" smtClean="0"/>
              <a:t>các</a:t>
            </a:r>
            <a:r>
              <a:rPr lang="en-US" sz="2000" b="0" dirty="0" smtClean="0"/>
              <a:t> </a:t>
            </a:r>
            <a:r>
              <a:rPr lang="en-US" sz="2000" b="0" dirty="0" err="1" smtClean="0"/>
              <a:t>quyền</a:t>
            </a:r>
            <a:r>
              <a:rPr lang="en-US" sz="2000" b="0" dirty="0" smtClean="0"/>
              <a:t> </a:t>
            </a:r>
            <a:r>
              <a:rPr lang="en-US" sz="2000" b="0" dirty="0" err="1" smtClean="0"/>
              <a:t>sở</a:t>
            </a:r>
            <a:r>
              <a:rPr lang="en-US" sz="2000" b="0" dirty="0" smtClean="0"/>
              <a:t> </a:t>
            </a:r>
            <a:r>
              <a:rPr lang="en-US" sz="2000" b="0" dirty="0" err="1" smtClean="0"/>
              <a:t>hữu</a:t>
            </a:r>
            <a:r>
              <a:rPr lang="en-US" sz="2000" b="0" dirty="0" smtClean="0"/>
              <a:t> </a:t>
            </a:r>
            <a:r>
              <a:rPr lang="en-US" sz="2000" b="0" dirty="0" err="1" smtClean="0"/>
              <a:t>sẽ</a:t>
            </a:r>
            <a:r>
              <a:rPr lang="en-US" sz="2000" b="0" dirty="0" smtClean="0"/>
              <a:t> </a:t>
            </a:r>
            <a:r>
              <a:rPr lang="en-US" sz="2000" b="0" dirty="0" err="1" smtClean="0"/>
              <a:t>không</a:t>
            </a:r>
            <a:r>
              <a:rPr lang="en-US" sz="2000" b="0" dirty="0" smtClean="0"/>
              <a:t> </a:t>
            </a:r>
            <a:r>
              <a:rPr lang="en-US" sz="2000" b="0" dirty="0" err="1" smtClean="0"/>
              <a:t>còn</a:t>
            </a:r>
            <a:r>
              <a:rPr lang="en-US" sz="2000" b="0" dirty="0" smtClean="0"/>
              <a:t> </a:t>
            </a:r>
            <a:r>
              <a:rPr lang="en-US" sz="2000" b="0" dirty="0" err="1" smtClean="0"/>
              <a:t>hiệu</a:t>
            </a:r>
            <a:r>
              <a:rPr lang="en-US" sz="2000" b="0" dirty="0" smtClean="0"/>
              <a:t> </a:t>
            </a:r>
            <a:r>
              <a:rPr lang="en-US" sz="2000" b="0" dirty="0" err="1" smtClean="0"/>
              <a:t>lực</a:t>
            </a:r>
            <a:r>
              <a:rPr lang="en-US" sz="2000" b="0" dirty="0" smtClean="0"/>
              <a:t> </a:t>
            </a:r>
            <a:r>
              <a:rPr lang="en-US" sz="2000" b="0" dirty="0" err="1" smtClean="0"/>
              <a:t>vì</a:t>
            </a:r>
            <a:r>
              <a:rPr lang="en-US" sz="2000" b="0" dirty="0" smtClean="0"/>
              <a:t> </a:t>
            </a:r>
            <a:r>
              <a:rPr lang="en-US" sz="2000" b="0" dirty="0" err="1" smtClean="0"/>
              <a:t>hệ</a:t>
            </a:r>
            <a:r>
              <a:rPr lang="en-US" sz="2000" b="0" dirty="0" smtClean="0"/>
              <a:t> </a:t>
            </a:r>
            <a:r>
              <a:rPr lang="en-US" sz="2000" b="0" dirty="0" err="1" smtClean="0"/>
              <a:t>thống</a:t>
            </a:r>
            <a:r>
              <a:rPr lang="en-US" sz="2000" b="0" dirty="0" smtClean="0"/>
              <a:t> </a:t>
            </a:r>
            <a:r>
              <a:rPr lang="en-US" sz="2000" b="0" dirty="0" err="1" smtClean="0"/>
              <a:t>tập</a:t>
            </a:r>
            <a:r>
              <a:rPr lang="en-US" sz="2000" b="0" dirty="0" smtClean="0"/>
              <a:t> tin FAT </a:t>
            </a:r>
            <a:r>
              <a:rPr lang="en-US" sz="2000" b="0" dirty="0" err="1" smtClean="0"/>
              <a:t>không</a:t>
            </a:r>
            <a:r>
              <a:rPr lang="en-US" sz="2000" b="0" dirty="0" smtClean="0"/>
              <a:t> </a:t>
            </a:r>
            <a:r>
              <a:rPr lang="en-US" sz="2000" b="0" dirty="0" err="1" smtClean="0"/>
              <a:t>có</a:t>
            </a:r>
            <a:r>
              <a:rPr lang="en-US" sz="2000" b="0" dirty="0" smtClean="0"/>
              <a:t> </a:t>
            </a:r>
            <a:r>
              <a:rPr lang="en-US" sz="2000" b="0" dirty="0" err="1" smtClean="0"/>
              <a:t>tính</a:t>
            </a:r>
            <a:r>
              <a:rPr lang="en-US" sz="2000" b="0" dirty="0" smtClean="0"/>
              <a:t> </a:t>
            </a:r>
            <a:r>
              <a:rPr lang="en-US" sz="2000" b="0" dirty="0" err="1" smtClean="0"/>
              <a:t>bảo</a:t>
            </a:r>
            <a:r>
              <a:rPr lang="en-US" sz="2000" b="0" dirty="0" smtClean="0"/>
              <a:t> </a:t>
            </a:r>
            <a:r>
              <a:rPr lang="en-US" sz="2000" b="0" dirty="0" err="1" smtClean="0"/>
              <a:t>mật</a:t>
            </a:r>
            <a:r>
              <a:rPr lang="en-US" sz="2000" b="0" dirty="0" smtClean="0"/>
              <a:t>.</a:t>
            </a:r>
          </a:p>
          <a:p>
            <a:pPr lvl="1" algn="just">
              <a:buFont typeface="Wingdings" pitchFamily="2" charset="2"/>
              <a:buNone/>
            </a:pPr>
            <a:r>
              <a:rPr lang="en-US" sz="2000" b="0" dirty="0" smtClean="0"/>
              <a:t> </a:t>
            </a:r>
            <a:endParaRPr lang="en-US" sz="2000" b="0" dirty="0" smtClean="0"/>
          </a:p>
        </p:txBody>
      </p:sp>
    </p:spTree>
    <p:extLst>
      <p:ext uri="{BB962C8B-B14F-4D97-AF65-F5344CB8AC3E}">
        <p14:creationId xmlns:p14="http://schemas.microsoft.com/office/powerpoint/2010/main" val="39397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a:t>
            </a:fld>
            <a:endParaRPr lang="en-US"/>
          </a:p>
        </p:txBody>
      </p:sp>
    </p:spTree>
    <p:extLst>
      <p:ext uri="{BB962C8B-B14F-4D97-AF65-F5344CB8AC3E}">
        <p14:creationId xmlns:p14="http://schemas.microsoft.com/office/powerpoint/2010/main" val="24861348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8C30F6-1A4A-4385-802B-B4FBE4986932}" type="slidenum">
              <a:rPr lang="en-US"/>
              <a:pPr/>
              <a:t>20</a:t>
            </a:fld>
            <a:endParaRPr lang="en-US"/>
          </a:p>
        </p:txBody>
      </p:sp>
      <p:sp>
        <p:nvSpPr>
          <p:cNvPr id="55298"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55299"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55300" name="Rectangle 4"/>
          <p:cNvSpPr>
            <a:spLocks noGrp="1" noRot="1" noChangeAspect="1" noChangeArrowheads="1" noTextEdit="1"/>
          </p:cNvSpPr>
          <p:nvPr>
            <p:ph type="sldImg"/>
          </p:nvPr>
        </p:nvSpPr>
        <p:spPr>
          <a:xfrm>
            <a:off x="1027113" y="611188"/>
            <a:ext cx="4764087" cy="3575050"/>
          </a:xfrm>
          <a:ln/>
        </p:spPr>
      </p:sp>
      <p:sp>
        <p:nvSpPr>
          <p:cNvPr id="55301" name="Rectangle 5"/>
          <p:cNvSpPr>
            <a:spLocks noGrp="1" noChangeArrowheads="1"/>
          </p:cNvSpPr>
          <p:nvPr>
            <p:ph type="body" idx="1"/>
          </p:nvPr>
        </p:nvSpPr>
        <p:spPr>
          <a:xfrm>
            <a:off x="852246" y="4344212"/>
            <a:ext cx="5121193" cy="4682435"/>
          </a:xfrm>
        </p:spPr>
        <p:txBody>
          <a:bodyPr lIns="91285" tIns="45643" rIns="91285" bIns="45643"/>
          <a:lstStyle/>
          <a:p>
            <a:pPr marL="0" lvl="1" algn="just">
              <a:spcAft>
                <a:spcPts val="600"/>
              </a:spcAft>
            </a:pPr>
            <a:r>
              <a:rPr lang="en-US" dirty="0" smtClean="0"/>
              <a:t>Di </a:t>
            </a:r>
            <a:r>
              <a:rPr lang="en-US" dirty="0" err="1" smtClean="0"/>
              <a:t>chuyển</a:t>
            </a:r>
            <a:r>
              <a:rPr lang="en-US" dirty="0" smtClean="0"/>
              <a:t> </a:t>
            </a:r>
            <a:r>
              <a:rPr lang="en-US" dirty="0" err="1" smtClean="0"/>
              <a:t>thư</a:t>
            </a:r>
            <a:r>
              <a:rPr lang="en-US" dirty="0" smtClean="0"/>
              <a:t> </a:t>
            </a:r>
            <a:r>
              <a:rPr lang="en-US" dirty="0" err="1" smtClean="0"/>
              <a:t>mục</a:t>
            </a:r>
            <a:r>
              <a:rPr lang="en-US" dirty="0" smtClean="0"/>
              <a:t>/</a:t>
            </a:r>
            <a:r>
              <a:rPr lang="en-US" dirty="0" err="1" smtClean="0"/>
              <a:t>tập</a:t>
            </a:r>
            <a:r>
              <a:rPr lang="en-US" dirty="0" smtClean="0"/>
              <a:t> tin:</a:t>
            </a:r>
            <a:endParaRPr lang="en-US" sz="2000" dirty="0" smtClean="0"/>
          </a:p>
          <a:p>
            <a:pPr algn="just">
              <a:buFont typeface="Wingdings" pitchFamily="2" charset="2"/>
              <a:buChar char="§"/>
            </a:pPr>
            <a:r>
              <a:rPr lang="en-US" sz="2000" b="0" dirty="0" smtClean="0"/>
              <a:t> </a:t>
            </a:r>
            <a:r>
              <a:rPr lang="en-US" sz="2000" b="0" dirty="0" err="1" smtClean="0"/>
              <a:t>Khi</a:t>
            </a:r>
            <a:r>
              <a:rPr lang="en-US" sz="2000" b="0" dirty="0" smtClean="0"/>
              <a:t> di </a:t>
            </a:r>
            <a:r>
              <a:rPr lang="en-US" sz="2000" b="0" dirty="0" err="1" smtClean="0"/>
              <a:t>chuyển</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a:t>
            </a:r>
            <a:r>
              <a:rPr lang="en-US" sz="2000" b="0" dirty="0" err="1" smtClean="0"/>
              <a:t>tập</a:t>
            </a:r>
            <a:r>
              <a:rPr lang="en-US" sz="2000" b="0" dirty="0" smtClean="0"/>
              <a:t> tin, </a:t>
            </a:r>
            <a:r>
              <a:rPr lang="en-US" sz="2000" b="0" dirty="0" err="1" smtClean="0"/>
              <a:t>quyền</a:t>
            </a:r>
            <a:r>
              <a:rPr lang="en-US" sz="2000" b="0" dirty="0" smtClean="0"/>
              <a:t> </a:t>
            </a:r>
            <a:r>
              <a:rPr lang="en-US" sz="2000" b="0" dirty="0" err="1" smtClean="0"/>
              <a:t>sở</a:t>
            </a:r>
            <a:r>
              <a:rPr lang="en-US" sz="2000" b="0" dirty="0" smtClean="0"/>
              <a:t> </a:t>
            </a:r>
            <a:r>
              <a:rPr lang="en-US" sz="2000" b="0" dirty="0" err="1" smtClean="0"/>
              <a:t>hữu</a:t>
            </a:r>
            <a:r>
              <a:rPr lang="en-US" sz="2000" b="0" dirty="0" smtClean="0"/>
              <a:t> </a:t>
            </a:r>
            <a:r>
              <a:rPr lang="en-US" sz="2000" b="0" dirty="0" err="1" smtClean="0"/>
              <a:t>có</a:t>
            </a:r>
            <a:r>
              <a:rPr lang="en-US" sz="2000" b="0" dirty="0" smtClean="0"/>
              <a:t> </a:t>
            </a:r>
            <a:r>
              <a:rPr lang="en-US" sz="2000" b="0" dirty="0" err="1" smtClean="0"/>
              <a:t>thể</a:t>
            </a:r>
            <a:r>
              <a:rPr lang="en-US" sz="2000" b="0" dirty="0" smtClean="0"/>
              <a:t> </a:t>
            </a:r>
            <a:r>
              <a:rPr lang="en-US" sz="2000" b="0" dirty="0" err="1" smtClean="0"/>
              <a:t>thay</a:t>
            </a:r>
            <a:r>
              <a:rPr lang="en-US" sz="2000" b="0" dirty="0" smtClean="0"/>
              <a:t> </a:t>
            </a:r>
            <a:r>
              <a:rPr lang="en-US" sz="2000" b="0" dirty="0" err="1" smtClean="0"/>
              <a:t>đổi</a:t>
            </a:r>
            <a:r>
              <a:rPr lang="en-US" sz="2000" b="0" dirty="0" smtClean="0"/>
              <a:t> </a:t>
            </a:r>
            <a:r>
              <a:rPr lang="en-US" sz="2000" b="0" dirty="0" err="1" smtClean="0"/>
              <a:t>hoặc</a:t>
            </a:r>
            <a:r>
              <a:rPr lang="en-US" sz="2000" b="0" dirty="0" smtClean="0"/>
              <a:t> </a:t>
            </a:r>
            <a:r>
              <a:rPr lang="en-US" sz="2000" b="0" dirty="0" err="1" smtClean="0"/>
              <a:t>không</a:t>
            </a:r>
            <a:r>
              <a:rPr lang="en-US" sz="2000" b="0" dirty="0" smtClean="0"/>
              <a:t> </a:t>
            </a:r>
            <a:r>
              <a:rPr lang="en-US" sz="2000" b="0" dirty="0" err="1" smtClean="0"/>
              <a:t>thay</a:t>
            </a:r>
            <a:r>
              <a:rPr lang="en-US" sz="2000" b="0" dirty="0" smtClean="0"/>
              <a:t> </a:t>
            </a:r>
            <a:r>
              <a:rPr lang="en-US" sz="2000" b="0" dirty="0" err="1" smtClean="0"/>
              <a:t>đổi</a:t>
            </a:r>
            <a:r>
              <a:rPr lang="en-US" sz="2000" b="0" dirty="0" smtClean="0"/>
              <a:t> </a:t>
            </a:r>
            <a:r>
              <a:rPr lang="en-US" sz="2000" b="0" dirty="0" err="1" smtClean="0"/>
              <a:t>tùy</a:t>
            </a:r>
            <a:r>
              <a:rPr lang="en-US" sz="2000" b="0" dirty="0" smtClean="0"/>
              <a:t> </a:t>
            </a:r>
            <a:r>
              <a:rPr lang="en-US" sz="2000" b="0" dirty="0" err="1" smtClean="0"/>
              <a:t>thuộc</a:t>
            </a:r>
            <a:r>
              <a:rPr lang="en-US" sz="2000" b="0" dirty="0" smtClean="0"/>
              <a:t> </a:t>
            </a:r>
            <a:r>
              <a:rPr lang="en-US" sz="2000" b="0" dirty="0" err="1" smtClean="0"/>
              <a:t>vào</a:t>
            </a:r>
            <a:r>
              <a:rPr lang="en-US" sz="2000" b="0" dirty="0" smtClean="0"/>
              <a:t> </a:t>
            </a:r>
            <a:r>
              <a:rPr lang="en-US" sz="2000" b="0" dirty="0" err="1" smtClean="0"/>
              <a:t>thư</a:t>
            </a:r>
            <a:r>
              <a:rPr lang="en-US" sz="2000" b="0" dirty="0" smtClean="0"/>
              <a:t> </a:t>
            </a:r>
            <a:r>
              <a:rPr lang="en-US" sz="2000" b="0" dirty="0" err="1" smtClean="0"/>
              <a:t>mục</a:t>
            </a:r>
            <a:r>
              <a:rPr lang="en-US" sz="2000" b="0" dirty="0" smtClean="0"/>
              <a:t> </a:t>
            </a:r>
            <a:r>
              <a:rPr lang="en-US" sz="2000" b="0" dirty="0" err="1" smtClean="0"/>
              <a:t>đích</a:t>
            </a:r>
            <a:r>
              <a:rPr lang="en-US" sz="2000" b="0" dirty="0" smtClean="0"/>
              <a:t> </a:t>
            </a:r>
            <a:r>
              <a:rPr lang="en-US" sz="2000" b="0" dirty="0" err="1" smtClean="0"/>
              <a:t>nằm</a:t>
            </a:r>
            <a:r>
              <a:rPr lang="en-US" sz="2000" b="0" dirty="0" smtClean="0"/>
              <a:t> ở </a:t>
            </a:r>
            <a:r>
              <a:rPr lang="en-US" sz="2000" b="0" dirty="0" err="1" smtClean="0"/>
              <a:t>đâu</a:t>
            </a:r>
            <a:endParaRPr lang="en-US" sz="2000" b="0" dirty="0" smtClean="0"/>
          </a:p>
        </p:txBody>
      </p:sp>
    </p:spTree>
    <p:extLst>
      <p:ext uri="{BB962C8B-B14F-4D97-AF65-F5344CB8AC3E}">
        <p14:creationId xmlns:p14="http://schemas.microsoft.com/office/powerpoint/2010/main" val="399352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DC0FEE-EC10-4F6E-BFCA-0582AEEBC7DD}" type="slidenum">
              <a:rPr lang="en-US"/>
              <a:pPr/>
              <a:t>21</a:t>
            </a:fld>
            <a:endParaRPr lang="en-US"/>
          </a:p>
        </p:txBody>
      </p:sp>
      <p:sp>
        <p:nvSpPr>
          <p:cNvPr id="76802" name="Rectangle 2"/>
          <p:cNvSpPr>
            <a:spLocks noGrp="1" noRot="1" noChangeAspect="1" noChangeArrowheads="1" noTextEdit="1"/>
          </p:cNvSpPr>
          <p:nvPr>
            <p:ph type="sldImg"/>
          </p:nvPr>
        </p:nvSpPr>
        <p:spPr bwMode="auto">
          <a:xfrm>
            <a:off x="919163" y="746125"/>
            <a:ext cx="4967287" cy="3727450"/>
          </a:xfrm>
          <a:prstGeom prst="rect">
            <a:avLst/>
          </a:prstGeom>
          <a:solidFill>
            <a:srgbClr val="FFFFFF"/>
          </a:solidFill>
          <a:ln>
            <a:solidFill>
              <a:srgbClr val="000000"/>
            </a:solidFill>
            <a:miter lim="800000"/>
            <a:headEnd/>
            <a:tailEnd/>
          </a:ln>
        </p:spPr>
      </p:sp>
      <p:sp>
        <p:nvSpPr>
          <p:cNvPr id="76803" name="Rectangle 3"/>
          <p:cNvSpPr>
            <a:spLocks noGrp="1" noChangeArrowheads="1"/>
          </p:cNvSpPr>
          <p:nvPr>
            <p:ph type="body" idx="1"/>
          </p:nvPr>
        </p:nvSpPr>
        <p:spPr bwMode="auto">
          <a:xfrm>
            <a:off x="907827" y="4721526"/>
            <a:ext cx="4989959" cy="4471683"/>
          </a:xfrm>
          <a:prstGeom prst="rect">
            <a:avLst/>
          </a:prstGeom>
          <a:solidFill>
            <a:srgbClr val="FFFFFF"/>
          </a:solidFill>
          <a:ln>
            <a:solidFill>
              <a:srgbClr val="000000"/>
            </a:solidFill>
            <a:miter lim="800000"/>
            <a:headEnd/>
            <a:tailEnd/>
          </a:ln>
        </p:spPr>
        <p:txBody>
          <a:bodyPr lIns="93031" tIns="46516" rIns="93031" bIns="46516">
            <a:normAutofit fontScale="85000" lnSpcReduction="10000"/>
          </a:bodyPr>
          <a:lstStyle/>
          <a:p>
            <a:pPr marL="0" marR="0" lvl="0" indent="0" algn="just" defTabSz="914400" rtl="0" eaLnBrk="1" fontAlgn="base" latinLnBrk="0" hangingPunct="1">
              <a:lnSpc>
                <a:spcPct val="100000"/>
              </a:lnSpc>
              <a:spcBef>
                <a:spcPts val="600"/>
              </a:spcBef>
              <a:spcAft>
                <a:spcPts val="600"/>
              </a:spcAft>
              <a:buClrTx/>
              <a:buSzTx/>
              <a:buFontTx/>
              <a:buNone/>
              <a:tabLst/>
            </a:pPr>
            <a:r>
              <a:rPr kumimoji="0" lang="en-US" sz="1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Trường</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hợp</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 </a:t>
            </a:r>
            <a:r>
              <a:rPr kumimoji="0" lang="en-US" sz="1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chuyển</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cùng</a:t>
            </a:r>
            <a:r>
              <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volume NTFS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Người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thực</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hiện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lệnh</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chuyển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phải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quyền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Write</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thư</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mục</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đích</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Người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thực</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hiện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lệnh</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chuyển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phải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có</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quyền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Modify</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thư</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mục</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nguồn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vì</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nguồn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sẽ</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được</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xóa</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sau</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chuyển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Người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sở</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hữu</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trên</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thư</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mục</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tập</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tin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không</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thay</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đổi</a:t>
            </a:r>
            <a:r>
              <a:rPr kumimoji="0" lang="en-US" sz="1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ts val="600"/>
              </a:spcBef>
              <a:spcAft>
                <a:spcPts val="600"/>
              </a:spcAft>
              <a:buClrTx/>
              <a:buSzTx/>
              <a:buFontTx/>
              <a:buNone/>
              <a:tabLst/>
            </a:pPr>
            <a:r>
              <a:rPr lang="en-US" sz="2000" dirty="0" err="1" smtClean="0">
                <a:latin typeface="Arial" pitchFamily="34" charset="0"/>
                <a:ea typeface="Times New Roman" pitchFamily="18" charset="0"/>
                <a:cs typeface="Arial" pitchFamily="34" charset="0"/>
              </a:rPr>
              <a:t>Trường</a:t>
            </a:r>
            <a:r>
              <a:rPr lang="en-US" sz="2000" dirty="0" smtClean="0">
                <a:latin typeface="Arial" pitchFamily="34" charset="0"/>
                <a:ea typeface="Times New Roman" pitchFamily="18" charset="0"/>
                <a:cs typeface="Arial" pitchFamily="34" charset="0"/>
              </a:rPr>
              <a:t> </a:t>
            </a:r>
            <a:r>
              <a:rPr lang="en-US" sz="2000" dirty="0" err="1" smtClean="0">
                <a:latin typeface="Arial" pitchFamily="34" charset="0"/>
                <a:ea typeface="Times New Roman" pitchFamily="18" charset="0"/>
                <a:cs typeface="Arial" pitchFamily="34" charset="0"/>
              </a:rPr>
              <a:t>hợp</a:t>
            </a:r>
            <a:r>
              <a:rPr lang="en-US" sz="2000" dirty="0" smtClean="0">
                <a:latin typeface="Arial" pitchFamily="34" charset="0"/>
                <a:ea typeface="Times New Roman" pitchFamily="18" charset="0"/>
                <a:cs typeface="Arial" pitchFamily="34" charset="0"/>
              </a:rPr>
              <a:t> di </a:t>
            </a:r>
            <a:r>
              <a:rPr lang="en-US" sz="2000" dirty="0" err="1" smtClean="0">
                <a:latin typeface="Arial" pitchFamily="34" charset="0"/>
                <a:ea typeface="Times New Roman" pitchFamily="18" charset="0"/>
                <a:cs typeface="Arial" pitchFamily="34" charset="0"/>
              </a:rPr>
              <a:t>chuyển</a:t>
            </a:r>
            <a:r>
              <a:rPr lang="en-US" sz="2000" dirty="0" smtClean="0">
                <a:latin typeface="Arial" pitchFamily="34" charset="0"/>
                <a:ea typeface="Times New Roman" pitchFamily="18" charset="0"/>
                <a:cs typeface="Arial" pitchFamily="34" charset="0"/>
              </a:rPr>
              <a:t> sang volume NTFS </a:t>
            </a:r>
            <a:r>
              <a:rPr lang="en-US" sz="2000" dirty="0" err="1" smtClean="0">
                <a:latin typeface="Arial" pitchFamily="34" charset="0"/>
                <a:ea typeface="Times New Roman" pitchFamily="18" charset="0"/>
                <a:cs typeface="Arial" pitchFamily="34" charset="0"/>
              </a:rPr>
              <a:t>khác</a:t>
            </a:r>
            <a:endParaRPr lang="en-US" sz="2000" dirty="0" smtClean="0">
              <a:latin typeface="Arial" pitchFamily="34" charset="0"/>
              <a:ea typeface="Times New Roman" pitchFamily="18" charset="0"/>
              <a:cs typeface="Arial" pitchFamily="34" charset="0"/>
            </a:endParaRP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lang="en-US" sz="2000" b="0" dirty="0" err="1" smtClean="0">
                <a:latin typeface="Arial" pitchFamily="34" charset="0"/>
                <a:ea typeface="Times New Roman" pitchFamily="18" charset="0"/>
                <a:cs typeface="Arial" pitchFamily="34" charset="0"/>
              </a:rPr>
              <a:t>Tập</a:t>
            </a:r>
            <a:r>
              <a:rPr lang="en-US" sz="2000" b="0" dirty="0" smtClean="0">
                <a:latin typeface="Arial" pitchFamily="34" charset="0"/>
                <a:ea typeface="Times New Roman" pitchFamily="18" charset="0"/>
                <a:cs typeface="Arial" pitchFamily="34" charset="0"/>
              </a:rPr>
              <a:t> tin/</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sẽ</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thừa</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kế</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sở</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hữu</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trên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đích</a:t>
            </a:r>
            <a:r>
              <a:rPr lang="en-US" sz="2000" b="0" dirty="0" smtClean="0">
                <a:latin typeface="Arial" pitchFamily="34" charset="0"/>
                <a:ea typeface="Times New Roman" pitchFamily="18" charset="0"/>
                <a:cs typeface="Arial" pitchFamily="34" charset="0"/>
              </a:rPr>
              <a:t>,</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lang="en-US" sz="2000" b="0" dirty="0" err="1" smtClean="0">
                <a:latin typeface="Arial" pitchFamily="34" charset="0"/>
                <a:ea typeface="Times New Roman" pitchFamily="18" charset="0"/>
                <a:cs typeface="Arial" pitchFamily="34" charset="0"/>
              </a:rPr>
              <a:t>Người</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thực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hiện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lệnh</a:t>
            </a:r>
            <a:r>
              <a:rPr lang="en-US" sz="2000" b="0" dirty="0" smtClean="0">
                <a:latin typeface="Arial" pitchFamily="34" charset="0"/>
                <a:ea typeface="Times New Roman" pitchFamily="18" charset="0"/>
                <a:cs typeface="Arial" pitchFamily="34" charset="0"/>
              </a:rPr>
              <a:t> di </a:t>
            </a:r>
            <a:r>
              <a:rPr lang="en-US" sz="2000" b="0" dirty="0" err="1" smtClean="0">
                <a:latin typeface="Arial" pitchFamily="34" charset="0"/>
                <a:ea typeface="Times New Roman" pitchFamily="18" charset="0"/>
                <a:cs typeface="Arial" pitchFamily="34" charset="0"/>
              </a:rPr>
              <a:t>chuyển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phải</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có</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a:t>
            </a:r>
            <a:r>
              <a:rPr lang="en-US" sz="2000" dirty="0" smtClean="0">
                <a:latin typeface="Arial" pitchFamily="34" charset="0"/>
                <a:ea typeface="Times New Roman" pitchFamily="18" charset="0"/>
                <a:cs typeface="Arial" pitchFamily="34" charset="0"/>
              </a:rPr>
              <a:t>Write</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trên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đích</a:t>
            </a:r>
            <a:r>
              <a:rPr lang="en-US" sz="2000" b="0" dirty="0" smtClean="0">
                <a:latin typeface="Arial" pitchFamily="34" charset="0"/>
                <a:ea typeface="Times New Roman" pitchFamily="18" charset="0"/>
                <a:cs typeface="Arial" pitchFamily="34" charset="0"/>
              </a:rPr>
              <a:t>,</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lang="en-US" sz="2000" b="0" dirty="0" err="1" smtClean="0">
                <a:latin typeface="Arial" pitchFamily="34" charset="0"/>
                <a:ea typeface="Times New Roman" pitchFamily="18" charset="0"/>
                <a:cs typeface="Arial" pitchFamily="34" charset="0"/>
              </a:rPr>
              <a:t>Người</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thực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hiện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lệnh</a:t>
            </a:r>
            <a:r>
              <a:rPr lang="en-US" sz="2000" b="0" dirty="0" smtClean="0">
                <a:latin typeface="Arial" pitchFamily="34" charset="0"/>
                <a:ea typeface="Times New Roman" pitchFamily="18" charset="0"/>
                <a:cs typeface="Arial" pitchFamily="34" charset="0"/>
              </a:rPr>
              <a:t> di </a:t>
            </a:r>
            <a:r>
              <a:rPr lang="en-US" sz="2000" b="0" dirty="0" err="1" smtClean="0">
                <a:latin typeface="Arial" pitchFamily="34" charset="0"/>
                <a:ea typeface="Times New Roman" pitchFamily="18" charset="0"/>
                <a:cs typeface="Arial" pitchFamily="34" charset="0"/>
              </a:rPr>
              <a:t>chuyển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phải</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có</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a:t>
            </a:r>
            <a:r>
              <a:rPr lang="en-US" sz="2000" dirty="0" smtClean="0">
                <a:latin typeface="Arial" pitchFamily="34" charset="0"/>
                <a:ea typeface="Times New Roman" pitchFamily="18" charset="0"/>
                <a:cs typeface="Arial" pitchFamily="34" charset="0"/>
              </a:rPr>
              <a:t>Modify</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trên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nguồn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vì</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nguồn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sẽ</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được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xóa</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sau</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khi</a:t>
            </a:r>
            <a:r>
              <a:rPr lang="en-US" sz="2000" b="0" dirty="0" smtClean="0">
                <a:latin typeface="Arial" pitchFamily="34" charset="0"/>
                <a:ea typeface="Times New Roman" pitchFamily="18" charset="0"/>
                <a:cs typeface="Arial" pitchFamily="34" charset="0"/>
              </a:rPr>
              <a:t> di </a:t>
            </a:r>
            <a:r>
              <a:rPr lang="en-US" sz="2000" b="0" dirty="0" err="1" smtClean="0">
                <a:latin typeface="Arial" pitchFamily="34" charset="0"/>
                <a:ea typeface="Times New Roman" pitchFamily="18" charset="0"/>
                <a:cs typeface="Arial" pitchFamily="34" charset="0"/>
              </a:rPr>
              <a:t>chuyển</a:t>
            </a:r>
            <a:r>
              <a:rPr lang="en-US" sz="2000" b="0" dirty="0" smtClean="0">
                <a:latin typeface="Arial" pitchFamily="34" charset="0"/>
                <a:ea typeface="Times New Roman" pitchFamily="18" charset="0"/>
                <a:cs typeface="Arial" pitchFamily="34" charset="0"/>
              </a:rPr>
              <a:t>,</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r>
              <a:rPr lang="en-US" sz="2000" b="0" dirty="0" err="1" smtClean="0">
                <a:latin typeface="Arial" pitchFamily="34" charset="0"/>
                <a:ea typeface="Times New Roman" pitchFamily="18" charset="0"/>
                <a:cs typeface="Arial" pitchFamily="34" charset="0"/>
              </a:rPr>
              <a:t>Người</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thực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hiện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lệnh</a:t>
            </a:r>
            <a:r>
              <a:rPr lang="en-US" sz="2000" b="0" dirty="0" smtClean="0">
                <a:latin typeface="Arial" pitchFamily="34" charset="0"/>
                <a:ea typeface="Times New Roman" pitchFamily="18" charset="0"/>
                <a:cs typeface="Arial" pitchFamily="34" charset="0"/>
              </a:rPr>
              <a:t> di </a:t>
            </a:r>
            <a:r>
              <a:rPr lang="en-US" sz="2000" b="0" dirty="0" err="1" smtClean="0">
                <a:latin typeface="Arial" pitchFamily="34" charset="0"/>
                <a:ea typeface="Times New Roman" pitchFamily="18" charset="0"/>
                <a:cs typeface="Arial" pitchFamily="34" charset="0"/>
              </a:rPr>
              <a:t>chuyển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sẽ</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trở</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thành</a:t>
            </a:r>
            <a:r>
              <a:rPr lang="en-US" sz="2000" b="0" dirty="0" smtClean="0">
                <a:latin typeface="Arial" pitchFamily="34" charset="0"/>
                <a:ea typeface="Times New Roman" pitchFamily="18" charset="0"/>
                <a:cs typeface="Arial" pitchFamily="34" charset="0"/>
              </a:rPr>
              <a:t> CREATOR OWNER </a:t>
            </a:r>
            <a:r>
              <a:rPr lang="en-US" sz="2000" b="0" dirty="0" err="1" smtClean="0">
                <a:latin typeface="Arial" pitchFamily="34" charset="0"/>
                <a:ea typeface="Times New Roman" pitchFamily="18" charset="0"/>
                <a:cs typeface="Arial" pitchFamily="34" charset="0"/>
              </a:rPr>
              <a:t>của</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a:t>
            </a:r>
            <a:r>
              <a:rPr lang="en-US" sz="2000" b="0" dirty="0" err="1" smtClean="0">
                <a:latin typeface="Arial" pitchFamily="34" charset="0"/>
                <a:ea typeface="Times New Roman" pitchFamily="18" charset="0"/>
                <a:cs typeface="Arial" pitchFamily="34" charset="0"/>
              </a:rPr>
              <a:t>tập</a:t>
            </a:r>
            <a:r>
              <a:rPr lang="en-US" sz="2000" b="0" dirty="0" smtClean="0">
                <a:latin typeface="Arial" pitchFamily="34" charset="0"/>
                <a:ea typeface="Times New Roman" pitchFamily="18" charset="0"/>
                <a:cs typeface="Arial" pitchFamily="34" charset="0"/>
              </a:rPr>
              <a:t> tin. </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err="1" smtClean="0">
                <a:latin typeface="Arial" pitchFamily="34" charset="0"/>
                <a:ea typeface="Times New Roman" pitchFamily="18" charset="0"/>
                <a:cs typeface="Arial" pitchFamily="34" charset="0"/>
              </a:rPr>
              <a:t>Lưu</a:t>
            </a:r>
            <a:r>
              <a:rPr lang="en-US" sz="2000" dirty="0" smtClean="0">
                <a:latin typeface="Arial" pitchFamily="34" charset="0"/>
                <a:ea typeface="Times New Roman" pitchFamily="18" charset="0"/>
                <a:cs typeface="Arial" pitchFamily="34" charset="0"/>
              </a:rPr>
              <a:t> ý:</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b="0" dirty="0" err="1" smtClean="0">
                <a:latin typeface="Arial" pitchFamily="34" charset="0"/>
                <a:ea typeface="Times New Roman" pitchFamily="18" charset="0"/>
                <a:cs typeface="Arial" pitchFamily="34" charset="0"/>
              </a:rPr>
              <a:t>Khi</a:t>
            </a:r>
            <a:r>
              <a:rPr lang="en-US" sz="2000" b="0" dirty="0" smtClean="0">
                <a:latin typeface="Arial" pitchFamily="34" charset="0"/>
                <a:ea typeface="Times New Roman" pitchFamily="18" charset="0"/>
                <a:cs typeface="Arial" pitchFamily="34" charset="0"/>
              </a:rPr>
              <a:t> di </a:t>
            </a:r>
            <a:r>
              <a:rPr lang="en-US" sz="2000" b="0" dirty="0" err="1" smtClean="0">
                <a:latin typeface="Arial" pitchFamily="34" charset="0"/>
                <a:ea typeface="Times New Roman" pitchFamily="18" charset="0"/>
                <a:cs typeface="Arial" pitchFamily="34" charset="0"/>
              </a:rPr>
              <a:t>chuyển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thư</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mục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hoặc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tập</a:t>
            </a:r>
            <a:r>
              <a:rPr lang="en-US" sz="2000" b="0" dirty="0" smtClean="0">
                <a:latin typeface="Arial" pitchFamily="34" charset="0"/>
                <a:ea typeface="Times New Roman" pitchFamily="18" charset="0"/>
                <a:cs typeface="Arial" pitchFamily="34" charset="0"/>
              </a:rPr>
              <a:t> tin sang volume </a:t>
            </a:r>
            <a:r>
              <a:rPr lang="en-US" sz="2000" b="0" dirty="0" err="1" smtClean="0">
                <a:latin typeface="Arial" pitchFamily="34" charset="0"/>
                <a:ea typeface="Times New Roman" pitchFamily="18" charset="0"/>
                <a:cs typeface="Arial" pitchFamily="34" charset="0"/>
              </a:rPr>
              <a:t>sử</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dụng</a:t>
            </a:r>
            <a:r>
              <a:rPr lang="en-US" sz="2000" b="0" dirty="0" smtClean="0">
                <a:latin typeface="Arial" pitchFamily="34" charset="0"/>
                <a:ea typeface="Times New Roman" pitchFamily="18" charset="0"/>
                <a:cs typeface="Arial" pitchFamily="34" charset="0"/>
              </a:rPr>
              <a:t> FAT, </a:t>
            </a:r>
            <a:r>
              <a:rPr lang="en-US" sz="2000" b="0" dirty="0" err="1" smtClean="0">
                <a:latin typeface="Arial" pitchFamily="34" charset="0"/>
                <a:ea typeface="Times New Roman" pitchFamily="18" charset="0"/>
                <a:cs typeface="Arial" pitchFamily="34" charset="0"/>
              </a:rPr>
              <a:t>các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quyền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sở</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hữu</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sẽ</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không</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còn</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hiệu</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lực</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vì</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hệ</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thống</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tập</a:t>
            </a:r>
            <a:r>
              <a:rPr lang="en-US" sz="2000" b="0" dirty="0" smtClean="0">
                <a:latin typeface="Arial" pitchFamily="34" charset="0"/>
                <a:ea typeface="Times New Roman" pitchFamily="18" charset="0"/>
                <a:cs typeface="Arial" pitchFamily="34" charset="0"/>
              </a:rPr>
              <a:t> tin FAT </a:t>
            </a:r>
            <a:r>
              <a:rPr lang="en-US" sz="2000" b="0" dirty="0" err="1" smtClean="0">
                <a:latin typeface="Arial" pitchFamily="34" charset="0"/>
                <a:ea typeface="Times New Roman" pitchFamily="18" charset="0"/>
                <a:cs typeface="Arial" pitchFamily="34" charset="0"/>
              </a:rPr>
              <a:t>không</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có</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tính</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bảo</a:t>
            </a:r>
            <a:r>
              <a:rPr lang="en-US" sz="2000" b="0" dirty="0" smtClean="0">
                <a:latin typeface="Arial" pitchFamily="34" charset="0"/>
                <a:ea typeface="Times New Roman" pitchFamily="18" charset="0"/>
                <a:cs typeface="Arial" pitchFamily="34" charset="0"/>
              </a:rPr>
              <a:t> </a:t>
            </a:r>
            <a:r>
              <a:rPr lang="en-US" sz="2000" b="0" dirty="0" err="1" smtClean="0">
                <a:latin typeface="Arial" pitchFamily="34" charset="0"/>
                <a:ea typeface="Times New Roman" pitchFamily="18" charset="0"/>
                <a:cs typeface="Arial" pitchFamily="34" charset="0"/>
              </a:rPr>
              <a:t>mật</a:t>
            </a:r>
            <a:r>
              <a:rPr lang="en-US" sz="2000" b="0" dirty="0" smtClean="0">
                <a:latin typeface="Arial" pitchFamily="34" charset="0"/>
                <a:ea typeface="Times New Roman" pitchFamily="18" charset="0"/>
                <a:cs typeface="Arial" pitchFamily="34" charset="0"/>
              </a:rPr>
              <a:t>. </a:t>
            </a:r>
          </a:p>
          <a:p>
            <a:pPr marR="0" lvl="1" indent="-176213" algn="just" defTabSz="914400" rtl="0" eaLnBrk="0" fontAlgn="base" latinLnBrk="0" hangingPunct="0">
              <a:lnSpc>
                <a:spcPct val="100000"/>
              </a:lnSpc>
              <a:spcBef>
                <a:spcPct val="0"/>
              </a:spcBef>
              <a:spcAft>
                <a:spcPct val="0"/>
              </a:spcAft>
              <a:buClrTx/>
              <a:buSzTx/>
              <a:buFont typeface="Symbol" pitchFamily="18" charset="2"/>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28167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smtClean="0">
                <a:solidFill>
                  <a:schemeClr val="tx1"/>
                </a:solidFill>
                <a:effectLst/>
                <a:latin typeface="+mn-lt"/>
                <a:ea typeface="+mn-ea"/>
                <a:cs typeface="+mn-cs"/>
              </a:rPr>
              <a:t>Read</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err="1" smtClean="0">
                <a:solidFill>
                  <a:schemeClr val="tx1"/>
                </a:solidFill>
                <a:effectLst/>
                <a:latin typeface="+mn-lt"/>
                <a:ea typeface="+mn-ea"/>
                <a:cs typeface="+mn-cs"/>
              </a:rPr>
              <a:t>Xem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thư</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mục</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err="1" smtClean="0">
                <a:solidFill>
                  <a:schemeClr val="tx1"/>
                </a:solidFill>
                <a:effectLst/>
                <a:latin typeface="+mn-lt"/>
                <a:ea typeface="+mn-ea"/>
                <a:cs typeface="+mn-cs"/>
              </a:rPr>
              <a:t>Đọc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nội</a:t>
            </a:r>
            <a:r>
              <a:rPr lang="en-US" sz="1200" b="0" i="0" u="none" strike="noStrike" kern="1200" dirty="0" smtClean="0">
                <a:solidFill>
                  <a:schemeClr val="tx1"/>
                </a:solidFill>
                <a:effectLst/>
                <a:latin typeface="+mn-lt"/>
                <a:ea typeface="+mn-ea"/>
                <a:cs typeface="+mn-cs"/>
              </a:rPr>
              <a:t> dung </a:t>
            </a:r>
            <a:r>
              <a:rPr lang="en-US" sz="1200" b="0" i="0" u="none" strike="noStrike" kern="1200" dirty="0" err="1" smtClean="0">
                <a:solidFill>
                  <a:schemeClr val="tx1"/>
                </a:solidFill>
                <a:effectLst/>
                <a:latin typeface="+mn-lt"/>
                <a:ea typeface="+mn-ea"/>
                <a:cs typeface="+mn-cs"/>
              </a:rPr>
              <a:t>tập</a:t>
            </a:r>
            <a:r>
              <a:rPr lang="en-US" sz="1200" b="0" i="0" u="none" strike="noStrike" kern="1200" dirty="0" smtClean="0">
                <a:solidFill>
                  <a:schemeClr val="tx1"/>
                </a:solidFill>
                <a:effectLst/>
                <a:latin typeface="+mn-lt"/>
                <a:ea typeface="+mn-ea"/>
                <a:cs typeface="+mn-cs"/>
              </a:rPr>
              <a:t> tin,</a:t>
            </a:r>
          </a:p>
          <a:p>
            <a:pPr rtl="0" eaLnBrk="1" fontAlgn="t" latinLnBrk="0" hangingPunct="1"/>
            <a:r>
              <a:rPr lang="en-US" sz="1200" b="0" i="0" u="none" strike="noStrike" kern="1200" dirty="0" err="1" smtClean="0">
                <a:solidFill>
                  <a:schemeClr val="tx1"/>
                </a:solidFill>
                <a:effectLst/>
                <a:latin typeface="+mn-lt"/>
                <a:ea typeface="+mn-ea"/>
                <a:cs typeface="+mn-cs"/>
              </a:rPr>
              <a:t>Xem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tính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thư</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mục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tập</a:t>
            </a:r>
            <a:r>
              <a:rPr lang="en-US" sz="1200" b="0" i="0" u="none" strike="noStrike" kern="1200" dirty="0" smtClean="0">
                <a:solidFill>
                  <a:schemeClr val="tx1"/>
                </a:solidFill>
                <a:effectLst/>
                <a:latin typeface="+mn-lt"/>
                <a:ea typeface="+mn-ea"/>
                <a:cs typeface="+mn-cs"/>
              </a:rPr>
              <a:t> tin,</a:t>
            </a:r>
          </a:p>
          <a:p>
            <a:pPr rtl="0" eaLnBrk="1" fontAlgn="t" latinLnBrk="0" hangingPunct="1"/>
            <a:r>
              <a:rPr lang="en-US" sz="1200" b="0" i="0" u="none" strike="noStrike" kern="1200" dirty="0" err="1" smtClean="0">
                <a:solidFill>
                  <a:schemeClr val="tx1"/>
                </a:solidFill>
                <a:effectLst/>
                <a:latin typeface="+mn-lt"/>
                <a:ea typeface="+mn-ea"/>
                <a:cs typeface="+mn-cs"/>
              </a:rPr>
              <a:t>Thực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chương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trình</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1" i="0" u="none" strike="noStrike" kern="1200" dirty="0" smtClean="0">
                <a:solidFill>
                  <a:schemeClr val="tx1"/>
                </a:solidFill>
                <a:effectLst/>
                <a:latin typeface="+mn-lt"/>
                <a:ea typeface="+mn-ea"/>
                <a:cs typeface="+mn-cs"/>
              </a:rPr>
              <a:t>Change</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 Read </a:t>
            </a:r>
            <a:r>
              <a:rPr lang="en-US" sz="1200" b="0" i="0" u="none" strike="noStrike" kern="1200" dirty="0" err="1" smtClean="0">
                <a:solidFill>
                  <a:schemeClr val="tx1"/>
                </a:solidFill>
                <a:effectLst/>
                <a:latin typeface="+mn-lt"/>
                <a:ea typeface="+mn-ea"/>
                <a:cs typeface="+mn-cs"/>
              </a:rPr>
              <a:t>và</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err="1" smtClean="0">
                <a:solidFill>
                  <a:schemeClr val="tx1"/>
                </a:solidFill>
                <a:effectLst/>
                <a:latin typeface="+mn-lt"/>
                <a:ea typeface="+mn-ea"/>
                <a:cs typeface="+mn-cs"/>
              </a:rPr>
              <a:t>Tạo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thư</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mục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tập</a:t>
            </a:r>
            <a:r>
              <a:rPr lang="en-US" sz="1200" b="0" i="0" u="none" strike="noStrike" kern="1200" dirty="0" smtClean="0">
                <a:solidFill>
                  <a:schemeClr val="tx1"/>
                </a:solidFill>
                <a:effectLst/>
                <a:latin typeface="+mn-lt"/>
                <a:ea typeface="+mn-ea"/>
                <a:cs typeface="+mn-cs"/>
              </a:rPr>
              <a:t> tin, </a:t>
            </a:r>
          </a:p>
          <a:p>
            <a:pPr rtl="0" eaLnBrk="1" fontAlgn="t" latinLnBrk="0" hangingPunct="1"/>
            <a:r>
              <a:rPr lang="en-US" sz="1200" b="0" i="0" u="none" strike="noStrike" kern="1200" dirty="0" err="1" smtClean="0">
                <a:solidFill>
                  <a:schemeClr val="tx1"/>
                </a:solidFill>
                <a:effectLst/>
                <a:latin typeface="+mn-lt"/>
                <a:ea typeface="+mn-ea"/>
                <a:cs typeface="+mn-cs"/>
              </a:rPr>
              <a:t>Sửa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đổi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nội</a:t>
            </a:r>
            <a:r>
              <a:rPr lang="en-US" sz="1200" b="0" i="0" u="none" strike="noStrike" kern="1200" dirty="0" smtClean="0">
                <a:solidFill>
                  <a:schemeClr val="tx1"/>
                </a:solidFill>
                <a:effectLst/>
                <a:latin typeface="+mn-lt"/>
                <a:ea typeface="+mn-ea"/>
                <a:cs typeface="+mn-cs"/>
              </a:rPr>
              <a:t> dung </a:t>
            </a:r>
            <a:r>
              <a:rPr lang="en-US" sz="1200" b="0" i="0" u="none" strike="noStrike" kern="1200" dirty="0" err="1" smtClean="0">
                <a:solidFill>
                  <a:schemeClr val="tx1"/>
                </a:solidFill>
                <a:effectLst/>
                <a:latin typeface="+mn-lt"/>
                <a:ea typeface="+mn-ea"/>
                <a:cs typeface="+mn-cs"/>
              </a:rPr>
              <a:t>tập</a:t>
            </a:r>
            <a:r>
              <a:rPr lang="en-US" sz="1200" b="0" i="0" u="none" strike="noStrike" kern="1200" dirty="0" smtClean="0">
                <a:solidFill>
                  <a:schemeClr val="tx1"/>
                </a:solidFill>
                <a:effectLst/>
                <a:latin typeface="+mn-lt"/>
                <a:ea typeface="+mn-ea"/>
                <a:cs typeface="+mn-cs"/>
              </a:rPr>
              <a:t> tin, </a:t>
            </a:r>
          </a:p>
          <a:p>
            <a:pPr rtl="0" eaLnBrk="1" fontAlgn="t" latinLnBrk="0" hangingPunct="1"/>
            <a:r>
              <a:rPr lang="en-US" sz="1200" b="0" i="0" u="none" strike="noStrike" kern="1200" dirty="0" err="1" smtClean="0">
                <a:solidFill>
                  <a:schemeClr val="tx1"/>
                </a:solidFill>
                <a:effectLst/>
                <a:latin typeface="+mn-lt"/>
                <a:ea typeface="+mn-ea"/>
                <a:cs typeface="+mn-cs"/>
              </a:rPr>
              <a:t>Thay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đổi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tính</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err="1" smtClean="0">
                <a:solidFill>
                  <a:schemeClr val="tx1"/>
                </a:solidFill>
                <a:effectLst/>
                <a:latin typeface="+mn-lt"/>
                <a:ea typeface="+mn-ea"/>
                <a:cs typeface="+mn-cs"/>
              </a:rPr>
              <a:t>Xóa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thư</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mục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tập</a:t>
            </a:r>
            <a:r>
              <a:rPr lang="en-US" sz="1200" b="0" i="0" u="none" strike="noStrike" kern="1200" dirty="0" smtClean="0">
                <a:solidFill>
                  <a:schemeClr val="tx1"/>
                </a:solidFill>
                <a:effectLst/>
                <a:latin typeface="+mn-lt"/>
                <a:ea typeface="+mn-ea"/>
                <a:cs typeface="+mn-cs"/>
              </a:rPr>
              <a:t> tin</a:t>
            </a:r>
          </a:p>
          <a:p>
            <a:pPr rtl="0" eaLnBrk="1" fontAlgn="t" latinLnBrk="0" hangingPunct="1"/>
            <a:r>
              <a:rPr lang="en-US" sz="1200" b="1" i="0" u="none" strike="noStrike" kern="1200" dirty="0" smtClean="0">
                <a:solidFill>
                  <a:schemeClr val="tx1"/>
                </a:solidFill>
                <a:effectLst/>
                <a:latin typeface="+mn-lt"/>
                <a:ea typeface="+mn-ea"/>
                <a:cs typeface="+mn-cs"/>
              </a:rPr>
              <a:t>Full Control</a:t>
            </a:r>
            <a:endParaRPr lang="en-US" sz="1200" b="0" i="0" u="none" strike="noStrike" kern="1200" dirty="0" smtClean="0">
              <a:solidFill>
                <a:schemeClr val="tx1"/>
              </a:solidFill>
              <a:effectLst/>
              <a:latin typeface="+mn-lt"/>
              <a:ea typeface="+mn-ea"/>
              <a:cs typeface="+mn-cs"/>
            </a:endParaRPr>
          </a:p>
          <a:p>
            <a:pPr rtl="0" eaLnBrk="1" fontAlgn="t" latinLnBrk="0" hangingPunct="1"/>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 Change </a:t>
            </a:r>
            <a:r>
              <a:rPr lang="en-US" sz="1200" b="0" i="0" u="none" strike="noStrike" kern="1200" dirty="0" err="1" smtClean="0">
                <a:solidFill>
                  <a:schemeClr val="tx1"/>
                </a:solidFill>
                <a:effectLst/>
                <a:latin typeface="+mn-lt"/>
                <a:ea typeface="+mn-ea"/>
                <a:cs typeface="+mn-cs"/>
              </a:rPr>
              <a:t>và</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err="1" smtClean="0">
                <a:solidFill>
                  <a:schemeClr val="tx1"/>
                </a:solidFill>
                <a:effectLst/>
                <a:latin typeface="+mn-lt"/>
                <a:ea typeface="+mn-ea"/>
                <a:cs typeface="+mn-cs"/>
              </a:rPr>
              <a:t>Gán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rút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sở</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hữu</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err="1" smtClean="0">
                <a:solidFill>
                  <a:schemeClr val="tx1"/>
                </a:solidFill>
                <a:effectLst/>
                <a:latin typeface="+mn-lt"/>
                <a:ea typeface="+mn-ea"/>
                <a:cs typeface="+mn-cs"/>
              </a:rPr>
              <a:t>Sở</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hữu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tập</a:t>
            </a:r>
            <a:r>
              <a:rPr lang="en-US" sz="1200" b="0" i="0" u="none" strike="noStrike" kern="1200" dirty="0" smtClean="0">
                <a:solidFill>
                  <a:schemeClr val="tx1"/>
                </a:solidFill>
                <a:effectLst/>
                <a:latin typeface="+mn-lt"/>
                <a:ea typeface="+mn-ea"/>
                <a:cs typeface="+mn-cs"/>
              </a:rPr>
              <a:t> tin</a:t>
            </a:r>
          </a:p>
          <a:p>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22</a:t>
            </a:fld>
            <a:endParaRPr lang="en-US"/>
          </a:p>
        </p:txBody>
      </p:sp>
    </p:spTree>
    <p:extLst>
      <p:ext uri="{BB962C8B-B14F-4D97-AF65-F5344CB8AC3E}">
        <p14:creationId xmlns:p14="http://schemas.microsoft.com/office/powerpoint/2010/main" val="21482097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23</a:t>
            </a:fld>
            <a:endParaRPr lang="en-US"/>
          </a:p>
        </p:txBody>
      </p:sp>
    </p:spTree>
    <p:extLst>
      <p:ext uri="{BB962C8B-B14F-4D97-AF65-F5344CB8AC3E}">
        <p14:creationId xmlns:p14="http://schemas.microsoft.com/office/powerpoint/2010/main" val="3568455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24</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extLst>
      <p:ext uri="{BB962C8B-B14F-4D97-AF65-F5344CB8AC3E}">
        <p14:creationId xmlns:p14="http://schemas.microsoft.com/office/powerpoint/2010/main" val="3201440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25</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extLst>
      <p:ext uri="{BB962C8B-B14F-4D97-AF65-F5344CB8AC3E}">
        <p14:creationId xmlns:p14="http://schemas.microsoft.com/office/powerpoint/2010/main" val="44050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5E1380CD-3E1D-4D76-A73F-4DAF54338603}" type="slidenum">
              <a:rPr lang="en-US"/>
              <a:pPr/>
              <a:t>26</a:t>
            </a:fld>
            <a:endParaRPr lang="en-US"/>
          </a:p>
        </p:txBody>
      </p:sp>
      <p:sp>
        <p:nvSpPr>
          <p:cNvPr id="133122"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33123"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33124" name="Rectangle 4"/>
          <p:cNvSpPr>
            <a:spLocks noGrp="1" noRot="1" noChangeAspect="1" noChangeArrowheads="1" noTextEdit="1"/>
          </p:cNvSpPr>
          <p:nvPr>
            <p:ph type="sldImg"/>
          </p:nvPr>
        </p:nvSpPr>
        <p:spPr>
          <a:xfrm>
            <a:off x="1027113" y="611188"/>
            <a:ext cx="4764087" cy="3575050"/>
          </a:xfrm>
          <a:ln/>
        </p:spPr>
      </p:sp>
      <p:sp>
        <p:nvSpPr>
          <p:cNvPr id="133125" name="Rectangle 5"/>
          <p:cNvSpPr>
            <a:spLocks noGrp="1" noChangeArrowheads="1"/>
          </p:cNvSpPr>
          <p:nvPr>
            <p:ph type="body" idx="1"/>
          </p:nvPr>
        </p:nvSpPr>
        <p:spPr>
          <a:xfrm>
            <a:off x="852246" y="4344212"/>
            <a:ext cx="5121193" cy="4682435"/>
          </a:xfrm>
        </p:spPr>
        <p:txBody>
          <a:bodyPr lIns="91276" tIns="45639" rIns="91276" bIns="45639"/>
          <a:lstStyle/>
          <a:p>
            <a:r>
              <a:rPr lang="en-US"/>
              <a:t>Lesson Aim</a:t>
            </a:r>
          </a:p>
          <a:p>
            <a:pPr lvl="1"/>
            <a:r>
              <a:rPr lang="en-US"/>
              <a:t>&lt;Enter lesson aim here.&gt;</a:t>
            </a:r>
          </a:p>
        </p:txBody>
      </p:sp>
    </p:spTree>
    <p:extLst>
      <p:ext uri="{BB962C8B-B14F-4D97-AF65-F5344CB8AC3E}">
        <p14:creationId xmlns:p14="http://schemas.microsoft.com/office/powerpoint/2010/main" val="1538250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27</a:t>
            </a:fld>
            <a:endParaRPr lang="en-US"/>
          </a:p>
        </p:txBody>
      </p:sp>
    </p:spTree>
    <p:extLst>
      <p:ext uri="{BB962C8B-B14F-4D97-AF65-F5344CB8AC3E}">
        <p14:creationId xmlns:p14="http://schemas.microsoft.com/office/powerpoint/2010/main" val="151795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28</a:t>
            </a:fld>
            <a:endParaRPr lang="en-US"/>
          </a:p>
        </p:txBody>
      </p:sp>
    </p:spTree>
    <p:extLst>
      <p:ext uri="{BB962C8B-B14F-4D97-AF65-F5344CB8AC3E}">
        <p14:creationId xmlns:p14="http://schemas.microsoft.com/office/powerpoint/2010/main" val="25128946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29</a:t>
            </a:fld>
            <a:endParaRPr lang="en-US"/>
          </a:p>
        </p:txBody>
      </p:sp>
    </p:spTree>
    <p:extLst>
      <p:ext uri="{BB962C8B-B14F-4D97-AF65-F5344CB8AC3E}">
        <p14:creationId xmlns:p14="http://schemas.microsoft.com/office/powerpoint/2010/main" val="111037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B95D298-E9B0-42A4-8160-7593504D0EA2}" type="slidenum">
              <a:rPr lang="en-US"/>
              <a:pPr/>
              <a:t>3</a:t>
            </a:fld>
            <a:endParaRPr lang="en-US"/>
          </a:p>
        </p:txBody>
      </p:sp>
      <p:sp>
        <p:nvSpPr>
          <p:cNvPr id="6758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7588" name="Rectangle 4"/>
          <p:cNvSpPr>
            <a:spLocks noGrp="1" noRot="1" noChangeAspect="1" noChangeArrowheads="1" noTextEdit="1"/>
          </p:cNvSpPr>
          <p:nvPr>
            <p:ph type="sldImg"/>
          </p:nvPr>
        </p:nvSpPr>
        <p:spPr bwMode="auto">
          <a:xfrm>
            <a:off x="1027113" y="611188"/>
            <a:ext cx="4764087" cy="3575050"/>
          </a:xfrm>
          <a:prstGeom prst="rect">
            <a:avLst/>
          </a:prstGeom>
          <a:solidFill>
            <a:srgbClr val="FFFFFF"/>
          </a:solidFill>
          <a:ln>
            <a:solidFill>
              <a:srgbClr val="000000"/>
            </a:solidFill>
            <a:miter lim="800000"/>
            <a:headEnd/>
            <a:tailEnd/>
          </a:ln>
        </p:spPr>
      </p:sp>
      <p:sp>
        <p:nvSpPr>
          <p:cNvPr id="67589" name="Rectangle 5"/>
          <p:cNvSpPr>
            <a:spLocks noGrp="1" noChangeArrowheads="1"/>
          </p:cNvSpPr>
          <p:nvPr>
            <p:ph type="body" idx="1"/>
          </p:nvPr>
        </p:nvSpPr>
        <p:spPr bwMode="auto">
          <a:xfrm>
            <a:off x="852246" y="4344212"/>
            <a:ext cx="5121193" cy="4682435"/>
          </a:xfrm>
          <a:prstGeom prst="rect">
            <a:avLst/>
          </a:prstGeom>
          <a:solidFill>
            <a:srgbClr val="FFFFFF"/>
          </a:solidFill>
          <a:ln>
            <a:solidFill>
              <a:srgbClr val="000000"/>
            </a:solidFill>
            <a:miter lim="800000"/>
            <a:headEnd/>
            <a:tailEnd/>
          </a:ln>
        </p:spPr>
        <p:txBody>
          <a:bodyPr lIns="91285" tIns="45643" rIns="91285" bIns="45643"/>
          <a:lstStyle/>
          <a:p>
            <a:pPr lvl="0" algn="just">
              <a:spcBef>
                <a:spcPts val="600"/>
              </a:spcBef>
              <a:spcAft>
                <a:spcPts val="600"/>
              </a:spcAft>
            </a:pPr>
            <a:r>
              <a:rPr lang="en-US" sz="1200" dirty="0" smtClean="0">
                <a:solidFill>
                  <a:srgbClr val="002060"/>
                </a:solidFill>
              </a:rPr>
              <a:t>USER ACCOUNT</a:t>
            </a:r>
          </a:p>
          <a:p>
            <a:pPr algn="just">
              <a:spcBef>
                <a:spcPts val="600"/>
              </a:spcBef>
              <a:spcAft>
                <a:spcPts val="600"/>
              </a:spcAft>
            </a:pPr>
            <a:r>
              <a:rPr lang="en-US" sz="1200" b="0" dirty="0" smtClean="0"/>
              <a:t>User account </a:t>
            </a:r>
            <a:r>
              <a:rPr lang="en-US" sz="1200" b="0" dirty="0" err="1" smtClean="0"/>
              <a:t>là</a:t>
            </a:r>
            <a:r>
              <a:rPr lang="en-US" sz="1200" b="0" dirty="0" smtClean="0"/>
              <a:t> </a:t>
            </a:r>
            <a:r>
              <a:rPr lang="en-US" sz="1200" b="0" dirty="0" err="1" smtClean="0"/>
              <a:t>một</a:t>
            </a:r>
            <a:r>
              <a:rPr lang="en-US" sz="1200" b="0" dirty="0" smtClean="0"/>
              <a:t> </a:t>
            </a:r>
            <a:r>
              <a:rPr lang="en-US" sz="1200" b="0" dirty="0" err="1" smtClean="0"/>
              <a:t>đối</a:t>
            </a:r>
            <a:r>
              <a:rPr lang="en-US" sz="1200" b="0" dirty="0" smtClean="0"/>
              <a:t> </a:t>
            </a:r>
            <a:r>
              <a:rPr lang="en-US" sz="1200" b="0" dirty="0" err="1" smtClean="0"/>
              <a:t>tượng</a:t>
            </a:r>
            <a:r>
              <a:rPr lang="en-US" sz="1200" b="0" dirty="0" smtClean="0"/>
              <a:t> </a:t>
            </a:r>
            <a:r>
              <a:rPr lang="en-US" sz="1200" b="0" dirty="0" err="1" smtClean="0"/>
              <a:t>để</a:t>
            </a:r>
            <a:r>
              <a:rPr lang="en-US" sz="1200" b="0" dirty="0" smtClean="0"/>
              <a:t> </a:t>
            </a:r>
            <a:r>
              <a:rPr lang="en-US" sz="1200" b="0" dirty="0" err="1" smtClean="0"/>
              <a:t>xác</a:t>
            </a:r>
            <a:r>
              <a:rPr lang="en-US" sz="1200" b="0" dirty="0" smtClean="0"/>
              <a:t> </a:t>
            </a:r>
            <a:r>
              <a:rPr lang="en-US" sz="1200" b="0" dirty="0" err="1" smtClean="0"/>
              <a:t>định</a:t>
            </a:r>
            <a:r>
              <a:rPr lang="en-US" sz="1200" b="0" dirty="0" smtClean="0"/>
              <a:t> </a:t>
            </a:r>
            <a:r>
              <a:rPr lang="en-US" sz="1200" b="0" dirty="0" err="1" smtClean="0"/>
              <a:t>cá</a:t>
            </a:r>
            <a:r>
              <a:rPr lang="en-US" sz="1200" b="0" dirty="0" smtClean="0"/>
              <a:t> </a:t>
            </a:r>
            <a:r>
              <a:rPr lang="en-US" sz="1200" b="0" dirty="0" err="1" smtClean="0"/>
              <a:t>nhân</a:t>
            </a:r>
            <a:r>
              <a:rPr lang="en-US" sz="1200" b="0" dirty="0" smtClean="0"/>
              <a:t> </a:t>
            </a:r>
            <a:r>
              <a:rPr lang="en-US" sz="1200" b="0" dirty="0" err="1" smtClean="0"/>
              <a:t>nào</a:t>
            </a:r>
            <a:r>
              <a:rPr lang="en-US" sz="1200" b="0" dirty="0" smtClean="0"/>
              <a:t> </a:t>
            </a:r>
            <a:r>
              <a:rPr lang="en-US" sz="1200" b="0" dirty="0" err="1" smtClean="0"/>
              <a:t>sử</a:t>
            </a:r>
            <a:r>
              <a:rPr lang="en-US" sz="1200" b="0" dirty="0" smtClean="0"/>
              <a:t> </a:t>
            </a:r>
            <a:r>
              <a:rPr lang="en-US" sz="1200" b="0" dirty="0" err="1" smtClean="0"/>
              <a:t>dụng</a:t>
            </a:r>
            <a:r>
              <a:rPr lang="en-US" sz="1200" b="0" dirty="0" smtClean="0"/>
              <a:t> </a:t>
            </a:r>
            <a:r>
              <a:rPr lang="en-US" sz="1200" b="0" dirty="0" err="1" smtClean="0"/>
              <a:t>trong</a:t>
            </a:r>
            <a:r>
              <a:rPr lang="en-US" sz="1200" b="0" dirty="0" smtClean="0"/>
              <a:t> </a:t>
            </a:r>
            <a:r>
              <a:rPr lang="en-US" sz="1200" b="0" dirty="0" err="1" smtClean="0"/>
              <a:t>hệ</a:t>
            </a:r>
            <a:r>
              <a:rPr lang="en-US" sz="1200" b="0" dirty="0" smtClean="0"/>
              <a:t> </a:t>
            </a:r>
            <a:r>
              <a:rPr lang="en-US" sz="1200" b="0" dirty="0" err="1" smtClean="0"/>
              <a:t>thống</a:t>
            </a:r>
            <a:r>
              <a:rPr lang="en-US" sz="1200" b="0" dirty="0" smtClean="0"/>
              <a:t>. </a:t>
            </a:r>
            <a:r>
              <a:rPr lang="en-US" sz="1200" b="0" dirty="0" err="1" smtClean="0"/>
              <a:t>Thông</a:t>
            </a:r>
            <a:r>
              <a:rPr lang="en-US" sz="1200" b="0" dirty="0" smtClean="0"/>
              <a:t> tin </a:t>
            </a:r>
            <a:r>
              <a:rPr lang="en-US" sz="1200" b="0" dirty="0" err="1" smtClean="0"/>
              <a:t>về</a:t>
            </a:r>
            <a:r>
              <a:rPr lang="en-US" sz="1200" b="0" dirty="0" smtClean="0"/>
              <a:t> user account </a:t>
            </a:r>
            <a:r>
              <a:rPr lang="en-US" sz="1200" b="0" dirty="0" err="1" smtClean="0"/>
              <a:t>có</a:t>
            </a:r>
            <a:r>
              <a:rPr lang="en-US" sz="1200" b="0" dirty="0" smtClean="0"/>
              <a:t> </a:t>
            </a:r>
            <a:r>
              <a:rPr lang="en-US" sz="1200" b="0" dirty="0" err="1" smtClean="0"/>
              <a:t>nhiều</a:t>
            </a:r>
            <a:r>
              <a:rPr lang="en-US" sz="1200" b="0" dirty="0" smtClean="0"/>
              <a:t> </a:t>
            </a:r>
            <a:r>
              <a:rPr lang="en-US" sz="1200" b="0" dirty="0" err="1" smtClean="0"/>
              <a:t>tham</a:t>
            </a:r>
            <a:r>
              <a:rPr lang="en-US" sz="1200" b="0" dirty="0" smtClean="0"/>
              <a:t> </a:t>
            </a:r>
            <a:r>
              <a:rPr lang="en-US" sz="1200" b="0" dirty="0" err="1" smtClean="0"/>
              <a:t>số</a:t>
            </a:r>
            <a:r>
              <a:rPr lang="en-US" sz="1200" b="0" dirty="0" smtClean="0"/>
              <a:t> </a:t>
            </a:r>
            <a:r>
              <a:rPr lang="en-US" sz="1200" b="0" dirty="0" err="1" smtClean="0"/>
              <a:t>nhưng</a:t>
            </a:r>
            <a:r>
              <a:rPr lang="en-US" sz="1200" b="0" dirty="0" smtClean="0"/>
              <a:t> </a:t>
            </a:r>
            <a:r>
              <a:rPr lang="en-US" sz="1200" b="0" dirty="0" err="1" smtClean="0"/>
              <a:t>một</a:t>
            </a:r>
            <a:r>
              <a:rPr lang="en-US" sz="1200" b="0" dirty="0" smtClean="0"/>
              <a:t> account </a:t>
            </a:r>
            <a:r>
              <a:rPr lang="en-US" sz="1200" b="0" dirty="0" err="1" smtClean="0"/>
              <a:t>phải</a:t>
            </a:r>
            <a:r>
              <a:rPr lang="en-US" sz="1200" b="0" dirty="0" smtClean="0"/>
              <a:t> </a:t>
            </a:r>
            <a:r>
              <a:rPr lang="en-US" sz="1200" b="0" dirty="0" err="1" smtClean="0"/>
              <a:t>có</a:t>
            </a:r>
            <a:r>
              <a:rPr lang="en-US" sz="1200" b="0" dirty="0" smtClean="0"/>
              <a:t> </a:t>
            </a:r>
            <a:r>
              <a:rPr lang="en-US" sz="1200" b="0" dirty="0" err="1" smtClean="0"/>
              <a:t>tối</a:t>
            </a:r>
            <a:r>
              <a:rPr lang="en-US" sz="1200" b="0" dirty="0" smtClean="0"/>
              <a:t> </a:t>
            </a:r>
            <a:r>
              <a:rPr lang="en-US" sz="1200" b="0" dirty="0" err="1" smtClean="0"/>
              <a:t>thiểu</a:t>
            </a:r>
            <a:r>
              <a:rPr lang="en-US" sz="1200" b="0" dirty="0" smtClean="0"/>
              <a:t> 2 </a:t>
            </a:r>
            <a:r>
              <a:rPr lang="en-US" sz="1200" b="0" dirty="0" err="1" smtClean="0"/>
              <a:t>tham</a:t>
            </a:r>
            <a:r>
              <a:rPr lang="en-US" sz="1200" b="0" dirty="0" smtClean="0"/>
              <a:t> </a:t>
            </a:r>
            <a:r>
              <a:rPr lang="en-US" sz="1200" b="0" dirty="0" err="1" smtClean="0"/>
              <a:t>số</a:t>
            </a:r>
            <a:r>
              <a:rPr lang="en-US" sz="1200" b="0" dirty="0" smtClean="0"/>
              <a:t>  </a:t>
            </a:r>
            <a:r>
              <a:rPr lang="en-US" sz="1200" b="0" dirty="0" err="1" smtClean="0"/>
              <a:t>là</a:t>
            </a:r>
            <a:r>
              <a:rPr lang="en-US" sz="1200" b="0" dirty="0" smtClean="0"/>
              <a:t> </a:t>
            </a:r>
            <a:r>
              <a:rPr lang="en-US" sz="1200" dirty="0" smtClean="0">
                <a:solidFill>
                  <a:srgbClr val="002060"/>
                </a:solidFill>
              </a:rPr>
              <a:t>username</a:t>
            </a:r>
            <a:r>
              <a:rPr lang="en-US" sz="1200" b="0" dirty="0" smtClean="0"/>
              <a:t> </a:t>
            </a:r>
            <a:r>
              <a:rPr lang="en-US" sz="1200" b="0" dirty="0" err="1" smtClean="0"/>
              <a:t>và</a:t>
            </a:r>
            <a:r>
              <a:rPr lang="en-US" sz="1200" b="0" dirty="0" smtClean="0"/>
              <a:t> </a:t>
            </a:r>
            <a:r>
              <a:rPr lang="en-US" sz="1200" dirty="0" smtClean="0">
                <a:solidFill>
                  <a:srgbClr val="002060"/>
                </a:solidFill>
              </a:rPr>
              <a:t>password</a:t>
            </a:r>
          </a:p>
          <a:p>
            <a:pPr algn="just">
              <a:spcBef>
                <a:spcPts val="600"/>
              </a:spcBef>
              <a:spcAft>
                <a:spcPts val="600"/>
              </a:spcAft>
            </a:pPr>
            <a:endParaRPr kumimoji="0" lang="en-US" sz="1200" b="0" i="0" u="none" strike="noStrike" kern="0" cap="none" spc="0" normalizeH="0" baseline="0" noProof="0" dirty="0" smtClean="0">
              <a:ln>
                <a:noFill/>
              </a:ln>
              <a:solidFill>
                <a:schemeClr val="tx1"/>
              </a:solidFill>
              <a:effectLst/>
              <a:uLnTx/>
              <a:uFillTx/>
              <a:latin typeface="+mn-lt"/>
              <a:ea typeface="+mn-ea"/>
            </a:endParaRPr>
          </a:p>
          <a:p>
            <a:pPr lvl="0" algn="just">
              <a:spcBef>
                <a:spcPts val="600"/>
              </a:spcBef>
              <a:spcAft>
                <a:spcPts val="600"/>
              </a:spcAft>
            </a:pPr>
            <a:r>
              <a:rPr lang="en-US" sz="1200" dirty="0" smtClean="0">
                <a:solidFill>
                  <a:srgbClr val="002060"/>
                </a:solidFill>
              </a:rPr>
              <a:t>LOCAL USER ACCOUNT</a:t>
            </a:r>
          </a:p>
          <a:p>
            <a:pPr algn="just">
              <a:spcBef>
                <a:spcPts val="600"/>
              </a:spcBef>
              <a:spcAft>
                <a:spcPts val="600"/>
              </a:spcAft>
            </a:pPr>
            <a:r>
              <a:rPr lang="en-US" sz="1200" b="0" dirty="0" err="1" smtClean="0"/>
              <a:t>Loal</a:t>
            </a:r>
            <a:r>
              <a:rPr lang="en-US" sz="1200" b="0" dirty="0" smtClean="0"/>
              <a:t> user account </a:t>
            </a:r>
            <a:r>
              <a:rPr lang="en-US" sz="1200" b="0" dirty="0" err="1" smtClean="0"/>
              <a:t>là</a:t>
            </a:r>
            <a:r>
              <a:rPr lang="en-US" sz="1200" b="0" dirty="0" smtClean="0"/>
              <a:t> </a:t>
            </a:r>
            <a:r>
              <a:rPr lang="en-US" sz="1200" b="0" dirty="0" err="1" smtClean="0"/>
              <a:t>những</a:t>
            </a:r>
            <a:r>
              <a:rPr lang="en-US" sz="1200" b="0" dirty="0" smtClean="0"/>
              <a:t> </a:t>
            </a:r>
            <a:r>
              <a:rPr lang="en-US" sz="1200" b="0" dirty="0" err="1" smtClean="0"/>
              <a:t>tài</a:t>
            </a:r>
            <a:r>
              <a:rPr lang="en-US" sz="1200" b="0" dirty="0" smtClean="0"/>
              <a:t> </a:t>
            </a:r>
            <a:r>
              <a:rPr lang="en-US" sz="1200" b="0" dirty="0" err="1" smtClean="0"/>
              <a:t>khoản</a:t>
            </a:r>
            <a:r>
              <a:rPr lang="en-US" sz="1200" b="0" dirty="0" smtClean="0"/>
              <a:t> </a:t>
            </a:r>
            <a:r>
              <a:rPr lang="en-US" sz="1200" b="0" dirty="0" err="1" smtClean="0"/>
              <a:t>được</a:t>
            </a:r>
            <a:r>
              <a:rPr lang="en-US" sz="1200" b="0" dirty="0" smtClean="0"/>
              <a:t> </a:t>
            </a:r>
            <a:r>
              <a:rPr lang="en-US" sz="1200" b="0" dirty="0" err="1" smtClean="0"/>
              <a:t>cất</a:t>
            </a:r>
            <a:r>
              <a:rPr lang="en-US" sz="1200" b="0" dirty="0" smtClean="0"/>
              <a:t> </a:t>
            </a:r>
            <a:r>
              <a:rPr lang="en-US" sz="1200" b="0" dirty="0" err="1" smtClean="0"/>
              <a:t>trong</a:t>
            </a:r>
            <a:r>
              <a:rPr lang="en-US" sz="1200" b="0" dirty="0" smtClean="0"/>
              <a:t> file SAM. </a:t>
            </a:r>
            <a:r>
              <a:rPr lang="en-US" sz="1200" b="0" dirty="0" err="1" smtClean="0"/>
              <a:t>Các</a:t>
            </a:r>
            <a:r>
              <a:rPr lang="en-US" sz="1200" b="0" dirty="0" smtClean="0"/>
              <a:t> </a:t>
            </a:r>
            <a:r>
              <a:rPr lang="en-US" sz="1200" b="0" dirty="0" err="1" smtClean="0"/>
              <a:t>tài</a:t>
            </a:r>
            <a:r>
              <a:rPr lang="en-US" sz="1200" b="0" dirty="0" smtClean="0"/>
              <a:t> </a:t>
            </a:r>
            <a:r>
              <a:rPr lang="en-US" sz="1200" b="0" dirty="0" err="1" smtClean="0"/>
              <a:t>khoản</a:t>
            </a:r>
            <a:r>
              <a:rPr lang="en-US" sz="1200" b="0" dirty="0" smtClean="0"/>
              <a:t> </a:t>
            </a:r>
            <a:r>
              <a:rPr lang="en-US" sz="1200" b="0" dirty="0" err="1" smtClean="0"/>
              <a:t>trong</a:t>
            </a:r>
            <a:r>
              <a:rPr lang="en-US" sz="1200" b="0" dirty="0" smtClean="0"/>
              <a:t> file SAM </a:t>
            </a:r>
            <a:r>
              <a:rPr lang="en-US" sz="1200" b="0" dirty="0" err="1" smtClean="0"/>
              <a:t>này</a:t>
            </a:r>
            <a:r>
              <a:rPr lang="en-US" sz="1200" b="0" dirty="0" smtClean="0"/>
              <a:t> </a:t>
            </a:r>
            <a:r>
              <a:rPr lang="en-US" sz="1200" b="0" dirty="0" err="1" smtClean="0"/>
              <a:t>chỉ</a:t>
            </a:r>
            <a:r>
              <a:rPr lang="en-US" sz="1200" b="0" dirty="0" smtClean="0"/>
              <a:t> </a:t>
            </a:r>
            <a:r>
              <a:rPr lang="en-US" sz="1200" b="0" dirty="0" err="1" smtClean="0"/>
              <a:t>có</a:t>
            </a:r>
            <a:r>
              <a:rPr lang="en-US" sz="1200" b="0" dirty="0" smtClean="0"/>
              <a:t> ý </a:t>
            </a:r>
            <a:r>
              <a:rPr lang="en-US" sz="1200" b="0" dirty="0" err="1" smtClean="0"/>
              <a:t>nghĩa</a:t>
            </a:r>
            <a:r>
              <a:rPr lang="en-US" sz="1200" b="0" dirty="0" smtClean="0"/>
              <a:t> </a:t>
            </a:r>
            <a:r>
              <a:rPr lang="en-US" sz="1200" b="0" dirty="0" err="1" smtClean="0"/>
              <a:t>trên</a:t>
            </a:r>
            <a:r>
              <a:rPr lang="en-US" sz="1200" b="0" dirty="0" smtClean="0"/>
              <a:t> </a:t>
            </a:r>
            <a:r>
              <a:rPr lang="en-US" sz="1200" b="0" dirty="0" err="1" smtClean="0"/>
              <a:t>máy</a:t>
            </a:r>
            <a:r>
              <a:rPr lang="en-US" sz="1200" b="0" dirty="0" smtClean="0"/>
              <a:t> </a:t>
            </a:r>
            <a:r>
              <a:rPr lang="en-US" sz="1200" b="0" dirty="0" err="1" smtClean="0"/>
              <a:t>đang</a:t>
            </a:r>
            <a:r>
              <a:rPr lang="en-US" sz="1200" b="0" dirty="0" smtClean="0"/>
              <a:t> </a:t>
            </a:r>
            <a:r>
              <a:rPr lang="en-US" sz="1200" b="0" dirty="0" err="1" smtClean="0"/>
              <a:t>lưu</a:t>
            </a:r>
            <a:r>
              <a:rPr lang="en-US" sz="1200" b="0" dirty="0" smtClean="0"/>
              <a:t> </a:t>
            </a:r>
            <a:r>
              <a:rPr lang="en-US" sz="1200" b="0" dirty="0" err="1" smtClean="0"/>
              <a:t>thông</a:t>
            </a:r>
            <a:r>
              <a:rPr lang="en-US" sz="1200" b="0" dirty="0" smtClean="0"/>
              <a:t> tin </a:t>
            </a:r>
            <a:r>
              <a:rPr lang="en-US" sz="1200" b="0" dirty="0" err="1" smtClean="0"/>
              <a:t>về</a:t>
            </a:r>
            <a:r>
              <a:rPr lang="en-US" sz="1200" b="0" dirty="0" smtClean="0"/>
              <a:t> file SAM </a:t>
            </a:r>
            <a:r>
              <a:rPr lang="en-US" sz="1200" b="0" dirty="0" err="1" smtClean="0"/>
              <a:t>này</a:t>
            </a:r>
            <a:r>
              <a:rPr lang="en-US" sz="1200" b="0" dirty="0" smtClean="0"/>
              <a:t>.</a:t>
            </a:r>
          </a:p>
          <a:p>
            <a:pPr algn="just">
              <a:spcBef>
                <a:spcPts val="600"/>
              </a:spcBef>
              <a:spcAft>
                <a:spcPts val="600"/>
              </a:spcAft>
            </a:pPr>
            <a:r>
              <a:rPr lang="en-US" sz="1200" b="0" dirty="0" err="1" smtClean="0"/>
              <a:t>Có</a:t>
            </a:r>
            <a:r>
              <a:rPr lang="en-US" sz="1200" b="0" dirty="0" smtClean="0"/>
              <a:t> </a:t>
            </a:r>
            <a:r>
              <a:rPr lang="en-US" sz="1200" b="0" dirty="0" err="1" smtClean="0"/>
              <a:t>hai</a:t>
            </a:r>
            <a:r>
              <a:rPr lang="en-US" sz="1200" b="0" dirty="0" smtClean="0"/>
              <a:t> </a:t>
            </a:r>
            <a:r>
              <a:rPr lang="en-US" sz="1200" b="0" dirty="0" err="1" smtClean="0"/>
              <a:t>loại</a:t>
            </a:r>
            <a:r>
              <a:rPr lang="en-US" sz="1200" b="0" dirty="0" smtClean="0"/>
              <a:t> user account </a:t>
            </a:r>
            <a:r>
              <a:rPr lang="en-US" sz="1200" b="0" dirty="0" err="1" smtClean="0"/>
              <a:t>được</a:t>
            </a:r>
            <a:r>
              <a:rPr lang="en-US" sz="1200" b="0" dirty="0" smtClean="0"/>
              <a:t> </a:t>
            </a:r>
            <a:r>
              <a:rPr lang="en-US" sz="1200" b="0" dirty="0" err="1" smtClean="0"/>
              <a:t>tạo</a:t>
            </a:r>
            <a:r>
              <a:rPr lang="en-US" sz="1200" b="0" dirty="0" smtClean="0"/>
              <a:t> </a:t>
            </a:r>
            <a:r>
              <a:rPr lang="en-US" sz="1200" b="0" dirty="0" err="1" smtClean="0"/>
              <a:t>sẵn</a:t>
            </a:r>
            <a:r>
              <a:rPr lang="en-US" sz="1200" b="0" dirty="0" smtClean="0"/>
              <a:t> (built-in account) </a:t>
            </a:r>
            <a:r>
              <a:rPr lang="en-US" sz="1200" b="0" dirty="0" err="1" smtClean="0"/>
              <a:t>là</a:t>
            </a:r>
            <a:r>
              <a:rPr lang="en-US" sz="1200" b="0" dirty="0" smtClean="0"/>
              <a:t> </a:t>
            </a:r>
            <a:r>
              <a:rPr lang="en-US" sz="1200" dirty="0" smtClean="0">
                <a:solidFill>
                  <a:srgbClr val="002060"/>
                </a:solidFill>
              </a:rPr>
              <a:t>Administrator</a:t>
            </a:r>
            <a:r>
              <a:rPr lang="en-US" sz="1200" b="0" dirty="0" smtClean="0"/>
              <a:t> </a:t>
            </a:r>
            <a:r>
              <a:rPr lang="en-US" sz="1200" b="0" dirty="0" err="1" smtClean="0"/>
              <a:t>và</a:t>
            </a:r>
            <a:r>
              <a:rPr lang="en-US" sz="1200" b="0" dirty="0" smtClean="0"/>
              <a:t> </a:t>
            </a:r>
            <a:r>
              <a:rPr lang="en-US" sz="1200" dirty="0" smtClean="0">
                <a:solidFill>
                  <a:srgbClr val="002060"/>
                </a:solidFill>
              </a:rPr>
              <a:t>Guest</a:t>
            </a:r>
            <a:r>
              <a:rPr lang="en-US" sz="1200" b="0" dirty="0" smtClean="0"/>
              <a:t>. </a:t>
            </a:r>
            <a:r>
              <a:rPr lang="en-US" sz="1200" b="0" dirty="0" err="1" smtClean="0"/>
              <a:t>Tài</a:t>
            </a:r>
            <a:r>
              <a:rPr lang="en-US" sz="1200" b="0" dirty="0" smtClean="0"/>
              <a:t> </a:t>
            </a:r>
            <a:r>
              <a:rPr lang="en-US" sz="1200" b="0" dirty="0" err="1" smtClean="0"/>
              <a:t>khoản</a:t>
            </a:r>
            <a:r>
              <a:rPr lang="en-US" sz="1200" b="0" dirty="0" smtClean="0"/>
              <a:t> Administrator </a:t>
            </a:r>
            <a:r>
              <a:rPr lang="en-US" sz="1200" b="0" dirty="0" err="1" smtClean="0"/>
              <a:t>là</a:t>
            </a:r>
            <a:r>
              <a:rPr lang="en-US" sz="1200" b="0" dirty="0" smtClean="0"/>
              <a:t> </a:t>
            </a:r>
            <a:r>
              <a:rPr lang="en-US" sz="1200" b="0" dirty="0" err="1" smtClean="0"/>
              <a:t>tài</a:t>
            </a:r>
            <a:r>
              <a:rPr lang="en-US" sz="1200" b="0" dirty="0" smtClean="0"/>
              <a:t> </a:t>
            </a:r>
            <a:r>
              <a:rPr lang="en-US" sz="1200" b="0" dirty="0" err="1" smtClean="0"/>
              <a:t>khoản</a:t>
            </a:r>
            <a:r>
              <a:rPr lang="en-US" sz="1200" b="0" dirty="0" smtClean="0"/>
              <a:t> </a:t>
            </a:r>
            <a:r>
              <a:rPr lang="en-US" sz="1200" b="0" dirty="0" err="1" smtClean="0"/>
              <a:t>có</a:t>
            </a:r>
            <a:r>
              <a:rPr lang="en-US" sz="1200" b="0" dirty="0" smtClean="0"/>
              <a:t> </a:t>
            </a:r>
            <a:r>
              <a:rPr lang="en-US" sz="1200" b="0" dirty="0" err="1" smtClean="0"/>
              <a:t>quyền</a:t>
            </a:r>
            <a:r>
              <a:rPr lang="en-US" sz="1200" b="0" dirty="0" smtClean="0"/>
              <a:t> </a:t>
            </a:r>
            <a:r>
              <a:rPr lang="en-US" sz="1200" b="0" dirty="0" err="1" smtClean="0"/>
              <a:t>cao</a:t>
            </a:r>
            <a:r>
              <a:rPr lang="en-US" sz="1200" b="0" dirty="0" smtClean="0"/>
              <a:t> </a:t>
            </a:r>
            <a:r>
              <a:rPr lang="en-US" sz="1200" b="0" dirty="0" err="1" smtClean="0"/>
              <a:t>nhất</a:t>
            </a:r>
            <a:r>
              <a:rPr lang="en-US" sz="1200" b="0" dirty="0" smtClean="0"/>
              <a:t> </a:t>
            </a:r>
            <a:r>
              <a:rPr lang="en-US" sz="1200" b="0" dirty="0" err="1" smtClean="0"/>
              <a:t>trên</a:t>
            </a:r>
            <a:r>
              <a:rPr lang="en-US" sz="1200" b="0" dirty="0" smtClean="0"/>
              <a:t> </a:t>
            </a:r>
            <a:r>
              <a:rPr lang="en-US" sz="1200" b="0" dirty="0" err="1" smtClean="0"/>
              <a:t>máy</a:t>
            </a:r>
            <a:r>
              <a:rPr lang="en-US" sz="1200" b="0" dirty="0" smtClean="0"/>
              <a:t>. </a:t>
            </a:r>
            <a:r>
              <a:rPr lang="en-US" sz="1200" b="0" dirty="0" err="1" smtClean="0"/>
              <a:t>Tài</a:t>
            </a:r>
            <a:r>
              <a:rPr lang="en-US" sz="1200" b="0" dirty="0" smtClean="0"/>
              <a:t> </a:t>
            </a:r>
            <a:r>
              <a:rPr lang="en-US" sz="1200" b="0" dirty="0" err="1" smtClean="0"/>
              <a:t>khoản</a:t>
            </a:r>
            <a:r>
              <a:rPr lang="en-US" sz="1200" b="0" dirty="0" smtClean="0"/>
              <a:t> Guest </a:t>
            </a:r>
            <a:r>
              <a:rPr lang="en-US" sz="1200" b="0" dirty="0" err="1" smtClean="0"/>
              <a:t>ít</a:t>
            </a:r>
            <a:r>
              <a:rPr lang="en-US" sz="1200" b="0" dirty="0" smtClean="0"/>
              <a:t> </a:t>
            </a:r>
            <a:r>
              <a:rPr lang="en-US" sz="1200" b="0" dirty="0" err="1" smtClean="0"/>
              <a:t>được</a:t>
            </a:r>
            <a:r>
              <a:rPr lang="en-US" sz="1200" b="0" dirty="0" smtClean="0"/>
              <a:t> </a:t>
            </a:r>
            <a:r>
              <a:rPr lang="en-US" sz="1200" b="0" dirty="0" err="1" smtClean="0"/>
              <a:t>dùng</a:t>
            </a:r>
            <a:r>
              <a:rPr lang="en-US" sz="1200" b="0" dirty="0" smtClean="0"/>
              <a:t> </a:t>
            </a:r>
            <a:r>
              <a:rPr lang="en-US" sz="1200" b="0" dirty="0" err="1" smtClean="0"/>
              <a:t>và</a:t>
            </a:r>
            <a:r>
              <a:rPr lang="en-US" sz="1200" b="0" dirty="0" smtClean="0"/>
              <a:t> </a:t>
            </a:r>
            <a:r>
              <a:rPr lang="en-US" sz="1200" b="0" dirty="0" err="1" smtClean="0"/>
              <a:t>thường</a:t>
            </a:r>
            <a:r>
              <a:rPr lang="en-US" sz="1200" b="0" dirty="0" smtClean="0"/>
              <a:t> bi disable.</a:t>
            </a:r>
          </a:p>
          <a:p>
            <a:pPr algn="just">
              <a:spcBef>
                <a:spcPts val="600"/>
              </a:spcBef>
              <a:spcAft>
                <a:spcPts val="600"/>
              </a:spcAft>
            </a:pPr>
            <a:r>
              <a:rPr lang="en-US" sz="1200" b="0" dirty="0" err="1" smtClean="0"/>
              <a:t>Các</a:t>
            </a:r>
            <a:r>
              <a:rPr lang="en-US" sz="1200" b="0" dirty="0" smtClean="0"/>
              <a:t> </a:t>
            </a:r>
            <a:r>
              <a:rPr lang="en-US" sz="1200" b="0" dirty="0" err="1" smtClean="0"/>
              <a:t>tài</a:t>
            </a:r>
            <a:r>
              <a:rPr lang="en-US" sz="1200" b="0" dirty="0" smtClean="0"/>
              <a:t> </a:t>
            </a:r>
            <a:r>
              <a:rPr lang="en-US" sz="1200" b="0" dirty="0" err="1" smtClean="0"/>
              <a:t>khoản</a:t>
            </a:r>
            <a:r>
              <a:rPr lang="en-US" sz="1200" b="0" dirty="0" smtClean="0"/>
              <a:t> built-in account </a:t>
            </a:r>
            <a:r>
              <a:rPr lang="en-US" sz="1200" b="0" dirty="0" err="1" smtClean="0"/>
              <a:t>không</a:t>
            </a:r>
            <a:r>
              <a:rPr lang="en-US" sz="1200" b="0" dirty="0" smtClean="0"/>
              <a:t> </a:t>
            </a:r>
            <a:r>
              <a:rPr lang="en-US" sz="1200" b="0" dirty="0" err="1" smtClean="0"/>
              <a:t>thể</a:t>
            </a:r>
            <a:r>
              <a:rPr lang="en-US" sz="1200" b="0" dirty="0" smtClean="0"/>
              <a:t> </a:t>
            </a:r>
            <a:r>
              <a:rPr lang="en-US" sz="1200" b="0" dirty="0" err="1" smtClean="0"/>
              <a:t>xóa</a:t>
            </a:r>
            <a:r>
              <a:rPr lang="en-US" sz="1200" b="0" dirty="0" smtClean="0"/>
              <a:t> </a:t>
            </a:r>
            <a:r>
              <a:rPr lang="en-US" sz="1200" b="0" dirty="0" err="1" smtClean="0"/>
              <a:t>được</a:t>
            </a:r>
            <a:r>
              <a:rPr lang="en-US" sz="1200" b="0" dirty="0" smtClean="0"/>
              <a:t> </a:t>
            </a:r>
            <a:r>
              <a:rPr lang="en-US" sz="1200" b="0" dirty="0" err="1" smtClean="0"/>
              <a:t>chỉ</a:t>
            </a:r>
            <a:r>
              <a:rPr lang="en-US" sz="1200" b="0" dirty="0" smtClean="0"/>
              <a:t> </a:t>
            </a:r>
            <a:r>
              <a:rPr lang="en-US" sz="1200" b="0" dirty="0" err="1" smtClean="0"/>
              <a:t>có</a:t>
            </a:r>
            <a:r>
              <a:rPr lang="en-US" sz="1200" b="0" dirty="0" smtClean="0"/>
              <a:t> </a:t>
            </a:r>
            <a:r>
              <a:rPr lang="en-US" sz="1200" b="0" dirty="0" err="1" smtClean="0"/>
              <a:t>thể</a:t>
            </a:r>
            <a:r>
              <a:rPr lang="en-US" sz="1200" b="0" dirty="0" smtClean="0"/>
              <a:t> disable </a:t>
            </a:r>
            <a:r>
              <a:rPr lang="en-US" sz="1200" b="0" dirty="0" err="1" smtClean="0"/>
              <a:t>để</a:t>
            </a:r>
            <a:r>
              <a:rPr lang="en-US" sz="1200" b="0" dirty="0" smtClean="0"/>
              <a:t> </a:t>
            </a:r>
            <a:r>
              <a:rPr lang="en-US" sz="1200" b="0" dirty="0" err="1" smtClean="0"/>
              <a:t>tạm</a:t>
            </a:r>
            <a:r>
              <a:rPr lang="en-US" sz="1200" b="0" dirty="0" smtClean="0"/>
              <a:t> </a:t>
            </a:r>
            <a:r>
              <a:rPr lang="en-US" sz="1200" b="0" dirty="0" err="1" smtClean="0"/>
              <a:t>ngưng</a:t>
            </a:r>
            <a:r>
              <a:rPr lang="en-US" sz="1200" b="0" dirty="0" smtClean="0"/>
              <a:t> </a:t>
            </a:r>
            <a:r>
              <a:rPr lang="en-US" sz="1200" b="0" dirty="0" err="1" smtClean="0"/>
              <a:t>sử</a:t>
            </a:r>
            <a:r>
              <a:rPr lang="en-US" sz="1200" b="0" dirty="0" smtClean="0"/>
              <a:t> </a:t>
            </a:r>
            <a:r>
              <a:rPr lang="en-US" sz="1200" b="0" dirty="0" err="1" smtClean="0"/>
              <a:t>dụng</a:t>
            </a:r>
            <a:endParaRPr lang="en-US" sz="1200" b="0" dirty="0" smtClean="0"/>
          </a:p>
        </p:txBody>
      </p:sp>
    </p:spTree>
    <p:extLst>
      <p:ext uri="{BB962C8B-B14F-4D97-AF65-F5344CB8AC3E}">
        <p14:creationId xmlns:p14="http://schemas.microsoft.com/office/powerpoint/2010/main" val="2899278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30</a:t>
            </a:fld>
            <a:endParaRPr lang="en-US"/>
          </a:p>
        </p:txBody>
      </p:sp>
    </p:spTree>
    <p:extLst>
      <p:ext uri="{BB962C8B-B14F-4D97-AF65-F5344CB8AC3E}">
        <p14:creationId xmlns:p14="http://schemas.microsoft.com/office/powerpoint/2010/main" val="424076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31</a:t>
            </a:fld>
            <a:endParaRPr lang="en-US"/>
          </a:p>
        </p:txBody>
      </p:sp>
    </p:spTree>
    <p:extLst>
      <p:ext uri="{BB962C8B-B14F-4D97-AF65-F5344CB8AC3E}">
        <p14:creationId xmlns:p14="http://schemas.microsoft.com/office/powerpoint/2010/main" val="29668806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32</a:t>
            </a:fld>
            <a:endParaRPr lang="en-US"/>
          </a:p>
        </p:txBody>
      </p:sp>
    </p:spTree>
    <p:extLst>
      <p:ext uri="{BB962C8B-B14F-4D97-AF65-F5344CB8AC3E}">
        <p14:creationId xmlns:p14="http://schemas.microsoft.com/office/powerpoint/2010/main" val="3065093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33</a:t>
            </a:fld>
            <a:endParaRPr lang="en-US"/>
          </a:p>
        </p:txBody>
      </p:sp>
    </p:spTree>
    <p:extLst>
      <p:ext uri="{BB962C8B-B14F-4D97-AF65-F5344CB8AC3E}">
        <p14:creationId xmlns:p14="http://schemas.microsoft.com/office/powerpoint/2010/main" val="1632976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34</a:t>
            </a:fld>
            <a:endParaRPr lang="en-US"/>
          </a:p>
        </p:txBody>
      </p:sp>
    </p:spTree>
    <p:extLst>
      <p:ext uri="{BB962C8B-B14F-4D97-AF65-F5344CB8AC3E}">
        <p14:creationId xmlns:p14="http://schemas.microsoft.com/office/powerpoint/2010/main" val="2555612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35</a:t>
            </a:fld>
            <a:endParaRPr lang="en-US"/>
          </a:p>
        </p:txBody>
      </p:sp>
    </p:spTree>
    <p:extLst>
      <p:ext uri="{BB962C8B-B14F-4D97-AF65-F5344CB8AC3E}">
        <p14:creationId xmlns:p14="http://schemas.microsoft.com/office/powerpoint/2010/main" val="2656434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B95D298-E9B0-42A4-8160-7593504D0EA2}" type="slidenum">
              <a:rPr lang="en-US"/>
              <a:pPr/>
              <a:t>4</a:t>
            </a:fld>
            <a:endParaRPr lang="en-US"/>
          </a:p>
        </p:txBody>
      </p:sp>
      <p:sp>
        <p:nvSpPr>
          <p:cNvPr id="67586"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67588" name="Rectangle 4"/>
          <p:cNvSpPr>
            <a:spLocks noGrp="1" noRot="1" noChangeAspect="1" noChangeArrowheads="1" noTextEdit="1"/>
          </p:cNvSpPr>
          <p:nvPr>
            <p:ph type="sldImg"/>
          </p:nvPr>
        </p:nvSpPr>
        <p:spPr bwMode="auto">
          <a:xfrm>
            <a:off x="1027113" y="611188"/>
            <a:ext cx="4764087" cy="3575050"/>
          </a:xfrm>
          <a:prstGeom prst="rect">
            <a:avLst/>
          </a:prstGeom>
          <a:solidFill>
            <a:srgbClr val="FFFFFF"/>
          </a:solidFill>
          <a:ln>
            <a:solidFill>
              <a:srgbClr val="000000"/>
            </a:solidFill>
            <a:miter lim="800000"/>
            <a:headEnd/>
            <a:tailEnd/>
          </a:ln>
        </p:spPr>
      </p:sp>
      <p:sp>
        <p:nvSpPr>
          <p:cNvPr id="67589" name="Rectangle 5"/>
          <p:cNvSpPr>
            <a:spLocks noGrp="1" noChangeArrowheads="1"/>
          </p:cNvSpPr>
          <p:nvPr>
            <p:ph type="body" idx="1"/>
          </p:nvPr>
        </p:nvSpPr>
        <p:spPr bwMode="auto">
          <a:xfrm>
            <a:off x="852246" y="4344212"/>
            <a:ext cx="5121193" cy="4682435"/>
          </a:xfrm>
          <a:prstGeom prst="rect">
            <a:avLst/>
          </a:prstGeom>
          <a:solidFill>
            <a:srgbClr val="FFFFFF"/>
          </a:solidFill>
          <a:ln>
            <a:solidFill>
              <a:srgbClr val="000000"/>
            </a:solidFill>
            <a:miter lim="800000"/>
            <a:headEnd/>
            <a:tailEnd/>
          </a:ln>
        </p:spPr>
        <p:txBody>
          <a:bodyPr lIns="91285" tIns="45643" rIns="91285" bIns="45643"/>
          <a:lstStyle/>
          <a:p>
            <a:pPr lvl="0" algn="just">
              <a:spcBef>
                <a:spcPts val="600"/>
              </a:spcBef>
              <a:spcAft>
                <a:spcPts val="600"/>
              </a:spcAft>
            </a:pPr>
            <a:r>
              <a:rPr lang="en-US" sz="1200" dirty="0" smtClean="0"/>
              <a:t>GROUP</a:t>
            </a:r>
          </a:p>
          <a:p>
            <a:pPr algn="just">
              <a:spcBef>
                <a:spcPts val="600"/>
              </a:spcBef>
              <a:spcAft>
                <a:spcPts val="600"/>
              </a:spcAft>
            </a:pPr>
            <a:r>
              <a:rPr lang="en-US" sz="1200" b="0" dirty="0" err="1" smtClean="0"/>
              <a:t>Là</a:t>
            </a:r>
            <a:r>
              <a:rPr lang="en-US" sz="1200" b="0" dirty="0" smtClean="0"/>
              <a:t> </a:t>
            </a:r>
            <a:r>
              <a:rPr lang="en-US" sz="1200" b="0" dirty="0" err="1" smtClean="0"/>
              <a:t>một</a:t>
            </a:r>
            <a:r>
              <a:rPr lang="en-US" sz="1200" b="0" dirty="0" smtClean="0"/>
              <a:t> </a:t>
            </a:r>
            <a:r>
              <a:rPr lang="en-US" sz="1200" b="0" dirty="0" err="1" smtClean="0"/>
              <a:t>nhóm</a:t>
            </a:r>
            <a:r>
              <a:rPr lang="en-US" sz="1200" b="0" dirty="0" smtClean="0"/>
              <a:t> </a:t>
            </a:r>
            <a:r>
              <a:rPr lang="en-US" sz="1200" b="0" dirty="0" err="1" smtClean="0"/>
              <a:t>các</a:t>
            </a:r>
            <a:r>
              <a:rPr lang="en-US" sz="1200" b="0" dirty="0" smtClean="0"/>
              <a:t> user </a:t>
            </a:r>
            <a:r>
              <a:rPr lang="en-US" sz="1200" b="0" dirty="0" err="1" smtClean="0"/>
              <a:t>có</a:t>
            </a:r>
            <a:r>
              <a:rPr lang="en-US" sz="1200" b="0" dirty="0" smtClean="0"/>
              <a:t> </a:t>
            </a:r>
            <a:r>
              <a:rPr lang="en-US" sz="1200" b="0" dirty="0" err="1" smtClean="0"/>
              <a:t>cùng</a:t>
            </a:r>
            <a:r>
              <a:rPr lang="en-US" sz="1200" b="0" dirty="0" smtClean="0"/>
              <a:t> </a:t>
            </a:r>
            <a:r>
              <a:rPr lang="en-US" sz="1200" b="0" dirty="0" err="1" smtClean="0"/>
              <a:t>tính</a:t>
            </a:r>
            <a:r>
              <a:rPr lang="en-US" sz="1200" b="0" dirty="0" smtClean="0"/>
              <a:t> </a:t>
            </a:r>
            <a:r>
              <a:rPr lang="en-US" sz="1200" b="0" dirty="0" err="1" smtClean="0"/>
              <a:t>chất</a:t>
            </a:r>
            <a:r>
              <a:rPr lang="en-US" sz="1200" b="0" dirty="0" smtClean="0"/>
              <a:t>. Group </a:t>
            </a:r>
            <a:r>
              <a:rPr lang="en-US" sz="1200" b="0" dirty="0" err="1" smtClean="0"/>
              <a:t>được</a:t>
            </a:r>
            <a:r>
              <a:rPr lang="en-US" sz="1200" b="0" dirty="0" smtClean="0"/>
              <a:t> </a:t>
            </a:r>
            <a:r>
              <a:rPr lang="en-US" sz="1200" b="0" dirty="0" err="1" smtClean="0"/>
              <a:t>tạo</a:t>
            </a:r>
            <a:r>
              <a:rPr lang="en-US" sz="1200" b="0" dirty="0" smtClean="0"/>
              <a:t> </a:t>
            </a:r>
            <a:r>
              <a:rPr lang="en-US" sz="1200" b="0" dirty="0" err="1" smtClean="0"/>
              <a:t>ra</a:t>
            </a:r>
            <a:r>
              <a:rPr lang="en-US" sz="1200" b="0" dirty="0" smtClean="0"/>
              <a:t> </a:t>
            </a:r>
            <a:r>
              <a:rPr lang="en-US" sz="1200" b="0" dirty="0" err="1" smtClean="0"/>
              <a:t>nhằm</a:t>
            </a:r>
            <a:r>
              <a:rPr lang="en-US" sz="1200" b="0" dirty="0" smtClean="0"/>
              <a:t> </a:t>
            </a:r>
            <a:r>
              <a:rPr lang="en-US" sz="1200" b="0" dirty="0" err="1" smtClean="0"/>
              <a:t>đơn</a:t>
            </a:r>
            <a:r>
              <a:rPr lang="en-US" sz="1200" b="0" dirty="0" smtClean="0"/>
              <a:t> </a:t>
            </a:r>
            <a:r>
              <a:rPr lang="en-US" sz="1200" b="0" dirty="0" err="1" smtClean="0"/>
              <a:t>giản</a:t>
            </a:r>
            <a:r>
              <a:rPr lang="en-US" sz="1200" b="0" dirty="0" smtClean="0"/>
              <a:t> </a:t>
            </a:r>
            <a:r>
              <a:rPr lang="en-US" sz="1200" b="0" dirty="0" err="1" smtClean="0"/>
              <a:t>hóa</a:t>
            </a:r>
            <a:r>
              <a:rPr lang="en-US" sz="1200" b="0" dirty="0" smtClean="0"/>
              <a:t> </a:t>
            </a:r>
            <a:r>
              <a:rPr lang="en-US" sz="1200" b="0" dirty="0" err="1" smtClean="0"/>
              <a:t>quá</a:t>
            </a:r>
            <a:r>
              <a:rPr lang="en-US" sz="1200" b="0" dirty="0" smtClean="0"/>
              <a:t> </a:t>
            </a:r>
            <a:r>
              <a:rPr lang="en-US" sz="1200" b="0" dirty="0" err="1" smtClean="0"/>
              <a:t>trình</a:t>
            </a:r>
            <a:r>
              <a:rPr lang="en-US" sz="1200" b="0" dirty="0" smtClean="0"/>
              <a:t> </a:t>
            </a:r>
            <a:r>
              <a:rPr lang="en-US" sz="1200" b="0" dirty="0" err="1" smtClean="0"/>
              <a:t>quản</a:t>
            </a:r>
            <a:r>
              <a:rPr lang="en-US" sz="1200" b="0" dirty="0" smtClean="0"/>
              <a:t> </a:t>
            </a:r>
            <a:r>
              <a:rPr lang="en-US" sz="1200" b="0" dirty="0" err="1" smtClean="0"/>
              <a:t>lý</a:t>
            </a:r>
            <a:r>
              <a:rPr lang="en-US" sz="1200" b="0" dirty="0" smtClean="0"/>
              <a:t> </a:t>
            </a:r>
            <a:r>
              <a:rPr lang="en-US" sz="1200" b="0" dirty="0" err="1" smtClean="0"/>
              <a:t>và</a:t>
            </a:r>
            <a:r>
              <a:rPr lang="en-US" sz="1200" b="0" dirty="0" smtClean="0"/>
              <a:t> </a:t>
            </a:r>
            <a:r>
              <a:rPr lang="en-US" sz="1200" b="0" dirty="0" err="1" smtClean="0"/>
              <a:t>phân</a:t>
            </a:r>
            <a:r>
              <a:rPr lang="en-US" sz="1200" b="0" dirty="0" smtClean="0"/>
              <a:t> </a:t>
            </a:r>
            <a:r>
              <a:rPr lang="en-US" sz="1200" b="0" dirty="0" err="1" smtClean="0"/>
              <a:t>quyền</a:t>
            </a:r>
            <a:r>
              <a:rPr lang="en-US" sz="1200" b="0" dirty="0" smtClean="0"/>
              <a:t>. </a:t>
            </a:r>
          </a:p>
          <a:p>
            <a:pPr lvl="0" algn="just">
              <a:spcBef>
                <a:spcPts val="600"/>
              </a:spcBef>
              <a:spcAft>
                <a:spcPts val="600"/>
              </a:spcAft>
            </a:pPr>
            <a:r>
              <a:rPr lang="en-US" sz="1200" dirty="0" smtClean="0"/>
              <a:t>LOCAL GROUP</a:t>
            </a:r>
          </a:p>
          <a:p>
            <a:pPr algn="just">
              <a:spcBef>
                <a:spcPts val="600"/>
              </a:spcBef>
              <a:spcAft>
                <a:spcPts val="600"/>
              </a:spcAft>
            </a:pPr>
            <a:r>
              <a:rPr lang="en-US" sz="1200" b="0" dirty="0" smtClean="0"/>
              <a:t>Local group </a:t>
            </a:r>
            <a:r>
              <a:rPr lang="en-US" sz="1200" b="0" dirty="0" err="1" smtClean="0"/>
              <a:t>là</a:t>
            </a:r>
            <a:r>
              <a:rPr lang="en-US" sz="1200" b="0" dirty="0" smtClean="0"/>
              <a:t> </a:t>
            </a:r>
            <a:r>
              <a:rPr lang="en-US" sz="1200" b="0" dirty="0" err="1" smtClean="0"/>
              <a:t>các</a:t>
            </a:r>
            <a:r>
              <a:rPr lang="en-US" sz="1200" b="0" dirty="0" smtClean="0"/>
              <a:t> group </a:t>
            </a:r>
            <a:r>
              <a:rPr lang="en-US" sz="1200" b="0" dirty="0" err="1" smtClean="0"/>
              <a:t>có</a:t>
            </a:r>
            <a:r>
              <a:rPr lang="en-US" sz="1200" b="0" dirty="0" smtClean="0"/>
              <a:t> </a:t>
            </a:r>
            <a:r>
              <a:rPr lang="en-US" sz="1200" b="0" dirty="0" err="1" smtClean="0"/>
              <a:t>trong</a:t>
            </a:r>
            <a:r>
              <a:rPr lang="en-US" sz="1200" b="0" dirty="0" smtClean="0"/>
              <a:t> file SAM. </a:t>
            </a:r>
            <a:r>
              <a:rPr lang="en-US" sz="1200" b="0" dirty="0" err="1" smtClean="0"/>
              <a:t>Cũng</a:t>
            </a:r>
            <a:r>
              <a:rPr lang="en-US" sz="1200" b="0" dirty="0" smtClean="0"/>
              <a:t> </a:t>
            </a:r>
            <a:r>
              <a:rPr lang="en-US" sz="1200" b="0" dirty="0" err="1" smtClean="0"/>
              <a:t>như</a:t>
            </a:r>
            <a:r>
              <a:rPr lang="en-US" sz="1200" b="0" dirty="0" smtClean="0"/>
              <a:t> user </a:t>
            </a:r>
            <a:r>
              <a:rPr lang="en-US" sz="1200" b="0" dirty="0" err="1" smtClean="0"/>
              <a:t>các</a:t>
            </a:r>
            <a:r>
              <a:rPr lang="en-US" sz="1200" b="0" dirty="0" smtClean="0"/>
              <a:t> group </a:t>
            </a:r>
            <a:r>
              <a:rPr lang="en-US" sz="1200" b="0" dirty="0" err="1" smtClean="0"/>
              <a:t>này</a:t>
            </a:r>
            <a:r>
              <a:rPr lang="en-US" sz="1200" b="0" dirty="0" smtClean="0"/>
              <a:t> </a:t>
            </a:r>
            <a:r>
              <a:rPr lang="en-US" sz="1200" b="0" dirty="0" err="1" smtClean="0"/>
              <a:t>chỉ</a:t>
            </a:r>
            <a:r>
              <a:rPr lang="en-US" sz="1200" b="0" dirty="0" smtClean="0"/>
              <a:t> </a:t>
            </a:r>
            <a:r>
              <a:rPr lang="en-US" sz="1200" b="0" dirty="0" err="1" smtClean="0"/>
              <a:t>có</a:t>
            </a:r>
            <a:r>
              <a:rPr lang="en-US" sz="1200" b="0" dirty="0" smtClean="0"/>
              <a:t> ý </a:t>
            </a:r>
            <a:r>
              <a:rPr lang="en-US" sz="1200" b="0" dirty="0" err="1" smtClean="0"/>
              <a:t>nghĩa</a:t>
            </a:r>
            <a:r>
              <a:rPr lang="en-US" sz="1200" b="0" dirty="0" smtClean="0"/>
              <a:t> </a:t>
            </a:r>
            <a:r>
              <a:rPr lang="en-US" sz="1200" b="0" dirty="0" err="1" smtClean="0"/>
              <a:t>trên</a:t>
            </a:r>
            <a:r>
              <a:rPr lang="en-US" sz="1200" b="0" dirty="0" smtClean="0"/>
              <a:t> </a:t>
            </a:r>
            <a:r>
              <a:rPr lang="en-US" sz="1200" b="0" dirty="0" err="1" smtClean="0"/>
              <a:t>máy</a:t>
            </a:r>
            <a:r>
              <a:rPr lang="en-US" sz="1200" b="0" dirty="0" smtClean="0"/>
              <a:t> </a:t>
            </a:r>
            <a:r>
              <a:rPr lang="en-US" sz="1200" b="0" dirty="0" err="1" smtClean="0"/>
              <a:t>đang</a:t>
            </a:r>
            <a:r>
              <a:rPr lang="en-US" sz="1200" b="0" dirty="0" smtClean="0"/>
              <a:t> </a:t>
            </a:r>
            <a:r>
              <a:rPr lang="en-US" sz="1200" b="0" dirty="0" err="1" smtClean="0"/>
              <a:t>lưu</a:t>
            </a:r>
            <a:r>
              <a:rPr lang="en-US" sz="1200" b="0" dirty="0" smtClean="0"/>
              <a:t> file SAM </a:t>
            </a:r>
            <a:r>
              <a:rPr lang="en-US" sz="1200" b="0" dirty="0" err="1" smtClean="0"/>
              <a:t>này</a:t>
            </a:r>
            <a:r>
              <a:rPr lang="en-US" sz="1200" b="0" dirty="0" smtClean="0"/>
              <a:t>.</a:t>
            </a:r>
          </a:p>
          <a:p>
            <a:pPr lvl="0" algn="just">
              <a:spcBef>
                <a:spcPts val="1200"/>
              </a:spcBef>
              <a:spcAft>
                <a:spcPts val="600"/>
              </a:spcAft>
            </a:pPr>
            <a:r>
              <a:rPr lang="en-US" sz="1200" dirty="0" smtClean="0"/>
              <a:t>UNC(Uniform naming Convention)</a:t>
            </a:r>
          </a:p>
          <a:p>
            <a:pPr algn="just">
              <a:spcBef>
                <a:spcPts val="600"/>
              </a:spcBef>
              <a:spcAft>
                <a:spcPts val="600"/>
              </a:spcAft>
            </a:pPr>
            <a:r>
              <a:rPr lang="en-US" sz="1200" b="0" dirty="0" err="1" smtClean="0"/>
              <a:t>Đây</a:t>
            </a:r>
            <a:r>
              <a:rPr lang="en-US" sz="1200" b="0" dirty="0" smtClean="0"/>
              <a:t> </a:t>
            </a:r>
            <a:r>
              <a:rPr lang="en-US" sz="1200" b="0" dirty="0" err="1" smtClean="0"/>
              <a:t>là</a:t>
            </a:r>
            <a:r>
              <a:rPr lang="en-US" sz="1200" b="0" dirty="0" smtClean="0"/>
              <a:t> </a:t>
            </a:r>
            <a:r>
              <a:rPr lang="en-US" sz="1200" b="0" dirty="0" err="1" smtClean="0"/>
              <a:t>đường</a:t>
            </a:r>
            <a:r>
              <a:rPr lang="en-US" sz="1200" b="0" dirty="0" smtClean="0"/>
              <a:t> </a:t>
            </a:r>
            <a:r>
              <a:rPr lang="en-US" sz="1200" b="0" dirty="0" err="1" smtClean="0"/>
              <a:t>dẫn</a:t>
            </a:r>
            <a:r>
              <a:rPr lang="en-US" sz="1200" b="0" dirty="0" smtClean="0"/>
              <a:t> </a:t>
            </a:r>
            <a:r>
              <a:rPr lang="en-US" sz="1200" b="0" dirty="0" err="1" smtClean="0"/>
              <a:t>chỉ</a:t>
            </a:r>
            <a:r>
              <a:rPr lang="en-US" sz="1200" b="0" dirty="0" smtClean="0"/>
              <a:t> </a:t>
            </a:r>
            <a:r>
              <a:rPr lang="en-US" sz="1200" b="0" dirty="0" err="1" smtClean="0"/>
              <a:t>đến</a:t>
            </a:r>
            <a:r>
              <a:rPr lang="en-US" sz="1200" b="0" dirty="0" smtClean="0"/>
              <a:t> </a:t>
            </a:r>
            <a:r>
              <a:rPr lang="en-US" sz="1200" b="0" dirty="0" err="1" smtClean="0"/>
              <a:t>một</a:t>
            </a:r>
            <a:r>
              <a:rPr lang="en-US" sz="1200" b="0" dirty="0" smtClean="0"/>
              <a:t> </a:t>
            </a:r>
            <a:r>
              <a:rPr lang="en-US" sz="1200" b="0" dirty="0" err="1" smtClean="0"/>
              <a:t>tài</a:t>
            </a:r>
            <a:r>
              <a:rPr lang="en-US" sz="1200" b="0" dirty="0" smtClean="0"/>
              <a:t> </a:t>
            </a:r>
            <a:r>
              <a:rPr lang="en-US" sz="1200" b="0" dirty="0" err="1" smtClean="0"/>
              <a:t>nguyên</a:t>
            </a:r>
            <a:r>
              <a:rPr lang="en-US" sz="1200" b="0" dirty="0" smtClean="0"/>
              <a:t> </a:t>
            </a:r>
            <a:r>
              <a:rPr lang="en-US" sz="1200" b="0" dirty="0" err="1" smtClean="0"/>
              <a:t>trên</a:t>
            </a:r>
            <a:r>
              <a:rPr lang="en-US" sz="1200" b="0" dirty="0" smtClean="0"/>
              <a:t> </a:t>
            </a:r>
            <a:r>
              <a:rPr lang="en-US" sz="1200" b="0" dirty="0" err="1" smtClean="0"/>
              <a:t>hệ</a:t>
            </a:r>
            <a:r>
              <a:rPr lang="en-US" sz="1200" b="0" dirty="0" smtClean="0"/>
              <a:t> </a:t>
            </a:r>
            <a:r>
              <a:rPr lang="en-US" sz="1200" b="0" dirty="0" err="1" smtClean="0"/>
              <a:t>thống</a:t>
            </a:r>
            <a:r>
              <a:rPr lang="en-US" sz="1200" b="0" dirty="0" smtClean="0"/>
              <a:t>. </a:t>
            </a:r>
            <a:r>
              <a:rPr lang="en-US" sz="1200" b="0" dirty="0" err="1" smtClean="0"/>
              <a:t>Định</a:t>
            </a:r>
            <a:r>
              <a:rPr lang="en-US" sz="1200" b="0" dirty="0" smtClean="0"/>
              <a:t> </a:t>
            </a:r>
            <a:r>
              <a:rPr lang="en-US" sz="1200" b="0" dirty="0" err="1" smtClean="0"/>
              <a:t>dạng</a:t>
            </a:r>
            <a:r>
              <a:rPr lang="en-US" sz="1200" b="0" dirty="0" smtClean="0"/>
              <a:t> </a:t>
            </a:r>
            <a:r>
              <a:rPr lang="en-US" sz="1200" b="0" dirty="0" err="1" smtClean="0"/>
              <a:t>của</a:t>
            </a:r>
            <a:r>
              <a:rPr lang="en-US" sz="1200" b="0" dirty="0" smtClean="0"/>
              <a:t> </a:t>
            </a:r>
            <a:r>
              <a:rPr lang="en-US" sz="1200" b="0" dirty="0" err="1" smtClean="0"/>
              <a:t>nó</a:t>
            </a:r>
            <a:r>
              <a:rPr lang="en-US" sz="1200" b="0" dirty="0" smtClean="0"/>
              <a:t> </a:t>
            </a:r>
            <a:r>
              <a:rPr lang="en-US" sz="1200" b="0" dirty="0" err="1" smtClean="0"/>
              <a:t>như</a:t>
            </a:r>
            <a:r>
              <a:rPr lang="en-US" sz="1200" b="0" dirty="0" smtClean="0"/>
              <a:t> </a:t>
            </a:r>
            <a:r>
              <a:rPr lang="en-US" sz="1200" b="0" dirty="0" err="1" smtClean="0"/>
              <a:t>sau</a:t>
            </a:r>
            <a:r>
              <a:rPr lang="en-US" sz="1200" b="0" dirty="0" smtClean="0"/>
              <a:t>:</a:t>
            </a:r>
          </a:p>
          <a:p>
            <a:pPr algn="just">
              <a:spcBef>
                <a:spcPts val="600"/>
              </a:spcBef>
              <a:spcAft>
                <a:spcPts val="600"/>
              </a:spcAft>
            </a:pPr>
            <a:r>
              <a:rPr lang="en-US" sz="1200" b="0" dirty="0" smtClean="0"/>
              <a:t>\\IP </a:t>
            </a:r>
            <a:r>
              <a:rPr lang="en-US" sz="1200" b="0" dirty="0" err="1" smtClean="0"/>
              <a:t>hoặc</a:t>
            </a:r>
            <a:r>
              <a:rPr lang="en-US" sz="1200" b="0" dirty="0" smtClean="0"/>
              <a:t> </a:t>
            </a:r>
            <a:r>
              <a:rPr lang="en-US" sz="1200" b="0" dirty="0" err="1" smtClean="0"/>
              <a:t>tên</a:t>
            </a:r>
            <a:r>
              <a:rPr lang="en-US" sz="1200" b="0" dirty="0" smtClean="0"/>
              <a:t> </a:t>
            </a:r>
            <a:r>
              <a:rPr lang="en-US" sz="1200" b="0" dirty="0" err="1" smtClean="0"/>
              <a:t>máy</a:t>
            </a:r>
            <a:r>
              <a:rPr lang="en-US" sz="1200" b="0" dirty="0" smtClean="0"/>
              <a:t>\</a:t>
            </a:r>
            <a:r>
              <a:rPr lang="en-US" sz="1200" b="0" dirty="0" err="1" smtClean="0"/>
              <a:t>tên</a:t>
            </a:r>
            <a:r>
              <a:rPr lang="en-US" sz="1200" b="0" dirty="0" smtClean="0"/>
              <a:t> </a:t>
            </a:r>
            <a:r>
              <a:rPr lang="en-US" sz="1200" b="0" dirty="0" err="1" smtClean="0"/>
              <a:t>tài</a:t>
            </a:r>
            <a:r>
              <a:rPr lang="en-US" sz="1200" b="0" dirty="0" smtClean="0"/>
              <a:t> </a:t>
            </a:r>
            <a:r>
              <a:rPr lang="en-US" sz="1200" b="0" dirty="0" err="1" smtClean="0"/>
              <a:t>nguyên</a:t>
            </a:r>
            <a:r>
              <a:rPr lang="en-US" sz="1200" b="0" dirty="0" smtClean="0"/>
              <a:t> </a:t>
            </a:r>
            <a:r>
              <a:rPr lang="en-US" sz="1200" b="0" dirty="0" err="1" smtClean="0"/>
              <a:t>trên</a:t>
            </a:r>
            <a:r>
              <a:rPr lang="en-US" sz="1200" b="0" dirty="0" smtClean="0"/>
              <a:t> </a:t>
            </a:r>
            <a:r>
              <a:rPr lang="en-US" sz="1200" b="0" dirty="0" err="1" smtClean="0"/>
              <a:t>máy</a:t>
            </a:r>
            <a:r>
              <a:rPr lang="en-US" sz="1200" b="0" dirty="0" smtClean="0"/>
              <a:t> </a:t>
            </a:r>
            <a:r>
              <a:rPr lang="en-US" sz="1200" b="0" dirty="0" err="1" smtClean="0"/>
              <a:t>hoặc</a:t>
            </a:r>
            <a:r>
              <a:rPr lang="en-US" sz="1200" b="0" dirty="0" smtClean="0"/>
              <a:t> share name.</a:t>
            </a:r>
            <a:endParaRPr lang="en-US" sz="1200" b="0" dirty="0"/>
          </a:p>
        </p:txBody>
      </p:sp>
    </p:spTree>
    <p:extLst>
      <p:ext uri="{BB962C8B-B14F-4D97-AF65-F5344CB8AC3E}">
        <p14:creationId xmlns:p14="http://schemas.microsoft.com/office/powerpoint/2010/main" val="368713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mn-lt"/>
                <a:ea typeface="+mn-ea"/>
                <a:cs typeface="+mn-cs"/>
              </a:rPr>
              <a:t>Administrators</a:t>
            </a:r>
          </a:p>
          <a:p>
            <a:pPr rtl="0" eaLnBrk="1" fontAlgn="t" latinLnBrk="0" hangingPunct="1"/>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thực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hiện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chức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năng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quản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trị</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máy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tính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Mặc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định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khoản</a:t>
            </a:r>
            <a:r>
              <a:rPr lang="en-US" sz="1200" b="0" i="0" u="none" strike="noStrike" kern="1200" dirty="0" smtClean="0">
                <a:solidFill>
                  <a:schemeClr val="tx1"/>
                </a:solidFill>
                <a:effectLst/>
                <a:latin typeface="+mn-lt"/>
                <a:ea typeface="+mn-ea"/>
                <a:cs typeface="+mn-cs"/>
              </a:rPr>
              <a:t> user Administrator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về</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này</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smtClean="0">
                <a:solidFill>
                  <a:schemeClr val="tx1"/>
                </a:solidFill>
                <a:effectLst/>
                <a:latin typeface="+mn-lt"/>
                <a:ea typeface="+mn-ea"/>
                <a:cs typeface="+mn-cs"/>
              </a:rPr>
              <a:t>Backup Operators</a:t>
            </a:r>
          </a:p>
          <a:p>
            <a:pPr rtl="0" eaLnBrk="1" fontAlgn="t" latinLnBrk="0" hangingPunct="1"/>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chạy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chương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trình</a:t>
            </a:r>
            <a:r>
              <a:rPr lang="en-US" sz="1200" b="0" i="0" u="none" strike="noStrike" kern="1200" dirty="0" smtClean="0">
                <a:solidFill>
                  <a:schemeClr val="tx1"/>
                </a:solidFill>
                <a:effectLst/>
                <a:latin typeface="+mn-lt"/>
                <a:ea typeface="+mn-ea"/>
                <a:cs typeface="+mn-cs"/>
              </a:rPr>
              <a:t> Windows Backup </a:t>
            </a:r>
            <a:r>
              <a:rPr lang="en-US" sz="1200" b="0" i="0" u="none" strike="noStrike" kern="1200" dirty="0" err="1" smtClean="0">
                <a:solidFill>
                  <a:schemeClr val="tx1"/>
                </a:solidFill>
                <a:effectLst/>
                <a:latin typeface="+mn-lt"/>
                <a:ea typeface="+mn-ea"/>
                <a:cs typeface="+mn-cs"/>
              </a:rPr>
              <a:t>để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sao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lưu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khôi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phục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dữ</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liệu</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smtClean="0">
                <a:solidFill>
                  <a:schemeClr val="tx1"/>
                </a:solidFill>
                <a:effectLst/>
                <a:latin typeface="+mn-lt"/>
                <a:ea typeface="+mn-ea"/>
                <a:cs typeface="+mn-cs"/>
              </a:rPr>
              <a:t>Guests</a:t>
            </a:r>
          </a:p>
          <a:p>
            <a:pPr rtl="0" eaLnBrk="1" fontAlgn="t" latinLnBrk="0" hangingPunct="1"/>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chỉ</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truy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xuất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cách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chế</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được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sở</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hữu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này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không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làm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thay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đổi</a:t>
            </a:r>
            <a:r>
              <a:rPr lang="en-US" sz="1200" b="0" i="0" u="none" strike="noStrike" kern="1200" dirty="0" smtClean="0">
                <a:solidFill>
                  <a:schemeClr val="tx1"/>
                </a:solidFill>
                <a:effectLst/>
                <a:latin typeface="+mn-lt"/>
                <a:ea typeface="+mn-ea"/>
                <a:cs typeface="+mn-cs"/>
              </a:rPr>
              <a:t> desktop. </a:t>
            </a:r>
            <a:r>
              <a:rPr lang="en-US" sz="1200" b="0" i="0" u="none" strike="noStrike" kern="1200" dirty="0" err="1" smtClean="0">
                <a:solidFill>
                  <a:schemeClr val="tx1"/>
                </a:solidFill>
                <a:effectLst/>
                <a:latin typeface="+mn-lt"/>
                <a:ea typeface="+mn-ea"/>
                <a:cs typeface="+mn-cs"/>
              </a:rPr>
              <a:t>Mặc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định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khoản</a:t>
            </a:r>
            <a:r>
              <a:rPr lang="en-US" sz="1200" b="0" i="0" u="none" strike="noStrike" kern="1200" dirty="0" smtClean="0">
                <a:solidFill>
                  <a:schemeClr val="tx1"/>
                </a:solidFill>
                <a:effectLst/>
                <a:latin typeface="+mn-lt"/>
                <a:ea typeface="+mn-ea"/>
                <a:cs typeface="+mn-cs"/>
              </a:rPr>
              <a:t> user guest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về</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này</a:t>
            </a:r>
            <a:r>
              <a:rPr lang="en-US" sz="1200" b="0" i="0" u="none" strike="noStrike" kern="1200" dirty="0" smtClean="0">
                <a:solidFill>
                  <a:schemeClr val="tx1"/>
                </a:solidFill>
                <a:effectLst/>
                <a:latin typeface="+mn-lt"/>
                <a:ea typeface="+mn-ea"/>
                <a:cs typeface="+mn-cs"/>
              </a:rPr>
              <a:t>.  </a:t>
            </a:r>
          </a:p>
          <a:p>
            <a:pPr rtl="0" eaLnBrk="1" fontAlgn="t" latinLnBrk="0" hangingPunct="1"/>
            <a:r>
              <a:rPr lang="en-US" sz="1200" b="0" i="0" u="none" strike="noStrike" kern="1200" dirty="0" smtClean="0">
                <a:solidFill>
                  <a:schemeClr val="tx1"/>
                </a:solidFill>
                <a:effectLst/>
                <a:latin typeface="+mn-lt"/>
                <a:ea typeface="+mn-ea"/>
                <a:cs typeface="+mn-cs"/>
              </a:rPr>
              <a:t>Power Users</a:t>
            </a:r>
          </a:p>
          <a:p>
            <a:pPr rtl="0" eaLnBrk="1" fontAlgn="t" latinLnBrk="0" hangingPunct="1"/>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tạo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mới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điều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chỉnh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khoản</a:t>
            </a:r>
            <a:r>
              <a:rPr lang="en-US" sz="1200" b="0" i="0" u="none" strike="noStrike" kern="1200" dirty="0" smtClean="0">
                <a:solidFill>
                  <a:schemeClr val="tx1"/>
                </a:solidFill>
                <a:effectLst/>
                <a:latin typeface="+mn-lt"/>
                <a:ea typeface="+mn-ea"/>
                <a:cs typeface="+mn-cs"/>
              </a:rPr>
              <a:t> user </a:t>
            </a:r>
            <a:r>
              <a:rPr lang="en-US" sz="1200" b="0" i="0" u="none" strike="noStrike" kern="1200" dirty="0" err="1" smtClean="0">
                <a:solidFill>
                  <a:schemeClr val="tx1"/>
                </a:solidFill>
                <a:effectLst/>
                <a:latin typeface="+mn-lt"/>
                <a:ea typeface="+mn-ea"/>
                <a:cs typeface="+mn-cs"/>
              </a:rPr>
              <a:t>cục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bộ</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a:t>
            </a:r>
            <a:r>
              <a:rPr lang="en-US" sz="1200" b="0" i="0" u="none" strike="noStrike" kern="1200" dirty="0" smtClean="0">
                <a:solidFill>
                  <a:schemeClr val="tx1"/>
                </a:solidFill>
                <a:effectLst/>
                <a:latin typeface="+mn-lt"/>
                <a:ea typeface="+mn-ea"/>
                <a:cs typeface="+mn-cs"/>
              </a:rPr>
              <a:t> chia </a:t>
            </a:r>
            <a:r>
              <a:rPr lang="en-US" sz="1200" b="0" i="0" u="none" strike="noStrike" kern="1200" dirty="0" err="1" smtClean="0">
                <a:solidFill>
                  <a:schemeClr val="tx1"/>
                </a:solidFill>
                <a:effectLst/>
                <a:latin typeface="+mn-lt"/>
                <a:ea typeface="+mn-ea"/>
                <a:cs typeface="+mn-cs"/>
              </a:rPr>
              <a:t>xẻ</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smtClean="0">
                <a:solidFill>
                  <a:schemeClr val="tx1"/>
                </a:solidFill>
                <a:effectLst/>
                <a:latin typeface="+mn-lt"/>
                <a:ea typeface="+mn-ea"/>
                <a:cs typeface="+mn-cs"/>
              </a:rPr>
              <a:t>Users</a:t>
            </a:r>
          </a:p>
          <a:p>
            <a:pPr rtl="0" eaLnBrk="1" fontAlgn="t" latinLnBrk="0" hangingPunct="1"/>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chỉ</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thực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hiện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số</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vụ</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định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tùy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sở</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hữu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được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khoản</a:t>
            </a:r>
            <a:r>
              <a:rPr lang="en-US" sz="1200" b="0" i="0" u="none" strike="noStrike" kern="1200" dirty="0" smtClean="0">
                <a:solidFill>
                  <a:schemeClr val="tx1"/>
                </a:solidFill>
                <a:effectLst/>
                <a:latin typeface="+mn-lt"/>
                <a:ea typeface="+mn-ea"/>
                <a:cs typeface="+mn-cs"/>
              </a:rPr>
              <a:t> user </a:t>
            </a:r>
            <a:r>
              <a:rPr lang="en-US" sz="1200" b="0" i="0" u="none" strike="noStrike" kern="1200" dirty="0" err="1" smtClean="0">
                <a:solidFill>
                  <a:schemeClr val="tx1"/>
                </a:solidFill>
                <a:effectLst/>
                <a:latin typeface="+mn-lt"/>
                <a:ea typeface="+mn-ea"/>
                <a:cs typeface="+mn-cs"/>
              </a:rPr>
              <a:t>cục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bộ</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được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định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nghĩa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khoản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sẽ</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về</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Users</a:t>
            </a:r>
          </a:p>
          <a:p>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5</a:t>
            </a:fld>
            <a:endParaRPr lang="en-US"/>
          </a:p>
        </p:txBody>
      </p:sp>
    </p:spTree>
    <p:extLst>
      <p:ext uri="{BB962C8B-B14F-4D97-AF65-F5344CB8AC3E}">
        <p14:creationId xmlns:p14="http://schemas.microsoft.com/office/powerpoint/2010/main" val="1672056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0" i="0" u="none" strike="noStrike" kern="1200" dirty="0" smtClean="0">
                <a:solidFill>
                  <a:schemeClr val="tx1"/>
                </a:solidFill>
                <a:effectLst/>
                <a:latin typeface="+mn-lt"/>
                <a:ea typeface="+mn-ea"/>
                <a:cs typeface="+mn-cs"/>
              </a:rPr>
              <a:t>Everyone</a:t>
            </a:r>
          </a:p>
          <a:p>
            <a:pPr rtl="0" eaLnBrk="1" fontAlgn="t" latinLnBrk="0" hangingPunct="1"/>
            <a:r>
              <a:rPr lang="en-US" sz="1200" b="0" i="0" u="none" strike="noStrike" kern="1200" dirty="0" err="1" smtClean="0">
                <a:solidFill>
                  <a:schemeClr val="tx1"/>
                </a:solidFill>
                <a:effectLst/>
                <a:latin typeface="+mn-lt"/>
                <a:ea typeface="+mn-ea"/>
                <a:cs typeface="+mn-cs"/>
              </a:rPr>
              <a:t>Bao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gồm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mọi</a:t>
            </a:r>
            <a:r>
              <a:rPr lang="en-US" sz="1200" b="0" i="0" u="none" strike="noStrike" kern="1200" dirty="0" smtClean="0">
                <a:solidFill>
                  <a:schemeClr val="tx1"/>
                </a:solidFill>
                <a:effectLst/>
                <a:latin typeface="+mn-lt"/>
                <a:ea typeface="+mn-ea"/>
                <a:cs typeface="+mn-cs"/>
              </a:rPr>
              <a:t> user </a:t>
            </a:r>
            <a:r>
              <a:rPr lang="en-US" sz="1200" b="0" i="0" u="none" strike="noStrike" kern="1200" dirty="0" err="1" smtClean="0">
                <a:solidFill>
                  <a:schemeClr val="tx1"/>
                </a:solidFill>
                <a:effectLst/>
                <a:latin typeface="+mn-lt"/>
                <a:ea typeface="+mn-ea"/>
                <a:cs typeface="+mn-cs"/>
              </a:rPr>
              <a:t>truy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xuất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máy</a:t>
            </a:r>
            <a:r>
              <a:rPr lang="en-US" sz="1200" b="0" i="0" u="none" strike="noStrike" kern="1200" dirty="0" smtClean="0">
                <a:solidFill>
                  <a:schemeClr val="tx1"/>
                </a:solidFill>
                <a:effectLst/>
                <a:latin typeface="+mn-lt"/>
                <a:ea typeface="+mn-ea"/>
                <a:cs typeface="+mn-cs"/>
              </a:rPr>
              <a:t>. </a:t>
            </a:r>
          </a:p>
          <a:p>
            <a:pPr rtl="0" eaLnBrk="1" fontAlgn="t" latinLnBrk="0" hangingPunct="1"/>
            <a:r>
              <a:rPr lang="en-US" sz="1200" b="0" i="0" u="none" strike="noStrike" kern="1200" dirty="0" smtClean="0">
                <a:solidFill>
                  <a:schemeClr val="tx1"/>
                </a:solidFill>
                <a:effectLst/>
                <a:latin typeface="+mn-lt"/>
                <a:ea typeface="+mn-ea"/>
                <a:cs typeface="+mn-cs"/>
              </a:rPr>
              <a:t>Authenticated Users</a:t>
            </a:r>
          </a:p>
          <a:p>
            <a:pPr rtl="0" eaLnBrk="1" fontAlgn="t" latinLnBrk="0" hangingPunct="1"/>
            <a:r>
              <a:rPr lang="en-US" sz="1200" b="0" i="0" u="none" strike="noStrike" kern="1200" dirty="0" err="1" smtClean="0">
                <a:solidFill>
                  <a:schemeClr val="tx1"/>
                </a:solidFill>
                <a:effectLst/>
                <a:latin typeface="+mn-lt"/>
                <a:ea typeface="+mn-ea"/>
                <a:cs typeface="+mn-cs"/>
              </a:rPr>
              <a:t>Bao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gồm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cả</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mọi</a:t>
            </a:r>
            <a:r>
              <a:rPr lang="en-US" sz="1200" b="0" i="0" u="none" strike="noStrike" kern="1200" dirty="0" smtClean="0">
                <a:solidFill>
                  <a:schemeClr val="tx1"/>
                </a:solidFill>
                <a:effectLst/>
                <a:latin typeface="+mn-lt"/>
                <a:ea typeface="+mn-ea"/>
                <a:cs typeface="+mn-cs"/>
              </a:rPr>
              <a:t> user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khoản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hợp</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lệ</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máy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Sử</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dụng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này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thay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Everyone </a:t>
            </a:r>
            <a:r>
              <a:rPr lang="en-US" sz="1200" b="0" i="0" u="none" strike="noStrike" kern="1200" dirty="0" err="1" smtClean="0">
                <a:solidFill>
                  <a:schemeClr val="tx1"/>
                </a:solidFill>
                <a:effectLst/>
                <a:latin typeface="+mn-lt"/>
                <a:ea typeface="+mn-ea"/>
                <a:cs typeface="+mn-cs"/>
              </a:rPr>
              <a:t>để</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hạn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chế</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những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truy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xuất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nặc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danh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vào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a:t>
            </a:r>
          </a:p>
          <a:p>
            <a:pPr rtl="0" eaLnBrk="1" fontAlgn="t" latinLnBrk="0" hangingPunct="1"/>
            <a:r>
              <a:rPr lang="en-US" sz="1200" b="0" i="0" u="none" strike="noStrike" kern="1200" dirty="0" smtClean="0">
                <a:solidFill>
                  <a:schemeClr val="tx1"/>
                </a:solidFill>
                <a:effectLst/>
                <a:latin typeface="+mn-lt"/>
                <a:ea typeface="+mn-ea"/>
                <a:cs typeface="+mn-cs"/>
              </a:rPr>
              <a:t>Creator Owner</a:t>
            </a:r>
          </a:p>
          <a:p>
            <a:pPr rtl="0" eaLnBrk="1" fontAlgn="t" latinLnBrk="0" hangingPunct="1"/>
            <a:r>
              <a:rPr lang="en-US" sz="1200" b="0" i="0" u="none" strike="noStrike" kern="1200" dirty="0" err="1" smtClean="0">
                <a:solidFill>
                  <a:schemeClr val="tx1"/>
                </a:solidFill>
                <a:effectLst/>
                <a:latin typeface="+mn-lt"/>
                <a:ea typeface="+mn-ea"/>
                <a:cs typeface="+mn-cs"/>
              </a:rPr>
              <a:t>Bao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gồm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những</a:t>
            </a:r>
            <a:r>
              <a:rPr lang="en-US" sz="1200" b="0" i="0" u="none" strike="noStrike" kern="1200" dirty="0" smtClean="0">
                <a:solidFill>
                  <a:schemeClr val="tx1"/>
                </a:solidFill>
                <a:effectLst/>
                <a:latin typeface="+mn-lt"/>
                <a:ea typeface="+mn-ea"/>
                <a:cs typeface="+mn-cs"/>
              </a:rPr>
              <a:t> user </a:t>
            </a:r>
            <a:r>
              <a:rPr lang="en-US" sz="1200" b="0" i="0" u="none" strike="noStrike" kern="1200" dirty="0" err="1" smtClean="0">
                <a:solidFill>
                  <a:schemeClr val="tx1"/>
                </a:solidFill>
                <a:effectLst/>
                <a:latin typeface="+mn-lt"/>
                <a:ea typeface="+mn-ea"/>
                <a:cs typeface="+mn-cs"/>
              </a:rPr>
              <a:t>tạo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ra</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hoặc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quyền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sở</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hữu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máy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Nếu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thành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viên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thuộc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Administrators </a:t>
            </a:r>
            <a:r>
              <a:rPr lang="en-US" sz="1200" b="0" i="0" u="none" strike="noStrike" kern="1200" dirty="0" err="1" smtClean="0">
                <a:solidFill>
                  <a:schemeClr val="tx1"/>
                </a:solidFill>
                <a:effectLst/>
                <a:latin typeface="+mn-lt"/>
                <a:ea typeface="+mn-ea"/>
                <a:cs typeface="+mn-cs"/>
              </a:rPr>
              <a:t>tạo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thì</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nhóm</a:t>
            </a:r>
            <a:r>
              <a:rPr lang="en-US" sz="1200" b="0" i="0" u="none" strike="noStrike" kern="1200" dirty="0" smtClean="0">
                <a:solidFill>
                  <a:schemeClr val="tx1"/>
                </a:solidFill>
                <a:effectLst/>
                <a:latin typeface="+mn-lt"/>
                <a:ea typeface="+mn-ea"/>
                <a:cs typeface="+mn-cs"/>
              </a:rPr>
              <a:t> Administrators </a:t>
            </a:r>
            <a:r>
              <a:rPr lang="en-US" sz="1200" b="0" i="0" u="none" strike="noStrike" kern="1200" dirty="0" err="1" smtClean="0">
                <a:solidFill>
                  <a:schemeClr val="tx1"/>
                </a:solidFill>
                <a:effectLst/>
                <a:latin typeface="+mn-lt"/>
                <a:ea typeface="+mn-ea"/>
                <a:cs typeface="+mn-cs"/>
              </a:rPr>
              <a:t>sẽ</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là</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người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sở</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hữu</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đó</a:t>
            </a:r>
            <a:r>
              <a:rPr lang="en-US" sz="1200" b="0" i="0" u="none" strike="noStrike" kern="1200" dirty="0" smtClean="0">
                <a:solidFill>
                  <a:schemeClr val="tx1"/>
                </a:solidFill>
                <a:effectLst/>
                <a:latin typeface="+mn-lt"/>
                <a:ea typeface="+mn-ea"/>
                <a:cs typeface="+mn-cs"/>
              </a:rPr>
              <a:t>. </a:t>
            </a:r>
          </a:p>
          <a:p>
            <a:pPr rtl="0" eaLnBrk="1" fontAlgn="t" latinLnBrk="0" hangingPunct="1"/>
            <a:r>
              <a:rPr lang="en-US" sz="1200" b="0" i="0" u="none" strike="noStrike" kern="1200" dirty="0" smtClean="0">
                <a:solidFill>
                  <a:schemeClr val="tx1"/>
                </a:solidFill>
                <a:effectLst/>
                <a:latin typeface="+mn-lt"/>
                <a:ea typeface="+mn-ea"/>
                <a:cs typeface="+mn-cs"/>
              </a:rPr>
              <a:t>Network</a:t>
            </a:r>
          </a:p>
          <a:p>
            <a:pPr rtl="0" eaLnBrk="1" fontAlgn="t" latinLnBrk="0" hangingPunct="1"/>
            <a:r>
              <a:rPr lang="en-US" sz="1200" b="0" i="0" u="none" strike="noStrike" kern="1200" dirty="0" err="1" smtClean="0">
                <a:solidFill>
                  <a:schemeClr val="tx1"/>
                </a:solidFill>
                <a:effectLst/>
                <a:latin typeface="+mn-lt"/>
                <a:ea typeface="+mn-ea"/>
                <a:cs typeface="+mn-cs"/>
              </a:rPr>
              <a:t>Bao</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gồm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tất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các</a:t>
            </a:r>
            <a:r>
              <a:rPr lang="en-US" sz="1200" b="0" i="0" u="none" strike="noStrike" kern="1200" dirty="0" smtClean="0">
                <a:solidFill>
                  <a:schemeClr val="tx1"/>
                </a:solidFill>
                <a:effectLst/>
                <a:latin typeface="+mn-lt"/>
                <a:ea typeface="+mn-ea"/>
                <a:cs typeface="+mn-cs"/>
              </a:rPr>
              <a:t> user </a:t>
            </a:r>
            <a:r>
              <a:rPr lang="en-US" sz="1200" b="0" i="0" u="none" strike="noStrike" kern="1200" dirty="0" err="1" smtClean="0">
                <a:solidFill>
                  <a:schemeClr val="tx1"/>
                </a:solidFill>
                <a:effectLst/>
                <a:latin typeface="+mn-lt"/>
                <a:ea typeface="+mn-ea"/>
                <a:cs typeface="+mn-cs"/>
              </a:rPr>
              <a:t>có</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kết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nối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từ</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máy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tính</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khác</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mạng</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đến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một</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tài</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nguyên</a:t>
            </a:r>
            <a:r>
              <a:rPr lang="en-US" sz="1200" b="0" i="0" u="none" strike="noStrike" kern="1200" dirty="0" smtClean="0">
                <a:solidFill>
                  <a:schemeClr val="tx1"/>
                </a:solidFill>
                <a:effectLst/>
                <a:latin typeface="+mn-lt"/>
                <a:ea typeface="+mn-ea"/>
                <a:cs typeface="+mn-cs"/>
              </a:rPr>
              <a:t> chia </a:t>
            </a:r>
            <a:r>
              <a:rPr lang="en-US" sz="1200" b="0" i="0" u="none" strike="noStrike" kern="1200" dirty="0" err="1" smtClean="0">
                <a:solidFill>
                  <a:schemeClr val="tx1"/>
                </a:solidFill>
                <a:effectLst/>
                <a:latin typeface="+mn-lt"/>
                <a:ea typeface="+mn-ea"/>
                <a:cs typeface="+mn-cs"/>
              </a:rPr>
              <a:t>xẻ</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trên</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máy</a:t>
            </a:r>
            <a:r>
              <a:rPr lang="en-US" sz="1200" b="0" i="0" u="none" strike="noStrike"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6</a:t>
            </a:fld>
            <a:endParaRPr lang="en-US"/>
          </a:p>
        </p:txBody>
      </p:sp>
    </p:spTree>
    <p:extLst>
      <p:ext uri="{BB962C8B-B14F-4D97-AF65-F5344CB8AC3E}">
        <p14:creationId xmlns:p14="http://schemas.microsoft.com/office/powerpoint/2010/main" val="112977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7</a:t>
            </a:fld>
            <a:endParaRPr lang="en-US"/>
          </a:p>
        </p:txBody>
      </p:sp>
    </p:spTree>
    <p:extLst>
      <p:ext uri="{BB962C8B-B14F-4D97-AF65-F5344CB8AC3E}">
        <p14:creationId xmlns:p14="http://schemas.microsoft.com/office/powerpoint/2010/main" val="3453296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FC36C76-B5C8-4AD9-9647-C549E0ADBD5F}" type="slidenum">
              <a:rPr lang="en-US" smtClean="0"/>
              <a:pPr>
                <a:defRPr/>
              </a:pPr>
              <a:t>8</a:t>
            </a:fld>
            <a:endParaRPr lang="en-US"/>
          </a:p>
        </p:txBody>
      </p:sp>
    </p:spTree>
    <p:extLst>
      <p:ext uri="{BB962C8B-B14F-4D97-AF65-F5344CB8AC3E}">
        <p14:creationId xmlns:p14="http://schemas.microsoft.com/office/powerpoint/2010/main" val="3881031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CDFD15C-9FC0-41E3-A9CE-3A09C0998329}" type="slidenum">
              <a:rPr lang="en-US"/>
              <a:pPr/>
              <a:t>9</a:t>
            </a:fld>
            <a:endParaRPr lang="en-US"/>
          </a:p>
        </p:txBody>
      </p:sp>
      <p:sp>
        <p:nvSpPr>
          <p:cNvPr id="125954" name="Rectangle 2"/>
          <p:cNvSpPr>
            <a:spLocks noChangeArrowheads="1"/>
          </p:cNvSpPr>
          <p:nvPr/>
        </p:nvSpPr>
        <p:spPr bwMode="auto">
          <a:xfrm>
            <a:off x="3855177" y="-1700"/>
            <a:ext cx="2953524" cy="499687"/>
          </a:xfrm>
          <a:prstGeom prst="rect">
            <a:avLst/>
          </a:prstGeom>
          <a:noFill/>
          <a:ln w="9525">
            <a:noFill/>
            <a:miter lim="800000"/>
            <a:headEnd/>
            <a:tailEnd/>
          </a:ln>
          <a:effectLst/>
        </p:spPr>
        <p:txBody>
          <a:bodyPr wrap="none" anchor="ctr"/>
          <a:lstStyle/>
          <a:p>
            <a:endParaRPr lang="en-US"/>
          </a:p>
        </p:txBody>
      </p:sp>
      <p:sp>
        <p:nvSpPr>
          <p:cNvPr id="125955" name="Rectangle 3"/>
          <p:cNvSpPr>
            <a:spLocks noChangeArrowheads="1"/>
          </p:cNvSpPr>
          <p:nvPr/>
        </p:nvSpPr>
        <p:spPr bwMode="auto">
          <a:xfrm>
            <a:off x="-3088" y="-1700"/>
            <a:ext cx="2950438" cy="499687"/>
          </a:xfrm>
          <a:prstGeom prst="rect">
            <a:avLst/>
          </a:prstGeom>
          <a:noFill/>
          <a:ln w="9525">
            <a:noFill/>
            <a:miter lim="800000"/>
            <a:headEnd/>
            <a:tailEnd/>
          </a:ln>
          <a:effectLst/>
        </p:spPr>
        <p:txBody>
          <a:bodyPr wrap="none" anchor="ctr"/>
          <a:lstStyle/>
          <a:p>
            <a:endParaRPr lang="en-US"/>
          </a:p>
        </p:txBody>
      </p:sp>
      <p:sp>
        <p:nvSpPr>
          <p:cNvPr id="125956" name="Rectangle 4"/>
          <p:cNvSpPr>
            <a:spLocks noGrp="1" noRot="1" noChangeAspect="1" noChangeArrowheads="1" noTextEdit="1"/>
          </p:cNvSpPr>
          <p:nvPr>
            <p:ph type="sldImg"/>
          </p:nvPr>
        </p:nvSpPr>
        <p:spPr>
          <a:xfrm>
            <a:off x="1027113" y="611188"/>
            <a:ext cx="4764087" cy="3575050"/>
          </a:xfrm>
          <a:ln/>
        </p:spPr>
      </p:sp>
      <p:sp>
        <p:nvSpPr>
          <p:cNvPr id="125957" name="Rectangle 5"/>
          <p:cNvSpPr>
            <a:spLocks noGrp="1" noChangeArrowheads="1"/>
          </p:cNvSpPr>
          <p:nvPr>
            <p:ph type="body" idx="1"/>
          </p:nvPr>
        </p:nvSpPr>
        <p:spPr>
          <a:xfrm>
            <a:off x="852246" y="4344212"/>
            <a:ext cx="5121193" cy="4682435"/>
          </a:xfrm>
        </p:spPr>
        <p:txBody>
          <a:bodyPr lIns="91285" tIns="45643" rIns="91285" bIns="45643"/>
          <a:lstStyle/>
          <a:p>
            <a:pPr algn="just"/>
            <a:r>
              <a:rPr lang="en-US" b="0" dirty="0" err="1" smtClean="0"/>
              <a:t>Quyền</a:t>
            </a:r>
            <a:r>
              <a:rPr lang="en-US" b="0" dirty="0" smtClean="0"/>
              <a:t> </a:t>
            </a:r>
            <a:r>
              <a:rPr lang="en-US" b="0" dirty="0" err="1" smtClean="0"/>
              <a:t>sở</a:t>
            </a:r>
            <a:r>
              <a:rPr lang="en-US" b="0" dirty="0" smtClean="0"/>
              <a:t> </a:t>
            </a:r>
            <a:r>
              <a:rPr lang="en-US" b="0" dirty="0" err="1" smtClean="0"/>
              <a:t>hữu</a:t>
            </a:r>
            <a:r>
              <a:rPr lang="en-US" b="0" dirty="0" smtClean="0"/>
              <a:t> </a:t>
            </a:r>
            <a:r>
              <a:rPr lang="en-US" b="0" dirty="0" err="1" smtClean="0"/>
              <a:t>dùng</a:t>
            </a:r>
            <a:r>
              <a:rPr lang="en-US" b="0" dirty="0" smtClean="0"/>
              <a:t> </a:t>
            </a:r>
            <a:r>
              <a:rPr lang="en-US" b="0" dirty="0" err="1" smtClean="0"/>
              <a:t>kiểm</a:t>
            </a:r>
            <a:r>
              <a:rPr lang="en-US" b="0" dirty="0" smtClean="0"/>
              <a:t> </a:t>
            </a:r>
            <a:r>
              <a:rPr lang="en-US" b="0" dirty="0" err="1" smtClean="0"/>
              <a:t>soát</a:t>
            </a:r>
            <a:r>
              <a:rPr lang="en-US" b="0" dirty="0" smtClean="0"/>
              <a:t> </a:t>
            </a:r>
            <a:r>
              <a:rPr lang="en-US" b="0" dirty="0" err="1" smtClean="0"/>
              <a:t>việc</a:t>
            </a:r>
            <a:r>
              <a:rPr lang="en-US" b="0" dirty="0" smtClean="0"/>
              <a:t> </a:t>
            </a:r>
            <a:r>
              <a:rPr lang="en-US" b="0" dirty="0" err="1" smtClean="0"/>
              <a:t>truy</a:t>
            </a:r>
            <a:r>
              <a:rPr lang="en-US" b="0" dirty="0" smtClean="0"/>
              <a:t> </a:t>
            </a:r>
            <a:r>
              <a:rPr lang="en-US" b="0" dirty="0" err="1" smtClean="0"/>
              <a:t>xuất</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tập</a:t>
            </a:r>
            <a:r>
              <a:rPr lang="en-US" b="0" dirty="0" smtClean="0"/>
              <a:t> tin </a:t>
            </a:r>
            <a:r>
              <a:rPr lang="en-US" b="0" dirty="0" err="1" smtClean="0"/>
              <a:t>và</a:t>
            </a:r>
            <a:r>
              <a:rPr lang="en-US" b="0" dirty="0" smtClean="0"/>
              <a:t> </a:t>
            </a:r>
            <a:r>
              <a:rPr lang="en-US" b="0" dirty="0" err="1" smtClean="0"/>
              <a:t>các</a:t>
            </a:r>
            <a:r>
              <a:rPr lang="en-US" b="0" dirty="0" smtClean="0"/>
              <a:t> </a:t>
            </a:r>
            <a:r>
              <a:rPr lang="en-US" b="0" dirty="0" err="1" smtClean="0"/>
              <a:t>thư</a:t>
            </a:r>
            <a:r>
              <a:rPr lang="en-US" b="0" dirty="0" smtClean="0"/>
              <a:t> </a:t>
            </a:r>
            <a:r>
              <a:rPr lang="en-US" b="0" dirty="0" err="1" smtClean="0"/>
              <a:t>mục</a:t>
            </a:r>
            <a:r>
              <a:rPr lang="en-US" b="0" dirty="0" smtClean="0"/>
              <a:t> con </a:t>
            </a:r>
            <a:r>
              <a:rPr lang="en-US" b="0" dirty="0" err="1" smtClean="0"/>
              <a:t>chứa</a:t>
            </a:r>
            <a:r>
              <a:rPr lang="en-US" b="0" dirty="0" smtClean="0"/>
              <a:t> </a:t>
            </a:r>
            <a:r>
              <a:rPr lang="en-US" b="0" dirty="0" err="1" smtClean="0"/>
              <a:t>trong</a:t>
            </a:r>
            <a:r>
              <a:rPr lang="en-US" b="0" dirty="0" smtClean="0"/>
              <a:t> </a:t>
            </a:r>
            <a:r>
              <a:rPr lang="en-US" b="0" dirty="0" err="1" smtClean="0"/>
              <a:t>thư</a:t>
            </a:r>
            <a:r>
              <a:rPr lang="en-US" b="0" dirty="0" smtClean="0"/>
              <a:t> </a:t>
            </a:r>
            <a:r>
              <a:rPr lang="en-US" b="0" dirty="0" err="1" smtClean="0"/>
              <a:t>mục</a:t>
            </a:r>
            <a:r>
              <a:rPr lang="en-US" b="0" dirty="0" smtClean="0"/>
              <a:t> </a:t>
            </a:r>
            <a:r>
              <a:rPr lang="en-US" b="0" dirty="0" err="1" smtClean="0"/>
              <a:t>đó</a:t>
            </a:r>
            <a:r>
              <a:rPr lang="en-US" b="0" dirty="0" smtClean="0"/>
              <a:t> </a:t>
            </a:r>
            <a:r>
              <a:rPr lang="en-US" b="0" dirty="0" err="1" smtClean="0"/>
              <a:t>của</a:t>
            </a:r>
            <a:r>
              <a:rPr lang="en-US" b="0" dirty="0" smtClean="0"/>
              <a:t> </a:t>
            </a:r>
            <a:r>
              <a:rPr lang="en-US" b="0" dirty="0" err="1" smtClean="0"/>
              <a:t>một</a:t>
            </a:r>
            <a:r>
              <a:rPr lang="en-US" b="0" dirty="0" smtClean="0"/>
              <a:t> User. </a:t>
            </a:r>
            <a:r>
              <a:rPr lang="en-US" b="0" dirty="0" err="1" smtClean="0"/>
              <a:t>Các</a:t>
            </a:r>
            <a:r>
              <a:rPr lang="en-US" b="0" dirty="0" smtClean="0"/>
              <a:t> </a:t>
            </a:r>
            <a:r>
              <a:rPr lang="en-US" b="0" dirty="0" err="1" smtClean="0"/>
              <a:t>quyền</a:t>
            </a:r>
            <a:r>
              <a:rPr lang="en-US" b="0" dirty="0" smtClean="0"/>
              <a:t> </a:t>
            </a:r>
            <a:r>
              <a:rPr lang="en-US" b="0" dirty="0" err="1" smtClean="0"/>
              <a:t>sở</a:t>
            </a:r>
            <a:r>
              <a:rPr lang="en-US" b="0" dirty="0" smtClean="0"/>
              <a:t> </a:t>
            </a:r>
            <a:r>
              <a:rPr lang="en-US" b="0" dirty="0" err="1" smtClean="0"/>
              <a:t>hữu</a:t>
            </a:r>
            <a:r>
              <a:rPr lang="en-US" b="0" dirty="0" smtClean="0"/>
              <a:t> </a:t>
            </a:r>
            <a:r>
              <a:rPr lang="en-US" b="0" dirty="0" err="1" smtClean="0"/>
              <a:t>gồm</a:t>
            </a:r>
            <a:r>
              <a:rPr lang="en-US" b="0" dirty="0" smtClean="0"/>
              <a:t>:</a:t>
            </a:r>
            <a:endParaRPr lang="en-US" sz="1400" b="0" dirty="0" smtClean="0"/>
          </a:p>
        </p:txBody>
      </p:sp>
    </p:spTree>
    <p:extLst>
      <p:ext uri="{BB962C8B-B14F-4D97-AF65-F5344CB8AC3E}">
        <p14:creationId xmlns:p14="http://schemas.microsoft.com/office/powerpoint/2010/main" val="2331091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3.jpeg"/><Relationship Id="rId5" Type="http://schemas.openxmlformats.org/officeDocument/2006/relationships/image" Target="../media/image7.jpeg"/><Relationship Id="rId4" Type="http://schemas.openxmlformats.org/officeDocument/2006/relationships/image" Target="../media/image6.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14" name="Rectangle 13"/>
          <p:cNvSpPr>
            <a:spLocks noChangeArrowheads="1"/>
          </p:cNvSpPr>
          <p:nvPr userDrawn="1"/>
        </p:nvSpPr>
        <p:spPr bwMode="white">
          <a:xfrm>
            <a:off x="0" y="5181600"/>
            <a:ext cx="9144000" cy="1676400"/>
          </a:xfrm>
          <a:prstGeom prst="rect">
            <a:avLst/>
          </a:prstGeom>
          <a:solidFill>
            <a:srgbClr val="A0B5C4">
              <a:alpha val="30980"/>
            </a:srgbClr>
          </a:solidFill>
          <a:ln w="9525">
            <a:noFill/>
            <a:miter lim="800000"/>
            <a:headEnd/>
            <a:tailEnd/>
          </a:ln>
          <a:effectLst/>
        </p:spPr>
        <p:txBody>
          <a:bodyPr wrap="none" anchor="ctr"/>
          <a:lstStyle/>
          <a:p>
            <a:pPr>
              <a:defRPr/>
            </a:pPr>
            <a:endParaRPr lang="en-US">
              <a:cs typeface="+mn-cs"/>
            </a:endParaRPr>
          </a:p>
        </p:txBody>
      </p:sp>
      <p:sp>
        <p:nvSpPr>
          <p:cNvPr id="15" name="Rectangle 14"/>
          <p:cNvSpPr>
            <a:spLocks noChangeArrowheads="1"/>
          </p:cNvSpPr>
          <p:nvPr userDrawn="1"/>
        </p:nvSpPr>
        <p:spPr bwMode="gray">
          <a:xfrm>
            <a:off x="0" y="1663700"/>
            <a:ext cx="9144000" cy="2324100"/>
          </a:xfrm>
          <a:prstGeom prst="rect">
            <a:avLst/>
          </a:prstGeom>
          <a:solidFill>
            <a:srgbClr val="003366"/>
          </a:solidFill>
          <a:ln w="9525">
            <a:noFill/>
            <a:miter lim="800000"/>
            <a:headEnd/>
            <a:tailEnd/>
          </a:ln>
          <a:effectLst/>
        </p:spPr>
        <p:txBody>
          <a:bodyPr wrap="none" anchor="ctr"/>
          <a:lstStyle/>
          <a:p>
            <a:pPr>
              <a:defRPr/>
            </a:pPr>
            <a:endParaRPr lang="en-US">
              <a:cs typeface="+mn-cs"/>
            </a:endParaRPr>
          </a:p>
        </p:txBody>
      </p:sp>
      <p:sp>
        <p:nvSpPr>
          <p:cNvPr id="16" name="AutoShape 21"/>
          <p:cNvSpPr>
            <a:spLocks noChangeArrowheads="1"/>
          </p:cNvSpPr>
          <p:nvPr userDrawn="1"/>
        </p:nvSpPr>
        <p:spPr bwMode="gray">
          <a:xfrm>
            <a:off x="7696200" y="59436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7" name="AutoShape 22"/>
          <p:cNvSpPr>
            <a:spLocks noChangeArrowheads="1"/>
          </p:cNvSpPr>
          <p:nvPr userDrawn="1"/>
        </p:nvSpPr>
        <p:spPr bwMode="gray">
          <a:xfrm>
            <a:off x="8229600" y="563880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18" name="AutoShape 23"/>
          <p:cNvSpPr>
            <a:spLocks noChangeArrowheads="1"/>
          </p:cNvSpPr>
          <p:nvPr userDrawn="1"/>
        </p:nvSpPr>
        <p:spPr bwMode="gray">
          <a:xfrm>
            <a:off x="8220075" y="6229350"/>
            <a:ext cx="609600" cy="533400"/>
          </a:xfrm>
          <a:prstGeom prst="hexagon">
            <a:avLst>
              <a:gd name="adj" fmla="val 28571"/>
              <a:gd name="vf" fmla="val 115470"/>
            </a:avLst>
          </a:prstGeom>
          <a:solidFill>
            <a:srgbClr val="5086C2"/>
          </a:solidFill>
          <a:ln w="9525">
            <a:noFill/>
            <a:miter lim="800000"/>
            <a:headEnd/>
            <a:tailEnd/>
          </a:ln>
          <a:effectLst/>
        </p:spPr>
        <p:txBody>
          <a:bodyPr wrap="none" anchor="ctr"/>
          <a:lstStyle/>
          <a:p>
            <a:pPr>
              <a:defRPr/>
            </a:pPr>
            <a:endParaRPr lang="en-US">
              <a:cs typeface="+mn-cs"/>
            </a:endParaRPr>
          </a:p>
        </p:txBody>
      </p:sp>
      <p:sp>
        <p:nvSpPr>
          <p:cNvPr id="20" name="AutoShape 113" descr="gdd01"/>
          <p:cNvSpPr>
            <a:spLocks noChangeArrowheads="1"/>
          </p:cNvSpPr>
          <p:nvPr userDrawn="1"/>
        </p:nvSpPr>
        <p:spPr bwMode="gray">
          <a:xfrm>
            <a:off x="12700" y="2044700"/>
            <a:ext cx="1752600" cy="1600200"/>
          </a:xfrm>
          <a:prstGeom prst="hexagon">
            <a:avLst>
              <a:gd name="adj" fmla="val 27381"/>
              <a:gd name="vf" fmla="val 115470"/>
            </a:avLst>
          </a:prstGeom>
          <a:blipFill dpi="0" rotWithShape="1">
            <a:blip r:embed="rId2"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1" name="AutoShape 114" descr="gdd04"/>
          <p:cNvSpPr>
            <a:spLocks noChangeArrowheads="1"/>
          </p:cNvSpPr>
          <p:nvPr userDrawn="1"/>
        </p:nvSpPr>
        <p:spPr bwMode="gray">
          <a:xfrm>
            <a:off x="1460500" y="1206500"/>
            <a:ext cx="1828800" cy="1600200"/>
          </a:xfrm>
          <a:prstGeom prst="hexagon">
            <a:avLst>
              <a:gd name="adj" fmla="val 28571"/>
              <a:gd name="vf" fmla="val 115470"/>
            </a:avLst>
          </a:prstGeom>
          <a:blipFill dpi="0" rotWithShape="1">
            <a:blip r:embed="rId3"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sp>
        <p:nvSpPr>
          <p:cNvPr id="22" name="AutoShape 115" descr="gdd03"/>
          <p:cNvSpPr>
            <a:spLocks noChangeArrowheads="1"/>
          </p:cNvSpPr>
          <p:nvPr userDrawn="1"/>
        </p:nvSpPr>
        <p:spPr bwMode="gray">
          <a:xfrm>
            <a:off x="1422400" y="2921000"/>
            <a:ext cx="1828800" cy="1600200"/>
          </a:xfrm>
          <a:prstGeom prst="hexagon">
            <a:avLst>
              <a:gd name="adj" fmla="val 28571"/>
              <a:gd name="vf" fmla="val 115470"/>
            </a:avLst>
          </a:prstGeom>
          <a:blipFill dpi="0" rotWithShape="1">
            <a:blip r:embed="rId4" cstate="print"/>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defRPr/>
            </a:pPr>
            <a:endParaRPr lang="ko-KR" altLang="en-US">
              <a:latin typeface="Times New Roman" pitchFamily="18" charset="0"/>
              <a:ea typeface="Gulim" pitchFamily="34" charset="-127"/>
              <a:cs typeface="+mn-cs"/>
            </a:endParaRPr>
          </a:p>
        </p:txBody>
      </p:sp>
      <p:pic>
        <p:nvPicPr>
          <p:cNvPr id="23" name="Picture 6" descr="D:\HCMUTE\Khoa\hinhkhoa\logo_jpeg.jpg"/>
          <p:cNvPicPr>
            <a:picLocks noChangeAspect="1" noChangeArrowheads="1"/>
          </p:cNvPicPr>
          <p:nvPr userDrawn="1"/>
        </p:nvPicPr>
        <p:blipFill>
          <a:blip r:embed="rId5" cstate="print"/>
          <a:srcRect/>
          <a:stretch>
            <a:fillRect/>
          </a:stretch>
        </p:blipFill>
        <p:spPr bwMode="auto">
          <a:xfrm>
            <a:off x="7843838" y="0"/>
            <a:ext cx="1300162" cy="1295400"/>
          </a:xfrm>
          <a:prstGeom prst="rect">
            <a:avLst/>
          </a:prstGeom>
          <a:noFill/>
          <a:ln w="9525">
            <a:noFill/>
            <a:miter lim="800000"/>
            <a:headEnd/>
            <a:tailEnd/>
          </a:ln>
        </p:spPr>
      </p:pic>
      <p:sp>
        <p:nvSpPr>
          <p:cNvPr id="24" name="Rectangle 3"/>
          <p:cNvSpPr txBox="1">
            <a:spLocks noChangeArrowheads="1"/>
          </p:cNvSpPr>
          <p:nvPr userDrawn="1"/>
        </p:nvSpPr>
        <p:spPr bwMode="white">
          <a:xfrm>
            <a:off x="1295400" y="330200"/>
            <a:ext cx="6477000" cy="838200"/>
          </a:xfrm>
          <a:prstGeom prst="rect">
            <a:avLst/>
          </a:prstGeom>
          <a:noFill/>
          <a:ln w="9525">
            <a:noFill/>
            <a:miter lim="800000"/>
            <a:headEnd/>
            <a:tailEnd/>
          </a:ln>
        </p:spPr>
        <p:txBody>
          <a:bodyPr/>
          <a:lstStyle>
            <a:lvl1pPr marL="0" indent="0" algn="r">
              <a:buFont typeface="Wingdings" pitchFamily="2" charset="2"/>
              <a:buNone/>
              <a:defRPr sz="2800">
                <a:solidFill>
                  <a:schemeClr val="bg1"/>
                </a:solidFill>
              </a:defRPr>
            </a:lvl1pPr>
          </a:lstStyle>
          <a:p>
            <a:pPr algn="ctr" eaLnBrk="0" hangingPunct="0">
              <a:spcBef>
                <a:spcPct val="20000"/>
              </a:spcBef>
              <a:buClr>
                <a:schemeClr val="hlink"/>
              </a:buClr>
              <a:defRPr/>
            </a:pPr>
            <a:r>
              <a:rPr lang="en-US" sz="3800" b="1" kern="0" dirty="0" smtClean="0">
                <a:solidFill>
                  <a:srgbClr val="5086C2"/>
                </a:solidFill>
                <a:latin typeface="Times New Roman" pitchFamily="18" charset="0"/>
                <a:cs typeface="Times New Roman" pitchFamily="18" charset="0"/>
              </a:rPr>
              <a:t>Networking Essentials</a:t>
            </a:r>
            <a:endParaRPr lang="en-US" sz="3800" b="1" kern="0" dirty="0">
              <a:solidFill>
                <a:srgbClr val="5086C2"/>
              </a:solidFill>
              <a:latin typeface="Times New Roman" pitchFamily="18" charset="0"/>
              <a:cs typeface="Times New Roman" pitchFamily="18" charset="0"/>
            </a:endParaRPr>
          </a:p>
        </p:txBody>
      </p:sp>
      <p:pic>
        <p:nvPicPr>
          <p:cNvPr id="13" name="Picture 2" descr="G:\MIT 2014\logo\logo\logo-truong.jpg"/>
          <p:cNvPicPr>
            <a:picLocks noChangeAspect="1" noChangeArrowheads="1"/>
          </p:cNvPicPr>
          <p:nvPr userDrawn="1"/>
        </p:nvPicPr>
        <p:blipFill>
          <a:blip r:embed="rId6" cstate="print"/>
          <a:srcRect/>
          <a:stretch>
            <a:fillRect/>
          </a:stretch>
        </p:blipFill>
        <p:spPr bwMode="auto">
          <a:xfrm>
            <a:off x="179511" y="116632"/>
            <a:ext cx="941781" cy="1008112"/>
          </a:xfrm>
          <a:prstGeom prst="rect">
            <a:avLst/>
          </a:prstGeom>
          <a:noFill/>
          <a:effectLst>
            <a:outerShdw blurRad="50800" dist="50800" dir="5400000" algn="ctr" rotWithShape="0">
              <a:srgbClr val="000000">
                <a:alpha val="0"/>
              </a:srgbClr>
            </a:outerShdw>
          </a:effectLst>
        </p:spPr>
      </p:pic>
      <p:sp>
        <p:nvSpPr>
          <p:cNvPr id="19" name="TextBox 18"/>
          <p:cNvSpPr txBox="1"/>
          <p:nvPr userDrawn="1"/>
        </p:nvSpPr>
        <p:spPr>
          <a:xfrm>
            <a:off x="251520" y="1124744"/>
            <a:ext cx="864096" cy="276999"/>
          </a:xfrm>
          <a:prstGeom prst="rect">
            <a:avLst/>
          </a:prstGeom>
          <a:noFill/>
        </p:spPr>
        <p:txBody>
          <a:bodyPr wrap="square" rtlCol="0">
            <a:spAutoFit/>
          </a:bodyPr>
          <a:lstStyle/>
          <a:p>
            <a:r>
              <a:rPr lang="en-US" sz="1200" b="1" dirty="0" smtClean="0">
                <a:solidFill>
                  <a:srgbClr val="002060"/>
                </a:solidFill>
                <a:latin typeface="Arial" panose="020B0604020202020204" pitchFamily="34" charset="0"/>
                <a:cs typeface="Arial" panose="020B0604020202020204" pitchFamily="34" charset="0"/>
              </a:rPr>
              <a:t>HCMUTE</a:t>
            </a:r>
            <a:endParaRPr lang="en-US" sz="1200" b="1" dirty="0">
              <a:solidFill>
                <a:srgbClr val="002060"/>
              </a:solidFill>
              <a:latin typeface="Arial" panose="020B0604020202020204" pitchFamily="34" charset="0"/>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5" name="Footer Placeholder 4"/>
          <p:cNvSpPr>
            <a:spLocks noGrp="1"/>
          </p:cNvSpPr>
          <p:nvPr>
            <p:ph type="ftr" sz="quarter" idx="11"/>
          </p:nvPr>
        </p:nvSpPr>
        <p:spPr>
          <a:xfrm>
            <a:off x="457201" y="6248207"/>
            <a:ext cx="5573483" cy="365125"/>
          </a:xfrm>
        </p:spPr>
        <p:txBody>
          <a:bodyPr/>
          <a:lstStyle/>
          <a:p>
            <a:r>
              <a:rPr lang="en-GB" smtClean="0"/>
              <a:t>Networking Essentials – Master. Nguyen Huu Trung</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D5038CF1-A7C8-40BD-B6B0-0DD8C764D05E}"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dirty="0" smtClean="0"/>
              <a:t>Click to edit Master title style</a:t>
            </a:r>
            <a:endParaRPr kumimoji="0" lang="en-US" dirty="0"/>
          </a:p>
        </p:txBody>
      </p:sp>
      <p:sp>
        <p:nvSpPr>
          <p:cNvPr id="6" name="Slide Number Placeholder 5"/>
          <p:cNvSpPr>
            <a:spLocks noGrp="1"/>
          </p:cNvSpPr>
          <p:nvPr>
            <p:ph type="sldNum" sz="quarter" idx="12"/>
          </p:nvPr>
        </p:nvSpPr>
        <p:spPr>
          <a:xfrm>
            <a:off x="-1" y="1272222"/>
            <a:ext cx="529099" cy="244476"/>
          </a:xfrm>
        </p:spPr>
        <p:txBody>
          <a:bodyPr/>
          <a:lstStyle>
            <a:lvl1pPr>
              <a:defRPr>
                <a:solidFill>
                  <a:srgbClr val="FFFFFF"/>
                </a:solidFill>
              </a:defRPr>
            </a:lvl1pPr>
          </a:lstStyle>
          <a:p>
            <a:fld id="{D5038CF1-A7C8-40BD-B6B0-0DD8C764D05E}"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9" name="TextBox 8"/>
          <p:cNvSpPr txBox="1"/>
          <p:nvPr userDrawn="1"/>
        </p:nvSpPr>
        <p:spPr>
          <a:xfrm>
            <a:off x="-55676" y="1916832"/>
            <a:ext cx="553998" cy="4560168"/>
          </a:xfrm>
          <a:prstGeom prst="rect">
            <a:avLst/>
          </a:prstGeom>
          <a:noFill/>
          <a:ln w="9525">
            <a:noFill/>
          </a:ln>
        </p:spPr>
        <p:txBody>
          <a:bodyPr vert="vert270" wrap="square" rtlCol="0" anchor="ctr" anchorCtr="0">
            <a:spAutoFit/>
          </a:bodyPr>
          <a:lstStyle/>
          <a:p>
            <a:pPr algn="r"/>
            <a:r>
              <a:rPr lang="en-US" sz="2400" b="0" cap="none" spc="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Learning really to create real value</a:t>
            </a:r>
            <a:endParaRPr lang="en-US" sz="24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3" name="Rectangle 2"/>
          <p:cNvSpPr/>
          <p:nvPr userDrawn="1"/>
        </p:nvSpPr>
        <p:spPr>
          <a:xfrm>
            <a:off x="467544" y="1516698"/>
            <a:ext cx="61555" cy="53413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dirty="0" smtClean="0"/>
              <a:t>Click to edit Master title style</a:t>
            </a:r>
            <a:endParaRPr kumimoji="0"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5038CF1-A7C8-40BD-B6B0-0DD8C764D05E}" type="slidenum">
              <a:rPr lang="en-GB" smtClean="0"/>
              <a:pPr/>
              <a:t>‹#›</a:t>
            </a:fld>
            <a:endParaRPr lang="en-GB"/>
          </a:p>
        </p:txBody>
      </p:sp>
      <p:sp>
        <p:nvSpPr>
          <p:cNvPr id="10"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11"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2"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9"/>
          <p:cNvSpPr>
            <a:spLocks noGrp="1"/>
          </p:cNvSpPr>
          <p:nvPr>
            <p:ph type="sldNum" sz="quarter" idx="16"/>
          </p:nvPr>
        </p:nvSpPr>
        <p:spPr/>
        <p:txBody>
          <a:bodyPr rtlCol="0"/>
          <a:lstStyle/>
          <a:p>
            <a:fld id="{D5038CF1-A7C8-40BD-B6B0-0DD8C764D05E}" type="slidenum">
              <a:rPr lang="en-GB" smtClean="0"/>
              <a:pPr/>
              <a:t>‹#›</a:t>
            </a:fld>
            <a:endParaRPr lang="en-GB"/>
          </a:p>
        </p:txBody>
      </p:sp>
      <p:sp>
        <p:nvSpPr>
          <p:cNvPr id="7"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dirty="0" smtClean="0"/>
              <a:t>Click to edit Master title style</a:t>
            </a:r>
            <a:endParaRPr kumimoji="0" lang="en-US" dirty="0"/>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2" name="Slide Number Placeholder 11"/>
          <p:cNvSpPr>
            <a:spLocks noGrp="1"/>
          </p:cNvSpPr>
          <p:nvPr>
            <p:ph type="sldNum" sz="quarter" idx="16"/>
          </p:nvPr>
        </p:nvSpPr>
        <p:spPr/>
        <p:txBody>
          <a:bodyPr rtlCol="0"/>
          <a:lstStyle/>
          <a:p>
            <a:fld id="{D5038CF1-A7C8-40BD-B6B0-0DD8C764D05E}" type="slidenum">
              <a:rPr lang="en-GB" smtClean="0"/>
              <a:pPr/>
              <a:t>‹#›</a:t>
            </a:fld>
            <a:endParaRPr lang="en-GB"/>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dirty="0"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9" name="Footer Placeholder 2"/>
          <p:cNvSpPr>
            <a:spLocks noGrp="1"/>
          </p:cNvSpPr>
          <p:nvPr>
            <p:ph type="ftr" sz="quarter" idx="17"/>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6"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D5038CF1-A7C8-40BD-B6B0-0DD8C764D05E}" type="slidenum">
              <a:rPr lang="en-GB" smtClean="0"/>
              <a:pPr/>
              <a:t>‹#›</a:t>
            </a:fld>
            <a:endParaRPr lang="en-GB" dirty="0"/>
          </a:p>
        </p:txBody>
      </p:sp>
      <p:sp>
        <p:nvSpPr>
          <p:cNvPr id="5"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6"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7"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dirty="0" smtClean="0"/>
              <a:t>Click to edit Master title style</a:t>
            </a:r>
            <a:endParaRPr kumimoji="0"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D5038CF1-A7C8-40BD-B6B0-0DD8C764D05E}"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Times New Roman" pitchFamily="18" charset="0"/>
                <a:cs typeface="Times New Roman" pitchFamily="18" charset="0"/>
              </a:defRPr>
            </a:lvl1pPr>
            <a:lvl2pPr>
              <a:buNone/>
              <a:defRPr sz="1200"/>
            </a:lvl2pPr>
            <a:lvl3pPr>
              <a:buNone/>
              <a:defRPr sz="1000"/>
            </a:lvl3pPr>
            <a:lvl4pPr>
              <a:buNone/>
              <a:defRPr sz="900"/>
            </a:lvl4pPr>
            <a:lvl5pPr>
              <a:buNone/>
              <a:defRPr sz="900"/>
            </a:lvl5pPr>
          </a:lstStyle>
          <a:p>
            <a:pPr lvl="0" eaLnBrk="1" latinLnBrk="0" hangingPunct="1"/>
            <a:r>
              <a:rPr kumimoji="0" lang="en-US" dirty="0"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8"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dirty="0"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dirty="0" smtClean="0"/>
              <a:t>Click to edit Master title style</a:t>
            </a:r>
            <a:endParaRPr kumimoji="0"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D5038CF1-A7C8-40BD-B6B0-0DD8C764D05E}" type="slidenum">
              <a:rPr lang="en-GB" smtClean="0"/>
              <a:pPr/>
              <a:t>‹#›</a:t>
            </a:fld>
            <a:endParaRPr lang="en-GB"/>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2607301" y="6520259"/>
            <a:ext cx="5421083" cy="365125"/>
          </a:xfrm>
          <a:prstGeom prst="rect">
            <a:avLst/>
          </a:prstGeom>
        </p:spPr>
        <p:txBody>
          <a:bodyPr vert="horz" anchor="ctr"/>
          <a:lstStyle>
            <a:lvl1pPr algn="r" eaLnBrk="1" latinLnBrk="0" hangingPunct="1">
              <a:defRPr kumimoji="0" sz="1400">
                <a:solidFill>
                  <a:schemeClr val="tx2"/>
                </a:solidFill>
                <a:latin typeface="Times New Roman" pitchFamily="18" charset="0"/>
                <a:cs typeface="Times New Roman" pitchFamily="18" charset="0"/>
              </a:defRPr>
            </a:lvl1pPr>
          </a:lstStyle>
          <a:p>
            <a:r>
              <a:rPr lang="en-GB" smtClean="0"/>
              <a:t>Networking Essentials – Master. Nguyen Huu Trung</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5038CF1-A7C8-40BD-B6B0-0DD8C764D05E}" type="slidenum">
              <a:rPr lang="en-GB" smtClean="0"/>
              <a:pPr/>
              <a:t>‹#›</a:t>
            </a:fld>
            <a:endParaRPr lang="en-GB" dirty="0"/>
          </a:p>
        </p:txBody>
      </p:sp>
      <p:sp>
        <p:nvSpPr>
          <p:cNvPr id="12" name="Rectangle 6"/>
          <p:cNvSpPr txBox="1">
            <a:spLocks noChangeArrowheads="1"/>
          </p:cNvSpPr>
          <p:nvPr userDrawn="1"/>
        </p:nvSpPr>
        <p:spPr bwMode="auto">
          <a:xfrm>
            <a:off x="6084168" y="5546700"/>
            <a:ext cx="520700" cy="3810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LT</a:t>
            </a:r>
            <a:endParaRPr lang="en-US" sz="1800" b="1" dirty="0">
              <a:solidFill>
                <a:schemeClr val="bg1"/>
              </a:solidFill>
              <a:latin typeface="Corbel" pitchFamily="34" charset="0"/>
              <a:cs typeface="+mn-cs"/>
            </a:endParaRPr>
          </a:p>
        </p:txBody>
      </p:sp>
      <p:sp>
        <p:nvSpPr>
          <p:cNvPr id="15" name="Rectangle 6"/>
          <p:cNvSpPr txBox="1">
            <a:spLocks noChangeArrowheads="1"/>
          </p:cNvSpPr>
          <p:nvPr userDrawn="1"/>
        </p:nvSpPr>
        <p:spPr bwMode="auto">
          <a:xfrm>
            <a:off x="6642968" y="5229200"/>
            <a:ext cx="495300" cy="469900"/>
          </a:xfrm>
          <a:prstGeom prst="rect">
            <a:avLst/>
          </a:prstGeom>
          <a:noFill/>
          <a:ln w="9525">
            <a:noFill/>
            <a:miter lim="800000"/>
            <a:headEnd/>
            <a:tailEnd/>
          </a:ln>
          <a:effectLst/>
        </p:spPr>
        <p:txBody>
          <a:bodyPr/>
          <a:lstStyle>
            <a:lvl1pPr algn="l">
              <a:defRPr sz="1200">
                <a:latin typeface="Arial" charset="0"/>
              </a:defRPr>
            </a:lvl1pPr>
          </a:lstStyle>
          <a:p>
            <a:pPr algn="ctr">
              <a:defRPr/>
            </a:pPr>
            <a:r>
              <a:rPr lang="en-US" sz="1800" b="1" dirty="0" smtClean="0">
                <a:solidFill>
                  <a:schemeClr val="bg1"/>
                </a:solidFill>
                <a:latin typeface="Corbel" pitchFamily="34" charset="0"/>
                <a:cs typeface="+mn-cs"/>
              </a:rPr>
              <a:t>VB</a:t>
            </a:r>
            <a:endParaRPr lang="en-US" sz="1800" b="1" dirty="0">
              <a:solidFill>
                <a:schemeClr val="bg1"/>
              </a:solidFill>
              <a:latin typeface="Corbel" pitchFamily="34" charset="0"/>
              <a:cs typeface="+mn-cs"/>
            </a:endParaRPr>
          </a:p>
        </p:txBody>
      </p:sp>
      <p:sp>
        <p:nvSpPr>
          <p:cNvPr id="18" name="AutoShape 21"/>
          <p:cNvSpPr>
            <a:spLocks noChangeArrowheads="1"/>
          </p:cNvSpPr>
          <p:nvPr userDrawn="1"/>
        </p:nvSpPr>
        <p:spPr bwMode="gray">
          <a:xfrm>
            <a:off x="8028384" y="6351984"/>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effectLst/>
                <a:latin typeface="Corbel" pitchFamily="34" charset="0"/>
                <a:cs typeface="Arial" pitchFamily="34" charset="0"/>
              </a:rPr>
              <a:t>NE</a:t>
            </a:r>
            <a:endParaRPr lang="en-US" sz="1800" b="1" dirty="0">
              <a:solidFill>
                <a:schemeClr val="bg1"/>
              </a:solidFill>
              <a:effectLst/>
              <a:latin typeface="Corbel" pitchFamily="34" charset="0"/>
              <a:cs typeface="Arial" pitchFamily="34" charset="0"/>
            </a:endParaRPr>
          </a:p>
        </p:txBody>
      </p:sp>
      <p:sp>
        <p:nvSpPr>
          <p:cNvPr id="19" name="AutoShape 22"/>
          <p:cNvSpPr>
            <a:spLocks noChangeArrowheads="1"/>
          </p:cNvSpPr>
          <p:nvPr userDrawn="1"/>
        </p:nvSpPr>
        <p:spPr bwMode="gray">
          <a:xfrm>
            <a:off x="8532440" y="6093296"/>
            <a:ext cx="609600" cy="533400"/>
          </a:xfrm>
          <a:prstGeom prst="hexagon">
            <a:avLst>
              <a:gd name="adj" fmla="val 28571"/>
              <a:gd name="vf" fmla="val 115470"/>
            </a:avLst>
          </a:prstGeom>
          <a:solidFill>
            <a:srgbClr val="5086C2">
              <a:alpha val="55000"/>
            </a:srgbClr>
          </a:solidFill>
          <a:ln w="9525">
            <a:noFill/>
            <a:miter lim="800000"/>
            <a:headEnd/>
            <a:tailEnd/>
          </a:ln>
          <a:effectLst/>
        </p:spPr>
        <p:txBody>
          <a:bodyPr wrap="none" anchor="ctr"/>
          <a:lstStyle/>
          <a:p>
            <a:pPr>
              <a:defRPr/>
            </a:pPr>
            <a:r>
              <a:rPr lang="en-US" sz="1800" b="1" dirty="0" smtClean="0">
                <a:solidFill>
                  <a:schemeClr val="bg1"/>
                </a:solidFill>
                <a:latin typeface="Corbel" pitchFamily="34" charset="0"/>
                <a:cs typeface="+mn-cs"/>
              </a:rPr>
              <a:t>SS</a:t>
            </a:r>
            <a:endParaRPr lang="en-US" sz="1800" b="1" dirty="0">
              <a:solidFill>
                <a:schemeClr val="bg1"/>
              </a:solidFill>
              <a:latin typeface="Corbel" pitchFamily="34" charset="0"/>
              <a:cs typeface="+mn-cs"/>
            </a:endParaRPr>
          </a:p>
        </p:txBody>
      </p:sp>
      <p:pic>
        <p:nvPicPr>
          <p:cNvPr id="16" name="Picture 2" descr="G:\MIT 2014\logo\logo\logo-truong.jpg"/>
          <p:cNvPicPr>
            <a:picLocks noChangeAspect="1" noChangeArrowheads="1"/>
          </p:cNvPicPr>
          <p:nvPr userDrawn="1"/>
        </p:nvPicPr>
        <p:blipFill>
          <a:blip r:embed="rId13" cstate="print"/>
          <a:srcRect/>
          <a:stretch>
            <a:fillRect/>
          </a:stretch>
        </p:blipFill>
        <p:spPr bwMode="auto">
          <a:xfrm>
            <a:off x="8532440" y="14583"/>
            <a:ext cx="560896" cy="600401"/>
          </a:xfrm>
          <a:prstGeom prst="rect">
            <a:avLst/>
          </a:prstGeom>
          <a:noFill/>
          <a:effectLst>
            <a:outerShdw blurRad="50800" dist="50800" dir="5400000" algn="ctr" rotWithShape="0">
              <a:srgbClr val="000000">
                <a:alpha val="0"/>
              </a:srgbClr>
            </a:outerShdw>
          </a:effectLst>
        </p:spPr>
      </p:pic>
      <p:sp>
        <p:nvSpPr>
          <p:cNvPr id="17" name="TextBox 16"/>
          <p:cNvSpPr txBox="1"/>
          <p:nvPr userDrawn="1"/>
        </p:nvSpPr>
        <p:spPr>
          <a:xfrm>
            <a:off x="8460432" y="620688"/>
            <a:ext cx="683568" cy="230832"/>
          </a:xfrm>
          <a:prstGeom prst="rect">
            <a:avLst/>
          </a:prstGeom>
          <a:noFill/>
        </p:spPr>
        <p:txBody>
          <a:bodyPr wrap="square" rtlCol="0">
            <a:spAutoFit/>
          </a:bodyPr>
          <a:lstStyle/>
          <a:p>
            <a:r>
              <a:rPr lang="en-US" sz="900" b="1" dirty="0" smtClean="0">
                <a:solidFill>
                  <a:srgbClr val="002060"/>
                </a:solidFill>
                <a:latin typeface="Arial" panose="020B0604020202020204" pitchFamily="34" charset="0"/>
                <a:cs typeface="Arial" panose="020B0604020202020204" pitchFamily="34" charset="0"/>
              </a:rPr>
              <a:t>HCMUTE</a:t>
            </a:r>
            <a:endParaRPr lang="en-US" sz="900" b="1" dirty="0">
              <a:solidFill>
                <a:srgbClr val="002060"/>
              </a:solidFill>
              <a:latin typeface="Arial" panose="020B0604020202020204" pitchFamily="34" charset="0"/>
              <a:cs typeface="Arial" panose="020B0604020202020204" pitchFamily="34" charset="0"/>
            </a:endParaRPr>
          </a:p>
        </p:txBody>
      </p:sp>
      <p:sp>
        <p:nvSpPr>
          <p:cNvPr id="20" name="TextBox 19"/>
          <p:cNvSpPr txBox="1"/>
          <p:nvPr userDrawn="1"/>
        </p:nvSpPr>
        <p:spPr>
          <a:xfrm>
            <a:off x="-55676" y="1916832"/>
            <a:ext cx="553998" cy="4560168"/>
          </a:xfrm>
          <a:prstGeom prst="rect">
            <a:avLst/>
          </a:prstGeom>
          <a:noFill/>
          <a:ln w="9525">
            <a:noFill/>
          </a:ln>
        </p:spPr>
        <p:txBody>
          <a:bodyPr vert="vert270" wrap="square" rtlCol="0" anchor="ctr" anchorCtr="0">
            <a:spAutoFit/>
          </a:bodyPr>
          <a:lstStyle/>
          <a:p>
            <a:pPr algn="r"/>
            <a:r>
              <a:rPr lang="en-US" sz="2400" b="0" cap="none" spc="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Learning really to create real value</a:t>
            </a:r>
            <a:endParaRPr lang="en-US" sz="24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21" name="Rectangle 20"/>
          <p:cNvSpPr/>
          <p:nvPr userDrawn="1"/>
        </p:nvSpPr>
        <p:spPr>
          <a:xfrm>
            <a:off x="467544" y="1516698"/>
            <a:ext cx="61555" cy="53413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fade">
                                      <p:cBhvr>
                                        <p:cTn id="11" dur="500"/>
                                        <p:tgtEl>
                                          <p:spTgt spid="1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fade">
                                      <p:cBhvr>
                                        <p:cTn id="15" dur="500"/>
                                        <p:tgtEl>
                                          <p:spTgt spid="1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hf hdr="0" dt="0"/>
  <p:txStyles>
    <p:titleStyle>
      <a:lvl1pPr algn="l" rtl="0" eaLnBrk="1" latinLnBrk="0" hangingPunct="1">
        <a:spcBef>
          <a:spcPct val="0"/>
        </a:spcBef>
        <a:buNone/>
        <a:defRPr kumimoji="0" sz="3200" kern="1200">
          <a:solidFill>
            <a:schemeClr val="tx2"/>
          </a:solidFill>
          <a:latin typeface="Times New Roman" pitchFamily="18" charset="0"/>
          <a:ea typeface="+mj-ea"/>
          <a:cs typeface="Times New Roman" pitchFamily="18" charset="0"/>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Arial" pitchFamily="34" charset="0"/>
          <a:ea typeface="+mn-ea"/>
          <a:cs typeface="Arial" pitchFamily="34" charset="0"/>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Arial" pitchFamily="34" charset="0"/>
          <a:ea typeface="+mn-ea"/>
          <a:cs typeface="Arial" pitchFamily="34" charset="0"/>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Arial" pitchFamily="34" charset="0"/>
          <a:ea typeface="+mn-ea"/>
          <a:cs typeface="Arial" pitchFamily="34" charset="0"/>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Arial" pitchFamily="34" charset="0"/>
          <a:ea typeface="+mn-ea"/>
          <a:cs typeface="Arial" pitchFamily="34" charset="0"/>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Arial" pitchFamily="34" charset="0"/>
          <a:ea typeface="+mn-ea"/>
          <a:cs typeface="Arial" pitchFamily="34" charset="0"/>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subTitle" idx="4294967295"/>
          </p:nvPr>
        </p:nvSpPr>
        <p:spPr bwMode="white">
          <a:xfrm>
            <a:off x="3467274" y="2420888"/>
            <a:ext cx="5400600" cy="990600"/>
          </a:xfrm>
        </p:spPr>
        <p:txBody>
          <a:bodyPr>
            <a:normAutofit fontScale="92500" lnSpcReduction="20000"/>
          </a:bodyPr>
          <a:lstStyle>
            <a:lvl1pPr marL="0" indent="0" algn="r">
              <a:buFont typeface="Wingdings" pitchFamily="2" charset="2"/>
              <a:buNone/>
              <a:defRPr sz="3000" baseline="0">
                <a:solidFill>
                  <a:schemeClr val="tx1"/>
                </a:solidFill>
                <a:latin typeface="Times New Roman" pitchFamily="18" charset="0"/>
                <a:cs typeface="Times New Roman" pitchFamily="18" charset="0"/>
              </a:defRPr>
            </a:lvl1pPr>
          </a:lstStyle>
          <a:p>
            <a:pPr lvl="0" algn="ctr">
              <a:lnSpc>
                <a:spcPct val="150000"/>
              </a:lnSpc>
            </a:pPr>
            <a:r>
              <a:rPr lang="en-US" sz="4800" dirty="0" smtClean="0"/>
              <a:t>Windows </a:t>
            </a:r>
            <a:r>
              <a:rPr lang="en-US" sz="4800" dirty="0"/>
              <a:t>Server</a:t>
            </a:r>
            <a:endParaRPr lang="en-US" sz="4800" dirty="0"/>
          </a:p>
        </p:txBody>
      </p:sp>
      <p:sp>
        <p:nvSpPr>
          <p:cNvPr id="5" name="Text Box 14"/>
          <p:cNvSpPr txBox="1">
            <a:spLocks noChangeArrowheads="1"/>
          </p:cNvSpPr>
          <p:nvPr/>
        </p:nvSpPr>
        <p:spPr bwMode="auto">
          <a:xfrm>
            <a:off x="3203848" y="4257675"/>
            <a:ext cx="5927452" cy="877163"/>
          </a:xfrm>
          <a:prstGeom prst="rect">
            <a:avLst/>
          </a:prstGeom>
          <a:noFill/>
          <a:ln w="9525">
            <a:noFill/>
            <a:miter lim="800000"/>
            <a:headEnd/>
            <a:tailEnd/>
          </a:ln>
          <a:effectLst/>
        </p:spPr>
        <p:txBody>
          <a:bodyPr wrap="square">
            <a:spAutoFit/>
          </a:bodyPr>
          <a:lstStyle/>
          <a:p>
            <a:pPr algn="r">
              <a:defRPr/>
            </a:pPr>
            <a:r>
              <a:rPr lang="en-US" sz="1700" b="1" dirty="0">
                <a:solidFill>
                  <a:srgbClr val="5086C2"/>
                </a:solidFill>
                <a:latin typeface="Tahoma" pitchFamily="34" charset="0"/>
                <a:cs typeface="Tahoma" pitchFamily="34" charset="0"/>
              </a:rPr>
              <a:t>Master Nguyen </a:t>
            </a:r>
            <a:r>
              <a:rPr lang="en-US" sz="1700" b="1" dirty="0" err="1">
                <a:solidFill>
                  <a:srgbClr val="5086C2"/>
                </a:solidFill>
                <a:latin typeface="Tahoma" pitchFamily="34" charset="0"/>
                <a:cs typeface="Tahoma" pitchFamily="34" charset="0"/>
              </a:rPr>
              <a:t>Huu</a:t>
            </a:r>
            <a:r>
              <a:rPr lang="en-US" sz="1700" b="1" dirty="0">
                <a:solidFill>
                  <a:srgbClr val="5086C2"/>
                </a:solidFill>
                <a:latin typeface="Tahoma" pitchFamily="34" charset="0"/>
                <a:cs typeface="Tahoma" pitchFamily="34" charset="0"/>
              </a:rPr>
              <a:t> </a:t>
            </a:r>
            <a:r>
              <a:rPr lang="en-US" sz="1700" b="1" dirty="0" err="1" smtClean="0">
                <a:solidFill>
                  <a:srgbClr val="5086C2"/>
                </a:solidFill>
                <a:latin typeface="Tahoma" pitchFamily="34" charset="0"/>
                <a:cs typeface="Tahoma" pitchFamily="34" charset="0"/>
              </a:rPr>
              <a:t>Trung</a:t>
            </a:r>
            <a:endParaRPr lang="en-US" sz="1700" b="1" dirty="0" smtClean="0">
              <a:solidFill>
                <a:srgbClr val="5086C2"/>
              </a:solidFill>
              <a:latin typeface="Tahoma" pitchFamily="34" charset="0"/>
              <a:cs typeface="Tahoma" pitchFamily="34" charset="0"/>
            </a:endParaRPr>
          </a:p>
          <a:p>
            <a:pPr algn="r">
              <a:defRPr/>
            </a:pPr>
            <a:r>
              <a:rPr lang="en-US" sz="1700" b="1" dirty="0" smtClean="0">
                <a:solidFill>
                  <a:srgbClr val="5086C2"/>
                </a:solidFill>
                <a:latin typeface="Tahoma" pitchFamily="34" charset="0"/>
                <a:cs typeface="Tahoma" pitchFamily="34" charset="0"/>
              </a:rPr>
              <a:t>Faculty Of Information Technology</a:t>
            </a:r>
            <a:endParaRPr lang="en-US" sz="1700" b="1" dirty="0">
              <a:solidFill>
                <a:srgbClr val="5086C2"/>
              </a:solidFill>
              <a:latin typeface="Tahoma" pitchFamily="34" charset="0"/>
              <a:cs typeface="Tahoma" pitchFamily="34" charset="0"/>
            </a:endParaRPr>
          </a:p>
          <a:p>
            <a:pPr algn="r">
              <a:defRPr/>
            </a:pPr>
            <a:r>
              <a:rPr lang="en-US" sz="1700" b="1" dirty="0" smtClean="0">
                <a:solidFill>
                  <a:srgbClr val="5086C2"/>
                </a:solidFill>
                <a:latin typeface="Tahoma" pitchFamily="34" charset="0"/>
                <a:cs typeface="Tahoma" pitchFamily="34" charset="0"/>
              </a:rPr>
              <a:t>HCMC University of Technology and Education</a:t>
            </a:r>
            <a:endParaRPr lang="en-US" sz="1700" b="1" dirty="0">
              <a:solidFill>
                <a:srgbClr val="5086C2"/>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a:xfrm>
            <a:off x="612648" y="1600200"/>
            <a:ext cx="8153400" cy="4925144"/>
          </a:xfrm>
        </p:spPr>
        <p:txBody>
          <a:bodyPr>
            <a:noAutofit/>
          </a:bodyPr>
          <a:lstStyle/>
          <a:p>
            <a:pPr marL="688975" lvl="2">
              <a:spcBef>
                <a:spcPts val="600"/>
              </a:spcBef>
              <a:spcAft>
                <a:spcPts val="600"/>
              </a:spcAft>
            </a:pPr>
            <a:r>
              <a:rPr lang="en-US" sz="2200" dirty="0"/>
              <a:t>Full control</a:t>
            </a:r>
          </a:p>
          <a:p>
            <a:pPr marL="1146175" lvl="3">
              <a:spcBef>
                <a:spcPts val="600"/>
              </a:spcBef>
              <a:spcAft>
                <a:spcPts val="600"/>
              </a:spcAft>
            </a:pPr>
            <a:r>
              <a:rPr lang="en-US" sz="2200" dirty="0"/>
              <a:t>Browse the directory and run the program in the folder,</a:t>
            </a:r>
          </a:p>
          <a:p>
            <a:pPr marL="1146175" lvl="3">
              <a:spcBef>
                <a:spcPts val="600"/>
              </a:spcBef>
              <a:spcAft>
                <a:spcPts val="600"/>
              </a:spcAft>
            </a:pPr>
            <a:r>
              <a:rPr lang="en-US" sz="2200" dirty="0"/>
              <a:t>View folder contents and read files,</a:t>
            </a:r>
          </a:p>
          <a:p>
            <a:pPr marL="1146175" lvl="3">
              <a:spcBef>
                <a:spcPts val="600"/>
              </a:spcBef>
              <a:spcAft>
                <a:spcPts val="600"/>
              </a:spcAft>
            </a:pPr>
            <a:r>
              <a:rPr lang="en-US" sz="2200" dirty="0"/>
              <a:t>See attributes and file folder,</a:t>
            </a:r>
          </a:p>
          <a:p>
            <a:pPr marL="1146175" lvl="3">
              <a:spcBef>
                <a:spcPts val="600"/>
              </a:spcBef>
              <a:spcAft>
                <a:spcPts val="600"/>
              </a:spcAft>
            </a:pPr>
            <a:r>
              <a:rPr lang="en-US" sz="2200" dirty="0"/>
              <a:t>Change the folder properties and files,</a:t>
            </a:r>
          </a:p>
          <a:p>
            <a:pPr marL="1146175" lvl="3">
              <a:spcBef>
                <a:spcPts val="600"/>
              </a:spcBef>
              <a:spcAft>
                <a:spcPts val="600"/>
              </a:spcAft>
            </a:pPr>
            <a:r>
              <a:rPr lang="en-US" sz="2200" dirty="0"/>
              <a:t>Create new folders and files,</a:t>
            </a:r>
          </a:p>
          <a:p>
            <a:pPr marL="1146175" lvl="3">
              <a:spcBef>
                <a:spcPts val="600"/>
              </a:spcBef>
              <a:spcAft>
                <a:spcPts val="600"/>
              </a:spcAft>
            </a:pPr>
            <a:r>
              <a:rPr lang="en-US" sz="2200" dirty="0"/>
              <a:t>Remember to file,</a:t>
            </a:r>
          </a:p>
          <a:p>
            <a:pPr marL="1146175" lvl="3">
              <a:spcBef>
                <a:spcPts val="600"/>
              </a:spcBef>
              <a:spcAft>
                <a:spcPts val="600"/>
              </a:spcAft>
            </a:pPr>
            <a:r>
              <a:rPr lang="en-US" sz="2200" dirty="0"/>
              <a:t>Delete subfolders and files,</a:t>
            </a:r>
          </a:p>
          <a:p>
            <a:pPr marL="1146175" lvl="3">
              <a:spcBef>
                <a:spcPts val="600"/>
              </a:spcBef>
              <a:spcAft>
                <a:spcPts val="600"/>
              </a:spcAft>
            </a:pPr>
            <a:r>
              <a:rPr lang="en-US" sz="2200" dirty="0"/>
              <a:t>Change ownership on folders and files,</a:t>
            </a:r>
          </a:p>
          <a:p>
            <a:pPr marL="1146175" lvl="3">
              <a:spcBef>
                <a:spcPts val="600"/>
              </a:spcBef>
              <a:spcAft>
                <a:spcPts val="600"/>
              </a:spcAft>
            </a:pPr>
            <a:r>
              <a:rPr lang="en-US" sz="2200" dirty="0"/>
              <a:t>Ownership folders and </a:t>
            </a:r>
            <a:r>
              <a:rPr lang="en-US" sz="2200" dirty="0" smtClean="0"/>
              <a:t>files</a:t>
            </a:r>
            <a:endParaRPr lang="en-US" sz="2200" dirty="0"/>
          </a:p>
        </p:txBody>
      </p:sp>
    </p:spTree>
    <p:extLst>
      <p:ext uri="{BB962C8B-B14F-4D97-AF65-F5344CB8AC3E}">
        <p14:creationId xmlns:p14="http://schemas.microsoft.com/office/powerpoint/2010/main" val="3054670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p:txBody>
          <a:bodyPr>
            <a:noAutofit/>
          </a:bodyPr>
          <a:lstStyle/>
          <a:p>
            <a:pPr marL="688975" lvl="2">
              <a:spcBef>
                <a:spcPts val="600"/>
              </a:spcBef>
              <a:spcAft>
                <a:spcPts val="600"/>
              </a:spcAft>
            </a:pPr>
            <a:r>
              <a:rPr lang="en-US" sz="2800" dirty="0" smtClean="0"/>
              <a:t>Modify</a:t>
            </a:r>
            <a:endParaRPr lang="en-US" sz="2800" dirty="0"/>
          </a:p>
          <a:p>
            <a:pPr marL="1146175" lvl="3">
              <a:spcBef>
                <a:spcPts val="600"/>
              </a:spcBef>
              <a:spcAft>
                <a:spcPts val="600"/>
              </a:spcAft>
            </a:pPr>
            <a:r>
              <a:rPr lang="en-US" dirty="0"/>
              <a:t>Browse the directory and run the program in the folder,</a:t>
            </a:r>
          </a:p>
          <a:p>
            <a:pPr marL="1146175" lvl="3">
              <a:spcBef>
                <a:spcPts val="600"/>
              </a:spcBef>
              <a:spcAft>
                <a:spcPts val="600"/>
              </a:spcAft>
            </a:pPr>
            <a:r>
              <a:rPr lang="en-US" dirty="0"/>
              <a:t>View folder contents and read files,</a:t>
            </a:r>
          </a:p>
          <a:p>
            <a:pPr marL="1146175" lvl="3">
              <a:spcBef>
                <a:spcPts val="600"/>
              </a:spcBef>
              <a:spcAft>
                <a:spcPts val="600"/>
              </a:spcAft>
            </a:pPr>
            <a:r>
              <a:rPr lang="en-US" dirty="0"/>
              <a:t>See attributes and file folder,</a:t>
            </a:r>
          </a:p>
          <a:p>
            <a:pPr marL="1146175" lvl="3">
              <a:spcBef>
                <a:spcPts val="600"/>
              </a:spcBef>
              <a:spcAft>
                <a:spcPts val="600"/>
              </a:spcAft>
            </a:pPr>
            <a:r>
              <a:rPr lang="en-US" dirty="0"/>
              <a:t>Change the folder properties and files,</a:t>
            </a:r>
          </a:p>
          <a:p>
            <a:pPr marL="1146175" lvl="3">
              <a:spcBef>
                <a:spcPts val="600"/>
              </a:spcBef>
              <a:spcAft>
                <a:spcPts val="600"/>
              </a:spcAft>
            </a:pPr>
            <a:r>
              <a:rPr lang="en-US" dirty="0"/>
              <a:t>Create new folders and files,</a:t>
            </a:r>
          </a:p>
          <a:p>
            <a:pPr marL="1146175" lvl="3">
              <a:spcBef>
                <a:spcPts val="600"/>
              </a:spcBef>
              <a:spcAft>
                <a:spcPts val="600"/>
              </a:spcAft>
            </a:pPr>
            <a:r>
              <a:rPr lang="en-US" dirty="0"/>
              <a:t>Remember to file,</a:t>
            </a:r>
          </a:p>
          <a:p>
            <a:pPr marL="1146175" lvl="3">
              <a:spcBef>
                <a:spcPts val="600"/>
              </a:spcBef>
              <a:spcAft>
                <a:spcPts val="600"/>
              </a:spcAft>
            </a:pPr>
            <a:r>
              <a:rPr lang="en-US" dirty="0"/>
              <a:t>Delete subfolders and files</a:t>
            </a:r>
          </a:p>
          <a:p>
            <a:endParaRPr lang="en-US" sz="2800" dirty="0"/>
          </a:p>
        </p:txBody>
      </p:sp>
    </p:spTree>
    <p:extLst>
      <p:ext uri="{BB962C8B-B14F-4D97-AF65-F5344CB8AC3E}">
        <p14:creationId xmlns:p14="http://schemas.microsoft.com/office/powerpoint/2010/main" val="401544152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a:xfrm>
            <a:off x="612648" y="1600200"/>
            <a:ext cx="8153400" cy="5257800"/>
          </a:xfrm>
        </p:spPr>
        <p:txBody>
          <a:bodyPr>
            <a:noAutofit/>
          </a:bodyPr>
          <a:lstStyle/>
          <a:p>
            <a:pPr marL="688975" lvl="2">
              <a:spcBef>
                <a:spcPts val="600"/>
              </a:spcBef>
              <a:spcAft>
                <a:spcPts val="600"/>
              </a:spcAft>
            </a:pPr>
            <a:r>
              <a:rPr lang="en-US" sz="2800" dirty="0"/>
              <a:t>Read &amp; Execute</a:t>
            </a:r>
          </a:p>
          <a:p>
            <a:pPr marL="1146175" lvl="3">
              <a:spcBef>
                <a:spcPts val="600"/>
              </a:spcBef>
              <a:spcAft>
                <a:spcPts val="600"/>
              </a:spcAft>
            </a:pPr>
            <a:r>
              <a:rPr lang="en-US" sz="2500" dirty="0"/>
              <a:t>Browse the directory and run the program in the folder,</a:t>
            </a:r>
          </a:p>
          <a:p>
            <a:pPr marL="1146175" lvl="3">
              <a:spcBef>
                <a:spcPts val="600"/>
              </a:spcBef>
              <a:spcAft>
                <a:spcPts val="600"/>
              </a:spcAft>
            </a:pPr>
            <a:r>
              <a:rPr lang="en-US" sz="2500" dirty="0"/>
              <a:t>View folder contents and read files,</a:t>
            </a:r>
          </a:p>
          <a:p>
            <a:pPr marL="1146175" lvl="3">
              <a:spcBef>
                <a:spcPts val="600"/>
              </a:spcBef>
              <a:spcAft>
                <a:spcPts val="600"/>
              </a:spcAft>
            </a:pPr>
            <a:r>
              <a:rPr lang="en-US" sz="2500" dirty="0" smtClean="0"/>
              <a:t>View </a:t>
            </a:r>
            <a:r>
              <a:rPr lang="en-US" sz="2500" dirty="0"/>
              <a:t>attributes folder and file</a:t>
            </a:r>
          </a:p>
          <a:p>
            <a:pPr marL="688975" lvl="2">
              <a:spcBef>
                <a:spcPts val="600"/>
              </a:spcBef>
              <a:spcAft>
                <a:spcPts val="600"/>
              </a:spcAft>
            </a:pPr>
            <a:r>
              <a:rPr lang="en-US" sz="2800" dirty="0"/>
              <a:t>List Folder Contents</a:t>
            </a:r>
          </a:p>
          <a:p>
            <a:pPr marL="1146175" lvl="3">
              <a:spcBef>
                <a:spcPts val="600"/>
              </a:spcBef>
              <a:spcAft>
                <a:spcPts val="600"/>
              </a:spcAft>
            </a:pPr>
            <a:r>
              <a:rPr lang="en-US" sz="2500" dirty="0"/>
              <a:t>Browse the directory and run the program in the folder,</a:t>
            </a:r>
          </a:p>
          <a:p>
            <a:pPr marL="1146175" lvl="3">
              <a:spcBef>
                <a:spcPts val="600"/>
              </a:spcBef>
              <a:spcAft>
                <a:spcPts val="600"/>
              </a:spcAft>
            </a:pPr>
            <a:r>
              <a:rPr lang="en-US" sz="2500" dirty="0"/>
              <a:t>View folder contents and read files,</a:t>
            </a:r>
          </a:p>
          <a:p>
            <a:pPr marL="1146175" lvl="3">
              <a:spcBef>
                <a:spcPts val="600"/>
              </a:spcBef>
              <a:spcAft>
                <a:spcPts val="600"/>
              </a:spcAft>
            </a:pPr>
            <a:r>
              <a:rPr lang="en-US" sz="2500" dirty="0" smtClean="0"/>
              <a:t>View </a:t>
            </a:r>
            <a:r>
              <a:rPr lang="en-US" sz="2500" dirty="0"/>
              <a:t>attributes folder and file</a:t>
            </a:r>
          </a:p>
          <a:p>
            <a:pPr marL="460375" lvl="2" indent="0">
              <a:spcBef>
                <a:spcPts val="600"/>
              </a:spcBef>
              <a:spcAft>
                <a:spcPts val="600"/>
              </a:spcAft>
              <a:buNone/>
            </a:pPr>
            <a:endParaRPr lang="en-US" sz="2800" dirty="0"/>
          </a:p>
        </p:txBody>
      </p:sp>
    </p:spTree>
    <p:extLst>
      <p:ext uri="{BB962C8B-B14F-4D97-AF65-F5344CB8AC3E}">
        <p14:creationId xmlns:p14="http://schemas.microsoft.com/office/powerpoint/2010/main" val="33108138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p:txBody>
          <a:bodyPr>
            <a:noAutofit/>
          </a:bodyPr>
          <a:lstStyle/>
          <a:p>
            <a:pPr marL="688975" lvl="2">
              <a:spcBef>
                <a:spcPts val="600"/>
              </a:spcBef>
              <a:spcAft>
                <a:spcPts val="600"/>
              </a:spcAft>
            </a:pPr>
            <a:r>
              <a:rPr lang="en-US" sz="2800" dirty="0"/>
              <a:t>  Read</a:t>
            </a:r>
          </a:p>
          <a:p>
            <a:pPr marL="1146175" lvl="3">
              <a:spcBef>
                <a:spcPts val="600"/>
              </a:spcBef>
              <a:spcAft>
                <a:spcPts val="600"/>
              </a:spcAft>
            </a:pPr>
            <a:r>
              <a:rPr lang="en-US" sz="2500" dirty="0"/>
              <a:t>View folder contents and read files,</a:t>
            </a:r>
          </a:p>
          <a:p>
            <a:pPr marL="1146175" lvl="3">
              <a:spcBef>
                <a:spcPts val="600"/>
              </a:spcBef>
              <a:spcAft>
                <a:spcPts val="600"/>
              </a:spcAft>
            </a:pPr>
            <a:r>
              <a:rPr lang="en-US" sz="2500" dirty="0" smtClean="0"/>
              <a:t>View </a:t>
            </a:r>
            <a:r>
              <a:rPr lang="en-US" sz="2500" dirty="0"/>
              <a:t>attributes folder and </a:t>
            </a:r>
            <a:r>
              <a:rPr lang="en-US" sz="2500" dirty="0" smtClean="0"/>
              <a:t>file</a:t>
            </a:r>
            <a:endParaRPr lang="en-US" sz="2800" dirty="0"/>
          </a:p>
          <a:p>
            <a:pPr marL="688975" lvl="2">
              <a:spcBef>
                <a:spcPts val="600"/>
              </a:spcBef>
              <a:spcAft>
                <a:spcPts val="600"/>
              </a:spcAft>
            </a:pPr>
            <a:r>
              <a:rPr lang="en-US" sz="2800" dirty="0"/>
              <a:t>  Write</a:t>
            </a:r>
          </a:p>
          <a:p>
            <a:pPr marL="1146175" lvl="3">
              <a:spcBef>
                <a:spcPts val="600"/>
              </a:spcBef>
              <a:spcAft>
                <a:spcPts val="600"/>
              </a:spcAft>
            </a:pPr>
            <a:r>
              <a:rPr lang="en-US" sz="2500" dirty="0"/>
              <a:t>Change the folder properties and files,</a:t>
            </a:r>
          </a:p>
          <a:p>
            <a:pPr marL="1146175" lvl="3">
              <a:spcBef>
                <a:spcPts val="600"/>
              </a:spcBef>
              <a:spcAft>
                <a:spcPts val="600"/>
              </a:spcAft>
            </a:pPr>
            <a:r>
              <a:rPr lang="en-US" sz="2500" dirty="0"/>
              <a:t>Create new folders and files,</a:t>
            </a:r>
          </a:p>
          <a:p>
            <a:pPr marL="1146175" lvl="3">
              <a:spcBef>
                <a:spcPts val="600"/>
              </a:spcBef>
              <a:spcAft>
                <a:spcPts val="600"/>
              </a:spcAft>
            </a:pPr>
            <a:r>
              <a:rPr lang="en-US" sz="2500" dirty="0" smtClean="0"/>
              <a:t>Save </a:t>
            </a:r>
            <a:r>
              <a:rPr lang="en-US" sz="2500" dirty="0"/>
              <a:t>to file.</a:t>
            </a:r>
          </a:p>
        </p:txBody>
      </p:sp>
    </p:spTree>
    <p:extLst>
      <p:ext uri="{BB962C8B-B14F-4D97-AF65-F5344CB8AC3E}">
        <p14:creationId xmlns:p14="http://schemas.microsoft.com/office/powerpoint/2010/main" val="20469177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p:txBody>
          <a:bodyPr>
            <a:normAutofit/>
          </a:bodyPr>
          <a:lstStyle/>
          <a:p>
            <a:r>
              <a:rPr lang="en-US" dirty="0"/>
              <a:t>The cumulative inheritance:</a:t>
            </a:r>
          </a:p>
          <a:p>
            <a:pPr lvl="1" algn="just"/>
            <a:r>
              <a:rPr lang="en-US" dirty="0"/>
              <a:t>The rights of a user actually on a folder or file is a total ownership which users are assigned with ownership assigned to that user group belongs.</a:t>
            </a:r>
          </a:p>
          <a:p>
            <a:pPr lvl="1" algn="just"/>
            <a:r>
              <a:rPr lang="en-US" dirty="0"/>
              <a:t>For example, a user is assigned Read permissions on a folder, the user also has the right to belong to a group Write on the folder. Thus the user's rights on the folder will be Read and Write</a:t>
            </a:r>
          </a:p>
        </p:txBody>
      </p:sp>
    </p:spTree>
    <p:extLst>
      <p:ext uri="{BB962C8B-B14F-4D97-AF65-F5344CB8AC3E}">
        <p14:creationId xmlns:p14="http://schemas.microsoft.com/office/powerpoint/2010/main" val="71885338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p:txBody>
          <a:bodyPr/>
          <a:lstStyle/>
          <a:p>
            <a:r>
              <a:rPr lang="en-US" dirty="0"/>
              <a:t>The priority of the ownership of the file:</a:t>
            </a:r>
          </a:p>
          <a:p>
            <a:pPr lvl="1" algn="just"/>
            <a:r>
              <a:rPr lang="en-US" dirty="0"/>
              <a:t>Ownership of files have higher priority than the ownership on the folder.</a:t>
            </a:r>
          </a:p>
          <a:p>
            <a:pPr lvl="1" algn="just"/>
            <a:r>
              <a:rPr lang="en-US" dirty="0"/>
              <a:t>A user does not have the right to access a directory can still access files contained in that directory using name written rules UNC (Unique Name Convention) or a local path name to open the file.</a:t>
            </a:r>
          </a:p>
        </p:txBody>
      </p:sp>
      <p:sp>
        <p:nvSpPr>
          <p:cNvPr id="7" name="Rectangle 9"/>
          <p:cNvSpPr txBox="1">
            <a:spLocks noChangeArrowheads="1"/>
          </p:cNvSpPr>
          <p:nvPr/>
        </p:nvSpPr>
        <p:spPr>
          <a:xfrm>
            <a:off x="685800" y="1219200"/>
            <a:ext cx="8077200" cy="4267200"/>
          </a:xfrm>
          <a:prstGeom prst="rect">
            <a:avLst/>
          </a:prstGeom>
        </p:spPr>
        <p:txBody>
          <a:bodyPr/>
          <a:lstStyle/>
          <a:p>
            <a:pPr marL="0" lvl="1" algn="just"/>
            <a:endParaRPr lang="en-US" sz="2000" b="0" dirty="0" smtClean="0"/>
          </a:p>
        </p:txBody>
      </p:sp>
    </p:spTree>
    <p:extLst>
      <p:ext uri="{BB962C8B-B14F-4D97-AF65-F5344CB8AC3E}">
        <p14:creationId xmlns:p14="http://schemas.microsoft.com/office/powerpoint/2010/main" val="239046673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a:xfrm>
            <a:off x="612648" y="1600200"/>
            <a:ext cx="8153400" cy="1981200"/>
          </a:xfrm>
        </p:spPr>
        <p:txBody>
          <a:bodyPr>
            <a:noAutofit/>
          </a:bodyPr>
          <a:lstStyle/>
          <a:p>
            <a:pPr algn="just"/>
            <a:r>
              <a:rPr lang="en-US" sz="2400" dirty="0"/>
              <a:t>Denying ownership:</a:t>
            </a:r>
          </a:p>
          <a:p>
            <a:pPr lvl="1" algn="just"/>
            <a:r>
              <a:rPr lang="en-US" sz="1800" dirty="0"/>
              <a:t>The ownership of a user can be prevented by denial (Deny) rights.</a:t>
            </a:r>
          </a:p>
          <a:p>
            <a:pPr lvl="1" algn="just"/>
            <a:r>
              <a:rPr lang="en-US" sz="1800" dirty="0"/>
              <a:t>VD: USER_1 have Read permission on </a:t>
            </a:r>
            <a:r>
              <a:rPr lang="en-US" sz="1800" dirty="0" err="1"/>
              <a:t>Folder_A</a:t>
            </a:r>
            <a:r>
              <a:rPr lang="en-US" sz="1800" dirty="0"/>
              <a:t> and is a member of group A and group B. Group A Write permission denied on File_2, group B may </a:t>
            </a:r>
            <a:r>
              <a:rPr lang="en-US" sz="1800" dirty="0" err="1"/>
              <a:t>Folder_A</a:t>
            </a:r>
            <a:r>
              <a:rPr lang="en-US" sz="1800" dirty="0"/>
              <a:t> Write on folder.</a:t>
            </a:r>
          </a:p>
          <a:p>
            <a:pPr algn="just"/>
            <a:endParaRPr lang="en-US" sz="2400" dirty="0"/>
          </a:p>
        </p:txBody>
      </p:sp>
      <p:pic>
        <p:nvPicPr>
          <p:cNvPr id="1026" name="Picture 2"/>
          <p:cNvPicPr>
            <a:picLocks noChangeAspect="1" noChangeArrowheads="1"/>
          </p:cNvPicPr>
          <p:nvPr/>
        </p:nvPicPr>
        <p:blipFill>
          <a:blip r:embed="rId3">
            <a:lum bright="6000" contrast="6000"/>
          </a:blip>
          <a:srcRect/>
          <a:stretch>
            <a:fillRect/>
          </a:stretch>
        </p:blipFill>
        <p:spPr bwMode="auto">
          <a:xfrm>
            <a:off x="532482" y="3352800"/>
            <a:ext cx="4420518" cy="2990335"/>
          </a:xfrm>
          <a:prstGeom prst="rect">
            <a:avLst/>
          </a:prstGeom>
          <a:noFill/>
          <a:ln w="9525">
            <a:noFill/>
            <a:miter lim="800000"/>
            <a:headEnd/>
            <a:tailEnd/>
          </a:ln>
        </p:spPr>
      </p:pic>
      <p:sp>
        <p:nvSpPr>
          <p:cNvPr id="1027" name="Rectangle 3"/>
          <p:cNvSpPr>
            <a:spLocks noChangeArrowheads="1"/>
          </p:cNvSpPr>
          <p:nvPr/>
        </p:nvSpPr>
        <p:spPr bwMode="auto">
          <a:xfrm>
            <a:off x="5029200" y="3581400"/>
            <a:ext cx="4038600"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000" dirty="0"/>
              <a:t>User can Read and Write on File_1, the user can also File_2 but unable Read Write on File_2 for user belongs to Group A, this group Write permission denied on File_2.</a:t>
            </a:r>
            <a:endParaRPr lang="en-US" sz="2000" dirty="0"/>
          </a:p>
        </p:txBody>
      </p:sp>
    </p:spTree>
    <p:extLst>
      <p:ext uri="{BB962C8B-B14F-4D97-AF65-F5344CB8AC3E}">
        <p14:creationId xmlns:p14="http://schemas.microsoft.com/office/powerpoint/2010/main" val="17948290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lvl="1"/>
            <a:r>
              <a:rPr lang="en-US" sz="3200" dirty="0" smtClean="0">
                <a:solidFill>
                  <a:schemeClr val="tx1"/>
                </a:solidFill>
              </a:rPr>
              <a:t>NTFS Permission</a:t>
            </a:r>
            <a:endParaRPr lang="en-US" sz="3200" dirty="0">
              <a:solidFill>
                <a:schemeClr val="tx1"/>
              </a:solidFill>
            </a:endParaRPr>
          </a:p>
        </p:txBody>
      </p:sp>
      <p:sp>
        <p:nvSpPr>
          <p:cNvPr id="2" name="Content Placeholder 1"/>
          <p:cNvSpPr>
            <a:spLocks noGrp="1"/>
          </p:cNvSpPr>
          <p:nvPr>
            <p:ph sz="quarter" idx="1"/>
          </p:nvPr>
        </p:nvSpPr>
        <p:spPr>
          <a:xfrm>
            <a:off x="612648" y="1600200"/>
            <a:ext cx="8153400" cy="1295400"/>
          </a:xfrm>
        </p:spPr>
        <p:txBody>
          <a:bodyPr>
            <a:normAutofit fontScale="77500" lnSpcReduction="20000"/>
          </a:bodyPr>
          <a:lstStyle/>
          <a:p>
            <a:pPr algn="just"/>
            <a:r>
              <a:rPr lang="en-US" dirty="0"/>
              <a:t>Inheritance </a:t>
            </a:r>
            <a:r>
              <a:rPr lang="en-US" dirty="0" smtClean="0"/>
              <a:t>rights:</a:t>
            </a:r>
            <a:endParaRPr lang="en-US" dirty="0"/>
          </a:p>
          <a:p>
            <a:pPr lvl="1" algn="just"/>
            <a:r>
              <a:rPr lang="en-US" dirty="0"/>
              <a:t>Ownership assigned to a folder is brought down (inherited) for subfolders and files contained in that directory</a:t>
            </a:r>
          </a:p>
          <a:p>
            <a:pPr lvl="1" algn="just"/>
            <a:r>
              <a:rPr lang="en-US" dirty="0"/>
              <a:t>But this inheritance could be adjusted</a:t>
            </a:r>
          </a:p>
        </p:txBody>
      </p:sp>
      <p:sp>
        <p:nvSpPr>
          <p:cNvPr id="4" name="Rectangle 9"/>
          <p:cNvSpPr txBox="1">
            <a:spLocks noChangeArrowheads="1"/>
          </p:cNvSpPr>
          <p:nvPr/>
        </p:nvSpPr>
        <p:spPr>
          <a:xfrm>
            <a:off x="533400" y="990599"/>
            <a:ext cx="8534400" cy="1752601"/>
          </a:xfrm>
          <a:prstGeom prst="rect">
            <a:avLst/>
          </a:prstGeom>
        </p:spPr>
        <p:txBody>
          <a:bodyPr/>
          <a:lstStyle/>
          <a:p>
            <a:pPr marL="0" lvl="1" algn="just"/>
            <a:endParaRPr lang="en-US" b="0" dirty="0" smtClean="0"/>
          </a:p>
        </p:txBody>
      </p:sp>
      <p:pic>
        <p:nvPicPr>
          <p:cNvPr id="17409" name="Picture 1"/>
          <p:cNvPicPr>
            <a:picLocks noChangeAspect="1" noChangeArrowheads="1"/>
          </p:cNvPicPr>
          <p:nvPr/>
        </p:nvPicPr>
        <p:blipFill>
          <a:blip r:embed="rId3">
            <a:lum bright="6000" contrast="6000"/>
          </a:blip>
          <a:srcRect/>
          <a:stretch>
            <a:fillRect/>
          </a:stretch>
        </p:blipFill>
        <p:spPr bwMode="auto">
          <a:xfrm>
            <a:off x="1600200" y="2895600"/>
            <a:ext cx="5295626" cy="3505200"/>
          </a:xfrm>
          <a:prstGeom prst="rect">
            <a:avLst/>
          </a:prstGeom>
          <a:noFill/>
          <a:ln w="9525">
            <a:noFill/>
            <a:miter lim="800000"/>
            <a:headEnd/>
            <a:tailEnd/>
          </a:ln>
        </p:spPr>
      </p:pic>
    </p:spTree>
    <p:extLst>
      <p:ext uri="{BB962C8B-B14F-4D97-AF65-F5344CB8AC3E}">
        <p14:creationId xmlns:p14="http://schemas.microsoft.com/office/powerpoint/2010/main" val="422510241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normAutofit/>
          </a:bodyPr>
          <a:lstStyle/>
          <a:p>
            <a:pPr lvl="1"/>
            <a:r>
              <a:rPr lang="en-US" sz="2800" dirty="0" smtClean="0">
                <a:solidFill>
                  <a:schemeClr val="tx1"/>
                </a:solidFill>
              </a:rPr>
              <a:t>NTFS Permission</a:t>
            </a:r>
            <a:endParaRPr lang="en-US" sz="2800" dirty="0">
              <a:solidFill>
                <a:schemeClr val="tx1"/>
              </a:solidFill>
            </a:endParaRPr>
          </a:p>
        </p:txBody>
      </p:sp>
      <p:sp>
        <p:nvSpPr>
          <p:cNvPr id="2" name="Content Placeholder 1"/>
          <p:cNvSpPr>
            <a:spLocks noGrp="1"/>
          </p:cNvSpPr>
          <p:nvPr>
            <p:ph sz="quarter" idx="1"/>
          </p:nvPr>
        </p:nvSpPr>
        <p:spPr>
          <a:xfrm>
            <a:off x="612648" y="1600200"/>
            <a:ext cx="4264152" cy="5029200"/>
          </a:xfrm>
        </p:spPr>
        <p:txBody>
          <a:bodyPr>
            <a:normAutofit fontScale="85000" lnSpcReduction="10000"/>
          </a:bodyPr>
          <a:lstStyle/>
          <a:p>
            <a:pPr algn="just"/>
            <a:r>
              <a:rPr lang="en-US" dirty="0"/>
              <a:t>Assign / adjust ownership:</a:t>
            </a:r>
          </a:p>
          <a:p>
            <a:pPr algn="just"/>
            <a:r>
              <a:rPr lang="en-US" dirty="0"/>
              <a:t>To assign or modify the ownership on the folder or file, perform the following:</a:t>
            </a:r>
          </a:p>
          <a:p>
            <a:pPr algn="just"/>
            <a:r>
              <a:rPr lang="en-US" dirty="0"/>
              <a:t>Open Windows Explorer,</a:t>
            </a:r>
          </a:p>
          <a:p>
            <a:pPr algn="just"/>
            <a:r>
              <a:rPr lang="en-US" dirty="0"/>
              <a:t>Press right on the folder / file you want to assign or adjust the ownership, choose Properties to open the Properties dialog box.</a:t>
            </a:r>
          </a:p>
          <a:p>
            <a:pPr algn="just"/>
            <a:r>
              <a:rPr lang="en-US" dirty="0"/>
              <a:t>Click on card security</a:t>
            </a:r>
          </a:p>
        </p:txBody>
      </p:sp>
      <p:sp>
        <p:nvSpPr>
          <p:cNvPr id="4" name="Rectangle 9"/>
          <p:cNvSpPr txBox="1">
            <a:spLocks noChangeArrowheads="1"/>
          </p:cNvSpPr>
          <p:nvPr/>
        </p:nvSpPr>
        <p:spPr>
          <a:xfrm>
            <a:off x="381000" y="990600"/>
            <a:ext cx="4495800" cy="4876800"/>
          </a:xfrm>
          <a:prstGeom prst="rect">
            <a:avLst/>
          </a:prstGeom>
        </p:spPr>
        <p:txBody>
          <a:bodyPr/>
          <a:lstStyle/>
          <a:p>
            <a:pPr marL="0" lvl="1" algn="just"/>
            <a:endParaRPr lang="en-US" sz="2000" b="0" dirty="0" smtClean="0"/>
          </a:p>
        </p:txBody>
      </p:sp>
      <p:pic>
        <p:nvPicPr>
          <p:cNvPr id="15361" name="Picture 1" descr="Folder"/>
          <p:cNvPicPr preferRelativeResize="0">
            <a:picLocks noChangeAspect="1" noChangeArrowheads="1"/>
          </p:cNvPicPr>
          <p:nvPr/>
        </p:nvPicPr>
        <p:blipFill>
          <a:blip r:embed="rId3">
            <a:lum bright="6000" contrast="6000"/>
          </a:blip>
          <a:srcRect/>
          <a:stretch>
            <a:fillRect/>
          </a:stretch>
        </p:blipFill>
        <p:spPr bwMode="auto">
          <a:xfrm>
            <a:off x="5029200" y="1600200"/>
            <a:ext cx="3962400" cy="5029200"/>
          </a:xfrm>
          <a:prstGeom prst="rect">
            <a:avLst/>
          </a:prstGeom>
          <a:noFill/>
          <a:ln w="9525">
            <a:noFill/>
            <a:miter lim="800000"/>
            <a:headEnd/>
            <a:tailEnd/>
          </a:ln>
        </p:spPr>
      </p:pic>
    </p:spTree>
    <p:extLst>
      <p:ext uri="{BB962C8B-B14F-4D97-AF65-F5344CB8AC3E}">
        <p14:creationId xmlns:p14="http://schemas.microsoft.com/office/powerpoint/2010/main" val="307101296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4" name="Rectangle 26"/>
          <p:cNvSpPr>
            <a:spLocks noGrp="1" noChangeArrowheads="1"/>
          </p:cNvSpPr>
          <p:nvPr>
            <p:ph type="title"/>
          </p:nvPr>
        </p:nvSpPr>
        <p:spPr/>
        <p:txBody>
          <a:bodyPr>
            <a:normAutofit/>
          </a:bodyPr>
          <a:lstStyle/>
          <a:p>
            <a:r>
              <a:rPr lang="en-US" dirty="0" smtClean="0">
                <a:solidFill>
                  <a:schemeClr val="tx1"/>
                </a:solidFill>
              </a:rPr>
              <a:t>NTFS Permission </a:t>
            </a:r>
            <a:endParaRPr lang="en-US" dirty="0">
              <a:solidFill>
                <a:schemeClr val="tx1"/>
              </a:solidFill>
            </a:endParaRPr>
          </a:p>
        </p:txBody>
      </p:sp>
      <p:sp>
        <p:nvSpPr>
          <p:cNvPr id="2" name="Content Placeholder 1"/>
          <p:cNvSpPr>
            <a:spLocks noGrp="1"/>
          </p:cNvSpPr>
          <p:nvPr>
            <p:ph sz="quarter" idx="1"/>
          </p:nvPr>
        </p:nvSpPr>
        <p:spPr>
          <a:xfrm>
            <a:off x="612648" y="1600200"/>
            <a:ext cx="8351840" cy="4495800"/>
          </a:xfrm>
        </p:spPr>
        <p:txBody>
          <a:bodyPr>
            <a:normAutofit/>
          </a:bodyPr>
          <a:lstStyle/>
          <a:p>
            <a:r>
              <a:rPr lang="en-US" sz="2400" dirty="0"/>
              <a:t>Copy the folder / file:</a:t>
            </a:r>
          </a:p>
          <a:p>
            <a:pPr lvl="1"/>
            <a:r>
              <a:rPr lang="en-US" sz="2000" dirty="0"/>
              <a:t>  When copying folders or files from this folder to another folder or volume to another volume (using the NTFS file system), to note some of the following characteristics:</a:t>
            </a:r>
          </a:p>
          <a:p>
            <a:pPr lvl="1"/>
            <a:r>
              <a:rPr lang="en-US" sz="2000" dirty="0"/>
              <a:t>Folders / files will bring ownership of the destination folder,</a:t>
            </a:r>
          </a:p>
          <a:p>
            <a:pPr lvl="1"/>
            <a:r>
              <a:rPr lang="en-US" sz="2000" dirty="0"/>
              <a:t>The copy must have the Write permission,</a:t>
            </a:r>
          </a:p>
          <a:p>
            <a:pPr lvl="1"/>
            <a:r>
              <a:rPr lang="en-US" sz="2000" dirty="0"/>
              <a:t>The copy will become CREATOR</a:t>
            </a:r>
          </a:p>
          <a:p>
            <a:pPr marL="0" indent="0">
              <a:buNone/>
            </a:pPr>
            <a:endParaRPr lang="en-US" sz="2400" dirty="0"/>
          </a:p>
          <a:p>
            <a:r>
              <a:rPr lang="en-US" sz="2400" dirty="0"/>
              <a:t>Note:</a:t>
            </a:r>
          </a:p>
          <a:p>
            <a:pPr lvl="1"/>
            <a:r>
              <a:rPr lang="en-US" sz="1400" dirty="0"/>
              <a:t>When copying folders or files to a FAT volume use, </a:t>
            </a:r>
            <a:endParaRPr lang="en-US" sz="1400" dirty="0" smtClean="0"/>
          </a:p>
          <a:p>
            <a:pPr marL="365760" lvl="1" indent="0">
              <a:buNone/>
            </a:pPr>
            <a:r>
              <a:rPr lang="en-US" sz="1400" dirty="0" smtClean="0"/>
              <a:t>the </a:t>
            </a:r>
            <a:r>
              <a:rPr lang="en-US" sz="1400" dirty="0"/>
              <a:t>ownership would not be valid </a:t>
            </a:r>
            <a:endParaRPr lang="en-US" sz="1400" dirty="0" smtClean="0"/>
          </a:p>
          <a:p>
            <a:pPr marL="365760" lvl="1" indent="0">
              <a:buNone/>
            </a:pPr>
            <a:r>
              <a:rPr lang="en-US" sz="1400" dirty="0" smtClean="0"/>
              <a:t>because </a:t>
            </a:r>
            <a:r>
              <a:rPr lang="en-US" sz="1400" dirty="0"/>
              <a:t>the FAT file system without security.</a:t>
            </a:r>
          </a:p>
        </p:txBody>
      </p:sp>
      <p:pic>
        <p:nvPicPr>
          <p:cNvPr id="13313" name="Picture 1"/>
          <p:cNvPicPr>
            <a:picLocks noChangeAspect="1" noChangeArrowheads="1"/>
          </p:cNvPicPr>
          <p:nvPr/>
        </p:nvPicPr>
        <p:blipFill>
          <a:blip r:embed="rId3">
            <a:lum bright="6000" contrast="6000"/>
          </a:blip>
          <a:srcRect/>
          <a:stretch>
            <a:fillRect/>
          </a:stretch>
        </p:blipFill>
        <p:spPr bwMode="auto">
          <a:xfrm>
            <a:off x="5436096" y="3733800"/>
            <a:ext cx="3707904" cy="3124200"/>
          </a:xfrm>
          <a:prstGeom prst="rect">
            <a:avLst/>
          </a:prstGeom>
          <a:noFill/>
          <a:ln w="9525">
            <a:noFill/>
            <a:miter lim="800000"/>
            <a:headEnd/>
            <a:tailEnd/>
          </a:ln>
        </p:spPr>
      </p:pic>
    </p:spTree>
    <p:extLst>
      <p:ext uri="{BB962C8B-B14F-4D97-AF65-F5344CB8AC3E}">
        <p14:creationId xmlns:p14="http://schemas.microsoft.com/office/powerpoint/2010/main" val="14579699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04800" y="2667000"/>
            <a:ext cx="3657600" cy="1752600"/>
          </a:xfrm>
          <a:prstGeom prst="rect">
            <a:avLst/>
          </a:prstGeom>
          <a:noFill/>
          <a:ln w="9525">
            <a:noFill/>
            <a:miter lim="800000"/>
            <a:headEnd/>
            <a:tailEnd/>
          </a:ln>
          <a:effectLst/>
        </p:spPr>
        <p:txBody>
          <a:bodyPr lIns="82121" tIns="41059" rIns="82121" bIns="41059" anchor="b"/>
          <a:lstStyle/>
          <a:p>
            <a:pPr defTabSz="814388">
              <a:buClr>
                <a:schemeClr val="folHlink"/>
              </a:buClr>
              <a:buFontTx/>
              <a:buChar char="•"/>
            </a:pPr>
            <a:endParaRPr lang="en-US"/>
          </a:p>
        </p:txBody>
      </p:sp>
      <p:sp>
        <p:nvSpPr>
          <p:cNvPr id="38919" name="Rectangle 7"/>
          <p:cNvSpPr>
            <a:spLocks noGrp="1" noChangeArrowheads="1"/>
          </p:cNvSpPr>
          <p:nvPr>
            <p:ph type="title"/>
          </p:nvPr>
        </p:nvSpPr>
        <p:spPr>
          <a:xfrm>
            <a:off x="290488" y="442119"/>
            <a:ext cx="8229600" cy="563562"/>
          </a:xfrm>
        </p:spPr>
        <p:txBody>
          <a:bodyPr>
            <a:normAutofit fontScale="90000"/>
          </a:bodyPr>
          <a:lstStyle/>
          <a:p>
            <a:r>
              <a:rPr lang="en-US" dirty="0" smtClean="0">
                <a:solidFill>
                  <a:schemeClr val="tx1"/>
                </a:solidFill>
              </a:rPr>
              <a:t>Contents</a:t>
            </a:r>
            <a:endParaRPr lang="en-US" dirty="0">
              <a:solidFill>
                <a:schemeClr val="tx1"/>
              </a:solidFill>
            </a:endParaRPr>
          </a:p>
        </p:txBody>
      </p:sp>
      <p:sp>
        <p:nvSpPr>
          <p:cNvPr id="5" name="Rectangle 9"/>
          <p:cNvSpPr txBox="1">
            <a:spLocks noChangeArrowheads="1"/>
          </p:cNvSpPr>
          <p:nvPr/>
        </p:nvSpPr>
        <p:spPr>
          <a:xfrm>
            <a:off x="533400" y="1916832"/>
            <a:ext cx="8077200" cy="3721968"/>
          </a:xfrm>
          <a:prstGeom prst="rect">
            <a:avLst/>
          </a:prstGeom>
        </p:spPr>
        <p:txBody>
          <a:bodyPr/>
          <a:lstStyle/>
          <a:p>
            <a:pPr marL="576263" marR="0" lvl="1" indent="-190500" algn="l" defTabSz="914400" rtl="0" eaLnBrk="0" fontAlgn="base" latinLnBrk="0" hangingPunct="0">
              <a:lnSpc>
                <a:spcPct val="100000"/>
              </a:lnSpc>
              <a:spcBef>
                <a:spcPct val="25000"/>
              </a:spcBef>
              <a:spcAft>
                <a:spcPct val="0"/>
              </a:spcAft>
              <a:buClrTx/>
              <a:buSzTx/>
              <a:buFontTx/>
              <a:buBlip>
                <a:blip r:embed="rId3"/>
              </a:buBlip>
              <a:tabLst/>
              <a:defRPr/>
            </a:pPr>
            <a:r>
              <a:rPr lang="en-US" sz="2600" b="0" kern="0" dirty="0" smtClean="0">
                <a:latin typeface="Times New Roman" panose="02020603050405020304" pitchFamily="18" charset="0"/>
                <a:ea typeface="+mn-ea"/>
                <a:cs typeface="Times New Roman" panose="02020603050405020304" pitchFamily="18" charset="0"/>
              </a:rPr>
              <a:t> Local </a:t>
            </a:r>
            <a:r>
              <a:rPr kumimoji="0" 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User &amp;</a:t>
            </a:r>
            <a:r>
              <a:rPr kumimoji="0" lang="en-US" sz="2600" b="0" i="0" u="none" strike="noStrike" kern="0" cap="none" spc="0" normalizeH="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Group management</a:t>
            </a:r>
            <a:endParaRPr lang="en-US" sz="2600" b="0" kern="0" dirty="0" smtClean="0">
              <a:latin typeface="Times New Roman" panose="02020603050405020304" pitchFamily="18" charset="0"/>
              <a:ea typeface="+mn-ea"/>
              <a:cs typeface="Times New Roman" panose="02020603050405020304" pitchFamily="18" charset="0"/>
            </a:endParaRPr>
          </a:p>
          <a:p>
            <a:pPr marL="576263" marR="0" lvl="1" indent="-190500" algn="l" defTabSz="914400" rtl="0" eaLnBrk="0" fontAlgn="base" latinLnBrk="0" hangingPunct="0">
              <a:lnSpc>
                <a:spcPct val="100000"/>
              </a:lnSpc>
              <a:spcBef>
                <a:spcPct val="25000"/>
              </a:spcBef>
              <a:spcAft>
                <a:spcPct val="0"/>
              </a:spcAft>
              <a:buClrTx/>
              <a:buSzTx/>
              <a:buFontTx/>
              <a:buBlip>
                <a:blip r:embed="rId3"/>
              </a:buBlip>
              <a:tabLst/>
              <a:defRPr/>
            </a:pPr>
            <a:r>
              <a:rPr kumimoji="0" 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NTFS</a:t>
            </a:r>
          </a:p>
          <a:p>
            <a:pPr marL="576263" lvl="1" indent="-190500">
              <a:spcBef>
                <a:spcPct val="25000"/>
              </a:spcBef>
              <a:buBlip>
                <a:blip r:embed="rId3"/>
              </a:buBlip>
            </a:pPr>
            <a:r>
              <a:rPr lang="en-US" sz="2600" b="0" kern="0" dirty="0" smtClean="0">
                <a:latin typeface="Times New Roman" panose="02020603050405020304" pitchFamily="18" charset="0"/>
                <a:cs typeface="Times New Roman" panose="02020603050405020304" pitchFamily="18" charset="0"/>
              </a:rPr>
              <a:t> Share permission</a:t>
            </a:r>
            <a:endParaRPr kumimoji="0" lang="en-US" sz="2600"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0732595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17" name="Rectangle 45"/>
          <p:cNvSpPr>
            <a:spLocks noGrp="1" noChangeArrowheads="1"/>
          </p:cNvSpPr>
          <p:nvPr>
            <p:ph type="title"/>
          </p:nvPr>
        </p:nvSpPr>
        <p:spPr/>
        <p:txBody>
          <a:bodyPr/>
          <a:lstStyle/>
          <a:p>
            <a:r>
              <a:rPr lang="en-US" dirty="0" smtClean="0">
                <a:solidFill>
                  <a:schemeClr val="tx1"/>
                </a:solidFill>
              </a:rPr>
              <a:t>NTFS Permission</a:t>
            </a:r>
            <a:endParaRPr lang="en-US" dirty="0">
              <a:solidFill>
                <a:schemeClr val="tx1"/>
              </a:solidFill>
            </a:endParaRPr>
          </a:p>
        </p:txBody>
      </p:sp>
      <p:sp>
        <p:nvSpPr>
          <p:cNvPr id="2" name="Content Placeholder 1"/>
          <p:cNvSpPr>
            <a:spLocks noGrp="1"/>
          </p:cNvSpPr>
          <p:nvPr>
            <p:ph sz="quarter" idx="1"/>
          </p:nvPr>
        </p:nvSpPr>
        <p:spPr/>
        <p:txBody>
          <a:bodyPr>
            <a:normAutofit/>
          </a:bodyPr>
          <a:lstStyle/>
          <a:p>
            <a:r>
              <a:rPr lang="en-US" sz="2400" dirty="0"/>
              <a:t>Moving folders / files:</a:t>
            </a:r>
          </a:p>
          <a:p>
            <a:pPr lvl="1"/>
            <a:r>
              <a:rPr lang="en-US" sz="2100" dirty="0" smtClean="0"/>
              <a:t>When </a:t>
            </a:r>
            <a:r>
              <a:rPr lang="en-US" sz="2100" dirty="0"/>
              <a:t>moving the folder / file, ownership may change or not change depending on the destination folder is located where</a:t>
            </a:r>
          </a:p>
        </p:txBody>
      </p:sp>
      <p:sp>
        <p:nvSpPr>
          <p:cNvPr id="20" name="Rectangle 9"/>
          <p:cNvSpPr txBox="1">
            <a:spLocks noChangeArrowheads="1"/>
          </p:cNvSpPr>
          <p:nvPr/>
        </p:nvSpPr>
        <p:spPr>
          <a:xfrm>
            <a:off x="533400" y="944562"/>
            <a:ext cx="8534400" cy="1493838"/>
          </a:xfrm>
          <a:prstGeom prst="rect">
            <a:avLst/>
          </a:prstGeom>
        </p:spPr>
        <p:txBody>
          <a:bodyPr/>
          <a:lstStyle/>
          <a:p>
            <a:pPr marL="0" lvl="1" algn="just">
              <a:spcAft>
                <a:spcPts val="600"/>
              </a:spcAft>
            </a:pPr>
            <a:endParaRPr lang="en-US" sz="2000" b="0" dirty="0" smtClean="0"/>
          </a:p>
        </p:txBody>
      </p:sp>
      <p:pic>
        <p:nvPicPr>
          <p:cNvPr id="11265" name="Picture 1"/>
          <p:cNvPicPr>
            <a:picLocks noChangeAspect="1" noChangeArrowheads="1"/>
          </p:cNvPicPr>
          <p:nvPr/>
        </p:nvPicPr>
        <p:blipFill>
          <a:blip r:embed="rId3"/>
          <a:srcRect/>
          <a:stretch>
            <a:fillRect/>
          </a:stretch>
        </p:blipFill>
        <p:spPr bwMode="auto">
          <a:xfrm>
            <a:off x="1691680" y="2980184"/>
            <a:ext cx="5138661" cy="3496816"/>
          </a:xfrm>
          <a:prstGeom prst="rect">
            <a:avLst/>
          </a:prstGeom>
          <a:noFill/>
          <a:ln w="9525">
            <a:noFill/>
            <a:miter lim="800000"/>
            <a:headEnd/>
            <a:tailEnd/>
          </a:ln>
        </p:spPr>
      </p:pic>
    </p:spTree>
    <p:extLst>
      <p:ext uri="{BB962C8B-B14F-4D97-AF65-F5344CB8AC3E}">
        <p14:creationId xmlns:p14="http://schemas.microsoft.com/office/powerpoint/2010/main" val="402460694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28" name="Rectangle 152"/>
          <p:cNvSpPr>
            <a:spLocks noGrp="1" noChangeArrowheads="1"/>
          </p:cNvSpPr>
          <p:nvPr>
            <p:ph type="title"/>
          </p:nvPr>
        </p:nvSpPr>
        <p:spPr/>
        <p:txBody>
          <a:bodyPr/>
          <a:lstStyle/>
          <a:p>
            <a:r>
              <a:rPr lang="en-US" sz="3200" dirty="0" smtClean="0">
                <a:solidFill>
                  <a:schemeClr val="tx1"/>
                </a:solidFill>
              </a:rPr>
              <a:t>NTFS Permission</a:t>
            </a:r>
            <a:endParaRPr lang="en-US" sz="3200" dirty="0">
              <a:solidFill>
                <a:schemeClr val="tx1"/>
              </a:solidFill>
            </a:endParaRPr>
          </a:p>
        </p:txBody>
      </p:sp>
      <p:sp>
        <p:nvSpPr>
          <p:cNvPr id="2" name="Content Placeholder 1"/>
          <p:cNvSpPr>
            <a:spLocks noGrp="1"/>
          </p:cNvSpPr>
          <p:nvPr>
            <p:ph sz="quarter" idx="1"/>
          </p:nvPr>
        </p:nvSpPr>
        <p:spPr>
          <a:xfrm>
            <a:off x="612648" y="1600200"/>
            <a:ext cx="8153400" cy="5141168"/>
          </a:xfrm>
        </p:spPr>
        <p:txBody>
          <a:bodyPr>
            <a:noAutofit/>
          </a:bodyPr>
          <a:lstStyle/>
          <a:p>
            <a:r>
              <a:rPr lang="en-US" sz="1800" dirty="0"/>
              <a:t>Where to move on the same NTFS volume</a:t>
            </a:r>
          </a:p>
          <a:p>
            <a:pPr lvl="1"/>
            <a:r>
              <a:rPr lang="en-US" sz="1600" dirty="0"/>
              <a:t>The move command execution must have the Write permission on the destination folder,</a:t>
            </a:r>
          </a:p>
          <a:p>
            <a:pPr lvl="1"/>
            <a:r>
              <a:rPr lang="en-US" sz="1600" dirty="0"/>
              <a:t>The move command execution must have Modify rights on the source folder as source will be cleared after the move,</a:t>
            </a:r>
          </a:p>
          <a:p>
            <a:pPr lvl="1"/>
            <a:r>
              <a:rPr lang="en-US" sz="1600" dirty="0"/>
              <a:t>The property on the folder / file does not change</a:t>
            </a:r>
            <a:r>
              <a:rPr lang="en-US" sz="1600" dirty="0" smtClean="0"/>
              <a:t>.</a:t>
            </a:r>
            <a:endParaRPr lang="en-US" sz="1800" dirty="0"/>
          </a:p>
          <a:p>
            <a:r>
              <a:rPr lang="en-US" sz="1800" dirty="0"/>
              <a:t>Where other NTFS volume </a:t>
            </a:r>
            <a:endParaRPr lang="en-US" sz="1800" dirty="0" smtClean="0"/>
          </a:p>
          <a:p>
            <a:pPr lvl="1"/>
            <a:r>
              <a:rPr lang="en-US" sz="1600" dirty="0"/>
              <a:t>Files </a:t>
            </a:r>
            <a:r>
              <a:rPr lang="en-US" sz="1600" dirty="0"/>
              <a:t>/ folders will inherit ownership on the destination folder,</a:t>
            </a:r>
          </a:p>
          <a:p>
            <a:pPr lvl="1"/>
            <a:r>
              <a:rPr lang="en-US" sz="1600" dirty="0"/>
              <a:t>The move command execution must have the Write permission on the destination folder,</a:t>
            </a:r>
          </a:p>
          <a:p>
            <a:pPr lvl="1"/>
            <a:r>
              <a:rPr lang="en-US" sz="1600" dirty="0"/>
              <a:t>The move command execution must have Modify rights on the source folder as source will be cleared after the move,</a:t>
            </a:r>
          </a:p>
          <a:p>
            <a:pPr lvl="1"/>
            <a:r>
              <a:rPr lang="en-US" sz="1600" dirty="0"/>
              <a:t>The move command execution will become the CREATOR OWNER of folders / files</a:t>
            </a:r>
            <a:r>
              <a:rPr lang="en-US" sz="1600" dirty="0" smtClean="0"/>
              <a:t>.</a:t>
            </a:r>
            <a:endParaRPr lang="en-US" sz="1800" dirty="0"/>
          </a:p>
          <a:p>
            <a:r>
              <a:rPr lang="en-US" sz="1800" dirty="0"/>
              <a:t>Note:</a:t>
            </a:r>
          </a:p>
          <a:p>
            <a:pPr lvl="1"/>
            <a:r>
              <a:rPr lang="en-US" sz="1600" dirty="0"/>
              <a:t>As you move the folder or file to use the FAT volume, the ownership would not be valid because the FAT file system without security.</a:t>
            </a:r>
          </a:p>
        </p:txBody>
      </p:sp>
    </p:spTree>
    <p:extLst>
      <p:ext uri="{BB962C8B-B14F-4D97-AF65-F5344CB8AC3E}">
        <p14:creationId xmlns:p14="http://schemas.microsoft.com/office/powerpoint/2010/main" val="3319863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09600"/>
          </a:xfrm>
        </p:spPr>
        <p:txBody>
          <a:bodyPr/>
          <a:lstStyle/>
          <a:p>
            <a:r>
              <a:rPr lang="en-US" dirty="0" smtClean="0">
                <a:solidFill>
                  <a:schemeClr val="tx1"/>
                </a:solidFill>
              </a:rPr>
              <a:t>Share Permission</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42970099"/>
              </p:ext>
            </p:extLst>
          </p:nvPr>
        </p:nvGraphicFramePr>
        <p:xfrm>
          <a:off x="755576" y="1600200"/>
          <a:ext cx="8064896" cy="4932417"/>
        </p:xfrm>
        <a:graphic>
          <a:graphicData uri="http://schemas.openxmlformats.org/drawingml/2006/table">
            <a:tbl>
              <a:tblPr/>
              <a:tblGrid>
                <a:gridCol w="2205379"/>
                <a:gridCol w="5859517"/>
              </a:tblGrid>
              <a:tr h="1787769">
                <a:tc>
                  <a:txBody>
                    <a:bodyPr/>
                    <a:lstStyle/>
                    <a:p>
                      <a:pPr marL="0" marR="0">
                        <a:lnSpc>
                          <a:spcPct val="120000"/>
                        </a:lnSpc>
                        <a:spcBef>
                          <a:spcPts val="0"/>
                        </a:spcBef>
                        <a:spcAft>
                          <a:spcPts val="0"/>
                        </a:spcAft>
                      </a:pPr>
                      <a:r>
                        <a:rPr lang="en-US" sz="2200" b="1" dirty="0">
                          <a:latin typeface="+mj-lt"/>
                          <a:ea typeface="Times New Roman"/>
                        </a:rPr>
                        <a:t>Read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2200" dirty="0" smtClean="0">
                          <a:latin typeface="+mj-lt"/>
                          <a:ea typeface="Times New Roman"/>
                        </a:rPr>
                        <a:t>View folder,</a:t>
                      </a:r>
                    </a:p>
                    <a:p>
                      <a:pPr marL="0" marR="0" algn="just">
                        <a:lnSpc>
                          <a:spcPct val="120000"/>
                        </a:lnSpc>
                        <a:spcBef>
                          <a:spcPts val="0"/>
                        </a:spcBef>
                        <a:spcAft>
                          <a:spcPts val="0"/>
                        </a:spcAft>
                      </a:pPr>
                      <a:r>
                        <a:rPr lang="en-US" sz="2200" dirty="0" smtClean="0">
                          <a:latin typeface="+mj-lt"/>
                          <a:ea typeface="Times New Roman"/>
                        </a:rPr>
                        <a:t>Read the contents of files,</a:t>
                      </a:r>
                    </a:p>
                    <a:p>
                      <a:pPr marL="0" marR="0" algn="just">
                        <a:lnSpc>
                          <a:spcPct val="120000"/>
                        </a:lnSpc>
                        <a:spcBef>
                          <a:spcPts val="0"/>
                        </a:spcBef>
                        <a:spcAft>
                          <a:spcPts val="0"/>
                        </a:spcAft>
                      </a:pPr>
                      <a:r>
                        <a:rPr lang="en-US" sz="2200" dirty="0" smtClean="0">
                          <a:latin typeface="+mj-lt"/>
                          <a:ea typeface="Times New Roman"/>
                        </a:rPr>
                        <a:t>View file folder properties,</a:t>
                      </a:r>
                    </a:p>
                    <a:p>
                      <a:pPr marL="0" marR="0" algn="just">
                        <a:lnSpc>
                          <a:spcPct val="120000"/>
                        </a:lnSpc>
                        <a:spcBef>
                          <a:spcPts val="0"/>
                        </a:spcBef>
                        <a:spcAft>
                          <a:spcPts val="0"/>
                        </a:spcAft>
                      </a:pPr>
                      <a:r>
                        <a:rPr lang="en-US" sz="2200" dirty="0" smtClean="0">
                          <a:latin typeface="+mj-lt"/>
                          <a:ea typeface="Times New Roman"/>
                        </a:rPr>
                        <a:t>Enforcement program.</a:t>
                      </a:r>
                      <a:endParaRPr lang="en-US" sz="2200" dirty="0">
                        <a:latin typeface="+mj-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87769">
                <a:tc>
                  <a:txBody>
                    <a:bodyPr/>
                    <a:lstStyle/>
                    <a:p>
                      <a:pPr marL="0" marR="0">
                        <a:lnSpc>
                          <a:spcPct val="120000"/>
                        </a:lnSpc>
                        <a:spcBef>
                          <a:spcPts val="0"/>
                        </a:spcBef>
                        <a:spcAft>
                          <a:spcPts val="0"/>
                        </a:spcAft>
                      </a:pPr>
                      <a:r>
                        <a:rPr lang="en-US" sz="2200" b="1">
                          <a:latin typeface="+mj-lt"/>
                          <a:ea typeface="Times New Roman"/>
                        </a:rPr>
                        <a:t>Change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20000"/>
                        </a:lnSpc>
                        <a:spcBef>
                          <a:spcPts val="0"/>
                        </a:spcBef>
                        <a:spcAft>
                          <a:spcPts val="0"/>
                        </a:spcAft>
                      </a:pPr>
                      <a:r>
                        <a:rPr lang="en-US" sz="2200" dirty="0" smtClean="0">
                          <a:latin typeface="+mj-lt"/>
                          <a:ea typeface="Times New Roman"/>
                        </a:rPr>
                        <a:t>Having Read permission and:</a:t>
                      </a:r>
                    </a:p>
                    <a:p>
                      <a:pPr marL="0" marR="0">
                        <a:lnSpc>
                          <a:spcPct val="120000"/>
                        </a:lnSpc>
                        <a:spcBef>
                          <a:spcPts val="0"/>
                        </a:spcBef>
                        <a:spcAft>
                          <a:spcPts val="0"/>
                        </a:spcAft>
                      </a:pPr>
                      <a:r>
                        <a:rPr lang="en-US" sz="2200" dirty="0" smtClean="0">
                          <a:latin typeface="+mj-lt"/>
                          <a:ea typeface="Times New Roman"/>
                        </a:rPr>
                        <a:t>Create folders, files,</a:t>
                      </a:r>
                    </a:p>
                    <a:p>
                      <a:pPr marL="0" marR="0">
                        <a:lnSpc>
                          <a:spcPct val="120000"/>
                        </a:lnSpc>
                        <a:spcBef>
                          <a:spcPts val="0"/>
                        </a:spcBef>
                        <a:spcAft>
                          <a:spcPts val="0"/>
                        </a:spcAft>
                      </a:pPr>
                      <a:r>
                        <a:rPr lang="en-US" sz="2200" dirty="0" smtClean="0">
                          <a:latin typeface="+mj-lt"/>
                          <a:ea typeface="Times New Roman"/>
                        </a:rPr>
                        <a:t>Modify the contents of files,</a:t>
                      </a:r>
                    </a:p>
                    <a:p>
                      <a:pPr marL="0" marR="0">
                        <a:lnSpc>
                          <a:spcPct val="120000"/>
                        </a:lnSpc>
                        <a:spcBef>
                          <a:spcPts val="0"/>
                        </a:spcBef>
                        <a:spcAft>
                          <a:spcPts val="0"/>
                        </a:spcAft>
                      </a:pPr>
                      <a:r>
                        <a:rPr lang="en-US" sz="2200" dirty="0" smtClean="0">
                          <a:latin typeface="+mj-lt"/>
                          <a:ea typeface="Times New Roman"/>
                        </a:rPr>
                        <a:t>Changing Attributes</a:t>
                      </a:r>
                    </a:p>
                    <a:p>
                      <a:pPr marL="0" marR="0">
                        <a:lnSpc>
                          <a:spcPct val="120000"/>
                        </a:lnSpc>
                        <a:spcBef>
                          <a:spcPts val="0"/>
                        </a:spcBef>
                        <a:spcAft>
                          <a:spcPts val="0"/>
                        </a:spcAft>
                      </a:pPr>
                      <a:r>
                        <a:rPr lang="en-US" sz="2200" dirty="0" smtClean="0">
                          <a:latin typeface="+mj-lt"/>
                          <a:ea typeface="Times New Roman"/>
                        </a:rPr>
                        <a:t>Delete folder, file</a:t>
                      </a:r>
                      <a:endParaRPr lang="en-US" sz="2200" dirty="0">
                        <a:latin typeface="+mj-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72661">
                <a:tc>
                  <a:txBody>
                    <a:bodyPr/>
                    <a:lstStyle/>
                    <a:p>
                      <a:pPr marL="0" marR="0">
                        <a:lnSpc>
                          <a:spcPct val="120000"/>
                        </a:lnSpc>
                        <a:spcBef>
                          <a:spcPts val="0"/>
                        </a:spcBef>
                        <a:spcAft>
                          <a:spcPts val="0"/>
                        </a:spcAft>
                      </a:pPr>
                      <a:r>
                        <a:rPr lang="en-US" sz="2200" b="1">
                          <a:latin typeface="+mj-lt"/>
                          <a:ea typeface="Times New Roman"/>
                        </a:rPr>
                        <a:t>Full Control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20000"/>
                        </a:lnSpc>
                        <a:spcBef>
                          <a:spcPts val="0"/>
                        </a:spcBef>
                        <a:spcAft>
                          <a:spcPts val="0"/>
                        </a:spcAft>
                      </a:pPr>
                      <a:r>
                        <a:rPr lang="en-US" sz="2200" dirty="0" smtClean="0">
                          <a:latin typeface="+mj-lt"/>
                          <a:ea typeface="Times New Roman"/>
                        </a:rPr>
                        <a:t>There are rights and Change:</a:t>
                      </a:r>
                    </a:p>
                    <a:p>
                      <a:pPr marL="0" marR="0">
                        <a:lnSpc>
                          <a:spcPct val="120000"/>
                        </a:lnSpc>
                        <a:spcBef>
                          <a:spcPts val="0"/>
                        </a:spcBef>
                        <a:spcAft>
                          <a:spcPts val="0"/>
                        </a:spcAft>
                      </a:pPr>
                      <a:r>
                        <a:rPr lang="en-US" sz="2200" dirty="0" smtClean="0">
                          <a:latin typeface="+mj-lt"/>
                          <a:ea typeface="Times New Roman"/>
                        </a:rPr>
                        <a:t>Assign, withdraw the ownership,</a:t>
                      </a:r>
                    </a:p>
                    <a:p>
                      <a:pPr marL="0" marR="0">
                        <a:lnSpc>
                          <a:spcPct val="120000"/>
                        </a:lnSpc>
                        <a:spcBef>
                          <a:spcPts val="0"/>
                        </a:spcBef>
                        <a:spcAft>
                          <a:spcPts val="0"/>
                        </a:spcAft>
                      </a:pPr>
                      <a:r>
                        <a:rPr lang="en-US" sz="2200" dirty="0" smtClean="0">
                          <a:latin typeface="+mj-lt"/>
                          <a:ea typeface="Times New Roman"/>
                        </a:rPr>
                        <a:t>Property file</a:t>
                      </a:r>
                      <a:endParaRPr lang="en-US" sz="2200" dirty="0">
                        <a:latin typeface="+mj-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58932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3" name="Content Placeholder 2"/>
          <p:cNvSpPr>
            <a:spLocks noGrp="1"/>
          </p:cNvSpPr>
          <p:nvPr>
            <p:ph sz="quarter" idx="1"/>
          </p:nvPr>
        </p:nvSpPr>
        <p:spPr>
          <a:xfrm>
            <a:off x="457200" y="990600"/>
            <a:ext cx="8382000" cy="4876800"/>
          </a:xfrm>
        </p:spPr>
        <p:txBody>
          <a:bodyPr/>
          <a:lstStyle/>
          <a:p>
            <a:pPr algn="just">
              <a:buNone/>
            </a:pPr>
            <a:r>
              <a:rPr lang="en-US" sz="2800" b="1" smtClean="0"/>
              <a:t>Quyền trên thư mục chia xẻ có các đặc điểm sau</a:t>
            </a:r>
            <a:r>
              <a:rPr lang="en-US" sz="2800" smtClean="0"/>
              <a:t>:</a:t>
            </a:r>
            <a:endParaRPr lang="en-US" sz="2400" smtClean="0"/>
          </a:p>
          <a:p>
            <a:pPr lvl="1" algn="just"/>
            <a:r>
              <a:rPr lang="en-US" sz="2400" smtClean="0"/>
              <a:t>Chỉ áp dụng cho thư mục, không áp dụng cho tập tin,</a:t>
            </a:r>
            <a:endParaRPr lang="en-US" sz="2000" smtClean="0"/>
          </a:p>
          <a:p>
            <a:pPr lvl="1" algn="just"/>
            <a:r>
              <a:rPr lang="en-US" sz="2400" smtClean="0"/>
              <a:t>Chỉ áp dụng cho những user từ máy khác truy xuất vào thư mục, không áp dụng cho user cục bộ trên máy chứa thư mục chia xẻ,</a:t>
            </a:r>
            <a:endParaRPr lang="en-US" sz="2000" smtClean="0"/>
          </a:p>
          <a:p>
            <a:pPr lvl="1" algn="just"/>
            <a:r>
              <a:rPr lang="en-US" sz="2400" smtClean="0"/>
              <a:t>Là cách duy nhất để bảo vệ dữ liệu chia xẻ trên Volume FAT vì các quyền bảo mật NTFS không có tác dụng trên Volume FAT.</a:t>
            </a:r>
            <a:endParaRPr lang="en-US" sz="2000" smtClean="0"/>
          </a:p>
          <a:p>
            <a:pPr lvl="1" algn="just"/>
            <a:r>
              <a:rPr lang="en-US" sz="2400" smtClean="0"/>
              <a:t>Khi một thư mục được chia xẻ, quyền mặc định trên thư mục là </a:t>
            </a:r>
            <a:r>
              <a:rPr lang="en-US" sz="2400" b="1" smtClean="0"/>
              <a:t>Read </a:t>
            </a:r>
            <a:r>
              <a:rPr lang="en-US" sz="2400" smtClean="0"/>
              <a:t>gán cho nhóm </a:t>
            </a:r>
            <a:r>
              <a:rPr lang="en-US" sz="2400" b="1" smtClean="0"/>
              <a:t>Everyone</a:t>
            </a:r>
            <a:r>
              <a:rPr lang="en-US" sz="2400" smtClean="0"/>
              <a:t>.</a:t>
            </a:r>
            <a:endParaRPr lang="en-US" sz="2000" smtClean="0"/>
          </a:p>
          <a:p>
            <a:pPr algn="just"/>
            <a:endParaRPr lang="en-US" sz="2800"/>
          </a:p>
        </p:txBody>
      </p:sp>
    </p:spTree>
    <p:extLst>
      <p:ext uri="{BB962C8B-B14F-4D97-AF65-F5344CB8AC3E}">
        <p14:creationId xmlns:p14="http://schemas.microsoft.com/office/powerpoint/2010/main" val="2222504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sz="quarter" idx="1"/>
          </p:nvPr>
        </p:nvSpPr>
        <p:spPr>
          <a:xfrm>
            <a:off x="457200" y="990600"/>
            <a:ext cx="8458200" cy="2895600"/>
          </a:xfrm>
        </p:spPr>
        <p:txBody>
          <a:bodyPr/>
          <a:lstStyle/>
          <a:p>
            <a:pPr lvl="0" algn="just"/>
            <a:r>
              <a:rPr lang="en-US" sz="2400" b="1" smtClean="0"/>
              <a:t>Quyền thực sự trên thư mục chia xẻ</a:t>
            </a:r>
          </a:p>
          <a:p>
            <a:pPr lvl="0" algn="just">
              <a:buFont typeface="Wingdings" pitchFamily="2" charset="2"/>
              <a:buChar char="Ø"/>
            </a:pPr>
            <a:r>
              <a:rPr lang="en-US" sz="2400" smtClean="0"/>
              <a:t>   (1) Là kết hợp của quyền được gán và quyền sở hữu gán cho nhóm. </a:t>
            </a:r>
          </a:p>
          <a:p>
            <a:pPr lvl="0" algn="just">
              <a:buNone/>
            </a:pPr>
            <a:r>
              <a:rPr lang="en-US" sz="2400" smtClean="0"/>
              <a:t>   Ví dụ user có quyền </a:t>
            </a:r>
            <a:r>
              <a:rPr lang="en-US" sz="2400" b="1" smtClean="0"/>
              <a:t>Read</a:t>
            </a:r>
            <a:r>
              <a:rPr lang="en-US" sz="2400" smtClean="0"/>
              <a:t> thuộc về nhóm có quyền </a:t>
            </a:r>
            <a:r>
              <a:rPr lang="en-US" sz="2400" b="1" smtClean="0"/>
              <a:t>Full control</a:t>
            </a:r>
            <a:r>
              <a:rPr lang="en-US" sz="2400" smtClean="0"/>
              <a:t> thì quyền thực sự của user sẽ là </a:t>
            </a:r>
            <a:r>
              <a:rPr lang="en-US" sz="2400" b="1" smtClean="0"/>
              <a:t>Full Control </a:t>
            </a:r>
            <a:r>
              <a:rPr lang="en-US" sz="2400" smtClean="0"/>
              <a:t>(quyền này bao hàm quyền Read). </a:t>
            </a:r>
            <a:endParaRPr lang="en-US" sz="2400"/>
          </a:p>
        </p:txBody>
      </p:sp>
      <p:pic>
        <p:nvPicPr>
          <p:cNvPr id="7169" name="Picture 1"/>
          <p:cNvPicPr>
            <a:picLocks noChangeAspect="1" noChangeArrowheads="1"/>
          </p:cNvPicPr>
          <p:nvPr/>
        </p:nvPicPr>
        <p:blipFill>
          <a:blip r:embed="rId3"/>
          <a:srcRect/>
          <a:stretch>
            <a:fillRect/>
          </a:stretch>
        </p:blipFill>
        <p:spPr bwMode="auto">
          <a:xfrm>
            <a:off x="956257" y="3505200"/>
            <a:ext cx="7273343" cy="2819400"/>
          </a:xfrm>
          <a:prstGeom prst="rect">
            <a:avLst/>
          </a:prstGeom>
          <a:noFill/>
          <a:ln w="9525">
            <a:noFill/>
            <a:miter lim="800000"/>
            <a:headEnd/>
            <a:tailEnd/>
          </a:ln>
        </p:spPr>
      </p:pic>
    </p:spTree>
    <p:extLst>
      <p:ext uri="{BB962C8B-B14F-4D97-AF65-F5344CB8AC3E}">
        <p14:creationId xmlns:p14="http://schemas.microsoft.com/office/powerpoint/2010/main" val="359410165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sz="quarter" idx="1"/>
          </p:nvPr>
        </p:nvSpPr>
        <p:spPr>
          <a:xfrm>
            <a:off x="457200" y="990600"/>
            <a:ext cx="8534400" cy="2895600"/>
          </a:xfrm>
        </p:spPr>
        <p:txBody>
          <a:bodyPr/>
          <a:lstStyle/>
          <a:p>
            <a:pPr lvl="0" algn="just"/>
            <a:r>
              <a:rPr lang="en-US" sz="2800" b="1" smtClean="0"/>
              <a:t>Quyền thực sự trên thư mục chia xẻ</a:t>
            </a:r>
          </a:p>
          <a:p>
            <a:pPr lvl="1" algn="just"/>
            <a:r>
              <a:rPr lang="en-US" sz="2000" smtClean="0"/>
              <a:t>   (2) </a:t>
            </a:r>
            <a:r>
              <a:rPr lang="en-US" sz="2400" smtClean="0"/>
              <a:t>Việc phủ nhận (Deny) một quyền làm mất tác dụng của quyền đã gán cho user hoặc nhóm user. Nếu một user bị phủ nhận quyền sở hữu trên một thư mục chia xẻ, user sẽ không có khả năng truy xuất thư mục mặc dù user thuộc về nhóm đã được gán quyền trên thư mục chia xẻ . </a:t>
            </a:r>
            <a:endParaRPr lang="en-US" sz="2000"/>
          </a:p>
        </p:txBody>
      </p:sp>
      <p:pic>
        <p:nvPicPr>
          <p:cNvPr id="68610" name="Picture 2"/>
          <p:cNvPicPr>
            <a:picLocks noChangeAspect="1" noChangeArrowheads="1"/>
          </p:cNvPicPr>
          <p:nvPr/>
        </p:nvPicPr>
        <p:blipFill>
          <a:blip r:embed="rId3"/>
          <a:srcRect/>
          <a:stretch>
            <a:fillRect/>
          </a:stretch>
        </p:blipFill>
        <p:spPr bwMode="auto">
          <a:xfrm>
            <a:off x="457200" y="3733800"/>
            <a:ext cx="3962400" cy="2590800"/>
          </a:xfrm>
          <a:prstGeom prst="rect">
            <a:avLst/>
          </a:prstGeom>
          <a:noFill/>
          <a:ln w="9525">
            <a:noFill/>
            <a:miter lim="800000"/>
            <a:headEnd/>
            <a:tailEnd/>
          </a:ln>
        </p:spPr>
      </p:pic>
      <p:sp>
        <p:nvSpPr>
          <p:cNvPr id="7" name="Rectangle 6"/>
          <p:cNvSpPr/>
          <p:nvPr/>
        </p:nvSpPr>
        <p:spPr>
          <a:xfrm>
            <a:off x="4495800" y="3962400"/>
            <a:ext cx="4495800" cy="1754326"/>
          </a:xfrm>
          <a:prstGeom prst="rect">
            <a:avLst/>
          </a:prstGeom>
        </p:spPr>
        <p:txBody>
          <a:bodyPr wrap="square">
            <a:spAutoFit/>
          </a:bodyPr>
          <a:lstStyle/>
          <a:p>
            <a:pPr algn="just"/>
            <a:r>
              <a:rPr lang="en-US" sz="1800" smtClean="0"/>
              <a:t>user101</a:t>
            </a:r>
            <a:r>
              <a:rPr lang="en-US" sz="1800" b="0" smtClean="0"/>
              <a:t> thuộc về nhóm </a:t>
            </a:r>
            <a:r>
              <a:rPr lang="en-US" sz="1800" smtClean="0"/>
              <a:t>sales</a:t>
            </a:r>
            <a:r>
              <a:rPr lang="en-US" sz="1800" b="0" smtClean="0"/>
              <a:t>, nhóm này được gán quyền </a:t>
            </a:r>
            <a:r>
              <a:rPr lang="en-US" sz="1800" smtClean="0"/>
              <a:t>Read </a:t>
            </a:r>
            <a:r>
              <a:rPr lang="en-US" sz="1800" b="0" smtClean="0"/>
              <a:t>trên thư mục </a:t>
            </a:r>
            <a:r>
              <a:rPr lang="en-US" sz="1800" smtClean="0"/>
              <a:t>FolderB</a:t>
            </a:r>
            <a:r>
              <a:rPr lang="en-US" sz="1800" b="0" smtClean="0"/>
              <a:t>. Tuy nhiên user101 bị phủ nhận quyền </a:t>
            </a:r>
            <a:r>
              <a:rPr lang="en-US" sz="1800" smtClean="0"/>
              <a:t>Full Control </a:t>
            </a:r>
            <a:r>
              <a:rPr lang="en-US" sz="1800" b="0" smtClean="0"/>
              <a:t>trên </a:t>
            </a:r>
            <a:r>
              <a:rPr lang="en-US" sz="1800" smtClean="0"/>
              <a:t>FolderB</a:t>
            </a:r>
            <a:r>
              <a:rPr lang="en-US" sz="1800" b="0" smtClean="0"/>
              <a:t> vậy user101 không có quyền gì trên trên FolderB</a:t>
            </a:r>
            <a:endParaRPr lang="en-US" sz="1800" b="0"/>
          </a:p>
        </p:txBody>
      </p:sp>
    </p:spTree>
    <p:extLst>
      <p:ext uri="{BB962C8B-B14F-4D97-AF65-F5344CB8AC3E}">
        <p14:creationId xmlns:p14="http://schemas.microsoft.com/office/powerpoint/2010/main" val="16590626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152400"/>
            <a:ext cx="8229600" cy="609600"/>
          </a:xfrm>
        </p:spPr>
        <p:txBody>
          <a:bodyPr/>
          <a:lstStyle/>
          <a:p>
            <a:r>
              <a:rPr lang="en-US" smtClean="0">
                <a:solidFill>
                  <a:schemeClr val="bg1"/>
                </a:solidFill>
              </a:rPr>
              <a:t>Chia xẻ dữ liệu</a:t>
            </a:r>
            <a:endParaRPr lang="en-US">
              <a:solidFill>
                <a:schemeClr val="bg1"/>
              </a:solidFill>
            </a:endParaRPr>
          </a:p>
        </p:txBody>
      </p:sp>
      <p:sp>
        <p:nvSpPr>
          <p:cNvPr id="6" name="Content Placeholder 2"/>
          <p:cNvSpPr>
            <a:spLocks noGrp="1"/>
          </p:cNvSpPr>
          <p:nvPr>
            <p:ph sz="quarter" idx="1"/>
          </p:nvPr>
        </p:nvSpPr>
        <p:spPr>
          <a:xfrm>
            <a:off x="762000" y="990600"/>
            <a:ext cx="8153400" cy="3581400"/>
          </a:xfrm>
        </p:spPr>
        <p:txBody>
          <a:bodyPr/>
          <a:lstStyle/>
          <a:p>
            <a:pPr marL="0" lvl="0" indent="0" algn="just">
              <a:buNone/>
            </a:pPr>
            <a:r>
              <a:rPr lang="en-US" sz="2400" b="1" smtClean="0"/>
              <a:t>Quyền thực sự trên thư mục chia xẻ</a:t>
            </a:r>
          </a:p>
          <a:p>
            <a:pPr lvl="1" algn="just">
              <a:spcAft>
                <a:spcPts val="600"/>
              </a:spcAft>
            </a:pPr>
            <a:r>
              <a:rPr lang="en-US" sz="2000" smtClean="0"/>
              <a:t> </a:t>
            </a:r>
            <a:r>
              <a:rPr lang="en-US" sz="2400" smtClean="0"/>
              <a:t>(3) Đối với các thư mục chia xẻ nằm trên Volume FAT, quyền trên thư mục chia xẻ cách duy nhất để bảo vệ dữ liệu. Tuy nhiên, đối với các thư mục chia xẻ nằm trên Volume NTFS  được gán quyền đầy đủ hơn.</a:t>
            </a:r>
            <a:endParaRPr lang="en-US" sz="2000" smtClean="0"/>
          </a:p>
          <a:p>
            <a:pPr lvl="1" algn="just">
              <a:spcAft>
                <a:spcPts val="600"/>
              </a:spcAft>
            </a:pPr>
            <a:r>
              <a:rPr lang="en-US" sz="2400" smtClean="0"/>
              <a:t>(4) Khi sao chép một thư mục sử dụng thêm quyền NTFS để việc kiểm sóat dữ liệu mục chia xẻ, thư mục nguồn vẫn còn chia xẻ nhưng thư mục đích thì không</a:t>
            </a:r>
          </a:p>
        </p:txBody>
      </p:sp>
    </p:spTree>
    <p:extLst>
      <p:ext uri="{BB962C8B-B14F-4D97-AF65-F5344CB8AC3E}">
        <p14:creationId xmlns:p14="http://schemas.microsoft.com/office/powerpoint/2010/main" val="31568704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577850"/>
          </a:xfrm>
          <a:prstGeom prst="rect">
            <a:avLst/>
          </a:prstGeom>
        </p:spPr>
        <p:txBody>
          <a:bodyPr wrap="square">
            <a:spAutoFit/>
          </a:bodyPr>
          <a:lstStyle/>
          <a:p>
            <a:pPr marL="400050" lvl="0" indent="-400050">
              <a:lnSpc>
                <a:spcPct val="150000"/>
              </a:lnSpc>
            </a:pPr>
            <a:r>
              <a:rPr lang="en-US" smtClean="0">
                <a:solidFill>
                  <a:schemeClr val="bg1"/>
                </a:solidFill>
              </a:rPr>
              <a:t>Những điều nên thực hiện khi chia xẻ một thư mục</a:t>
            </a:r>
          </a:p>
        </p:txBody>
      </p:sp>
      <p:sp>
        <p:nvSpPr>
          <p:cNvPr id="3" name="Content Placeholder 2"/>
          <p:cNvSpPr txBox="1">
            <a:spLocks/>
          </p:cNvSpPr>
          <p:nvPr/>
        </p:nvSpPr>
        <p:spPr>
          <a:xfrm>
            <a:off x="457200" y="990600"/>
            <a:ext cx="8458200" cy="4724400"/>
          </a:xfrm>
          <a:prstGeom prst="rect">
            <a:avLst/>
          </a:prstGeom>
        </p:spPr>
        <p:txBody>
          <a:bodyPr/>
          <a:lstStyle/>
          <a:p>
            <a:pPr lvl="1" indent="-231775" algn="just">
              <a:spcBef>
                <a:spcPts val="600"/>
              </a:spcBef>
              <a:spcAft>
                <a:spcPts val="600"/>
              </a:spcAft>
              <a:buFont typeface="Wingdings" pitchFamily="2" charset="2"/>
              <a:buChar char="§"/>
            </a:pPr>
            <a:r>
              <a:rPr lang="en-US" sz="2200" b="0" smtClean="0"/>
              <a:t>Gán quyền chia xẻ cho nhóm thay vì gán cho từng user,</a:t>
            </a:r>
          </a:p>
          <a:p>
            <a:pPr lvl="1" indent="-231775" algn="just">
              <a:spcBef>
                <a:spcPts val="600"/>
              </a:spcBef>
              <a:spcAft>
                <a:spcPts val="600"/>
              </a:spcAft>
              <a:buFont typeface="Wingdings" pitchFamily="2" charset="2"/>
              <a:buChar char="§"/>
            </a:pPr>
            <a:r>
              <a:rPr lang="en-US" sz="2200" b="0" smtClean="0"/>
              <a:t>Gán quyền chia xẻ một cách chặt chẽ nhất nhưng vẫn đảm bảo cho user có thể thực hiện được các tác vụ cần thiết của mình. </a:t>
            </a:r>
            <a:r>
              <a:rPr lang="en-US" sz="2200" b="0" smtClean="0">
                <a:solidFill>
                  <a:srgbClr val="002060"/>
                </a:solidFill>
              </a:rPr>
              <a:t>Ví dụ nếu user chỉ cần đọc, không bao giờ xóa hoặc tạo tập tin trên một thư mục thì chỉ cần gán quyền Read trên thư mục đó</a:t>
            </a:r>
            <a:r>
              <a:rPr lang="en-US" sz="2200" b="0" smtClean="0"/>
              <a:t>.</a:t>
            </a:r>
          </a:p>
          <a:p>
            <a:pPr lvl="1" indent="-231775" algn="just">
              <a:spcBef>
                <a:spcPts val="600"/>
              </a:spcBef>
              <a:spcAft>
                <a:spcPts val="600"/>
              </a:spcAft>
              <a:buFont typeface="Wingdings" pitchFamily="2" charset="2"/>
              <a:buChar char="§"/>
            </a:pPr>
            <a:r>
              <a:rPr lang="en-US" sz="2200" b="0" smtClean="0"/>
              <a:t>Nên tổ chức dữ liệu sao cho các thư mục sẽ có cùng quyền sở hữu chứa trong cùng một thư mục. </a:t>
            </a:r>
            <a:r>
              <a:rPr lang="en-US" sz="2200" b="0" smtClean="0">
                <a:solidFill>
                  <a:srgbClr val="002060"/>
                </a:solidFill>
              </a:rPr>
              <a:t>Ví dụ nếu user cần chạy một số ứng dụng nào đó thì nên chứa thư mục của các ứng dụng đó trong cùng thư mục.</a:t>
            </a:r>
          </a:p>
          <a:p>
            <a:pPr lvl="1" indent="-231775" algn="just">
              <a:spcBef>
                <a:spcPts val="600"/>
              </a:spcBef>
              <a:spcAft>
                <a:spcPts val="600"/>
              </a:spcAft>
              <a:buFont typeface="Wingdings" pitchFamily="2" charset="2"/>
              <a:buChar char="§"/>
            </a:pPr>
            <a:r>
              <a:rPr lang="en-US" sz="2200" b="0" smtClean="0"/>
              <a:t>Nên sử dụng tên chia xẻ gợi nhớ giúp user dễ dàng định vị và nhận dạng dữ liệu chia xẻ.</a:t>
            </a:r>
            <a:endParaRPr lang="en-US" sz="2200" b="0"/>
          </a:p>
        </p:txBody>
      </p:sp>
    </p:spTree>
    <p:extLst>
      <p:ext uri="{BB962C8B-B14F-4D97-AF65-F5344CB8AC3E}">
        <p14:creationId xmlns:p14="http://schemas.microsoft.com/office/powerpoint/2010/main" val="2220282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Các thư mục chia xẻ mặc định</a:t>
            </a:r>
          </a:p>
        </p:txBody>
      </p:sp>
      <p:sp>
        <p:nvSpPr>
          <p:cNvPr id="3" name="Content Placeholder 2"/>
          <p:cNvSpPr txBox="1">
            <a:spLocks/>
          </p:cNvSpPr>
          <p:nvPr/>
        </p:nvSpPr>
        <p:spPr>
          <a:xfrm>
            <a:off x="533400" y="990600"/>
            <a:ext cx="8382000" cy="1066800"/>
          </a:xfrm>
          <a:prstGeom prst="rect">
            <a:avLst/>
          </a:prstGeom>
        </p:spPr>
        <p:txBody>
          <a:bodyPr/>
          <a:lstStyle/>
          <a:p>
            <a:pPr lvl="1" indent="-231775">
              <a:spcBef>
                <a:spcPts val="600"/>
              </a:spcBef>
              <a:spcAft>
                <a:spcPts val="600"/>
              </a:spcAft>
              <a:buFont typeface="Wingdings" pitchFamily="2" charset="2"/>
              <a:buChar char="§"/>
            </a:pPr>
            <a:r>
              <a:rPr lang="en-US" sz="2000" b="0" smtClean="0"/>
              <a:t>Các thư mục được chia xẻ mặc định gồm thư mục gốc của mỗi Volume, thư mục gốc hệ thống và thư mục chứa ch</a:t>
            </a:r>
            <a:r>
              <a:rPr lang="vi-VN" sz="2000" b="0" smtClean="0"/>
              <a:t>ươ</a:t>
            </a:r>
            <a:r>
              <a:rPr lang="en-US" sz="2000" b="0" smtClean="0"/>
              <a:t>ng trình điều khiển máy in.. </a:t>
            </a:r>
            <a:endParaRPr lang="en-US" sz="2200" b="0"/>
          </a:p>
        </p:txBody>
      </p:sp>
      <p:graphicFrame>
        <p:nvGraphicFramePr>
          <p:cNvPr id="4" name="Table 3"/>
          <p:cNvGraphicFramePr>
            <a:graphicFrameLocks noGrp="1"/>
          </p:cNvGraphicFramePr>
          <p:nvPr>
            <p:extLst/>
          </p:nvPr>
        </p:nvGraphicFramePr>
        <p:xfrm>
          <a:off x="533400" y="2133600"/>
          <a:ext cx="8458200" cy="3919728"/>
        </p:xfrm>
        <a:graphic>
          <a:graphicData uri="http://schemas.openxmlformats.org/drawingml/2006/table">
            <a:tbl>
              <a:tblPr/>
              <a:tblGrid>
                <a:gridCol w="1634144"/>
                <a:gridCol w="6824056"/>
              </a:tblGrid>
              <a:tr h="326644">
                <a:tc>
                  <a:txBody>
                    <a:bodyPr/>
                    <a:lstStyle/>
                    <a:p>
                      <a:pPr marL="0" marR="0" algn="just">
                        <a:lnSpc>
                          <a:spcPct val="120000"/>
                        </a:lnSpc>
                        <a:spcBef>
                          <a:spcPts val="0"/>
                        </a:spcBef>
                        <a:spcAft>
                          <a:spcPts val="0"/>
                        </a:spcAft>
                      </a:pPr>
                      <a:r>
                        <a:rPr lang="en-US" sz="1800">
                          <a:latin typeface="+mj-lt"/>
                          <a:ea typeface="Times New Roman"/>
                        </a:rPr>
                        <a:t>Tên chia xẻ</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j-lt"/>
                          <a:ea typeface="Times New Roman"/>
                        </a:rPr>
                        <a:t>Ý nghĩa</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6576">
                <a:tc>
                  <a:txBody>
                    <a:bodyPr/>
                    <a:lstStyle/>
                    <a:p>
                      <a:pPr marL="0" marR="0" algn="just">
                        <a:lnSpc>
                          <a:spcPct val="120000"/>
                        </a:lnSpc>
                        <a:spcBef>
                          <a:spcPts val="0"/>
                        </a:spcBef>
                        <a:spcAft>
                          <a:spcPts val="0"/>
                        </a:spcAft>
                      </a:pPr>
                      <a:r>
                        <a:rPr lang="en-US" sz="1800">
                          <a:latin typeface="+mj-lt"/>
                          <a:ea typeface="Times New Roman"/>
                        </a:rPr>
                        <a:t>C$, D$, 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800">
                          <a:latin typeface="+mj-lt"/>
                          <a:ea typeface="Times New Roman"/>
                        </a:rPr>
                        <a:t>Th</a:t>
                      </a:r>
                      <a:r>
                        <a:rPr lang="vi-VN" sz="1800">
                          <a:latin typeface="+mj-lt"/>
                          <a:ea typeface="Times New Roman"/>
                        </a:rPr>
                        <a:t>ư</a:t>
                      </a:r>
                      <a:r>
                        <a:rPr lang="en-US" sz="1800">
                          <a:latin typeface="+mj-lt"/>
                          <a:ea typeface="Times New Roman"/>
                        </a:rPr>
                        <a:t> mục gốc của các volume trên dĩa cứng. Khi kết nối vào các thư mục này, user có toàn quyền truy xuất Volume. Windows 2000 gán quyền Full Control cho nhóm Administrators trên các thư mục này.</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326644">
                <a:tc>
                  <a:txBody>
                    <a:bodyPr/>
                    <a:lstStyle/>
                    <a:p>
                      <a:pPr marL="0" marR="0" algn="just">
                        <a:lnSpc>
                          <a:spcPct val="120000"/>
                        </a:lnSpc>
                        <a:spcBef>
                          <a:spcPts val="0"/>
                        </a:spcBef>
                        <a:spcAft>
                          <a:spcPts val="0"/>
                        </a:spcAft>
                      </a:pPr>
                      <a:r>
                        <a:rPr lang="en-US" sz="1800">
                          <a:latin typeface="+mj-lt"/>
                          <a:ea typeface="Times New Roman"/>
                        </a:rPr>
                        <a:t>Admin$</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a:latin typeface="+mj-lt"/>
                          <a:ea typeface="Times New Roman"/>
                        </a:rPr>
                        <a:t>Thư mục C:\WINNT hoặc C:\WINDOWS</a:t>
                      </a:r>
                    </a:p>
                  </a:txBody>
                  <a:tcPr marL="68580" marR="68580" marT="0" marB="0">
                    <a:lnL>
                      <a:noFill/>
                    </a:lnL>
                    <a:lnR>
                      <a:noFill/>
                    </a:lnR>
                    <a:lnT>
                      <a:noFill/>
                    </a:lnT>
                    <a:lnB>
                      <a:noFill/>
                    </a:lnB>
                  </a:tcPr>
                </a:tc>
              </a:tr>
              <a:tr h="1959864">
                <a:tc>
                  <a:txBody>
                    <a:bodyPr/>
                    <a:lstStyle/>
                    <a:p>
                      <a:pPr marL="0" marR="0" algn="just">
                        <a:lnSpc>
                          <a:spcPct val="120000"/>
                        </a:lnSpc>
                        <a:spcBef>
                          <a:spcPts val="0"/>
                        </a:spcBef>
                        <a:spcAft>
                          <a:spcPts val="0"/>
                        </a:spcAft>
                      </a:pPr>
                      <a:r>
                        <a:rPr lang="en-US" sz="1800">
                          <a:latin typeface="+mj-lt"/>
                          <a:ea typeface="Times New Roman"/>
                        </a:rPr>
                        <a:t>Print$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a:latin typeface="+mj-lt"/>
                          <a:ea typeface="Times New Roman"/>
                        </a:rPr>
                        <a:t>Khi chia xẻ máy in, thư mục systemroot\System32\Spool\Drivers được chia xẻ với tên Print$. Điều này cho phép các máy trạm truy xuất driver máy in từ máy chia xẻ khi cài đặt máy in trên máy trạm. Chỉ có nhóm Administrators, Server Operators và Print Operators có toàn quyền trên thư mục này. Nhóm Everyone chỉ có quyền Read.</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19626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Chia xẻ một thư mục</a:t>
            </a:r>
          </a:p>
        </p:txBody>
      </p:sp>
      <p:sp>
        <p:nvSpPr>
          <p:cNvPr id="3" name="Content Placeholder 2"/>
          <p:cNvSpPr txBox="1">
            <a:spLocks/>
          </p:cNvSpPr>
          <p:nvPr/>
        </p:nvSpPr>
        <p:spPr>
          <a:xfrm>
            <a:off x="457200" y="990600"/>
            <a:ext cx="8077200" cy="4724400"/>
          </a:xfrm>
          <a:prstGeom prst="rect">
            <a:avLst/>
          </a:prstGeom>
        </p:spPr>
        <p:txBody>
          <a:bodyPr/>
          <a:lstStyle/>
          <a:p>
            <a:pPr lvl="1" indent="-231775">
              <a:spcBef>
                <a:spcPts val="600"/>
              </a:spcBef>
              <a:spcAft>
                <a:spcPts val="600"/>
              </a:spcAft>
            </a:pPr>
            <a:r>
              <a:rPr lang="en-US" sz="2200" smtClean="0"/>
              <a:t>Chia xẻ một thư mục bao gồm các bước :</a:t>
            </a:r>
          </a:p>
          <a:p>
            <a:pPr lvl="1" indent="-231775">
              <a:spcBef>
                <a:spcPts val="600"/>
              </a:spcBef>
              <a:spcAft>
                <a:spcPts val="600"/>
              </a:spcAft>
              <a:buFont typeface="Wingdings" pitchFamily="2" charset="2"/>
              <a:buChar char="§"/>
            </a:pPr>
            <a:r>
              <a:rPr lang="en-US" sz="2200" b="0" smtClean="0"/>
              <a:t>Đặt tên chia xẻ,</a:t>
            </a:r>
          </a:p>
          <a:p>
            <a:pPr lvl="1" indent="-231775">
              <a:spcBef>
                <a:spcPts val="600"/>
              </a:spcBef>
              <a:spcAft>
                <a:spcPts val="600"/>
              </a:spcAft>
              <a:buFont typeface="Wingdings" pitchFamily="2" charset="2"/>
              <a:buChar char="§"/>
            </a:pPr>
            <a:r>
              <a:rPr lang="en-US" sz="2200" b="0" smtClean="0"/>
              <a:t>Giới hạn số users truy xuất vào thư mục chia xẻ,</a:t>
            </a:r>
          </a:p>
          <a:p>
            <a:pPr lvl="1" indent="-231775">
              <a:spcBef>
                <a:spcPts val="600"/>
              </a:spcBef>
              <a:spcAft>
                <a:spcPts val="600"/>
              </a:spcAft>
              <a:buFont typeface="Wingdings" pitchFamily="2" charset="2"/>
              <a:buChar char="§"/>
            </a:pPr>
            <a:r>
              <a:rPr lang="en-US" sz="2200" b="0" smtClean="0"/>
              <a:t>Gán quyền.</a:t>
            </a:r>
          </a:p>
        </p:txBody>
      </p:sp>
    </p:spTree>
    <p:extLst>
      <p:ext uri="{BB962C8B-B14F-4D97-AF65-F5344CB8AC3E}">
        <p14:creationId xmlns:p14="http://schemas.microsoft.com/office/powerpoint/2010/main" val="2232802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90" name="Rectangle 230"/>
          <p:cNvSpPr>
            <a:spLocks noGrp="1" noChangeArrowheads="1"/>
          </p:cNvSpPr>
          <p:nvPr>
            <p:ph type="title"/>
          </p:nvPr>
        </p:nvSpPr>
        <p:spPr>
          <a:xfrm>
            <a:off x="228600" y="404664"/>
            <a:ext cx="8915400" cy="715962"/>
          </a:xfrm>
        </p:spPr>
        <p:txBody>
          <a:bodyPr/>
          <a:lstStyle/>
          <a:p>
            <a:pPr marL="385763" marR="0" lvl="1" algn="l" defTabSz="914400" rtl="0" eaLnBrk="0" fontAlgn="base" latinLnBrk="0" hangingPunct="0">
              <a:lnSpc>
                <a:spcPct val="100000"/>
              </a:lnSpc>
              <a:spcBef>
                <a:spcPct val="25000"/>
              </a:spcBef>
              <a:spcAft>
                <a:spcPct val="0"/>
              </a:spcAft>
              <a:buClrTx/>
              <a:buSzTx/>
              <a:tabLst/>
              <a:defRPr/>
            </a:pPr>
            <a:r>
              <a:rPr lang="en-US" sz="2600" dirty="0">
                <a:latin typeface="Times New Roman" panose="02020603050405020304" pitchFamily="18" charset="0"/>
                <a:cs typeface="Times New Roman" panose="02020603050405020304" pitchFamily="18" charset="0"/>
              </a:rPr>
              <a:t>Local </a:t>
            </a:r>
            <a:r>
              <a:rPr lang="en-US" sz="2600" dirty="0">
                <a:solidFill>
                  <a:schemeClr val="tx1"/>
                </a:solidFill>
                <a:latin typeface="Times New Roman" panose="02020603050405020304" pitchFamily="18" charset="0"/>
                <a:cs typeface="Times New Roman" panose="02020603050405020304" pitchFamily="18" charset="0"/>
              </a:rPr>
              <a:t>User &amp; Group management</a:t>
            </a:r>
            <a:endParaRPr lang="en-US" sz="2600" dirty="0">
              <a:latin typeface="Times New Roman" panose="02020603050405020304" pitchFamily="18" charset="0"/>
              <a:cs typeface="Times New Roman" panose="02020603050405020304" pitchFamily="18" charset="0"/>
            </a:endParaRPr>
          </a:p>
        </p:txBody>
      </p:sp>
      <p:sp>
        <p:nvSpPr>
          <p:cNvPr id="4" name="Rectangle 9"/>
          <p:cNvSpPr txBox="1">
            <a:spLocks noChangeArrowheads="1"/>
          </p:cNvSpPr>
          <p:nvPr/>
        </p:nvSpPr>
        <p:spPr>
          <a:xfrm>
            <a:off x="827584" y="1556792"/>
            <a:ext cx="7859216" cy="5301208"/>
          </a:xfrm>
          <a:prstGeom prst="rect">
            <a:avLst/>
          </a:prstGeom>
        </p:spPr>
        <p:txBody>
          <a:bodyPr/>
          <a:lstStyle/>
          <a:p>
            <a:pPr lvl="0" algn="just">
              <a:spcBef>
                <a:spcPts val="600"/>
              </a:spcBef>
              <a:spcAft>
                <a:spcPts val="600"/>
              </a:spcAft>
            </a:pPr>
            <a:r>
              <a:rPr lang="en-US" sz="1900" b="1" dirty="0">
                <a:solidFill>
                  <a:srgbClr val="002060"/>
                </a:solidFill>
              </a:rPr>
              <a:t>USER ACCOUNT</a:t>
            </a:r>
          </a:p>
          <a:p>
            <a:pPr lvl="0" algn="just">
              <a:spcBef>
                <a:spcPts val="600"/>
              </a:spcBef>
              <a:spcAft>
                <a:spcPts val="600"/>
              </a:spcAft>
            </a:pPr>
            <a:r>
              <a:rPr lang="en-US" sz="1900" dirty="0">
                <a:solidFill>
                  <a:srgbClr val="002060"/>
                </a:solidFill>
              </a:rPr>
              <a:t>User account is an object to identify the individual who uses the system. Information about user account many parameters but the account must have a minimum of 2 parameter is a username and </a:t>
            </a:r>
            <a:r>
              <a:rPr lang="en-US" sz="1900" dirty="0" smtClean="0">
                <a:solidFill>
                  <a:srgbClr val="002060"/>
                </a:solidFill>
              </a:rPr>
              <a:t>password</a:t>
            </a:r>
            <a:endParaRPr lang="en-US" sz="1900" dirty="0">
              <a:solidFill>
                <a:srgbClr val="002060"/>
              </a:solidFill>
            </a:endParaRPr>
          </a:p>
          <a:p>
            <a:pPr lvl="0" algn="just">
              <a:spcBef>
                <a:spcPts val="600"/>
              </a:spcBef>
              <a:spcAft>
                <a:spcPts val="600"/>
              </a:spcAft>
            </a:pPr>
            <a:r>
              <a:rPr lang="en-US" sz="1900" b="1" dirty="0">
                <a:solidFill>
                  <a:srgbClr val="002060"/>
                </a:solidFill>
              </a:rPr>
              <a:t>LOCAL USER ACCOUNT</a:t>
            </a:r>
          </a:p>
          <a:p>
            <a:pPr lvl="0" algn="just">
              <a:spcBef>
                <a:spcPts val="600"/>
              </a:spcBef>
              <a:spcAft>
                <a:spcPts val="600"/>
              </a:spcAft>
            </a:pPr>
            <a:r>
              <a:rPr lang="en-US" sz="1900" dirty="0" err="1">
                <a:solidFill>
                  <a:srgbClr val="002060"/>
                </a:solidFill>
              </a:rPr>
              <a:t>Loal</a:t>
            </a:r>
            <a:r>
              <a:rPr lang="en-US" sz="1900" dirty="0">
                <a:solidFill>
                  <a:srgbClr val="002060"/>
                </a:solidFill>
              </a:rPr>
              <a:t> user account is the account that is stored in the </a:t>
            </a:r>
            <a:r>
              <a:rPr lang="en-US" sz="1900" b="1" dirty="0">
                <a:solidFill>
                  <a:srgbClr val="002060"/>
                </a:solidFill>
              </a:rPr>
              <a:t>SAM</a:t>
            </a:r>
            <a:r>
              <a:rPr lang="en-US" sz="1900" dirty="0">
                <a:solidFill>
                  <a:srgbClr val="002060"/>
                </a:solidFill>
              </a:rPr>
              <a:t> file. The accounts of this SAM file is only meaningful in my computer stores information about the SAM file.</a:t>
            </a:r>
          </a:p>
          <a:p>
            <a:pPr lvl="0" algn="just">
              <a:spcBef>
                <a:spcPts val="600"/>
              </a:spcBef>
              <a:spcAft>
                <a:spcPts val="600"/>
              </a:spcAft>
            </a:pPr>
            <a:r>
              <a:rPr lang="en-US" sz="1900" dirty="0">
                <a:solidFill>
                  <a:srgbClr val="002060"/>
                </a:solidFill>
              </a:rPr>
              <a:t>There are two types of user accounts are made available (built-in account) as </a:t>
            </a:r>
            <a:r>
              <a:rPr lang="en-US" sz="1900" b="1" dirty="0">
                <a:solidFill>
                  <a:srgbClr val="002060"/>
                </a:solidFill>
              </a:rPr>
              <a:t>Administrator</a:t>
            </a:r>
            <a:r>
              <a:rPr lang="en-US" sz="1900" dirty="0">
                <a:solidFill>
                  <a:srgbClr val="002060"/>
                </a:solidFill>
              </a:rPr>
              <a:t> and </a:t>
            </a:r>
            <a:r>
              <a:rPr lang="en-US" sz="1900" b="1" dirty="0">
                <a:solidFill>
                  <a:srgbClr val="002060"/>
                </a:solidFill>
              </a:rPr>
              <a:t>Guest</a:t>
            </a:r>
            <a:r>
              <a:rPr lang="en-US" sz="1900" dirty="0">
                <a:solidFill>
                  <a:srgbClr val="002060"/>
                </a:solidFill>
              </a:rPr>
              <a:t>. Administrator account is the account with the highest authority on board. Guest account is rarely used and often bi disable.</a:t>
            </a:r>
          </a:p>
          <a:p>
            <a:pPr lvl="0" algn="just">
              <a:spcBef>
                <a:spcPts val="600"/>
              </a:spcBef>
              <a:spcAft>
                <a:spcPts val="600"/>
              </a:spcAft>
            </a:pPr>
            <a:r>
              <a:rPr lang="en-US" sz="1900" dirty="0">
                <a:solidFill>
                  <a:srgbClr val="002060"/>
                </a:solidFill>
              </a:rPr>
              <a:t>The built-in accounts can not be deleted account can only disable to suspend use</a:t>
            </a:r>
            <a:endParaRPr kumimoji="0" lang="en-US" sz="1900" b="0" i="0" u="none" strike="noStrike" kern="0" cap="none" spc="0" normalizeH="0" baseline="0" noProof="0" dirty="0">
              <a:ln>
                <a:noFill/>
              </a:ln>
              <a:solidFill>
                <a:schemeClr val="tx1"/>
              </a:solidFill>
              <a:effectLst/>
              <a:uLnTx/>
              <a:uFillTx/>
              <a:latin typeface="+mn-lt"/>
              <a:ea typeface="+mn-ea"/>
            </a:endParaRPr>
          </a:p>
        </p:txBody>
      </p:sp>
    </p:spTree>
    <p:extLst>
      <p:ext uri="{BB962C8B-B14F-4D97-AF65-F5344CB8AC3E}">
        <p14:creationId xmlns:p14="http://schemas.microsoft.com/office/powerpoint/2010/main" val="83768837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Thay đổi quyền sở hữu mặc định</a:t>
            </a:r>
          </a:p>
        </p:txBody>
      </p:sp>
      <p:pic>
        <p:nvPicPr>
          <p:cNvPr id="76810" name="Picture 10"/>
          <p:cNvPicPr>
            <a:picLocks noChangeAspect="1" noChangeArrowheads="1"/>
          </p:cNvPicPr>
          <p:nvPr/>
        </p:nvPicPr>
        <p:blipFill>
          <a:blip r:embed="rId3">
            <a:lum bright="6000" contrast="6000"/>
          </a:blip>
          <a:srcRect/>
          <a:stretch>
            <a:fillRect/>
          </a:stretch>
        </p:blipFill>
        <p:spPr bwMode="auto">
          <a:xfrm>
            <a:off x="3736975" y="1676400"/>
            <a:ext cx="3070225" cy="3697287"/>
          </a:xfrm>
          <a:prstGeom prst="rect">
            <a:avLst/>
          </a:prstGeom>
          <a:noFill/>
        </p:spPr>
      </p:pic>
      <p:pic>
        <p:nvPicPr>
          <p:cNvPr id="76809" name="Picture 9"/>
          <p:cNvPicPr>
            <a:picLocks noChangeAspect="1" noChangeArrowheads="1"/>
          </p:cNvPicPr>
          <p:nvPr/>
        </p:nvPicPr>
        <p:blipFill>
          <a:blip r:embed="rId4">
            <a:lum bright="6000" contrast="6000"/>
          </a:blip>
          <a:srcRect/>
          <a:stretch>
            <a:fillRect/>
          </a:stretch>
        </p:blipFill>
        <p:spPr bwMode="auto">
          <a:xfrm>
            <a:off x="4419600" y="2744787"/>
            <a:ext cx="4343400" cy="3351213"/>
          </a:xfrm>
          <a:prstGeom prst="rect">
            <a:avLst/>
          </a:prstGeom>
          <a:noFill/>
        </p:spPr>
      </p:pic>
      <p:sp>
        <p:nvSpPr>
          <p:cNvPr id="76811" name="Rectangle 11"/>
          <p:cNvSpPr>
            <a:spLocks noChangeArrowheads="1"/>
          </p:cNvSpPr>
          <p:nvPr/>
        </p:nvSpPr>
        <p:spPr bwMode="auto">
          <a:xfrm>
            <a:off x="625263" y="1047690"/>
            <a:ext cx="7375737"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71500" algn="l"/>
              </a:tabLst>
            </a:pPr>
            <a:r>
              <a:rPr kumimoji="0" lang="en-US" sz="2000" i="0" u="none" strike="noStrike" cap="none" normalizeH="0" baseline="0" smtClean="0">
                <a:ln>
                  <a:noFill/>
                </a:ln>
                <a:solidFill>
                  <a:schemeClr val="tx1"/>
                </a:solidFill>
                <a:effectLst/>
                <a:latin typeface="Arial" pitchFamily="34" charset="0"/>
                <a:ea typeface="Times New Roman" pitchFamily="18" charset="0"/>
                <a:cs typeface="Arial" pitchFamily="34" charset="0"/>
              </a:rPr>
              <a:t>Muốn thay đổi quyền sở hữu mặc định, thực hiện như sau</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smtClean="0">
              <a:ln>
                <a:noFill/>
              </a:ln>
              <a:solidFill>
                <a:schemeClr val="tx1"/>
              </a:solidFill>
              <a:effectLst/>
              <a:latin typeface="Arial" pitchFamily="34" charset="0"/>
              <a:cs typeface="Arial" pitchFamily="34" charset="0"/>
            </a:endParaRPr>
          </a:p>
        </p:txBody>
      </p:sp>
      <p:sp>
        <p:nvSpPr>
          <p:cNvPr id="76812" name="Rectangle 12"/>
          <p:cNvSpPr>
            <a:spLocks noChangeArrowheads="1"/>
          </p:cNvSpPr>
          <p:nvPr/>
        </p:nvSpPr>
        <p:spPr bwMode="auto">
          <a:xfrm>
            <a:off x="457200" y="1360021"/>
            <a:ext cx="3048000"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kumimoji="0" lang="en-US" sz="3200" b="0" i="0" u="none" strike="noStrike" cap="none" normalizeH="0" baseline="0" smtClean="0">
                <a:ln>
                  <a:noFill/>
                </a:ln>
                <a:solidFill>
                  <a:schemeClr val="tx1"/>
                </a:solidFill>
                <a:effectLst/>
                <a:latin typeface="Arial" pitchFamily="34" charset="0"/>
                <a:cs typeface="Arial" pitchFamily="34" charset="0"/>
              </a:rPr>
              <a:t/>
            </a:r>
            <a:br>
              <a:rPr kumimoji="0" lang="en-US" sz="3200" b="0" i="0" u="none" strike="noStrike" cap="none" normalizeH="0" baseline="0" smtClean="0">
                <a:ln>
                  <a:noFill/>
                </a:ln>
                <a:solidFill>
                  <a:schemeClr val="tx1"/>
                </a:solidFill>
                <a:effectLst/>
                <a:latin typeface="Arial" pitchFamily="34" charset="0"/>
                <a:cs typeface="Arial" pitchFamily="34" charset="0"/>
              </a:rPr>
            </a:br>
            <a:r>
              <a:rPr kumimoji="0" lang="en-US" sz="3200" b="0" i="0" u="none" strike="noStrike" cap="none" normalizeH="0" baseline="0" smtClean="0">
                <a:ln>
                  <a:noFill/>
                </a:ln>
                <a:solidFill>
                  <a:schemeClr val="tx1"/>
                </a:solidFill>
                <a:effectLst/>
                <a:latin typeface="Arial" pitchFamily="34" charset="0"/>
                <a:cs typeface="Arial" pitchFamily="34" charset="0"/>
              </a:rPr>
              <a:t>1. </a:t>
            </a:r>
            <a:r>
              <a:rPr lang="en-US" sz="2000" b="0" smtClean="0">
                <a:latin typeface="Arial" pitchFamily="34" charset="0"/>
                <a:ea typeface="Times New Roman" pitchFamily="18" charset="0"/>
                <a:cs typeface="Arial" pitchFamily="34" charset="0"/>
              </a:rPr>
              <a:t>Bấm nút Permission,</a:t>
            </a:r>
            <a:endParaRPr kumimoji="0" lang="en-US" sz="3200" b="0" i="0" u="none" strike="noStrike" cap="none" normalizeH="0" baseline="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3200" b="0" smtClean="0">
                <a:latin typeface="Arial" pitchFamily="34" charset="0"/>
                <a:cs typeface="Arial" pitchFamily="34" charset="0"/>
              </a:rPr>
              <a:t>2. </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Click chọn nhóm </a:t>
            </a:r>
            <a:r>
              <a:rPr kumimoji="0" lang="en-US" sz="2000" b="0" i="0" u="none" strike="noStrike" cap="none" normalizeH="0" baseline="0" smtClean="0">
                <a:ln>
                  <a:noFill/>
                </a:ln>
                <a:solidFill>
                  <a:srgbClr val="002060"/>
                </a:solidFill>
                <a:effectLst/>
                <a:latin typeface="Arial" pitchFamily="34" charset="0"/>
                <a:ea typeface="Times New Roman" pitchFamily="18" charset="0"/>
                <a:cs typeface="Arial" pitchFamily="34" charset="0"/>
              </a:rPr>
              <a:t>Everyone</a:t>
            </a:r>
            <a:r>
              <a:rPr kumimoji="0" lang="en-US" sz="20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rồi bấm nút Remove</a:t>
            </a:r>
            <a:r>
              <a:rPr kumimoji="0" lang="en-US" sz="1200" b="0" i="0" u="none" strike="noStrike" cap="none" normalizeH="0" baseline="0" smtClean="0">
                <a:ln>
                  <a:noFill/>
                </a:ln>
                <a:solidFill>
                  <a:schemeClr val="tx1"/>
                </a:solidFill>
                <a:effectLst/>
                <a:latin typeface="Arial" pitchFamily="34" charset="0"/>
                <a:cs typeface="Arial" pitchFamily="34" charset="0"/>
              </a:rPr>
              <a:t> </a:t>
            </a:r>
            <a:endParaRPr kumimoji="0" lang="en-US" sz="32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59906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Kết hợp quyền chia xẻ thư mục và quyền NTFS</a:t>
            </a:r>
          </a:p>
        </p:txBody>
      </p:sp>
      <p:sp>
        <p:nvSpPr>
          <p:cNvPr id="3" name="Content Placeholder 2"/>
          <p:cNvSpPr txBox="1">
            <a:spLocks/>
          </p:cNvSpPr>
          <p:nvPr/>
        </p:nvSpPr>
        <p:spPr>
          <a:xfrm>
            <a:off x="685800" y="1219200"/>
            <a:ext cx="8229600" cy="4495800"/>
          </a:xfrm>
          <a:prstGeom prst="rect">
            <a:avLst/>
          </a:prstGeom>
        </p:spPr>
        <p:txBody>
          <a:bodyPr/>
          <a:lstStyle/>
          <a:p>
            <a:pPr algn="just">
              <a:spcBef>
                <a:spcPts val="600"/>
              </a:spcBef>
              <a:spcAft>
                <a:spcPts val="600"/>
              </a:spcAft>
            </a:pPr>
            <a:r>
              <a:rPr lang="en-US" sz="2000" b="0" smtClean="0">
                <a:solidFill>
                  <a:srgbClr val="FF0000"/>
                </a:solidFill>
              </a:rPr>
              <a:t>Quyền chia xẻ thực sự là kết hợp của cả hai loại quyền.</a:t>
            </a:r>
          </a:p>
          <a:p>
            <a:pPr algn="just">
              <a:spcBef>
                <a:spcPts val="600"/>
              </a:spcBef>
              <a:spcAft>
                <a:spcPts val="600"/>
              </a:spcAft>
            </a:pPr>
            <a:r>
              <a:rPr lang="en-US" sz="2000" smtClean="0"/>
              <a:t>Một số điều cần lưu ý như sau:</a:t>
            </a:r>
          </a:p>
          <a:p>
            <a:pPr lvl="0" algn="just">
              <a:spcBef>
                <a:spcPts val="600"/>
              </a:spcBef>
              <a:spcAft>
                <a:spcPts val="600"/>
              </a:spcAft>
              <a:buFont typeface="Wingdings" pitchFamily="2" charset="2"/>
              <a:buChar char="§"/>
            </a:pPr>
            <a:r>
              <a:rPr lang="en-US" sz="2000" b="0" smtClean="0"/>
              <a:t> Quyền NTFS có thể áp dụng cho tập tin và thư mục con chứa trong thư mục chia xẻ,</a:t>
            </a:r>
          </a:p>
          <a:p>
            <a:pPr lvl="0" algn="just">
              <a:spcBef>
                <a:spcPts val="600"/>
              </a:spcBef>
              <a:spcAft>
                <a:spcPts val="600"/>
              </a:spcAft>
              <a:buFont typeface="Wingdings" pitchFamily="2" charset="2"/>
              <a:buChar char="§"/>
            </a:pPr>
            <a:r>
              <a:rPr lang="en-US" sz="2000" b="0" smtClean="0"/>
              <a:t> Ngoài quyền trên thư mục chia xẻ, user cần được kiểm soát quyền truy xuất bằng quyền NTFS trên tập tin và thư mục con trong thư mục chia xẻ. Điều này khác với việc chia xẻ một thư mục trên Volume FAT, quyền chia xẻ là quyền cơ chế bảo mật duy nhất.</a:t>
            </a:r>
          </a:p>
          <a:p>
            <a:pPr algn="just">
              <a:spcBef>
                <a:spcPts val="600"/>
              </a:spcBef>
              <a:spcAft>
                <a:spcPts val="600"/>
              </a:spcAft>
              <a:buFont typeface="Wingdings" pitchFamily="2" charset="2"/>
              <a:buChar char="§"/>
            </a:pPr>
            <a:r>
              <a:rPr lang="en-US" sz="2000" b="0" smtClean="0"/>
              <a:t> </a:t>
            </a:r>
            <a:r>
              <a:rPr lang="vi-VN" sz="2000" b="0" smtClean="0"/>
              <a:t>Khi kết hợp quyền trên thư mục chia xẻ với quyền NTFS, </a:t>
            </a:r>
            <a:r>
              <a:rPr lang="vi-VN" sz="2000" smtClean="0">
                <a:solidFill>
                  <a:srgbClr val="002060"/>
                </a:solidFill>
              </a:rPr>
              <a:t>quyền thực sự sẽ là quyền chặt chẽ hơn</a:t>
            </a:r>
            <a:r>
              <a:rPr lang="en-US" sz="2000" smtClean="0">
                <a:solidFill>
                  <a:srgbClr val="002060"/>
                </a:solidFill>
              </a:rPr>
              <a:t> trong hai loại quyền</a:t>
            </a:r>
            <a:r>
              <a:rPr lang="en-US" sz="2000" b="0" smtClean="0"/>
              <a:t>.</a:t>
            </a:r>
            <a:endParaRPr lang="en-US" sz="2000" b="0"/>
          </a:p>
        </p:txBody>
      </p:sp>
    </p:spTree>
    <p:extLst>
      <p:ext uri="{BB962C8B-B14F-4D97-AF65-F5344CB8AC3E}">
        <p14:creationId xmlns:p14="http://schemas.microsoft.com/office/powerpoint/2010/main" val="33034503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Kết hợp quyền chia xẻ thư mục và quyền NTFS</a:t>
            </a:r>
          </a:p>
        </p:txBody>
      </p:sp>
      <p:sp>
        <p:nvSpPr>
          <p:cNvPr id="3" name="Content Placeholder 2"/>
          <p:cNvSpPr txBox="1">
            <a:spLocks/>
          </p:cNvSpPr>
          <p:nvPr/>
        </p:nvSpPr>
        <p:spPr>
          <a:xfrm>
            <a:off x="495300" y="4419600"/>
            <a:ext cx="8077200" cy="1600200"/>
          </a:xfrm>
          <a:prstGeom prst="rect">
            <a:avLst/>
          </a:prstGeom>
        </p:spPr>
        <p:txBody>
          <a:bodyPr/>
          <a:lstStyle/>
          <a:p>
            <a:pPr algn="just">
              <a:spcBef>
                <a:spcPts val="600"/>
              </a:spcBef>
              <a:spcAft>
                <a:spcPts val="600"/>
              </a:spcAft>
            </a:pPr>
            <a:r>
              <a:rPr lang="en-US" sz="2000" b="0" smtClean="0"/>
              <a:t>Nhóm </a:t>
            </a:r>
            <a:r>
              <a:rPr lang="en-US" sz="2000" smtClean="0"/>
              <a:t>Everyone</a:t>
            </a:r>
            <a:r>
              <a:rPr lang="en-US" sz="2000" b="0" smtClean="0"/>
              <a:t> có quyền </a:t>
            </a:r>
            <a:r>
              <a:rPr lang="en-US" sz="2000" smtClean="0"/>
              <a:t>Full Control </a:t>
            </a:r>
            <a:r>
              <a:rPr lang="en-US" sz="2000" b="0" smtClean="0"/>
              <a:t>trên thư mục chia xẻ </a:t>
            </a:r>
            <a:r>
              <a:rPr lang="en-US" sz="2000" smtClean="0"/>
              <a:t>Public</a:t>
            </a:r>
            <a:r>
              <a:rPr lang="en-US" sz="2000" b="0" smtClean="0"/>
              <a:t> và quyền NTFS là </a:t>
            </a:r>
            <a:r>
              <a:rPr lang="en-US" sz="2000" smtClean="0"/>
              <a:t>Read</a:t>
            </a:r>
            <a:r>
              <a:rPr lang="en-US" sz="2000" b="0" smtClean="0"/>
              <a:t> trên tập tin FileA. Như vậy quyền thực sự của nhóm Everyone trên tập tin</a:t>
            </a:r>
            <a:r>
              <a:rPr lang="en-US" sz="2000" smtClean="0"/>
              <a:t> FileA </a:t>
            </a:r>
            <a:r>
              <a:rPr lang="en-US" sz="2000" b="0" smtClean="0"/>
              <a:t>là</a:t>
            </a:r>
            <a:r>
              <a:rPr lang="en-US" sz="2000" smtClean="0"/>
              <a:t> Read</a:t>
            </a:r>
            <a:r>
              <a:rPr lang="en-US" sz="2000" b="0" smtClean="0"/>
              <a:t>, còn quyền thực sự của nhóm Everyone trên tập tin </a:t>
            </a:r>
            <a:r>
              <a:rPr lang="en-US" sz="2000" smtClean="0"/>
              <a:t>FileB</a:t>
            </a:r>
            <a:r>
              <a:rPr lang="en-US" sz="2000" b="0" smtClean="0"/>
              <a:t> vẫn là </a:t>
            </a:r>
            <a:r>
              <a:rPr lang="en-US" sz="2000" smtClean="0"/>
              <a:t>Full Control</a:t>
            </a:r>
            <a:r>
              <a:rPr lang="en-US" sz="2000" b="0" smtClean="0"/>
              <a:t>.</a:t>
            </a:r>
            <a:endParaRPr lang="en-US" sz="2000" b="0"/>
          </a:p>
        </p:txBody>
      </p:sp>
      <p:pic>
        <p:nvPicPr>
          <p:cNvPr id="77826" name="Picture 2"/>
          <p:cNvPicPr>
            <a:picLocks noChangeAspect="1" noChangeArrowheads="1"/>
          </p:cNvPicPr>
          <p:nvPr/>
        </p:nvPicPr>
        <p:blipFill>
          <a:blip r:embed="rId3"/>
          <a:srcRect/>
          <a:stretch>
            <a:fillRect/>
          </a:stretch>
        </p:blipFill>
        <p:spPr bwMode="auto">
          <a:xfrm>
            <a:off x="1676400" y="1043939"/>
            <a:ext cx="4953000" cy="3070861"/>
          </a:xfrm>
          <a:prstGeom prst="rect">
            <a:avLst/>
          </a:prstGeom>
          <a:noFill/>
          <a:ln w="9525">
            <a:noFill/>
            <a:miter lim="800000"/>
            <a:headEnd/>
            <a:tailEnd/>
          </a:ln>
        </p:spPr>
      </p:pic>
    </p:spTree>
    <p:extLst>
      <p:ext uri="{BB962C8B-B14F-4D97-AF65-F5344CB8AC3E}">
        <p14:creationId xmlns:p14="http://schemas.microsoft.com/office/powerpoint/2010/main" val="5304249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658835"/>
          </a:xfrm>
          <a:prstGeom prst="rect">
            <a:avLst/>
          </a:prstGeom>
        </p:spPr>
        <p:txBody>
          <a:bodyPr wrap="square">
            <a:spAutoFit/>
          </a:bodyPr>
          <a:lstStyle/>
          <a:p>
            <a:pPr marL="400050" lvl="0" indent="-400050">
              <a:lnSpc>
                <a:spcPct val="150000"/>
              </a:lnSpc>
            </a:pPr>
            <a:r>
              <a:rPr lang="en-US" sz="2800" smtClean="0">
                <a:solidFill>
                  <a:schemeClr val="bg1"/>
                </a:solidFill>
              </a:rPr>
              <a:t>Truy xuất dữ liệu chia xẻ</a:t>
            </a:r>
          </a:p>
        </p:txBody>
      </p:sp>
      <p:sp>
        <p:nvSpPr>
          <p:cNvPr id="3" name="Content Placeholder 2"/>
          <p:cNvSpPr txBox="1">
            <a:spLocks/>
          </p:cNvSpPr>
          <p:nvPr/>
        </p:nvSpPr>
        <p:spPr>
          <a:xfrm>
            <a:off x="457200" y="1066800"/>
            <a:ext cx="8458200" cy="4343400"/>
          </a:xfrm>
          <a:prstGeom prst="rect">
            <a:avLst/>
          </a:prstGeom>
        </p:spPr>
        <p:txBody>
          <a:bodyPr/>
          <a:lstStyle/>
          <a:p>
            <a:pPr algn="just"/>
            <a:r>
              <a:rPr lang="en-US" sz="2000" smtClean="0"/>
              <a:t>Có 3 phương pháp thường sử dụng để sử dụng dữ liệu chia xẻ:</a:t>
            </a:r>
          </a:p>
          <a:p>
            <a:pPr lvl="1" algn="just">
              <a:spcBef>
                <a:spcPts val="600"/>
              </a:spcBef>
              <a:spcAft>
                <a:spcPts val="600"/>
              </a:spcAft>
              <a:buFont typeface="Wingdings" pitchFamily="2" charset="2"/>
              <a:buChar char="§"/>
            </a:pPr>
            <a:r>
              <a:rPr lang="en-US" sz="2000" b="0" smtClean="0"/>
              <a:t> Thông qua biểu tượng My Network Places</a:t>
            </a:r>
          </a:p>
          <a:p>
            <a:pPr lvl="1" algn="just">
              <a:spcBef>
                <a:spcPts val="600"/>
              </a:spcBef>
              <a:spcAft>
                <a:spcPts val="600"/>
              </a:spcAft>
              <a:buFont typeface="Wingdings" pitchFamily="2" charset="2"/>
              <a:buChar char="§"/>
            </a:pPr>
            <a:r>
              <a:rPr lang="en-US" sz="2000" b="0" smtClean="0"/>
              <a:t> Định nghĩa ánh xạ ổ dĩa</a:t>
            </a:r>
          </a:p>
          <a:p>
            <a:pPr lvl="1" algn="just">
              <a:spcBef>
                <a:spcPts val="600"/>
              </a:spcBef>
              <a:spcAft>
                <a:spcPts val="600"/>
              </a:spcAft>
              <a:buFont typeface="Wingdings" pitchFamily="2" charset="2"/>
              <a:buChar char="§"/>
            </a:pPr>
            <a:r>
              <a:rPr lang="en-US" sz="2000" b="0" smtClean="0"/>
              <a:t> Sử dụng tiện ích dòng lệnh Net use</a:t>
            </a:r>
          </a:p>
          <a:p>
            <a:pPr lvl="2" algn="just"/>
            <a:r>
              <a:rPr lang="en-US" sz="2000" b="0" smtClean="0"/>
              <a:t>- Mở cửa sổ dòng lệnh,</a:t>
            </a:r>
          </a:p>
          <a:p>
            <a:pPr lvl="2" algn="just">
              <a:buFontTx/>
              <a:buChar char="-"/>
            </a:pPr>
            <a:r>
              <a:rPr lang="en-US" sz="2000" b="0" smtClean="0"/>
              <a:t>Nhập lệnh Net use  &lt;ổ dĩa:&gt;  &lt;Tên UNC&gt; rồi bấm Enter.</a:t>
            </a:r>
          </a:p>
          <a:p>
            <a:pPr algn="just">
              <a:spcBef>
                <a:spcPts val="600"/>
              </a:spcBef>
              <a:spcAft>
                <a:spcPts val="600"/>
              </a:spcAft>
            </a:pPr>
            <a:r>
              <a:rPr lang="en-US" sz="2000" b="0" u="sng" smtClean="0"/>
              <a:t>Ví dụ</a:t>
            </a:r>
            <a:r>
              <a:rPr lang="en-US" sz="2000" b="0" smtClean="0"/>
              <a:t>: Để chia xẻ thư mục My Document với Share name là My_ Docs. Nhập lệnh như sau tại dòng lệnh rồi bấm Enter</a:t>
            </a:r>
            <a:endParaRPr lang="en-US" sz="1800" b="0" smtClean="0"/>
          </a:p>
          <a:p>
            <a:pPr algn="just">
              <a:spcBef>
                <a:spcPts val="600"/>
              </a:spcBef>
              <a:spcAft>
                <a:spcPts val="600"/>
              </a:spcAft>
            </a:pPr>
            <a:r>
              <a:rPr lang="en-US" sz="2000" b="0" smtClean="0"/>
              <a:t>C:\&gt; Net use k: </a:t>
            </a:r>
            <a:r>
              <a:rPr lang="en-US" sz="2000" b="0" smtClean="0">
                <a:solidFill>
                  <a:srgbClr val="00548F"/>
                </a:solidFill>
              </a:rPr>
              <a:t>\\w2kst\My_Docs</a:t>
            </a:r>
            <a:endParaRPr lang="en-US" sz="3200" b="0" smtClean="0">
              <a:solidFill>
                <a:srgbClr val="00548F"/>
              </a:solidFill>
            </a:endParaRPr>
          </a:p>
          <a:p>
            <a:pPr lvl="1" algn="just">
              <a:spcBef>
                <a:spcPts val="600"/>
              </a:spcBef>
              <a:spcAft>
                <a:spcPts val="600"/>
              </a:spcAft>
              <a:buFont typeface="Wingdings" pitchFamily="2" charset="2"/>
              <a:buChar char="§"/>
            </a:pPr>
            <a:endParaRPr lang="en-US" sz="2000" b="0"/>
          </a:p>
        </p:txBody>
      </p:sp>
    </p:spTree>
    <p:extLst>
      <p:ext uri="{BB962C8B-B14F-4D97-AF65-F5344CB8AC3E}">
        <p14:creationId xmlns:p14="http://schemas.microsoft.com/office/powerpoint/2010/main" val="42503673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38664"/>
          </a:xfrm>
          <a:prstGeom prst="rect">
            <a:avLst/>
          </a:prstGeom>
        </p:spPr>
        <p:txBody>
          <a:bodyPr wrap="square">
            <a:spAutoFit/>
          </a:bodyPr>
          <a:lstStyle/>
          <a:p>
            <a:pPr marL="400050" lvl="0" indent="-400050">
              <a:lnSpc>
                <a:spcPct val="150000"/>
              </a:lnSpc>
            </a:pPr>
            <a:r>
              <a:rPr lang="en-US" sz="2800" smtClean="0">
                <a:solidFill>
                  <a:schemeClr val="bg1"/>
                </a:solidFill>
              </a:rPr>
              <a:t>kiểm soát dữ liệu chia xẻ</a:t>
            </a:r>
          </a:p>
        </p:txBody>
      </p:sp>
      <p:sp>
        <p:nvSpPr>
          <p:cNvPr id="3" name="Content Placeholder 2"/>
          <p:cNvSpPr txBox="1">
            <a:spLocks/>
          </p:cNvSpPr>
          <p:nvPr/>
        </p:nvSpPr>
        <p:spPr>
          <a:xfrm>
            <a:off x="457200" y="914400"/>
            <a:ext cx="8458200" cy="3276600"/>
          </a:xfrm>
          <a:prstGeom prst="rect">
            <a:avLst/>
          </a:prstGeom>
        </p:spPr>
        <p:txBody>
          <a:bodyPr/>
          <a:lstStyle/>
          <a:p>
            <a:r>
              <a:rPr lang="en-US" sz="2000" b="0" smtClean="0"/>
              <a:t>Quản lý các thư mục chia xẻ cho phép người quản trị mạng có cái nhìn đầy đủ về các thư mục đã chia xẻ trên mạng, tránh tình trạng chia xẻ những thư mục không cần thiết</a:t>
            </a:r>
          </a:p>
          <a:p>
            <a:endParaRPr lang="en-US" sz="1050" b="0" smtClean="0"/>
          </a:p>
          <a:p>
            <a:r>
              <a:rPr lang="en-US" sz="2000" b="0" smtClean="0"/>
              <a:t>Để xem danh sách các thư mục chia xẻ có thể thực hiện bằng các cách sau:</a:t>
            </a:r>
          </a:p>
          <a:p>
            <a:endParaRPr lang="en-US" sz="1100" b="0" smtClean="0"/>
          </a:p>
          <a:p>
            <a:r>
              <a:rPr lang="en-US" sz="2000" b="0" smtClean="0"/>
              <a:t>(1) Sử dụng tiện ích dòng lệnh Net Share</a:t>
            </a:r>
            <a:endParaRPr lang="en-US" sz="1800" b="0" smtClean="0"/>
          </a:p>
          <a:p>
            <a:pPr lvl="1"/>
            <a:r>
              <a:rPr lang="en-US" sz="2000" b="0" smtClean="0"/>
              <a:t>- Mở cửa sổ lệnh,</a:t>
            </a:r>
            <a:endParaRPr lang="en-US" sz="1800" b="0" smtClean="0"/>
          </a:p>
          <a:p>
            <a:pPr lvl="1"/>
            <a:r>
              <a:rPr lang="en-US" sz="2000" b="0" smtClean="0"/>
              <a:t>- Nhập lệnh Net Share tại dòng lệnh rồi bấm Enter, phải thấy tên các thư mục chia xẻ</a:t>
            </a:r>
            <a:endParaRPr lang="en-US" sz="3200" b="0" smtClean="0"/>
          </a:p>
        </p:txBody>
      </p:sp>
      <p:pic>
        <p:nvPicPr>
          <p:cNvPr id="78850" name="Picture 2"/>
          <p:cNvPicPr>
            <a:picLocks noChangeAspect="1" noChangeArrowheads="1"/>
          </p:cNvPicPr>
          <p:nvPr/>
        </p:nvPicPr>
        <p:blipFill>
          <a:blip r:embed="rId3">
            <a:lum bright="6000" contrast="6000"/>
          </a:blip>
          <a:srcRect r="18644" b="34915"/>
          <a:stretch>
            <a:fillRect/>
          </a:stretch>
        </p:blipFill>
        <p:spPr bwMode="auto">
          <a:xfrm>
            <a:off x="1066800" y="4114800"/>
            <a:ext cx="7162800" cy="2286000"/>
          </a:xfrm>
          <a:prstGeom prst="rect">
            <a:avLst/>
          </a:prstGeom>
          <a:noFill/>
          <a:ln w="9525">
            <a:noFill/>
            <a:miter lim="800000"/>
            <a:headEnd/>
            <a:tailEnd/>
          </a:ln>
        </p:spPr>
      </p:pic>
    </p:spTree>
    <p:extLst>
      <p:ext uri="{BB962C8B-B14F-4D97-AF65-F5344CB8AC3E}">
        <p14:creationId xmlns:p14="http://schemas.microsoft.com/office/powerpoint/2010/main" val="31132130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738664"/>
          </a:xfrm>
          <a:prstGeom prst="rect">
            <a:avLst/>
          </a:prstGeom>
        </p:spPr>
        <p:txBody>
          <a:bodyPr wrap="square">
            <a:spAutoFit/>
          </a:bodyPr>
          <a:lstStyle/>
          <a:p>
            <a:pPr marL="400050" lvl="0" indent="-400050">
              <a:lnSpc>
                <a:spcPct val="150000"/>
              </a:lnSpc>
            </a:pPr>
            <a:r>
              <a:rPr lang="en-US" sz="2800" smtClean="0">
                <a:solidFill>
                  <a:schemeClr val="bg1"/>
                </a:solidFill>
              </a:rPr>
              <a:t>Kiểm soát dữ liệu chia xẻ</a:t>
            </a:r>
          </a:p>
        </p:txBody>
      </p:sp>
      <p:sp>
        <p:nvSpPr>
          <p:cNvPr id="3" name="Content Placeholder 2"/>
          <p:cNvSpPr txBox="1">
            <a:spLocks/>
          </p:cNvSpPr>
          <p:nvPr/>
        </p:nvSpPr>
        <p:spPr>
          <a:xfrm>
            <a:off x="609600" y="838200"/>
            <a:ext cx="8077200" cy="1371600"/>
          </a:xfrm>
          <a:prstGeom prst="rect">
            <a:avLst/>
          </a:prstGeom>
        </p:spPr>
        <p:txBody>
          <a:bodyPr/>
          <a:lstStyle/>
          <a:p>
            <a:endParaRPr lang="en-US" sz="1100" b="0" smtClean="0"/>
          </a:p>
          <a:p>
            <a:r>
              <a:rPr lang="en-US" sz="2000" smtClean="0"/>
              <a:t>(2) Sử dụng của sổ Computer Management</a:t>
            </a:r>
          </a:p>
          <a:p>
            <a:pPr lvl="1"/>
            <a:r>
              <a:rPr lang="en-US" sz="1800" b="0" smtClean="0"/>
              <a:t>- Mở cửa sổ Computer Management,</a:t>
            </a:r>
            <a:endParaRPr lang="en-US" sz="1600" b="0" smtClean="0"/>
          </a:p>
          <a:p>
            <a:pPr lvl="1"/>
            <a:r>
              <a:rPr lang="en-US" sz="1800" b="0" smtClean="0"/>
              <a:t>- Triển khai nhóm Shared Folders rồi click tại biểu tượng Shares. Danh sách các thư mục chia xẻ xuất hiện trong khung bên phải </a:t>
            </a:r>
          </a:p>
          <a:p>
            <a:pPr lvl="1"/>
            <a:endParaRPr lang="en-US" sz="3200" b="0" smtClean="0"/>
          </a:p>
        </p:txBody>
      </p:sp>
      <p:pic>
        <p:nvPicPr>
          <p:cNvPr id="79875" name="Picture 3"/>
          <p:cNvPicPr>
            <a:picLocks noChangeAspect="1" noChangeArrowheads="1"/>
          </p:cNvPicPr>
          <p:nvPr/>
        </p:nvPicPr>
        <p:blipFill>
          <a:blip r:embed="rId3">
            <a:lum bright="6000" contrast="12000"/>
          </a:blip>
          <a:srcRect/>
          <a:stretch>
            <a:fillRect/>
          </a:stretch>
        </p:blipFill>
        <p:spPr bwMode="auto">
          <a:xfrm>
            <a:off x="685800" y="2286000"/>
            <a:ext cx="8153400" cy="4038600"/>
          </a:xfrm>
          <a:prstGeom prst="rect">
            <a:avLst/>
          </a:prstGeom>
          <a:noFill/>
          <a:ln w="9525">
            <a:noFill/>
            <a:miter lim="800000"/>
            <a:headEnd/>
            <a:tailEnd/>
          </a:ln>
        </p:spPr>
      </p:pic>
    </p:spTree>
    <p:extLst>
      <p:ext uri="{BB962C8B-B14F-4D97-AF65-F5344CB8AC3E}">
        <p14:creationId xmlns:p14="http://schemas.microsoft.com/office/powerpoint/2010/main" val="327501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90" name="Rectangle 230"/>
          <p:cNvSpPr>
            <a:spLocks noGrp="1" noChangeArrowheads="1"/>
          </p:cNvSpPr>
          <p:nvPr>
            <p:ph type="title"/>
          </p:nvPr>
        </p:nvSpPr>
        <p:spPr>
          <a:xfrm>
            <a:off x="379241" y="260648"/>
            <a:ext cx="8915400" cy="715962"/>
          </a:xfrm>
        </p:spPr>
        <p:txBody>
          <a:bodyPr/>
          <a:lstStyle/>
          <a:p>
            <a:r>
              <a:rPr lang="en-US" dirty="0"/>
              <a:t>Local </a:t>
            </a:r>
            <a:r>
              <a:rPr lang="en-US" dirty="0">
                <a:solidFill>
                  <a:schemeClr val="tx1"/>
                </a:solidFill>
              </a:rPr>
              <a:t>User &amp; Group management</a:t>
            </a:r>
            <a:endParaRPr lang="en-US" sz="3200" dirty="0">
              <a:solidFill>
                <a:schemeClr val="tx1"/>
              </a:solidFill>
              <a:cs typeface="Arial" charset="0"/>
            </a:endParaRPr>
          </a:p>
        </p:txBody>
      </p:sp>
      <p:sp>
        <p:nvSpPr>
          <p:cNvPr id="4" name="Rectangle 9"/>
          <p:cNvSpPr txBox="1">
            <a:spLocks noChangeArrowheads="1"/>
          </p:cNvSpPr>
          <p:nvPr/>
        </p:nvSpPr>
        <p:spPr>
          <a:xfrm>
            <a:off x="682283" y="1700808"/>
            <a:ext cx="8309317" cy="4166592"/>
          </a:xfrm>
          <a:prstGeom prst="rect">
            <a:avLst/>
          </a:prstGeom>
        </p:spPr>
        <p:txBody>
          <a:bodyPr/>
          <a:lstStyle/>
          <a:p>
            <a:pPr lvl="0" algn="just">
              <a:spcBef>
                <a:spcPts val="600"/>
              </a:spcBef>
              <a:spcAft>
                <a:spcPts val="600"/>
              </a:spcAft>
            </a:pPr>
            <a:r>
              <a:rPr lang="en-US" sz="2000" b="1" dirty="0"/>
              <a:t>GROUP</a:t>
            </a:r>
          </a:p>
          <a:p>
            <a:pPr lvl="0" algn="just">
              <a:spcBef>
                <a:spcPts val="600"/>
              </a:spcBef>
              <a:spcAft>
                <a:spcPts val="600"/>
              </a:spcAft>
            </a:pPr>
            <a:r>
              <a:rPr lang="en-US" sz="2000" dirty="0"/>
              <a:t>As a user group of the same nature. Group was created to simplify the process of managing and decentralization.</a:t>
            </a:r>
          </a:p>
          <a:p>
            <a:pPr lvl="0" algn="just">
              <a:spcBef>
                <a:spcPts val="600"/>
              </a:spcBef>
              <a:spcAft>
                <a:spcPts val="600"/>
              </a:spcAft>
            </a:pPr>
            <a:r>
              <a:rPr lang="en-US" sz="2000" b="1" dirty="0"/>
              <a:t>LOCAL GROUP</a:t>
            </a:r>
          </a:p>
          <a:p>
            <a:pPr lvl="0" algn="just">
              <a:spcBef>
                <a:spcPts val="600"/>
              </a:spcBef>
              <a:spcAft>
                <a:spcPts val="600"/>
              </a:spcAft>
            </a:pPr>
            <a:r>
              <a:rPr lang="en-US" sz="2000" dirty="0"/>
              <a:t>Local group is the group with the SAM file. As user of this group only makes sense on the SAM file is saved.</a:t>
            </a:r>
          </a:p>
          <a:p>
            <a:pPr lvl="0" algn="just">
              <a:spcBef>
                <a:spcPts val="600"/>
              </a:spcBef>
              <a:spcAft>
                <a:spcPts val="600"/>
              </a:spcAft>
            </a:pPr>
            <a:r>
              <a:rPr lang="en-US" sz="2000" dirty="0"/>
              <a:t>UNC (Uniform Naming Convention)</a:t>
            </a:r>
          </a:p>
          <a:p>
            <a:pPr lvl="0" algn="just">
              <a:spcBef>
                <a:spcPts val="600"/>
              </a:spcBef>
              <a:spcAft>
                <a:spcPts val="600"/>
              </a:spcAft>
            </a:pPr>
            <a:r>
              <a:rPr lang="en-US" sz="2000" dirty="0"/>
              <a:t>This is the only path to a resource on the system. Its format is as follows:</a:t>
            </a:r>
          </a:p>
          <a:p>
            <a:pPr lvl="0" algn="just">
              <a:spcBef>
                <a:spcPts val="600"/>
              </a:spcBef>
              <a:spcAft>
                <a:spcPts val="600"/>
              </a:spcAft>
            </a:pPr>
            <a:r>
              <a:rPr lang="en-US" sz="2000" dirty="0"/>
              <a:t>\\ IP or hostname \ resources on the machine name or share name.</a:t>
            </a:r>
            <a:endParaRPr lang="en-US" sz="2000" b="0" dirty="0"/>
          </a:p>
        </p:txBody>
      </p:sp>
    </p:spTree>
    <p:extLst>
      <p:ext uri="{BB962C8B-B14F-4D97-AF65-F5344CB8AC3E}">
        <p14:creationId xmlns:p14="http://schemas.microsoft.com/office/powerpoint/2010/main" val="40966390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r>
              <a:rPr lang="en-US" dirty="0"/>
              <a:t>Local </a:t>
            </a:r>
            <a:r>
              <a:rPr lang="en-US" dirty="0">
                <a:solidFill>
                  <a:schemeClr val="tx1"/>
                </a:solidFill>
              </a:rPr>
              <a:t>User &amp; Group management</a:t>
            </a:r>
            <a:endParaRPr lang="en-US" sz="3200" dirty="0">
              <a:solidFill>
                <a:schemeClr val="tx1"/>
              </a:solidFill>
              <a:cs typeface="Arial" charset="0"/>
            </a:endParaRPr>
          </a:p>
        </p:txBody>
      </p:sp>
      <p:sp>
        <p:nvSpPr>
          <p:cNvPr id="3" name="Content Placeholder 2"/>
          <p:cNvSpPr>
            <a:spLocks noGrp="1"/>
          </p:cNvSpPr>
          <p:nvPr>
            <p:ph sz="quarter" idx="1"/>
          </p:nvPr>
        </p:nvSpPr>
        <p:spPr>
          <a:xfrm>
            <a:off x="539552" y="800100"/>
            <a:ext cx="8077200" cy="457200"/>
          </a:xfrm>
        </p:spPr>
        <p:txBody>
          <a:bodyPr/>
          <a:lstStyle/>
          <a:p>
            <a:pPr marL="195263" lvl="1" indent="-195263"/>
            <a:r>
              <a:rPr lang="en-US" sz="2400" b="1" dirty="0" smtClean="0"/>
              <a:t>Built-in </a:t>
            </a:r>
            <a:r>
              <a:rPr lang="en-US" sz="2400" b="1" dirty="0" smtClean="0"/>
              <a:t>Local </a:t>
            </a:r>
            <a:r>
              <a:rPr lang="en-US" sz="2400" b="1" dirty="0" smtClean="0"/>
              <a:t>Groups</a:t>
            </a:r>
            <a:endParaRPr lang="en-US" sz="2000" dirty="0" smtClean="0"/>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4090081374"/>
              </p:ext>
            </p:extLst>
          </p:nvPr>
        </p:nvGraphicFramePr>
        <p:xfrm>
          <a:off x="647700" y="1646238"/>
          <a:ext cx="8077200" cy="4977638"/>
        </p:xfrm>
        <a:graphic>
          <a:graphicData uri="http://schemas.openxmlformats.org/drawingml/2006/table">
            <a:tbl>
              <a:tblPr/>
              <a:tblGrid>
                <a:gridCol w="1736817"/>
                <a:gridCol w="6340383"/>
              </a:tblGrid>
              <a:tr h="285560">
                <a:tc>
                  <a:txBody>
                    <a:bodyPr/>
                    <a:lstStyle/>
                    <a:p>
                      <a:pPr marL="0" marR="0" algn="ctr">
                        <a:lnSpc>
                          <a:spcPct val="120000"/>
                        </a:lnSpc>
                        <a:spcBef>
                          <a:spcPts val="0"/>
                        </a:spcBef>
                        <a:spcAft>
                          <a:spcPts val="0"/>
                        </a:spcAft>
                      </a:pPr>
                      <a:r>
                        <a:rPr lang="en-US" sz="1800" dirty="0" smtClean="0">
                          <a:latin typeface="Times New Roman"/>
                          <a:ea typeface="Times New Roman"/>
                        </a:rPr>
                        <a:t>Groups</a:t>
                      </a:r>
                      <a:endParaRPr lang="en-US"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1800" dirty="0" smtClean="0">
                          <a:latin typeface="Times New Roman"/>
                          <a:ea typeface="Times New Roman"/>
                        </a:rPr>
                        <a:t>Meaning</a:t>
                      </a:r>
                      <a:endParaRPr lang="en-US"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6679">
                <a:tc>
                  <a:txBody>
                    <a:bodyPr/>
                    <a:lstStyle/>
                    <a:p>
                      <a:pPr marL="0" marR="0" algn="just">
                        <a:lnSpc>
                          <a:spcPct val="120000"/>
                        </a:lnSpc>
                        <a:spcBef>
                          <a:spcPts val="0"/>
                        </a:spcBef>
                        <a:spcAft>
                          <a:spcPts val="0"/>
                        </a:spcAft>
                      </a:pPr>
                      <a:r>
                        <a:rPr lang="en-US" sz="1800" dirty="0">
                          <a:latin typeface="Times New Roman"/>
                          <a:ea typeface="Times New Roman"/>
                        </a:rPr>
                        <a:t>Administrators</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1800" dirty="0" smtClean="0">
                          <a:latin typeface="Times New Roman"/>
                          <a:ea typeface="Times New Roman"/>
                        </a:rPr>
                        <a:t>Members of the group can perform all administrative functions on the computer. By default, the Administrator user account belongs to this group.</a:t>
                      </a:r>
                      <a:endParaRPr lang="en-US" sz="18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571119">
                <a:tc>
                  <a:txBody>
                    <a:bodyPr/>
                    <a:lstStyle/>
                    <a:p>
                      <a:pPr marL="0" marR="0" algn="just">
                        <a:lnSpc>
                          <a:spcPct val="120000"/>
                        </a:lnSpc>
                        <a:spcBef>
                          <a:spcPts val="0"/>
                        </a:spcBef>
                        <a:spcAft>
                          <a:spcPts val="0"/>
                        </a:spcAft>
                      </a:pPr>
                      <a:r>
                        <a:rPr lang="en-US" sz="1800">
                          <a:latin typeface="Times New Roman"/>
                          <a:ea typeface="Times New Roman"/>
                        </a:rPr>
                        <a:t>Backup Operators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dirty="0" smtClean="0">
                          <a:latin typeface="Times New Roman"/>
                          <a:ea typeface="Times New Roman"/>
                        </a:rPr>
                        <a:t>Members of the group can run Windows Backup to back up and restore data.</a:t>
                      </a:r>
                      <a:endParaRPr lang="en-US" sz="1800" dirty="0">
                        <a:latin typeface="Times New Roman"/>
                        <a:ea typeface="Times New Roman"/>
                      </a:endParaRPr>
                    </a:p>
                  </a:txBody>
                  <a:tcPr marL="68580" marR="68580" marT="0" marB="0">
                    <a:lnL>
                      <a:noFill/>
                    </a:lnL>
                    <a:lnR>
                      <a:noFill/>
                    </a:lnR>
                    <a:lnT>
                      <a:noFill/>
                    </a:lnT>
                    <a:lnB>
                      <a:noFill/>
                    </a:lnB>
                  </a:tcPr>
                </a:tc>
              </a:tr>
              <a:tr h="1142238">
                <a:tc>
                  <a:txBody>
                    <a:bodyPr/>
                    <a:lstStyle/>
                    <a:p>
                      <a:pPr marL="0" marR="0" algn="just">
                        <a:lnSpc>
                          <a:spcPct val="120000"/>
                        </a:lnSpc>
                        <a:spcBef>
                          <a:spcPts val="0"/>
                        </a:spcBef>
                        <a:spcAft>
                          <a:spcPts val="0"/>
                        </a:spcAft>
                      </a:pPr>
                      <a:r>
                        <a:rPr lang="en-US" sz="1800">
                          <a:latin typeface="Times New Roman"/>
                          <a:ea typeface="Times New Roman"/>
                        </a:rPr>
                        <a:t>Guests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dirty="0" smtClean="0">
                          <a:latin typeface="Times New Roman"/>
                          <a:ea typeface="Times New Roman"/>
                        </a:rPr>
                        <a:t>Members of the group can only access a limited way on the resources already assigned ownership. Members of this group can not change your desktop. By default, the guest user account belongs to this group.  </a:t>
                      </a:r>
                      <a:endParaRPr lang="en-US" sz="1800" dirty="0">
                        <a:latin typeface="Times New Roman"/>
                        <a:ea typeface="Times New Roman"/>
                      </a:endParaRPr>
                    </a:p>
                  </a:txBody>
                  <a:tcPr marL="68580" marR="68580" marT="0" marB="0">
                    <a:lnL>
                      <a:noFill/>
                    </a:lnL>
                    <a:lnR>
                      <a:noFill/>
                    </a:lnR>
                    <a:lnT>
                      <a:noFill/>
                    </a:lnT>
                    <a:lnB>
                      <a:noFill/>
                    </a:lnB>
                  </a:tcPr>
                </a:tc>
              </a:tr>
              <a:tr h="571119">
                <a:tc>
                  <a:txBody>
                    <a:bodyPr/>
                    <a:lstStyle/>
                    <a:p>
                      <a:pPr marL="0" marR="0" algn="just">
                        <a:lnSpc>
                          <a:spcPct val="120000"/>
                        </a:lnSpc>
                        <a:spcBef>
                          <a:spcPts val="0"/>
                        </a:spcBef>
                        <a:spcAft>
                          <a:spcPts val="0"/>
                        </a:spcAft>
                      </a:pPr>
                      <a:r>
                        <a:rPr lang="en-US" sz="1800">
                          <a:latin typeface="Times New Roman"/>
                          <a:ea typeface="Times New Roman"/>
                        </a:rPr>
                        <a:t>Power Users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1800" dirty="0" smtClean="0">
                          <a:latin typeface="Times New Roman"/>
                          <a:ea typeface="Times New Roman"/>
                        </a:rPr>
                        <a:t>Members of the group can create, adjust local user accounts and shared resources.</a:t>
                      </a:r>
                      <a:endParaRPr lang="en-US" sz="1800" dirty="0">
                        <a:latin typeface="Times New Roman"/>
                        <a:ea typeface="Times New Roman"/>
                      </a:endParaRPr>
                    </a:p>
                  </a:txBody>
                  <a:tcPr marL="68580" marR="68580" marT="0" marB="0">
                    <a:lnL>
                      <a:noFill/>
                    </a:lnL>
                    <a:lnR>
                      <a:noFill/>
                    </a:lnR>
                    <a:lnT>
                      <a:noFill/>
                    </a:lnT>
                    <a:lnB>
                      <a:noFill/>
                    </a:lnB>
                  </a:tcPr>
                </a:tc>
              </a:tr>
              <a:tr h="1142238">
                <a:tc>
                  <a:txBody>
                    <a:bodyPr/>
                    <a:lstStyle/>
                    <a:p>
                      <a:pPr marL="0" marR="0" algn="just">
                        <a:lnSpc>
                          <a:spcPct val="120000"/>
                        </a:lnSpc>
                        <a:spcBef>
                          <a:spcPts val="0"/>
                        </a:spcBef>
                        <a:spcAft>
                          <a:spcPts val="0"/>
                        </a:spcAft>
                      </a:pPr>
                      <a:r>
                        <a:rPr lang="en-US" sz="1800">
                          <a:latin typeface="Times New Roman"/>
                          <a:ea typeface="Times New Roman"/>
                        </a:rPr>
                        <a:t>Users</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1800" dirty="0" smtClean="0">
                          <a:latin typeface="Times New Roman"/>
                          <a:ea typeface="Times New Roman"/>
                        </a:rPr>
                        <a:t>Members of the group can only perform a certain number of tasks depending on the ownership is assigned. When a local user account is defined, the account will belong to the Users group.</a:t>
                      </a:r>
                      <a:endParaRPr lang="en-US" sz="18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25605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0"/>
          <p:cNvSpPr>
            <a:spLocks noGrp="1" noChangeArrowheads="1"/>
          </p:cNvSpPr>
          <p:nvPr>
            <p:ph type="title"/>
          </p:nvPr>
        </p:nvSpPr>
        <p:spPr>
          <a:xfrm>
            <a:off x="228600" y="152400"/>
            <a:ext cx="8915400" cy="715962"/>
          </a:xfrm>
        </p:spPr>
        <p:txBody>
          <a:bodyPr/>
          <a:lstStyle/>
          <a:p>
            <a:r>
              <a:rPr lang="en-US" dirty="0"/>
              <a:t>Local </a:t>
            </a:r>
            <a:r>
              <a:rPr lang="en-US" dirty="0">
                <a:solidFill>
                  <a:schemeClr val="tx1"/>
                </a:solidFill>
              </a:rPr>
              <a:t>User &amp; Group management</a:t>
            </a:r>
            <a:endParaRPr lang="en-US" sz="3200" dirty="0">
              <a:solidFill>
                <a:schemeClr val="tx1"/>
              </a:solidFill>
              <a:cs typeface="Arial" charset="0"/>
            </a:endParaRPr>
          </a:p>
        </p:txBody>
      </p:sp>
      <p:sp>
        <p:nvSpPr>
          <p:cNvPr id="3" name="Content Placeholder 2"/>
          <p:cNvSpPr>
            <a:spLocks noGrp="1"/>
          </p:cNvSpPr>
          <p:nvPr>
            <p:ph sz="quarter" idx="1"/>
          </p:nvPr>
        </p:nvSpPr>
        <p:spPr>
          <a:xfrm>
            <a:off x="533400" y="838200"/>
            <a:ext cx="8077200" cy="381000"/>
          </a:xfrm>
        </p:spPr>
        <p:txBody>
          <a:bodyPr>
            <a:normAutofit lnSpcReduction="10000"/>
          </a:bodyPr>
          <a:lstStyle/>
          <a:p>
            <a:pPr marL="195263" lvl="1" indent="-195263"/>
            <a:r>
              <a:rPr lang="en-US" sz="2000" b="1" dirty="0" smtClean="0"/>
              <a:t>Built-in </a:t>
            </a:r>
            <a:r>
              <a:rPr lang="en-US" sz="2000" b="1" dirty="0" smtClean="0"/>
              <a:t>System </a:t>
            </a:r>
            <a:r>
              <a:rPr lang="en-US" sz="2000" b="1" dirty="0" smtClean="0"/>
              <a:t>groups</a:t>
            </a:r>
            <a:endParaRPr lang="en-US" sz="1800" dirty="0" smtClean="0"/>
          </a:p>
        </p:txBody>
      </p:sp>
      <p:graphicFrame>
        <p:nvGraphicFramePr>
          <p:cNvPr id="4" name="Table 3"/>
          <p:cNvGraphicFramePr>
            <a:graphicFrameLocks noGrp="1"/>
          </p:cNvGraphicFramePr>
          <p:nvPr>
            <p:extLst>
              <p:ext uri="{D42A27DB-BD31-4B8C-83A1-F6EECF244321}">
                <p14:modId xmlns:p14="http://schemas.microsoft.com/office/powerpoint/2010/main" val="3081472422"/>
              </p:ext>
            </p:extLst>
          </p:nvPr>
        </p:nvGraphicFramePr>
        <p:xfrm>
          <a:off x="609600" y="1524000"/>
          <a:ext cx="8382000" cy="4419600"/>
        </p:xfrm>
        <a:graphic>
          <a:graphicData uri="http://schemas.openxmlformats.org/drawingml/2006/table">
            <a:tbl>
              <a:tblPr/>
              <a:tblGrid>
                <a:gridCol w="2259496"/>
                <a:gridCol w="6122504"/>
              </a:tblGrid>
              <a:tr h="401782">
                <a:tc>
                  <a:txBody>
                    <a:bodyPr/>
                    <a:lstStyle/>
                    <a:p>
                      <a:pPr marL="0" marR="0" algn="ctr">
                        <a:lnSpc>
                          <a:spcPct val="120000"/>
                        </a:lnSpc>
                        <a:spcBef>
                          <a:spcPts val="0"/>
                        </a:spcBef>
                        <a:spcAft>
                          <a:spcPts val="0"/>
                        </a:spcAft>
                      </a:pPr>
                      <a:r>
                        <a:rPr lang="en-US" sz="2000" dirty="0" smtClean="0">
                          <a:latin typeface="Times New Roman"/>
                          <a:ea typeface="Times New Roman"/>
                        </a:rPr>
                        <a:t>Groups</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20000"/>
                        </a:lnSpc>
                        <a:spcBef>
                          <a:spcPts val="0"/>
                        </a:spcBef>
                        <a:spcAft>
                          <a:spcPts val="0"/>
                        </a:spcAft>
                      </a:pPr>
                      <a:r>
                        <a:rPr lang="en-US" sz="2000" dirty="0" smtClean="0">
                          <a:latin typeface="Times New Roman"/>
                          <a:ea typeface="Times New Roman"/>
                        </a:rPr>
                        <a:t>Meaning</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782">
                <a:tc>
                  <a:txBody>
                    <a:bodyPr/>
                    <a:lstStyle/>
                    <a:p>
                      <a:pPr marL="0" marR="0" algn="just">
                        <a:lnSpc>
                          <a:spcPct val="120000"/>
                        </a:lnSpc>
                        <a:spcBef>
                          <a:spcPts val="0"/>
                        </a:spcBef>
                        <a:spcAft>
                          <a:spcPts val="0"/>
                        </a:spcAft>
                      </a:pPr>
                      <a:r>
                        <a:rPr lang="en-US" sz="2000" dirty="0">
                          <a:latin typeface="Times New Roman"/>
                          <a:ea typeface="Times New Roman"/>
                        </a:rPr>
                        <a:t>Everyone</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just">
                        <a:lnSpc>
                          <a:spcPct val="120000"/>
                        </a:lnSpc>
                        <a:spcBef>
                          <a:spcPts val="0"/>
                        </a:spcBef>
                        <a:spcAft>
                          <a:spcPts val="0"/>
                        </a:spcAft>
                      </a:pPr>
                      <a:r>
                        <a:rPr lang="en-US" sz="2000" dirty="0" smtClean="0">
                          <a:latin typeface="Times New Roman"/>
                          <a:ea typeface="Times New Roman"/>
                        </a:rPr>
                        <a:t>Includes all users access to the machine.</a:t>
                      </a:r>
                      <a:endParaRPr lang="en-US" sz="20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1205345">
                <a:tc>
                  <a:txBody>
                    <a:bodyPr/>
                    <a:lstStyle/>
                    <a:p>
                      <a:pPr marL="0" marR="0" algn="just">
                        <a:lnSpc>
                          <a:spcPct val="120000"/>
                        </a:lnSpc>
                        <a:spcBef>
                          <a:spcPts val="0"/>
                        </a:spcBef>
                        <a:spcAft>
                          <a:spcPts val="0"/>
                        </a:spcAft>
                      </a:pPr>
                      <a:r>
                        <a:rPr lang="en-US" sz="2000" dirty="0">
                          <a:latin typeface="Times New Roman"/>
                          <a:ea typeface="Times New Roman"/>
                        </a:rPr>
                        <a:t>Authenticated Users</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dirty="0" err="1" smtClean="0">
                          <a:latin typeface="Times New Roman"/>
                          <a:ea typeface="Times New Roman"/>
                        </a:rPr>
                        <a:t>ncludes</a:t>
                      </a:r>
                      <a:r>
                        <a:rPr lang="en-US" sz="2000" dirty="0" smtClean="0">
                          <a:latin typeface="Times New Roman"/>
                          <a:ea typeface="Times New Roman"/>
                        </a:rPr>
                        <a:t> all the valid user account on the machine. Using this group rather Everyone group to restrict anonymous access to a resource.</a:t>
                      </a:r>
                      <a:endParaRPr lang="en-US" sz="2000" dirty="0">
                        <a:latin typeface="Times New Roman"/>
                        <a:ea typeface="Times New Roman"/>
                      </a:endParaRPr>
                    </a:p>
                  </a:txBody>
                  <a:tcPr marL="68580" marR="68580" marT="0" marB="0">
                    <a:lnL>
                      <a:noFill/>
                    </a:lnL>
                    <a:lnR>
                      <a:noFill/>
                    </a:lnR>
                    <a:lnT>
                      <a:noFill/>
                    </a:lnT>
                    <a:lnB>
                      <a:noFill/>
                    </a:lnB>
                  </a:tcPr>
                </a:tc>
              </a:tr>
              <a:tr h="1607127">
                <a:tc>
                  <a:txBody>
                    <a:bodyPr/>
                    <a:lstStyle/>
                    <a:p>
                      <a:pPr marL="0" marR="0" algn="just">
                        <a:lnSpc>
                          <a:spcPct val="120000"/>
                        </a:lnSpc>
                        <a:spcBef>
                          <a:spcPts val="0"/>
                        </a:spcBef>
                        <a:spcAft>
                          <a:spcPts val="0"/>
                        </a:spcAft>
                      </a:pPr>
                      <a:r>
                        <a:rPr lang="en-US" sz="2000" dirty="0">
                          <a:latin typeface="Times New Roman"/>
                          <a:ea typeface="Times New Roman"/>
                        </a:rPr>
                        <a:t>Creator Owner</a:t>
                      </a:r>
                    </a:p>
                  </a:txBody>
                  <a:tcPr marL="68580" marR="68580" marT="0" marB="0">
                    <a:lnL>
                      <a:noFill/>
                    </a:lnL>
                    <a:lnR>
                      <a:noFill/>
                    </a:lnR>
                    <a:lnT>
                      <a:noFill/>
                    </a:lnT>
                    <a:lnB>
                      <a:noFill/>
                    </a:lnB>
                  </a:tcPr>
                </a:tc>
                <a:tc>
                  <a:txBody>
                    <a:bodyPr/>
                    <a:lstStyle/>
                    <a:p>
                      <a:pPr marL="0" marR="0" algn="just">
                        <a:lnSpc>
                          <a:spcPct val="120000"/>
                        </a:lnSpc>
                        <a:spcBef>
                          <a:spcPts val="0"/>
                        </a:spcBef>
                        <a:spcAft>
                          <a:spcPts val="0"/>
                        </a:spcAft>
                      </a:pPr>
                      <a:r>
                        <a:rPr lang="en-US" sz="2000" dirty="0" smtClean="0">
                          <a:latin typeface="Times New Roman"/>
                          <a:ea typeface="Times New Roman"/>
                        </a:rPr>
                        <a:t>Including user generated or ownership of a resource on the machine. If a member of the Administrators group creates a resource, the Administrators group will be the owners of the resource.</a:t>
                      </a:r>
                      <a:endParaRPr lang="en-US" sz="2000" dirty="0">
                        <a:latin typeface="Times New Roman"/>
                        <a:ea typeface="Times New Roman"/>
                      </a:endParaRPr>
                    </a:p>
                  </a:txBody>
                  <a:tcPr marL="68580" marR="68580" marT="0" marB="0">
                    <a:lnL>
                      <a:noFill/>
                    </a:lnL>
                    <a:lnR>
                      <a:noFill/>
                    </a:lnR>
                    <a:lnT>
                      <a:noFill/>
                    </a:lnT>
                    <a:lnB>
                      <a:noFill/>
                    </a:lnB>
                  </a:tcPr>
                </a:tc>
              </a:tr>
              <a:tr h="803564">
                <a:tc>
                  <a:txBody>
                    <a:bodyPr/>
                    <a:lstStyle/>
                    <a:p>
                      <a:pPr marL="0" marR="0" algn="just">
                        <a:lnSpc>
                          <a:spcPct val="120000"/>
                        </a:lnSpc>
                        <a:spcBef>
                          <a:spcPts val="0"/>
                        </a:spcBef>
                        <a:spcAft>
                          <a:spcPts val="0"/>
                        </a:spcAft>
                      </a:pPr>
                      <a:r>
                        <a:rPr lang="en-US" sz="2000">
                          <a:latin typeface="Times New Roman"/>
                          <a:ea typeface="Times New Roman"/>
                        </a:rPr>
                        <a:t>Network</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20000"/>
                        </a:lnSpc>
                        <a:spcBef>
                          <a:spcPts val="0"/>
                        </a:spcBef>
                        <a:spcAft>
                          <a:spcPts val="0"/>
                        </a:spcAft>
                      </a:pPr>
                      <a:r>
                        <a:rPr lang="en-US" sz="2000" dirty="0" smtClean="0">
                          <a:latin typeface="Times New Roman"/>
                          <a:ea typeface="Times New Roman"/>
                        </a:rPr>
                        <a:t>Includes all users can connect from another computer on the network to a shared resource on the computer.</a:t>
                      </a:r>
                      <a:endParaRPr lang="en-US" sz="2000"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95104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229600" cy="563562"/>
          </a:xfrm>
        </p:spPr>
        <p:txBody>
          <a:bodyPr>
            <a:normAutofit fontScale="90000"/>
          </a:bodyPr>
          <a:lstStyle/>
          <a:p>
            <a:r>
              <a:rPr lang="en-US" dirty="0" smtClean="0">
                <a:solidFill>
                  <a:schemeClr val="tx1"/>
                </a:solidFill>
              </a:rPr>
              <a:t>Create </a:t>
            </a:r>
            <a:r>
              <a:rPr lang="en-US" dirty="0" smtClean="0">
                <a:solidFill>
                  <a:schemeClr val="tx1"/>
                </a:solidFill>
              </a:rPr>
              <a:t>Local </a:t>
            </a:r>
            <a:r>
              <a:rPr lang="en-US" dirty="0" smtClean="0">
                <a:solidFill>
                  <a:schemeClr val="tx1"/>
                </a:solidFill>
              </a:rPr>
              <a:t>user account</a:t>
            </a:r>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1484784"/>
            <a:ext cx="8280920" cy="5284442"/>
          </a:xfrm>
          <a:prstGeom prst="rect">
            <a:avLst/>
          </a:prstGeom>
        </p:spPr>
      </p:pic>
    </p:spTree>
    <p:extLst>
      <p:ext uri="{BB962C8B-B14F-4D97-AF65-F5344CB8AC3E}">
        <p14:creationId xmlns:p14="http://schemas.microsoft.com/office/powerpoint/2010/main" val="225350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389" y="476672"/>
            <a:ext cx="8229600" cy="563562"/>
          </a:xfrm>
        </p:spPr>
        <p:txBody>
          <a:bodyPr>
            <a:normAutofit fontScale="90000"/>
          </a:bodyPr>
          <a:lstStyle/>
          <a:p>
            <a:r>
              <a:rPr lang="en-US" dirty="0" smtClean="0">
                <a:solidFill>
                  <a:schemeClr val="tx1"/>
                </a:solidFill>
              </a:rPr>
              <a:t>Create </a:t>
            </a:r>
            <a:r>
              <a:rPr lang="en-US" dirty="0" smtClean="0">
                <a:solidFill>
                  <a:schemeClr val="tx1"/>
                </a:solidFill>
              </a:rPr>
              <a:t>Local </a:t>
            </a:r>
            <a:r>
              <a:rPr lang="en-US" dirty="0" smtClean="0">
                <a:solidFill>
                  <a:schemeClr val="tx1"/>
                </a:solidFill>
              </a:rPr>
              <a:t>Group</a:t>
            </a:r>
            <a:endParaRPr lang="en-US" dirty="0">
              <a:solidFill>
                <a:schemeClr val="tx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38" y="1556792"/>
            <a:ext cx="8572161" cy="5301208"/>
          </a:xfrm>
          <a:prstGeom prst="rect">
            <a:avLst/>
          </a:prstGeom>
        </p:spPr>
      </p:pic>
    </p:spTree>
    <p:extLst>
      <p:ext uri="{BB962C8B-B14F-4D97-AF65-F5344CB8AC3E}">
        <p14:creationId xmlns:p14="http://schemas.microsoft.com/office/powerpoint/2010/main" val="837044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title"/>
          </p:nvPr>
        </p:nvSpPr>
        <p:spPr>
          <a:xfrm>
            <a:off x="251520" y="404664"/>
            <a:ext cx="8142288" cy="685800"/>
          </a:xfrm>
        </p:spPr>
        <p:txBody>
          <a:bodyPr/>
          <a:lstStyle/>
          <a:p>
            <a:r>
              <a:rPr lang="en-US" dirty="0" smtClean="0">
                <a:solidFill>
                  <a:schemeClr val="tx1"/>
                </a:solidFill>
              </a:rPr>
              <a:t>NTFS Permission</a:t>
            </a:r>
            <a:endParaRPr lang="en-US" dirty="0">
              <a:solidFill>
                <a:schemeClr val="tx1"/>
              </a:solidFill>
            </a:endParaRPr>
          </a:p>
        </p:txBody>
      </p:sp>
      <p:sp>
        <p:nvSpPr>
          <p:cNvPr id="4" name="Rectangle 9"/>
          <p:cNvSpPr txBox="1">
            <a:spLocks noChangeArrowheads="1"/>
          </p:cNvSpPr>
          <p:nvPr/>
        </p:nvSpPr>
        <p:spPr>
          <a:xfrm>
            <a:off x="609600" y="1628800"/>
            <a:ext cx="8153400" cy="3857600"/>
          </a:xfrm>
          <a:prstGeom prst="rect">
            <a:avLst/>
          </a:prstGeom>
        </p:spPr>
        <p:txBody>
          <a:bodyPr/>
          <a:lstStyle/>
          <a:p>
            <a:pPr algn="just"/>
            <a:r>
              <a:rPr lang="en-US" dirty="0"/>
              <a:t>Ownership control user accessing folders, files and subdirectories contained in that directory of a user. The property rights include</a:t>
            </a:r>
            <a:r>
              <a:rPr lang="en-US" dirty="0" smtClean="0"/>
              <a:t>:</a:t>
            </a:r>
          </a:p>
          <a:p>
            <a:pPr algn="just"/>
            <a:endParaRPr lang="en-US" dirty="0" smtClean="0"/>
          </a:p>
          <a:p>
            <a:pPr marL="285750" indent="-285750" algn="just">
              <a:buFont typeface="Arial" panose="020B0604020202020204" pitchFamily="34" charset="0"/>
              <a:buChar char="•"/>
            </a:pPr>
            <a:r>
              <a:rPr lang="en-US" dirty="0" smtClean="0"/>
              <a:t>Full </a:t>
            </a:r>
            <a:r>
              <a:rPr lang="en-US" b="0" dirty="0" smtClean="0"/>
              <a:t>control</a:t>
            </a:r>
          </a:p>
          <a:p>
            <a:pPr marL="285750" indent="-285750" algn="just">
              <a:buFont typeface="Arial" panose="020B0604020202020204" pitchFamily="34" charset="0"/>
              <a:buChar char="•"/>
            </a:pPr>
            <a:r>
              <a:rPr lang="en-US" b="0" dirty="0" smtClean="0"/>
              <a:t>Modify</a:t>
            </a:r>
            <a:endParaRPr lang="en-US" dirty="0"/>
          </a:p>
          <a:p>
            <a:pPr marL="285750" indent="-285750" algn="just">
              <a:buFont typeface="Arial" panose="020B0604020202020204" pitchFamily="34" charset="0"/>
              <a:buChar char="•"/>
            </a:pPr>
            <a:r>
              <a:rPr lang="en-US" b="0" dirty="0" smtClean="0"/>
              <a:t>Read </a:t>
            </a:r>
            <a:r>
              <a:rPr lang="en-US" b="0" dirty="0" smtClean="0"/>
              <a:t>&amp; </a:t>
            </a:r>
            <a:r>
              <a:rPr lang="en-US" b="0" dirty="0" smtClean="0"/>
              <a:t>Execute</a:t>
            </a:r>
          </a:p>
          <a:p>
            <a:pPr marL="285750" indent="-285750" algn="just">
              <a:buFont typeface="Arial" panose="020B0604020202020204" pitchFamily="34" charset="0"/>
              <a:buChar char="•"/>
            </a:pPr>
            <a:r>
              <a:rPr lang="en-US" b="0" dirty="0" smtClean="0"/>
              <a:t>List </a:t>
            </a:r>
            <a:r>
              <a:rPr lang="en-US" b="0" dirty="0" smtClean="0"/>
              <a:t>Folder </a:t>
            </a:r>
            <a:r>
              <a:rPr lang="en-US" b="0" dirty="0" smtClean="0"/>
              <a:t>contents</a:t>
            </a:r>
          </a:p>
          <a:p>
            <a:pPr marL="285750" indent="-285750" algn="just">
              <a:buFont typeface="Arial" panose="020B0604020202020204" pitchFamily="34" charset="0"/>
              <a:buChar char="•"/>
            </a:pPr>
            <a:r>
              <a:rPr lang="en-US" b="0" dirty="0" smtClean="0"/>
              <a:t>Read</a:t>
            </a:r>
          </a:p>
          <a:p>
            <a:pPr marL="285750" indent="-285750" algn="just">
              <a:buFont typeface="Arial" panose="020B0604020202020204" pitchFamily="34" charset="0"/>
              <a:buChar char="•"/>
            </a:pPr>
            <a:r>
              <a:rPr lang="en-US" b="0" dirty="0" smtClean="0"/>
              <a:t>Write</a:t>
            </a:r>
            <a:endParaRPr lang="en-US" b="0" dirty="0" smtClean="0"/>
          </a:p>
          <a:p>
            <a:pPr marL="969963" lvl="2" indent="-280988" algn="just">
              <a:spcBef>
                <a:spcPts val="600"/>
              </a:spcBef>
              <a:spcAft>
                <a:spcPts val="600"/>
              </a:spcAft>
              <a:buFont typeface="Wingdings" pitchFamily="2" charset="2"/>
              <a:buChar char="§"/>
            </a:pPr>
            <a:endParaRPr lang="en-US" sz="2000" b="0" dirty="0" smtClean="0"/>
          </a:p>
        </p:txBody>
      </p:sp>
    </p:spTree>
    <p:extLst>
      <p:ext uri="{BB962C8B-B14F-4D97-AF65-F5344CB8AC3E}">
        <p14:creationId xmlns:p14="http://schemas.microsoft.com/office/powerpoint/2010/main" val="242887925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Routing 1"/>
  <p:tag name="ISPRING_RESOURCE_PATHS_HASH_2" val="5b464118e4eb47e65e15783f457224ffe9d4c57"/>
  <p:tag name="ISPRING_RESOURCE_PATHS_HASH_PRESENTER" val="1182a0dccd4e7032bf178ece51564fd263f43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1664</TotalTime>
  <Words>4132</Words>
  <Application>Microsoft Office PowerPoint</Application>
  <PresentationFormat>On-screen Show (4:3)</PresentationFormat>
  <Paragraphs>401</Paragraphs>
  <Slides>35</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Gulim</vt:lpstr>
      <vt:lpstr>Arial</vt:lpstr>
      <vt:lpstr>Calibri</vt:lpstr>
      <vt:lpstr>Corbel</vt:lpstr>
      <vt:lpstr>Symbol</vt:lpstr>
      <vt:lpstr>Tahoma</vt:lpstr>
      <vt:lpstr>Times New Roman</vt:lpstr>
      <vt:lpstr>Tw Cen MT</vt:lpstr>
      <vt:lpstr>Wingdings</vt:lpstr>
      <vt:lpstr>Wingdings 2</vt:lpstr>
      <vt:lpstr>Median</vt:lpstr>
      <vt:lpstr>PowerPoint Presentation</vt:lpstr>
      <vt:lpstr>Contents</vt:lpstr>
      <vt:lpstr>Local User &amp; Group management</vt:lpstr>
      <vt:lpstr>Local User &amp; Group management</vt:lpstr>
      <vt:lpstr>Local User &amp; Group management</vt:lpstr>
      <vt:lpstr>Local User &amp; Group management</vt:lpstr>
      <vt:lpstr>Create Local user account</vt:lpstr>
      <vt:lpstr>Create Local Group</vt:lpstr>
      <vt:lpstr>NTFS Permission</vt:lpstr>
      <vt:lpstr>NTFS Permission</vt:lpstr>
      <vt:lpstr>NTFS Permission</vt:lpstr>
      <vt:lpstr>NTFS Permission</vt:lpstr>
      <vt:lpstr>NTFS Permission</vt:lpstr>
      <vt:lpstr>NTFS Permission</vt:lpstr>
      <vt:lpstr>NTFS Permission</vt:lpstr>
      <vt:lpstr>NTFS Permission</vt:lpstr>
      <vt:lpstr>NTFS Permission</vt:lpstr>
      <vt:lpstr>NTFS Permission</vt:lpstr>
      <vt:lpstr>NTFS Permission </vt:lpstr>
      <vt:lpstr>NTFS Permission</vt:lpstr>
      <vt:lpstr>NTFS Permission</vt:lpstr>
      <vt:lpstr>Share Permission</vt:lpstr>
      <vt:lpstr>Chia xẻ dữ liệu</vt:lpstr>
      <vt:lpstr>Chia xẻ dữ liệu</vt:lpstr>
      <vt:lpstr>Chia xẻ dữ liệu</vt:lpstr>
      <vt:lpstr>Chia xẻ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thaithuynvt</dc:creator>
  <cp:lastModifiedBy>Administrator</cp:lastModifiedBy>
  <cp:revision>171</cp:revision>
  <dcterms:created xsi:type="dcterms:W3CDTF">2014-07-14T09:55:58Z</dcterms:created>
  <dcterms:modified xsi:type="dcterms:W3CDTF">2015-08-27T02:12:35Z</dcterms:modified>
</cp:coreProperties>
</file>