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y="6858000" cx="12192000"/>
  <p:notesSz cx="6858000" cy="9144000"/>
  <p:embeddedFontLst>
    <p:embeddedFont>
      <p:font typeface="Noto Sans Symbols"/>
      <p:regular r:id="rId67"/>
      <p:bold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9" roundtripDataSignature="AMtx7mhbsvVun1VZYlFEC2G4k7SawHsm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NotoSansSymbols-bold.fntdata"/><Relationship Id="rId23" Type="http://schemas.openxmlformats.org/officeDocument/2006/relationships/slide" Target="slides/slide19.xml"/><Relationship Id="rId67" Type="http://schemas.openxmlformats.org/officeDocument/2006/relationships/font" Target="fonts/NotoSansSymbols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607df690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e607df690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607df690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e607df690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607df6909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e607df6909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5caa429e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e5caa429e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607df6909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e607df6909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0303d4a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520303d4a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520303d4ac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b3cb29870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4b3cb29870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4b3cb29870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4b727a5be6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4b727a5be6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14b727a5be6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4b727a5be6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4b727a5be6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14b727a5be6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4b727a5be6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4b727a5be6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4b727a5be6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4b727a5be6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4b727a5be6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4b727a5be6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b727a5be6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4b727a5be6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4b727a5be6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12846d918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12846d918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1512846d918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12846d918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12846d918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1512846d918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512846d918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512846d918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1512846d918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512846d918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512846d918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1512846d918_0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12846d918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12846d918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1512846d918_0_1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4b727a5be6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4b727a5be6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14b727a5be6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4b727a5be6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4b727a5be6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4b727a5be6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4b727a5be6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4b727a5be6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4b727a5be6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4b727a5be6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4b727a5be6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4b727a5be6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4b727a5be6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4b727a5be6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14b727a5be6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520303d4ac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520303d4ac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1520303d4ac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20303d4ac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20303d4ac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1520303d4ac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520303d4ac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520303d4ac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1520303d4ac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520303d4ac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520303d4ac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1520303d4ac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12846d918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12846d918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512846d918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512846d918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512846d918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1512846d918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e6b5696b6b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e6b5696b6b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1e6b5696b6b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e6b5696b6b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e6b5696b6b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1e6b5696b6b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12846d918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12846d918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1512846d918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e6b5696b6b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e6b5696b6b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1e6b5696b6b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e6b5696b6b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e6b5696b6b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1e6b5696b6b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e6b5696b6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e6b5696b6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1e6b5696b6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532bf2c80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532bf2c80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1532bf2c803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3cb2987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4b3cb2987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550615addf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550615addf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1550615addf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550615addf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550615add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1550615addf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512846d918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512846d918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1512846d918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5547f9008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5547f9008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15547f90081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5547f90081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5547f90081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15547f90081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5547f90081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5547f90081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15547f90081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88d762d9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88d762d9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88d762d9d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88d762d9d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512846d918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512846d918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1512846d918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fef22170c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fef22170c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fef22170c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b05fa652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4b05fa652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fef22170c0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fef22170c0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fef22170c0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fef22170c0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fef22170c0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fef22170c0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fef22170c0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fef22170c0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gfef22170c0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235ed9f57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235ed9f57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5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5"/>
          <p:cNvSpPr txBox="1"/>
          <p:nvPr>
            <p:ph type="ctrTitle"/>
          </p:nvPr>
        </p:nvSpPr>
        <p:spPr>
          <a:xfrm>
            <a:off x="1749669" y="3428998"/>
            <a:ext cx="6380205" cy="26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subTitle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b="0" sz="180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15"/>
          <p:cNvSpPr txBox="1"/>
          <p:nvPr/>
        </p:nvSpPr>
        <p:spPr>
          <a:xfrm>
            <a:off x="124099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4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 txBox="1"/>
          <p:nvPr>
            <p:ph type="title"/>
          </p:nvPr>
        </p:nvSpPr>
        <p:spPr>
          <a:xfrm>
            <a:off x="2611808" y="808056"/>
            <a:ext cx="795409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 rot="5400000">
            <a:off x="4672955" y="152760"/>
            <a:ext cx="3997828" cy="7796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5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 rot="5400000">
            <a:off x="7280577" y="2764621"/>
            <a:ext cx="5244126" cy="132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" type="body"/>
          </p:nvPr>
        </p:nvSpPr>
        <p:spPr>
          <a:xfrm rot="5400000">
            <a:off x="3302436" y="276725"/>
            <a:ext cx="5079534" cy="6466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8d762d9de_0_5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288d762d9de_0_5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31469" lvl="1" marL="914400" rtl="0"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20039" lvl="2" marL="1371600" rtl="0"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08610" lvl="3" marL="1828800" rtl="0">
              <a:spcBef>
                <a:spcPts val="600"/>
              </a:spcBef>
              <a:spcAft>
                <a:spcPts val="0"/>
              </a:spcAft>
              <a:buSzPts val="1260"/>
              <a:buChar char="▪"/>
              <a:defRPr/>
            </a:lvl4pPr>
            <a:lvl5pPr indent="-297179" lvl="4" marL="2286000" rtl="0">
              <a:spcBef>
                <a:spcPts val="600"/>
              </a:spcBef>
              <a:spcAft>
                <a:spcPts val="0"/>
              </a:spcAft>
              <a:buSzPts val="1080"/>
              <a:buChar char="▪"/>
              <a:defRPr/>
            </a:lvl5pPr>
            <a:lvl6pPr indent="-297179" lvl="5" marL="2743200" rtl="0">
              <a:spcBef>
                <a:spcPts val="600"/>
              </a:spcBef>
              <a:spcAft>
                <a:spcPts val="0"/>
              </a:spcAft>
              <a:buSzPts val="1080"/>
              <a:buChar char="▪"/>
              <a:defRPr/>
            </a:lvl6pPr>
            <a:lvl7pPr indent="-297179" lvl="6" marL="3200400" rtl="0">
              <a:spcBef>
                <a:spcPts val="600"/>
              </a:spcBef>
              <a:spcAft>
                <a:spcPts val="0"/>
              </a:spcAft>
              <a:buSzPts val="1080"/>
              <a:buChar char="▪"/>
              <a:defRPr/>
            </a:lvl7pPr>
            <a:lvl8pPr indent="-297179" lvl="7" marL="3657600" rtl="0">
              <a:spcBef>
                <a:spcPts val="600"/>
              </a:spcBef>
              <a:spcAft>
                <a:spcPts val="0"/>
              </a:spcAft>
              <a:buSzPts val="1080"/>
              <a:buChar char="▪"/>
              <a:defRPr/>
            </a:lvl8pPr>
            <a:lvl9pPr indent="-297179" lvl="8" marL="4114800" rtl="0">
              <a:spcBef>
                <a:spcPts val="600"/>
              </a:spcBef>
              <a:spcAft>
                <a:spcPts val="600"/>
              </a:spcAft>
              <a:buSzPts val="1080"/>
              <a:buChar char="▪"/>
              <a:defRPr/>
            </a:lvl9pPr>
          </a:lstStyle>
          <a:p/>
        </p:txBody>
      </p:sp>
      <p:sp>
        <p:nvSpPr>
          <p:cNvPr id="123" name="Google Shape;123;g288d762d9de_0_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6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" name="Google Shape;36;p1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7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7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7"/>
          <p:cNvSpPr txBox="1"/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2773968" y="226878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7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8"/>
          <p:cNvSpPr txBox="1"/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18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9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9"/>
          <p:cNvSpPr txBox="1"/>
          <p:nvPr>
            <p:ph type="title"/>
          </p:nvPr>
        </p:nvSpPr>
        <p:spPr>
          <a:xfrm>
            <a:off x="2609873" y="805818"/>
            <a:ext cx="7956560" cy="107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2609285" y="2052115"/>
            <a:ext cx="3896467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62" name="Google Shape;62;p19"/>
          <p:cNvSpPr txBox="1"/>
          <p:nvPr>
            <p:ph idx="2" type="body"/>
          </p:nvPr>
        </p:nvSpPr>
        <p:spPr>
          <a:xfrm>
            <a:off x="2609285" y="2851331"/>
            <a:ext cx="3893623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3" type="body"/>
          </p:nvPr>
        </p:nvSpPr>
        <p:spPr>
          <a:xfrm>
            <a:off x="6666634" y="2052115"/>
            <a:ext cx="3899798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64" name="Google Shape;64;p19"/>
          <p:cNvSpPr txBox="1"/>
          <p:nvPr>
            <p:ph idx="4" type="body"/>
          </p:nvPr>
        </p:nvSpPr>
        <p:spPr>
          <a:xfrm>
            <a:off x="6666635" y="2851331"/>
            <a:ext cx="3899798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0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20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1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2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2"/>
          <p:cNvSpPr txBox="1"/>
          <p:nvPr>
            <p:ph type="title"/>
          </p:nvPr>
        </p:nvSpPr>
        <p:spPr>
          <a:xfrm>
            <a:off x="1970323" y="1282451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5120154" y="805818"/>
            <a:ext cx="5446278" cy="52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1970322" y="318615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89" name="Google Shape;89;p2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/>
          <p:nvPr>
            <p:ph idx="2" type="pic"/>
          </p:nvPr>
        </p:nvSpPr>
        <p:spPr>
          <a:xfrm>
            <a:off x="6747062" y="3229"/>
            <a:ext cx="4629734" cy="68580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</p:sp>
      <p:sp>
        <p:nvSpPr>
          <p:cNvPr id="96" name="Google Shape;96;p23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3"/>
          <p:cNvSpPr txBox="1"/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99" name="Google Shape;99;p23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7.jpg"/><Relationship Id="rId2" Type="http://schemas.openxmlformats.org/officeDocument/2006/relationships/image" Target="../media/image1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4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4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4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" name="Google Shape;18;p14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34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34.png"/><Relationship Id="rId6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34.png"/><Relationship Id="rId6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34.png"/><Relationship Id="rId6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Relationship Id="rId6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tailwindcss.com/" TargetMode="External"/><Relationship Id="rId4" Type="http://schemas.openxmlformats.org/officeDocument/2006/relationships/hyperlink" Target="https://getbootstrap.com" TargetMode="External"/><Relationship Id="rId5" Type="http://schemas.openxmlformats.org/officeDocument/2006/relationships/hyperlink" Target="https://materializecss.com/" TargetMode="External"/><Relationship Id="rId6" Type="http://schemas.openxmlformats.org/officeDocument/2006/relationships/hyperlink" Target="https://semantic-ui.com/" TargetMode="External"/><Relationship Id="rId7" Type="http://schemas.openxmlformats.org/officeDocument/2006/relationships/hyperlink" Target="https://insights.stackoverflow.com/trends?tags=semantic-ui%2Cbootstrap-5%2Cuikit%2Cmaterialize" TargetMode="External"/><Relationship Id="rId8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34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://example.com/apagar/produto/1234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34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nsights.stackoverflow.com/trends?tags=reactjs%2Cvue.js%2Cangular%2Csvelte%2Cangularjs%2Cvuejs3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ssinsight.io/collections/javascript-framework/trends/" TargetMode="External"/><Relationship Id="rId4" Type="http://schemas.openxmlformats.org/officeDocument/2006/relationships/hyperlink" Target="https://ossinsight.io/collections/javascript-framework/trends/" TargetMode="External"/><Relationship Id="rId5" Type="http://schemas.openxmlformats.org/officeDocument/2006/relationships/hyperlink" Target="https://ossinsight.io/collections/javascript-framework/trends/" TargetMode="External"/><Relationship Id="rId6" Type="http://schemas.openxmlformats.org/officeDocument/2006/relationships/hyperlink" Target="https://ossinsight.io/collections/javascript-framework/trends/" TargetMode="External"/><Relationship Id="rId7" Type="http://schemas.openxmlformats.org/officeDocument/2006/relationships/hyperlink" Target="https://ossinsight.io/collections/javascript-framework/trends/" TargetMode="External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/>
          <p:nvPr>
            <p:ph type="ctrTitle"/>
          </p:nvPr>
        </p:nvSpPr>
        <p:spPr>
          <a:xfrm>
            <a:off x="1703294" y="3428998"/>
            <a:ext cx="6426579" cy="2723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pt-BR"/>
              <a:t>FRONT-END FRAMEWORK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1"/>
          <p:cNvSpPr txBox="1"/>
          <p:nvPr>
            <p:ph idx="1" type="subTitle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sp>
        <p:nvSpPr>
          <p:cNvPr id="131" name="Google Shape;131;p1"/>
          <p:cNvSpPr txBox="1"/>
          <p:nvPr/>
        </p:nvSpPr>
        <p:spPr>
          <a:xfrm>
            <a:off x="9085500" y="3855525"/>
            <a:ext cx="2895600" cy="160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-309880" lvl="0" marL="34417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Noto Sans Symbols"/>
              <a:buChar char="▪"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Francisco Wallison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880" lvl="0" marL="34417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https://github.com/FranciscoWalliso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880" lvl="0" marL="34417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https://www.linkedin.com/in/wallison-francisco/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4647" y="350007"/>
            <a:ext cx="2743200" cy="2734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"/>
          <p:cNvSpPr/>
          <p:nvPr/>
        </p:nvSpPr>
        <p:spPr>
          <a:xfrm>
            <a:off x="0" y="0"/>
            <a:ext cx="12189867" cy="68552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/>
          <p:nvPr/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 txBox="1"/>
          <p:nvPr>
            <p:ph type="ctrTitle"/>
          </p:nvPr>
        </p:nvSpPr>
        <p:spPr>
          <a:xfrm>
            <a:off x="1969804" y="3428998"/>
            <a:ext cx="3973282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BR" sz="1600"/>
              <a:t>Framework é um termo inglês que, em sua tradução direta, significa </a:t>
            </a:r>
            <a:r>
              <a:rPr b="1" lang="pt-BR" sz="1600"/>
              <a:t>estrutura</a:t>
            </a:r>
            <a:r>
              <a:rPr lang="pt-BR" sz="1600"/>
              <a:t>. De maneira geral, essa estrutura é feita para resolver um problema específico. Na programação, um framework é um conjunto de códigos genéricos capaz de unir trechos de um projeto de desenvolvimento.</a:t>
            </a:r>
            <a:endParaRPr sz="1600"/>
          </a:p>
        </p:txBody>
      </p:sp>
      <p:sp>
        <p:nvSpPr>
          <p:cNvPr id="254" name="Google Shape;254;p7"/>
          <p:cNvSpPr txBox="1"/>
          <p:nvPr>
            <p:ph idx="1" type="subTitle"/>
          </p:nvPr>
        </p:nvSpPr>
        <p:spPr>
          <a:xfrm>
            <a:off x="2124907" y="2268786"/>
            <a:ext cx="3818179" cy="1160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pt-BR"/>
              <a:t>INTRODUÇÃO À </a:t>
            </a:r>
            <a:r>
              <a:rPr b="1" lang="pt-BR"/>
              <a:t>FRAMEWORKS</a:t>
            </a:r>
            <a:endParaRPr/>
          </a:p>
        </p:txBody>
      </p:sp>
      <p:pic>
        <p:nvPicPr>
          <p:cNvPr id="255" name="Google Shape;255;p7"/>
          <p:cNvPicPr preferRelativeResize="0"/>
          <p:nvPr/>
        </p:nvPicPr>
        <p:blipFill rotWithShape="1">
          <a:blip r:embed="rId6">
            <a:alphaModFix/>
          </a:blip>
          <a:srcRect b="1" l="25691" r="23046" t="0"/>
          <a:stretch/>
        </p:blipFill>
        <p:spPr>
          <a:xfrm>
            <a:off x="6748741" y="647190"/>
            <a:ext cx="3993327" cy="5564283"/>
          </a:xfrm>
          <a:prstGeom prst="rect">
            <a:avLst/>
          </a:prstGeom>
          <a:noFill/>
          <a:ln cap="flat" cmpd="sng" w="9525">
            <a:solidFill>
              <a:srgbClr val="4F8F9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6" name="Google Shape;256;p7"/>
          <p:cNvSpPr/>
          <p:nvPr/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262" name="Google Shape;262;p8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170" lvl="0" marL="34417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Reuso de software tem sido um dos objetivos da Engenharia de Software  por décadas</a:t>
            </a:r>
            <a:endParaRPr/>
          </a:p>
          <a:p>
            <a:pPr indent="-344170" lvl="0" marL="34417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Reuso não é algo simples</a:t>
            </a:r>
            <a:endParaRPr/>
          </a:p>
          <a:p>
            <a:pPr indent="-344170" lvl="0" marL="34417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Aos primeiros esforços voltados para reuso resultaram em  pequenos componentes tipo caixa preta reutilizáveis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268" name="Google Shape;268;p9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352742" lvl="0" marL="34417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O surgimento do paradigma orientado a objetos </a:t>
            </a:r>
            <a:r>
              <a:rPr lang="pt-BR"/>
              <a:t>permite</a:t>
            </a:r>
            <a:r>
              <a:rPr lang="pt-BR"/>
              <a:t> que </a:t>
            </a:r>
            <a:r>
              <a:rPr b="1" lang="pt-BR"/>
              <a:t>componentes reutilizáveis</a:t>
            </a:r>
            <a:r>
              <a:rPr lang="pt-BR"/>
              <a:t> maiores se tornassem disponíveis.</a:t>
            </a:r>
            <a:endParaRPr/>
          </a:p>
          <a:p>
            <a:pPr indent="-352742" lvl="0" marL="34417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Isto levou a definição de Frameworks para Aplicações Orientados a Objetos.</a:t>
            </a:r>
            <a:endParaRPr/>
          </a:p>
          <a:p>
            <a:pPr indent="-352742" lvl="0" marL="34417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Frameworks para Aplicações tem sido usado para muitos </a:t>
            </a:r>
            <a:r>
              <a:rPr b="1" lang="pt-BR"/>
              <a:t>domínios diferentes</a:t>
            </a:r>
            <a:r>
              <a:rPr lang="pt-BR"/>
              <a:t>.</a:t>
            </a:r>
            <a:endParaRPr/>
          </a:p>
          <a:p>
            <a:pPr indent="-352742" lvl="0" marL="34417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O uso de Framework para Aplicações tem permitido uma maior </a:t>
            </a:r>
            <a:r>
              <a:rPr b="1" lang="pt-BR"/>
              <a:t>reutilização </a:t>
            </a:r>
            <a:r>
              <a:rPr lang="pt-BR"/>
              <a:t>e uma </a:t>
            </a:r>
            <a:r>
              <a:rPr b="1" lang="pt-BR"/>
              <a:t>disponibilização mais rápida de aplicações no mercado.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pt-BR"/>
              <a:t>Existem diferentes formas de se definir um Framework</a:t>
            </a:r>
            <a:endParaRPr/>
          </a:p>
        </p:txBody>
      </p:sp>
      <p:sp>
        <p:nvSpPr>
          <p:cNvPr id="274" name="Google Shape;274;p11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44170" lvl="0" marL="34417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Definição 1: </a:t>
            </a:r>
            <a:r>
              <a:rPr b="1" i="1" lang="pt-BR"/>
              <a:t>“Um framework é um projeto reutilizável de todo ou de uma parte de um sistema que é representado por um conjunto de classes abstratas e a forma como elas interagem entre si.”</a:t>
            </a:r>
            <a:endParaRPr/>
          </a:p>
          <a:p>
            <a:pPr indent="-344170" lvl="0" marL="34417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Definição 2:</a:t>
            </a:r>
            <a:r>
              <a:rPr b="1" i="1" lang="pt-BR"/>
              <a:t> “Um framework é um esqueleto de um projeto que pode ser customizado por um desenvolvedor de uma aplicação.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”</a:t>
            </a:r>
            <a:endParaRPr b="1" i="1"/>
          </a:p>
          <a:p>
            <a:pPr indent="-344170" lvl="0" marL="34417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Definição 3: </a:t>
            </a:r>
            <a:r>
              <a:rPr b="1" i="1" lang="pt-BR"/>
              <a:t>“Um framework é uma aplicação semi-completa reutilizável que, quando especializada, produz aplicações personalizadas (Johnson &amp; Foote, 1988)” 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pt-BR"/>
              <a:t>Biblioteca </a:t>
            </a:r>
            <a:r>
              <a:rPr lang="pt-BR"/>
              <a:t>e Framework</a:t>
            </a:r>
            <a:endParaRPr/>
          </a:p>
        </p:txBody>
      </p:sp>
      <p:pic>
        <p:nvPicPr>
          <p:cNvPr descr="Forma&#10;&#10;Descrição gerada automaticamente" id="280" name="Google Shape;2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345" y="2382196"/>
            <a:ext cx="10394514" cy="264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607df6909_0_0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pt-BR"/>
              <a:t>Biblioteca e Framework</a:t>
            </a:r>
            <a:endParaRPr/>
          </a:p>
        </p:txBody>
      </p:sp>
      <p:sp>
        <p:nvSpPr>
          <p:cNvPr id="286" name="Google Shape;286;g1e607df6909_0_0"/>
          <p:cNvSpPr txBox="1"/>
          <p:nvPr>
            <p:ph idx="1" type="body"/>
          </p:nvPr>
        </p:nvSpPr>
        <p:spPr>
          <a:xfrm>
            <a:off x="1713800" y="2052125"/>
            <a:ext cx="88563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diferença entre frameworks e bibliotecas. Muitas vezes, esses termos são usados de forma intercambiável, mas eles têm papéis distintos no desenvolvimento de aplicativos e sites.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607df6909_0_7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pt-BR"/>
              <a:t>Biblioteca e Framework</a:t>
            </a:r>
            <a:endParaRPr/>
          </a:p>
        </p:txBody>
      </p:sp>
      <p:sp>
        <p:nvSpPr>
          <p:cNvPr id="292" name="Google Shape;292;g1e607df6909_0_7"/>
          <p:cNvSpPr txBox="1"/>
          <p:nvPr>
            <p:ph idx="1" type="body"/>
          </p:nvPr>
        </p:nvSpPr>
        <p:spPr>
          <a:xfrm>
            <a:off x="1713800" y="2052125"/>
            <a:ext cx="88563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Um framework é como um esqueleto robusto que fornece uma estrutura completa para construir uma aplicação. Ele define a arquitetura, as regras e as convenções a serem seguidas. Pense nele como um conjunto de ferramentas e componentes pré-definidos que aceleram o desenvolvimento. O framework define a forma como você deve estruturar seu código e fornece soluções prontas para problemas comuns. Exemplos populares incluem o Angular, React e Laravel.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607df6909_0_14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pt-BR"/>
              <a:t>Biblioteca e Framework</a:t>
            </a:r>
            <a:endParaRPr/>
          </a:p>
        </p:txBody>
      </p:sp>
      <p:sp>
        <p:nvSpPr>
          <p:cNvPr id="298" name="Google Shape;298;g1e607df6909_0_14"/>
          <p:cNvSpPr txBox="1"/>
          <p:nvPr>
            <p:ph idx="1" type="body"/>
          </p:nvPr>
        </p:nvSpPr>
        <p:spPr>
          <a:xfrm>
            <a:off x="1713800" y="2052125"/>
            <a:ext cx="88563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Por outro lado, uma biblioteca é um conjunto de funcionalidades ou recursos que você pode usar em seu projeto. Ela é mais específica e focada em resolver problemas pontuais. Ao contrário do framework, você tem mais liberdade para escolher como utilizar essas funcionalidades em seu código. A biblioteca é como uma caixa de ferramentas repleta de utilidades que você pode adicionar ao seu projeto quando precisar. JQuery, Axios e NumPy são bons exemplos de bibliotecas amplamente utilizadas.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e5caa429e8_0_0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pt-BR"/>
              <a:t>Biblioteca e Framework</a:t>
            </a:r>
            <a:endParaRPr/>
          </a:p>
        </p:txBody>
      </p:sp>
      <p:pic>
        <p:nvPicPr>
          <p:cNvPr id="304" name="Google Shape;304;g1e5caa429e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800" y="2078398"/>
            <a:ext cx="8272050" cy="35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607df6909_0_20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pt-BR"/>
              <a:t>Biblioteca e Framework</a:t>
            </a:r>
            <a:endParaRPr/>
          </a:p>
        </p:txBody>
      </p:sp>
      <p:sp>
        <p:nvSpPr>
          <p:cNvPr id="310" name="Google Shape;310;g1e607df6909_0_20"/>
          <p:cNvSpPr txBox="1"/>
          <p:nvPr>
            <p:ph idx="1" type="body"/>
          </p:nvPr>
        </p:nvSpPr>
        <p:spPr>
          <a:xfrm>
            <a:off x="1713800" y="2052125"/>
            <a:ext cx="88563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Em resumo, enquanto um framework define a estrutura e as regras do seu projeto, uma biblioteca oferece recursos específicos para resolver problemas particulares.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/>
          <p:nvPr/>
        </p:nvSpPr>
        <p:spPr>
          <a:xfrm>
            <a:off x="0" y="0"/>
            <a:ext cx="12189867" cy="68552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 txBox="1"/>
          <p:nvPr>
            <p:ph type="ctrTitle"/>
          </p:nvPr>
        </p:nvSpPr>
        <p:spPr>
          <a:xfrm>
            <a:off x="1969804" y="3428998"/>
            <a:ext cx="2658856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pt-BR" sz="2700"/>
              <a:t>FRONT-END FRAMEWORK</a:t>
            </a:r>
            <a:endParaRPr sz="27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t/>
            </a:r>
            <a:endParaRPr sz="2700"/>
          </a:p>
        </p:txBody>
      </p:sp>
      <p:pic>
        <p:nvPicPr>
          <p:cNvPr id="145" name="Google Shape;145;p2"/>
          <p:cNvPicPr preferRelativeResize="0"/>
          <p:nvPr/>
        </p:nvPicPr>
        <p:blipFill rotWithShape="1">
          <a:blip r:embed="rId6">
            <a:alphaModFix/>
          </a:blip>
          <a:srcRect b="1" l="31086" r="37252" t="0"/>
          <a:stretch/>
        </p:blipFill>
        <p:spPr>
          <a:xfrm>
            <a:off x="5435859" y="227"/>
            <a:ext cx="5949061" cy="68580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2"/>
          <p:cNvSpPr/>
          <p:nvPr/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20303d4ac_0_15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PRIMEIROS PASSOS</a:t>
            </a:r>
            <a:endParaRPr/>
          </a:p>
        </p:txBody>
      </p:sp>
      <p:sp>
        <p:nvSpPr>
          <p:cNvPr id="317" name="Google Shape;317;g1520303d4ac_0_15"/>
          <p:cNvSpPr txBox="1"/>
          <p:nvPr>
            <p:ph idx="1" type="body"/>
          </p:nvPr>
        </p:nvSpPr>
        <p:spPr>
          <a:xfrm>
            <a:off x="1180899" y="2052116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rPr lang="pt-BR"/>
              <a:t>HTML,  CSS e JAVASCRIPT</a:t>
            </a:r>
            <a:endParaRPr/>
          </a:p>
        </p:txBody>
      </p:sp>
      <p:pic>
        <p:nvPicPr>
          <p:cNvPr id="318" name="Google Shape;318;g1520303d4a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775" y="1473176"/>
            <a:ext cx="6449250" cy="5155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b3cb29870_0_15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HTML e CSS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4b3cb29870_0_15"/>
          <p:cNvSpPr txBox="1"/>
          <p:nvPr>
            <p:ph idx="1" type="body"/>
          </p:nvPr>
        </p:nvSpPr>
        <p:spPr>
          <a:xfrm>
            <a:off x="1180900" y="2290799"/>
            <a:ext cx="4852500" cy="227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HTML: Linguagem de Marcação de Hipertexto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4b3cb29870_0_15"/>
          <p:cNvSpPr txBox="1"/>
          <p:nvPr>
            <p:ph idx="1" type="body"/>
          </p:nvPr>
        </p:nvSpPr>
        <p:spPr>
          <a:xfrm>
            <a:off x="6127075" y="2122149"/>
            <a:ext cx="4852500" cy="227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CSS</a:t>
            </a:r>
            <a:r>
              <a:rPr lang="pt-BR"/>
              <a:t>: Folha de Estilo em Cascata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b727a5be6_0_4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</a:t>
            </a:r>
            <a:r>
              <a:rPr lang="pt-BR"/>
              <a:t>HTML</a:t>
            </a:r>
            <a:endParaRPr/>
          </a:p>
        </p:txBody>
      </p:sp>
      <p:sp>
        <p:nvSpPr>
          <p:cNvPr id="333" name="Google Shape;333;g14b727a5be6_0_4"/>
          <p:cNvSpPr txBox="1"/>
          <p:nvPr>
            <p:ph idx="1" type="body"/>
          </p:nvPr>
        </p:nvSpPr>
        <p:spPr>
          <a:xfrm>
            <a:off x="1180900" y="2290800"/>
            <a:ext cx="10117800" cy="43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O HTML é responsável por se comunicar com o navegador de como o conteúdo vai estar estruturado.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Documento dinâmico que trabalha com elementos semânticos como as </a:t>
            </a:r>
            <a:r>
              <a:rPr b="1" i="1" lang="pt-BR"/>
              <a:t>TAG’s.</a:t>
            </a:r>
            <a:endParaRPr b="1"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As </a:t>
            </a:r>
            <a:r>
              <a:rPr b="1" i="1" lang="pt-BR"/>
              <a:t>TAG’s </a:t>
            </a:r>
            <a:r>
              <a:rPr lang="pt-BR"/>
              <a:t>são marcações que são invisíveis para os usuários normais.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4b727a5be6_0_10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HTML</a:t>
            </a:r>
            <a:endParaRPr/>
          </a:p>
        </p:txBody>
      </p:sp>
      <p:sp>
        <p:nvSpPr>
          <p:cNvPr id="340" name="Google Shape;340;g14b727a5be6_0_10"/>
          <p:cNvSpPr txBox="1"/>
          <p:nvPr>
            <p:ph idx="1" type="body"/>
          </p:nvPr>
        </p:nvSpPr>
        <p:spPr>
          <a:xfrm>
            <a:off x="904125" y="1105500"/>
            <a:ext cx="10132500" cy="743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1470" lvl="0" marL="457200" rtl="0" algn="l">
              <a:spcBef>
                <a:spcPts val="1000"/>
              </a:spcBef>
              <a:spcAft>
                <a:spcPts val="0"/>
              </a:spcAft>
              <a:buSzPts val="1620"/>
              <a:buChar char="▪"/>
            </a:pPr>
            <a:r>
              <a:rPr lang="pt-BR"/>
              <a:t>Declaração de tipo de documento é iniciado com a </a:t>
            </a:r>
            <a:r>
              <a:rPr b="1" lang="pt-BR"/>
              <a:t>TAG’s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pt-BR"/>
              <a:t>&lt;!DOCTYPE html&gt; </a:t>
            </a:r>
            <a:r>
              <a:rPr lang="pt-BR"/>
              <a:t>que define que é um documento do tipo HTML.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8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pt-BR" sz="3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pt-BR" sz="3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3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38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38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4b727a5be6_0_29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HTML</a:t>
            </a:r>
            <a:endParaRPr/>
          </a:p>
        </p:txBody>
      </p:sp>
      <p:sp>
        <p:nvSpPr>
          <p:cNvPr id="347" name="Google Shape;347;g14b727a5be6_0_29"/>
          <p:cNvSpPr txBox="1"/>
          <p:nvPr>
            <p:ph idx="1" type="body"/>
          </p:nvPr>
        </p:nvSpPr>
        <p:spPr>
          <a:xfrm>
            <a:off x="904125" y="1105500"/>
            <a:ext cx="10132500" cy="743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1470" lvl="0" marL="457200" rtl="0" algn="l">
              <a:spcBef>
                <a:spcPts val="1000"/>
              </a:spcBef>
              <a:spcAft>
                <a:spcPts val="0"/>
              </a:spcAft>
              <a:buSzPts val="1620"/>
              <a:buChar char="▪"/>
            </a:pPr>
            <a:r>
              <a:rPr lang="pt-BR"/>
              <a:t>Iniciando as </a:t>
            </a:r>
            <a:r>
              <a:rPr b="1" lang="pt-BR"/>
              <a:t>TAG’s</a:t>
            </a:r>
            <a:r>
              <a:rPr lang="pt-BR"/>
              <a:t> HTML </a:t>
            </a:r>
            <a:r>
              <a:rPr b="1" lang="pt-BR"/>
              <a:t>&lt;html&gt;&lt;/html&gt;.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/>
              <a:t>Podemos adicionar junto com a TEG’s linguagem declaramos o idioma principal do documento &lt;html lang="pt-br"&gt;.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8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2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2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2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"pt-br"</a:t>
            </a:r>
            <a:r>
              <a:rPr lang="pt-BR" sz="28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3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b727a5be6_0_36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HTML</a:t>
            </a:r>
            <a:endParaRPr/>
          </a:p>
        </p:txBody>
      </p:sp>
      <p:sp>
        <p:nvSpPr>
          <p:cNvPr id="354" name="Google Shape;354;g14b727a5be6_0_36"/>
          <p:cNvSpPr txBox="1"/>
          <p:nvPr>
            <p:ph idx="1" type="body"/>
          </p:nvPr>
        </p:nvSpPr>
        <p:spPr>
          <a:xfrm>
            <a:off x="890250" y="1234100"/>
            <a:ext cx="12087300" cy="743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1470" lvl="0" marL="457200" rtl="0" algn="l">
              <a:spcBef>
                <a:spcPts val="1000"/>
              </a:spcBef>
              <a:spcAft>
                <a:spcPts val="0"/>
              </a:spcAft>
              <a:buSzPts val="1620"/>
              <a:buChar char="▪"/>
            </a:pPr>
            <a:r>
              <a:rPr lang="pt-BR"/>
              <a:t>Iniciando o cabeçalho da página </a:t>
            </a:r>
            <a:r>
              <a:rPr b="1" lang="pt-BR"/>
              <a:t>&lt;head&gt;&lt;/head&gt;: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/>
              <a:t>Que é responsável pelas metas TEG’s que auxiliam na indexação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/>
              <a:t>para os motores de sites de buscas, além do título da página.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8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8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8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Consultar CEP</a:t>
            </a:r>
            <a:r>
              <a:rPr lang="pt-BR" sz="18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8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8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lang="pt-BR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pt-BR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"Olá mundo!"</a:t>
            </a:r>
            <a:r>
              <a:rPr lang="pt-BR" sz="18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8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"keywords"</a:t>
            </a:r>
            <a:r>
              <a:rPr lang="pt-BR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pt-BR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"Frameworks, HTML, CSS, JS, …"</a:t>
            </a:r>
            <a:r>
              <a:rPr lang="pt-BR" sz="18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8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&lt;!-- CSS only --&gt;</a:t>
            </a:r>
            <a:endParaRPr sz="18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8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pt-BR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pt-BR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"dist/css/bootstrap.min.css"</a:t>
            </a:r>
            <a:r>
              <a:rPr lang="pt-BR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pt-BR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pt-BR" sz="18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8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4b727a5be6_0_43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HTML</a:t>
            </a:r>
            <a:endParaRPr/>
          </a:p>
        </p:txBody>
      </p:sp>
      <p:sp>
        <p:nvSpPr>
          <p:cNvPr id="361" name="Google Shape;361;g14b727a5be6_0_43"/>
          <p:cNvSpPr txBox="1"/>
          <p:nvPr>
            <p:ph idx="1" type="body"/>
          </p:nvPr>
        </p:nvSpPr>
        <p:spPr>
          <a:xfrm>
            <a:off x="904125" y="1105500"/>
            <a:ext cx="10132500" cy="743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1469" lvl="0" marL="914400" rtl="0" algn="l">
              <a:spcBef>
                <a:spcPts val="1000"/>
              </a:spcBef>
              <a:spcAft>
                <a:spcPts val="0"/>
              </a:spcAft>
              <a:buSzPts val="1620"/>
              <a:buChar char="▪"/>
            </a:pPr>
            <a:r>
              <a:rPr lang="pt-BR"/>
              <a:t>Iniciando o corpo da página </a:t>
            </a:r>
            <a:r>
              <a:rPr b="1" lang="pt-BR"/>
              <a:t>&lt;body&gt;&lt;/body&gt;:</a:t>
            </a:r>
            <a:endParaRPr b="1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/>
              <a:t>T</a:t>
            </a:r>
            <a:r>
              <a:rPr b="1" lang="pt-BR"/>
              <a:t>udo que estiver dentro da tag será mostrado de alguma forma no conteúdo da página</a:t>
            </a:r>
            <a:r>
              <a:rPr b="1" lang="pt-BR"/>
              <a:t>.</a:t>
            </a:r>
            <a:endParaRPr b="1" sz="3100"/>
          </a:p>
          <a:p>
            <a:pPr indent="0" lvl="0" marL="91440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2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2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Olá mundo!</a:t>
            </a: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2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2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512846d918_0_86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</a:t>
            </a:r>
            <a:r>
              <a:rPr lang="pt-BR"/>
              <a:t>elementos</a:t>
            </a:r>
            <a:r>
              <a:rPr lang="pt-BR"/>
              <a:t> semânticos, </a:t>
            </a:r>
            <a:r>
              <a:rPr lang="pt-BR"/>
              <a:t>gráficos</a:t>
            </a:r>
            <a:r>
              <a:rPr lang="pt-BR"/>
              <a:t> e </a:t>
            </a:r>
            <a:r>
              <a:rPr lang="pt-BR"/>
              <a:t>multimídia</a:t>
            </a:r>
            <a:r>
              <a:rPr lang="pt-BR"/>
              <a:t> </a:t>
            </a:r>
            <a:endParaRPr/>
          </a:p>
        </p:txBody>
      </p:sp>
      <p:sp>
        <p:nvSpPr>
          <p:cNvPr id="368" name="Google Shape;368;g1512846d918_0_86"/>
          <p:cNvSpPr txBox="1"/>
          <p:nvPr>
            <p:ph idx="1" type="body"/>
          </p:nvPr>
        </p:nvSpPr>
        <p:spPr>
          <a:xfrm>
            <a:off x="1330800" y="2202026"/>
            <a:ext cx="8637600" cy="452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7505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&lt;!-- O que são Elementos Semânticos --&gt;</a:t>
            </a:r>
            <a:endParaRPr sz="7505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750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750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5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750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750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5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750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aside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750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aside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5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750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750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5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750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750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5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750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750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5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7505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&lt;!-- Elementos Gráficos --&gt;</a:t>
            </a:r>
            <a:endParaRPr sz="7505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750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svg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750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svg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5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750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750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5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7505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&lt;!-- Elementos Multimídia --&gt;</a:t>
            </a:r>
            <a:endParaRPr sz="7505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750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audio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750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audio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5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5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750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750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lang="pt-BR" sz="7505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505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567"/>
              <a:buFont typeface="Arial"/>
              <a:buNone/>
            </a:pPr>
            <a:r>
              <a:t/>
            </a:r>
            <a:endParaRPr sz="2468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512846d918_0_94"/>
          <p:cNvSpPr txBox="1"/>
          <p:nvPr>
            <p:ph type="title"/>
          </p:nvPr>
        </p:nvSpPr>
        <p:spPr>
          <a:xfrm>
            <a:off x="2311983" y="43330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Elementos Semânticos</a:t>
            </a:r>
            <a:endParaRPr/>
          </a:p>
        </p:txBody>
      </p:sp>
      <p:sp>
        <p:nvSpPr>
          <p:cNvPr id="375" name="Google Shape;375;g1512846d918_0_94"/>
          <p:cNvSpPr txBox="1"/>
          <p:nvPr>
            <p:ph idx="1" type="body"/>
          </p:nvPr>
        </p:nvSpPr>
        <p:spPr>
          <a:xfrm>
            <a:off x="2611449" y="1305616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6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&lt;!-- O que são Elementos Semânticos --&gt;</a:t>
            </a:r>
            <a:endParaRPr sz="16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pt-BR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pt-BR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lang="pt-BR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lang="pt-BR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aside</a:t>
            </a:r>
            <a:r>
              <a:rPr lang="pt-BR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aside</a:t>
            </a:r>
            <a:r>
              <a:rPr lang="pt-BR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pt-BR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pt-BR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pt-BR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pt-BR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1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6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g1512846d918_0_94"/>
          <p:cNvSpPr txBox="1"/>
          <p:nvPr>
            <p:ph idx="1" type="body"/>
          </p:nvPr>
        </p:nvSpPr>
        <p:spPr>
          <a:xfrm>
            <a:off x="1138600" y="3752375"/>
            <a:ext cx="10117800" cy="43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Um elemento semântico descreve claramente seu significado tanto para o navegador quanto para o desenvolvedor.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512846d918_0_109"/>
          <p:cNvSpPr txBox="1"/>
          <p:nvPr>
            <p:ph type="title"/>
          </p:nvPr>
        </p:nvSpPr>
        <p:spPr>
          <a:xfrm>
            <a:off x="2311983" y="43330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Elementos Semânticos</a:t>
            </a:r>
            <a:endParaRPr/>
          </a:p>
        </p:txBody>
      </p:sp>
      <p:sp>
        <p:nvSpPr>
          <p:cNvPr id="383" name="Google Shape;383;g1512846d918_0_109"/>
          <p:cNvSpPr txBox="1"/>
          <p:nvPr>
            <p:ph idx="1" type="body"/>
          </p:nvPr>
        </p:nvSpPr>
        <p:spPr>
          <a:xfrm>
            <a:off x="1199625" y="1658626"/>
            <a:ext cx="8581500" cy="46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170" lvl="0" marL="34417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O </a:t>
            </a:r>
            <a:r>
              <a:rPr b="1" lang="pt-BR"/>
              <a:t>&lt;header&gt; </a:t>
            </a:r>
            <a:r>
              <a:rPr lang="pt-BR"/>
              <a:t>elemento representa um contêiner para conteúdo introdutório ou um conjunto de links de navegação.</a:t>
            </a:r>
            <a:endParaRPr/>
          </a:p>
          <a:p>
            <a:pPr indent="-344170" lvl="0" marL="34417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O </a:t>
            </a:r>
            <a:r>
              <a:rPr b="1" lang="pt-BR"/>
              <a:t>&lt;nav&gt;</a:t>
            </a:r>
            <a:r>
              <a:rPr lang="pt-BR"/>
              <a:t> elemento define um conjunto de links de navegação.</a:t>
            </a:r>
            <a:endParaRPr/>
          </a:p>
          <a:p>
            <a:pPr indent="-332740" lvl="0" marL="34417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pt-BR"/>
              <a:t>O </a:t>
            </a:r>
            <a:r>
              <a:rPr b="1" lang="pt-BR"/>
              <a:t>&lt;section&gt; </a:t>
            </a:r>
            <a:r>
              <a:rPr lang="pt-BR"/>
              <a:t>elemento define uma seção em um documento.</a:t>
            </a:r>
            <a:br>
              <a:rPr lang="pt-BR"/>
            </a:br>
            <a:r>
              <a:rPr lang="pt-BR"/>
              <a:t>O </a:t>
            </a:r>
            <a:r>
              <a:rPr b="1" lang="pt-BR"/>
              <a:t>&lt;main&gt; </a:t>
            </a:r>
            <a:r>
              <a:rPr lang="pt-BR"/>
              <a:t>elemento define o centro, conteúdo principal.</a:t>
            </a:r>
            <a:endParaRPr/>
          </a:p>
          <a:p>
            <a:pPr indent="-332740" lvl="0" marL="34417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pt-BR"/>
              <a:t>O </a:t>
            </a:r>
            <a:r>
              <a:rPr b="1" lang="pt-BR"/>
              <a:t>&lt;footer&gt; </a:t>
            </a:r>
            <a:r>
              <a:rPr lang="pt-BR"/>
              <a:t>elemento define um rodapé para um documento ou seção.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0" y="0"/>
            <a:ext cx="12189867" cy="68552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 txBox="1"/>
          <p:nvPr>
            <p:ph type="title"/>
          </p:nvPr>
        </p:nvSpPr>
        <p:spPr>
          <a:xfrm>
            <a:off x="1976398" y="5166420"/>
            <a:ext cx="8440564" cy="1045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pt-BR" sz="4800"/>
              <a:t>FRONT-END</a:t>
            </a: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41870" y="972646"/>
            <a:ext cx="5296766" cy="2648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"/>
          <p:cNvSpPr/>
          <p:nvPr/>
        </p:nvSpPr>
        <p:spPr>
          <a:xfrm>
            <a:off x="1882966" y="888935"/>
            <a:ext cx="8613076" cy="2818547"/>
          </a:xfrm>
          <a:prstGeom prst="rect">
            <a:avLst/>
          </a:prstGeom>
          <a:noFill/>
          <a:ln cap="flat" cmpd="sng" w="9525">
            <a:solidFill>
              <a:srgbClr val="BAD8D9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512846d918_0_122"/>
          <p:cNvSpPr txBox="1"/>
          <p:nvPr>
            <p:ph type="title"/>
          </p:nvPr>
        </p:nvSpPr>
        <p:spPr>
          <a:xfrm>
            <a:off x="2311983" y="43330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Elementos Gráficos</a:t>
            </a:r>
            <a:endParaRPr/>
          </a:p>
        </p:txBody>
      </p:sp>
      <p:sp>
        <p:nvSpPr>
          <p:cNvPr id="390" name="Google Shape;390;g1512846d918_0_122"/>
          <p:cNvSpPr txBox="1"/>
          <p:nvPr>
            <p:ph idx="1" type="body"/>
          </p:nvPr>
        </p:nvSpPr>
        <p:spPr>
          <a:xfrm>
            <a:off x="2473974" y="905416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25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&lt;!-- Elementos Gráficos --&gt;</a:t>
            </a:r>
            <a:endParaRPr sz="25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2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svg</a:t>
            </a:r>
            <a:r>
              <a:rPr lang="pt-BR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2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svg</a:t>
            </a:r>
            <a:r>
              <a:rPr lang="pt-BR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5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2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pt-BR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2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pt-BR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5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g1512846d918_0_122"/>
          <p:cNvSpPr txBox="1"/>
          <p:nvPr>
            <p:ph idx="1" type="body"/>
          </p:nvPr>
        </p:nvSpPr>
        <p:spPr>
          <a:xfrm>
            <a:off x="1138600" y="3752375"/>
            <a:ext cx="10117800" cy="43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Um elemento </a:t>
            </a:r>
            <a:r>
              <a:rPr lang="pt-BR"/>
              <a:t>Gráficos</a:t>
            </a:r>
            <a:r>
              <a:rPr lang="pt-BR"/>
              <a:t> descreve</a:t>
            </a:r>
            <a:r>
              <a:rPr lang="pt-BR"/>
              <a:t> para o navegador informações de efeitos em alguns casos trabalhando diretamente com o javascript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512846d918_0_130"/>
          <p:cNvSpPr txBox="1"/>
          <p:nvPr>
            <p:ph type="title"/>
          </p:nvPr>
        </p:nvSpPr>
        <p:spPr>
          <a:xfrm>
            <a:off x="2311983" y="43330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Elementos Multimídia</a:t>
            </a:r>
            <a:endParaRPr/>
          </a:p>
        </p:txBody>
      </p:sp>
      <p:sp>
        <p:nvSpPr>
          <p:cNvPr id="398" name="Google Shape;398;g1512846d918_0_130"/>
          <p:cNvSpPr txBox="1"/>
          <p:nvPr>
            <p:ph idx="1" type="body"/>
          </p:nvPr>
        </p:nvSpPr>
        <p:spPr>
          <a:xfrm>
            <a:off x="2299299" y="1955541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24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&lt;!-- Elementos Multimídia --&gt;</a:t>
            </a:r>
            <a:endParaRPr sz="24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2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2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audio</a:t>
            </a:r>
            <a:r>
              <a:rPr lang="pt-BR" sz="2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2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audio</a:t>
            </a:r>
            <a:r>
              <a:rPr lang="pt-BR" sz="2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2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2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lang="pt-BR" sz="2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24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lang="pt-BR" sz="24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g1512846d918_0_130"/>
          <p:cNvSpPr txBox="1"/>
          <p:nvPr>
            <p:ph idx="1" type="body"/>
          </p:nvPr>
        </p:nvSpPr>
        <p:spPr>
          <a:xfrm>
            <a:off x="1138600" y="3752375"/>
            <a:ext cx="10117800" cy="43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Um elemento Gráficos descreve para o navegador informações de </a:t>
            </a:r>
            <a:r>
              <a:rPr lang="pt-BR"/>
              <a:t>mídias</a:t>
            </a:r>
            <a:r>
              <a:rPr lang="pt-BR"/>
              <a:t> digitais como </a:t>
            </a:r>
            <a:r>
              <a:rPr lang="pt-BR"/>
              <a:t>vídeos</a:t>
            </a:r>
            <a:r>
              <a:rPr lang="pt-BR"/>
              <a:t> e </a:t>
            </a:r>
            <a:r>
              <a:rPr lang="pt-BR"/>
              <a:t>músicas.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4b727a5be6_0_53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CSS</a:t>
            </a:r>
            <a:endParaRPr/>
          </a:p>
        </p:txBody>
      </p:sp>
      <p:sp>
        <p:nvSpPr>
          <p:cNvPr id="406" name="Google Shape;406;g14b727a5be6_0_53"/>
          <p:cNvSpPr txBox="1"/>
          <p:nvPr>
            <p:ph idx="1" type="body"/>
          </p:nvPr>
        </p:nvSpPr>
        <p:spPr>
          <a:xfrm>
            <a:off x="1180900" y="2290800"/>
            <a:ext cx="10117800" cy="43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É responsável por estilizar elementos escritos em uma linguagem de marcação como HTML.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4b727a5be6_0_61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CSS</a:t>
            </a:r>
            <a:endParaRPr/>
          </a:p>
        </p:txBody>
      </p:sp>
      <p:sp>
        <p:nvSpPr>
          <p:cNvPr id="413" name="Google Shape;413;g14b727a5be6_0_61"/>
          <p:cNvSpPr txBox="1"/>
          <p:nvPr>
            <p:ph idx="1" type="body"/>
          </p:nvPr>
        </p:nvSpPr>
        <p:spPr>
          <a:xfrm>
            <a:off x="1180900" y="2290800"/>
            <a:ext cx="10117800" cy="43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Existem três formas para incluir o código </a:t>
            </a:r>
            <a:r>
              <a:rPr b="1" lang="pt-BR"/>
              <a:t>CSS </a:t>
            </a:r>
            <a:r>
              <a:rPr lang="pt-BR"/>
              <a:t>em seu projeto I</a:t>
            </a:r>
            <a:r>
              <a:rPr lang="pt-BR"/>
              <a:t>nline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rPr lang="pt-BR"/>
              <a:t>A primeira forma de aplicar </a:t>
            </a:r>
            <a:r>
              <a:rPr b="1" lang="pt-BR"/>
              <a:t>CSS </a:t>
            </a:r>
            <a:r>
              <a:rPr lang="pt-BR"/>
              <a:t>a uma página é utilizando o atributo style em elementos do HTML: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4b727a5be6_0_69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Formas de adicionar</a:t>
            </a:r>
            <a:r>
              <a:rPr lang="pt-BR"/>
              <a:t> CSS</a:t>
            </a:r>
            <a:endParaRPr/>
          </a:p>
        </p:txBody>
      </p:sp>
      <p:sp>
        <p:nvSpPr>
          <p:cNvPr id="420" name="Google Shape;420;g14b727a5be6_0_69"/>
          <p:cNvSpPr txBox="1"/>
          <p:nvPr>
            <p:ph idx="1" type="body"/>
          </p:nvPr>
        </p:nvSpPr>
        <p:spPr>
          <a:xfrm>
            <a:off x="1180900" y="2290800"/>
            <a:ext cx="10117800" cy="43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A primeira forma de aplicar CSS a uma página é utilizando o atributo style em elementos do HTML: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2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pt-BR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2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pt-BR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1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pt-BR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Adicionando direto da TAG's HTML </a:t>
            </a: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2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3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4b727a5be6_0_78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Formas de adicionar CSS</a:t>
            </a:r>
            <a:endParaRPr/>
          </a:p>
        </p:txBody>
      </p:sp>
      <p:sp>
        <p:nvSpPr>
          <p:cNvPr id="427" name="Google Shape;427;g14b727a5be6_0_78"/>
          <p:cNvSpPr txBox="1"/>
          <p:nvPr>
            <p:ph idx="1" type="body"/>
          </p:nvPr>
        </p:nvSpPr>
        <p:spPr>
          <a:xfrm>
            <a:off x="1180900" y="2290800"/>
            <a:ext cx="10117800" cy="43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A segunda forma é utilizar a tag style dentro do head da página HTML: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3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2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23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3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3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2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pt-BR" sz="2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2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"text/css"</a:t>
            </a:r>
            <a:r>
              <a:rPr lang="pt-BR" sz="23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3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23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2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pt-BR" sz="2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pt-BR" sz="2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pt-BR" sz="2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2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3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2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pt-BR" sz="23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3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2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23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3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4b727a5be6_0_86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Formas de adicionar CSS</a:t>
            </a:r>
            <a:endParaRPr/>
          </a:p>
        </p:txBody>
      </p:sp>
      <p:sp>
        <p:nvSpPr>
          <p:cNvPr id="434" name="Google Shape;434;g14b727a5be6_0_86"/>
          <p:cNvSpPr txBox="1"/>
          <p:nvPr>
            <p:ph idx="1" type="body"/>
          </p:nvPr>
        </p:nvSpPr>
        <p:spPr>
          <a:xfrm>
            <a:off x="1180900" y="2290800"/>
            <a:ext cx="10117800" cy="43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E a última - porém a mais utilizada - maneira de aplicar CSS é criar um ou mais arquivos com extensão </a:t>
            </a:r>
            <a:r>
              <a:rPr b="1" lang="pt-BR"/>
              <a:t>.css</a:t>
            </a:r>
            <a:r>
              <a:rPr lang="pt-BR"/>
              <a:t> e incluí-los na estrutura </a:t>
            </a:r>
            <a:r>
              <a:rPr b="1" lang="pt-BR"/>
              <a:t>head </a:t>
            </a:r>
            <a:r>
              <a:rPr lang="pt-BR"/>
              <a:t>do </a:t>
            </a:r>
            <a:r>
              <a:rPr b="1" lang="pt-BR"/>
              <a:t>HTML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pt-BR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pt-BR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pt-BR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"text/css"</a:t>
            </a:r>
            <a:r>
              <a:rPr lang="pt-BR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pt-BR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"meu.css"</a:t>
            </a:r>
            <a:r>
              <a:rPr lang="pt-BR" sz="1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pt-BR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pt-BR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pt-BR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"text/css"</a:t>
            </a:r>
            <a:r>
              <a:rPr lang="pt-BR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pt-BR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"styles.css"</a:t>
            </a:r>
            <a:r>
              <a:rPr lang="pt-BR" sz="1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9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520303d4ac_0_25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Formas de </a:t>
            </a:r>
            <a:r>
              <a:rPr lang="pt-BR"/>
              <a:t>estilizar </a:t>
            </a:r>
            <a:r>
              <a:rPr lang="pt-BR"/>
              <a:t>os componentes no CSS</a:t>
            </a:r>
            <a:endParaRPr/>
          </a:p>
        </p:txBody>
      </p:sp>
      <p:sp>
        <p:nvSpPr>
          <p:cNvPr id="441" name="Google Shape;441;g1520303d4ac_0_25"/>
          <p:cNvSpPr txBox="1"/>
          <p:nvPr>
            <p:ph idx="1" type="body"/>
          </p:nvPr>
        </p:nvSpPr>
        <p:spPr>
          <a:xfrm>
            <a:off x="1333300" y="2290800"/>
            <a:ext cx="10117800" cy="43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Por classe</a:t>
            </a:r>
            <a:endParaRPr sz="1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2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1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.container</a:t>
            </a:r>
            <a:r>
              <a:rPr lang="pt-BR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2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2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1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"container"</a:t>
            </a: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2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520303d4ac_0_33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Formas de estilizar os componentes no CSS</a:t>
            </a:r>
            <a:endParaRPr/>
          </a:p>
        </p:txBody>
      </p:sp>
      <p:sp>
        <p:nvSpPr>
          <p:cNvPr id="448" name="Google Shape;448;g1520303d4ac_0_33"/>
          <p:cNvSpPr txBox="1"/>
          <p:nvPr>
            <p:ph idx="1" type="body"/>
          </p:nvPr>
        </p:nvSpPr>
        <p:spPr>
          <a:xfrm>
            <a:off x="1180900" y="2290800"/>
            <a:ext cx="10117800" cy="43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Por </a:t>
            </a:r>
            <a:r>
              <a:rPr lang="pt-BR"/>
              <a:t>Identificadores</a:t>
            </a:r>
            <a:endParaRPr sz="1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2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1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#form1</a:t>
            </a:r>
            <a:r>
              <a:rPr lang="pt-BR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2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2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pt-BR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1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"form1"</a:t>
            </a: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2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2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pt-BR" sz="2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520303d4ac_0_40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Formas de estilizar os componentes no CSS</a:t>
            </a:r>
            <a:endParaRPr/>
          </a:p>
        </p:txBody>
      </p:sp>
      <p:sp>
        <p:nvSpPr>
          <p:cNvPr id="455" name="Google Shape;455;g1520303d4ac_0_40"/>
          <p:cNvSpPr txBox="1"/>
          <p:nvPr>
            <p:ph idx="1" type="body"/>
          </p:nvPr>
        </p:nvSpPr>
        <p:spPr>
          <a:xfrm>
            <a:off x="1180900" y="2290800"/>
            <a:ext cx="10117800" cy="43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Por Tags</a:t>
            </a:r>
            <a:endParaRPr sz="1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3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pt-BR" sz="3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3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3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3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endParaRPr sz="3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3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pt-BR" sz="3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3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3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3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3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pt-BR" sz="3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3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3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3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0" y="0"/>
            <a:ext cx="12189867" cy="68552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"/>
          <p:cNvSpPr txBox="1"/>
          <p:nvPr>
            <p:ph type="title"/>
          </p:nvPr>
        </p:nvSpPr>
        <p:spPr>
          <a:xfrm>
            <a:off x="1974254" y="5166421"/>
            <a:ext cx="8445357" cy="883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pt-BR" sz="4800"/>
              <a:t>FRONT-END x BACK-END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186" name="Google Shape;186;p4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Aplicativo&#10;&#10;Descrição gerada automaticamente" id="187" name="Google Shape;187;p4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1" l="0" r="2" t="5889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4"/>
          <p:cNvSpPr/>
          <p:nvPr/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520303d4ac_0_47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Formas de estilizar os componentes no CSS</a:t>
            </a:r>
            <a:endParaRPr/>
          </a:p>
        </p:txBody>
      </p:sp>
      <p:sp>
        <p:nvSpPr>
          <p:cNvPr id="462" name="Google Shape;462;g1520303d4ac_0_47"/>
          <p:cNvSpPr txBox="1"/>
          <p:nvPr>
            <p:ph idx="1" type="body"/>
          </p:nvPr>
        </p:nvSpPr>
        <p:spPr>
          <a:xfrm>
            <a:off x="1180900" y="2290800"/>
            <a:ext cx="10117800" cy="43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Por Atributos</a:t>
            </a:r>
            <a:endParaRPr sz="19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2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pt-BR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5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5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2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25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data-lang</a:t>
            </a:r>
            <a:r>
              <a:rPr lang="pt-BR" sz="2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5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"teste"</a:t>
            </a:r>
            <a:r>
              <a:rPr lang="pt-BR" sz="2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{}</a:t>
            </a:r>
            <a:endParaRPr sz="2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2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pt-BR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5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2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2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5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data-lang</a:t>
            </a:r>
            <a:r>
              <a:rPr lang="pt-BR" sz="2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5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"teste"</a:t>
            </a:r>
            <a:r>
              <a:rPr lang="pt-BR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 sz="2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2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5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512846d918_0_44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FRAMEWORKS CSS</a:t>
            </a:r>
            <a:endParaRPr/>
          </a:p>
        </p:txBody>
      </p:sp>
      <p:sp>
        <p:nvSpPr>
          <p:cNvPr id="469" name="Google Shape;469;g1512846d918_0_44"/>
          <p:cNvSpPr txBox="1"/>
          <p:nvPr>
            <p:ph idx="1" type="body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g1512846d918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800" y="27194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g1512846d918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925" y="2875538"/>
            <a:ext cx="2307008" cy="1830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g1512846d918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6050" y="271946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1512846d918_0_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4950" y="2561500"/>
            <a:ext cx="2459075" cy="24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512846d918_0_54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FRAMEWORKS CSS</a:t>
            </a:r>
            <a:endParaRPr/>
          </a:p>
        </p:txBody>
      </p:sp>
      <p:sp>
        <p:nvSpPr>
          <p:cNvPr id="480" name="Google Shape;480;g1512846d918_0_54"/>
          <p:cNvSpPr txBox="1"/>
          <p:nvPr>
            <p:ph idx="1" type="body"/>
          </p:nvPr>
        </p:nvSpPr>
        <p:spPr>
          <a:xfrm>
            <a:off x="1199624" y="1430091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tailwindcss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Bootstrap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Materialize CSS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Semantic UI </a:t>
            </a:r>
            <a:endParaRPr/>
          </a:p>
        </p:txBody>
      </p:sp>
      <p:sp>
        <p:nvSpPr>
          <p:cNvPr id="481" name="Google Shape;481;g1512846d918_0_54"/>
          <p:cNvSpPr txBox="1"/>
          <p:nvPr>
            <p:ph idx="1" type="body"/>
          </p:nvPr>
        </p:nvSpPr>
        <p:spPr>
          <a:xfrm>
            <a:off x="5088399" y="4471141"/>
            <a:ext cx="7796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pesquisados no </a:t>
            </a:r>
            <a:r>
              <a:rPr lang="pt-BR" sz="3400" u="sng">
                <a:solidFill>
                  <a:schemeClr val="hlink"/>
                </a:solidFill>
                <a:hlinkClick r:id="rId7"/>
              </a:rPr>
              <a:t>stackoverflow</a:t>
            </a:r>
            <a:r>
              <a:rPr lang="pt-BR" sz="3400"/>
              <a:t> </a:t>
            </a:r>
            <a:endParaRPr/>
          </a:p>
        </p:txBody>
      </p:sp>
      <p:pic>
        <p:nvPicPr>
          <p:cNvPr id="482" name="Google Shape;482;g1512846d918_0_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17800" y="1289799"/>
            <a:ext cx="7375775" cy="49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e6b5696b6b_0_9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FRAMEWORK de Estilo</a:t>
            </a:r>
            <a:endParaRPr/>
          </a:p>
        </p:txBody>
      </p:sp>
      <p:sp>
        <p:nvSpPr>
          <p:cNvPr id="489" name="Google Shape;489;g1e6b5696b6b_0_9"/>
          <p:cNvSpPr txBox="1"/>
          <p:nvPr>
            <p:ph idx="1" type="body"/>
          </p:nvPr>
        </p:nvSpPr>
        <p:spPr>
          <a:xfrm>
            <a:off x="1045200" y="1543075"/>
            <a:ext cx="10101600" cy="545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400"/>
              <a:t>Vantagens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/>
              <a:t>Fácil de usar: </a:t>
            </a:r>
            <a:r>
              <a:rPr lang="pt-BR"/>
              <a:t>qualquer pessoa com conhecimento básico de HTML e CSS pode começar a usar.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Recursos responsivos: o CSS responsivo da ferramenta se ajusta a telefones, tablets e desktops.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/>
              <a:t>Abordagem mobile-first: </a:t>
            </a:r>
            <a:r>
              <a:rPr lang="pt-BR"/>
              <a:t>Os estilos </a:t>
            </a:r>
            <a:r>
              <a:rPr b="1" lang="pt-BR" sz="2100"/>
              <a:t>mobile-first </a:t>
            </a:r>
            <a:r>
              <a:rPr lang="pt-BR"/>
              <a:t>fazem parte da estrutura central.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/>
              <a:t>Compatibilidade do navegador: </a:t>
            </a:r>
            <a:r>
              <a:rPr lang="pt-BR"/>
              <a:t>As ferramentas é compatível com todos os navegadores modernos (Chrome, Firefox, Edge, Safari e Opera). Observe que se você precisar de suporte para IE11 e versões anteriores, deverá usar BS4 ou BS3.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e6b5696b6b_0_31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FRAMEWORK de Estilo</a:t>
            </a:r>
            <a:endParaRPr/>
          </a:p>
        </p:txBody>
      </p:sp>
      <p:sp>
        <p:nvSpPr>
          <p:cNvPr id="496" name="Google Shape;496;g1e6b5696b6b_0_31"/>
          <p:cNvSpPr txBox="1"/>
          <p:nvPr>
            <p:ph idx="1" type="body"/>
          </p:nvPr>
        </p:nvSpPr>
        <p:spPr>
          <a:xfrm>
            <a:off x="1045200" y="1543075"/>
            <a:ext cx="10101600" cy="545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400"/>
              <a:t>Vantagens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/>
              <a:t>"Mobile-first" </a:t>
            </a:r>
            <a:r>
              <a:rPr lang="pt-BR"/>
              <a:t>é uma abordagem de design e desenvolvimento web que prioriza a criação de uma experiência de usuário otimizada para dispositivos móveis antes de adaptá-la para telas maiores, como desktops ou tablets. Essa abordagem reconhece a importância crescente dos dispositivos móveis no acesso à internet e busca atender às necessidades dos usuários móveis como uma prioridade.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512846d918_0_68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Bootstrap 5 Primeiros passos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FRAMEWORK de Estilo</a:t>
            </a:r>
            <a:endParaRPr/>
          </a:p>
        </p:txBody>
      </p:sp>
      <p:sp>
        <p:nvSpPr>
          <p:cNvPr id="503" name="Google Shape;503;g1512846d918_0_68"/>
          <p:cNvSpPr txBox="1"/>
          <p:nvPr>
            <p:ph idx="1" type="body"/>
          </p:nvPr>
        </p:nvSpPr>
        <p:spPr>
          <a:xfrm>
            <a:off x="865825" y="1515500"/>
            <a:ext cx="10101600" cy="545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O que é Bootstrap?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Bootstrap é uma estrutura front-end gratuita para desenvolvimento web mais rápido e fácil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Bootstrap inclui modelos de design baseados em HTML e CSS para tipografia, formulários, botões, tabelas, navegação, modais, carrosséis de imagens e muitos outros, bem como plug-ins JavaScript opcionais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Bootstrap também oferece a capacidade de criar facilmente designs responsivos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e6b5696b6b_0_37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Bootstrap 5 Primeiros passos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FRAMEWORK de Estilo</a:t>
            </a:r>
            <a:endParaRPr/>
          </a:p>
        </p:txBody>
      </p:sp>
      <p:sp>
        <p:nvSpPr>
          <p:cNvPr id="510" name="Google Shape;510;g1e6b5696b6b_0_37"/>
          <p:cNvSpPr txBox="1"/>
          <p:nvPr>
            <p:ph idx="1" type="body"/>
          </p:nvPr>
        </p:nvSpPr>
        <p:spPr>
          <a:xfrm>
            <a:off x="865825" y="1515500"/>
            <a:ext cx="10101600" cy="545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100"/>
              <a:t> Inicialização 5 CDN</a:t>
            </a:r>
            <a:endParaRPr b="1" sz="21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Se você não quiser baixar e hospedar o Bootstrap 5, poderá incluí-lo a partir de uma CDN (Content Delivery Network).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jsDelivr fornece suporte CDN para CSS e JavaScript do Bootstrap: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511" name="Google Shape;511;g1e6b5696b6b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938" y="4747675"/>
            <a:ext cx="110585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e6b5696b6b_0_46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FRAMEWORK de Estilo</a:t>
            </a:r>
            <a:endParaRPr/>
          </a:p>
        </p:txBody>
      </p:sp>
      <p:sp>
        <p:nvSpPr>
          <p:cNvPr id="518" name="Google Shape;518;g1e6b5696b6b_0_46"/>
          <p:cNvSpPr txBox="1"/>
          <p:nvPr>
            <p:ph idx="1" type="body"/>
          </p:nvPr>
        </p:nvSpPr>
        <p:spPr>
          <a:xfrm>
            <a:off x="1252200" y="1885350"/>
            <a:ext cx="10101600" cy="545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Uma vantagem de usar o CDN: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Muitos usuários já baixaram o Framework/Ferramenta do jsDelivr ao visitar outro site. Como resultado, ele será carregado do cache quando eles visitarem seu site, o que leva a um carregamento mais rápido. Além disso, a maioria dos CDNs garantirá que, assim que um usuário solicitar um arquivo, ele será servido no servidor mais próximo, o que também leva a um tempo de carregamento mais rápido.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e6b5696b6b_0_0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DO DESENVOLVIMENTO DE UM FRAMEWORK </a:t>
            </a:r>
            <a:endParaRPr/>
          </a:p>
        </p:txBody>
      </p:sp>
      <p:sp>
        <p:nvSpPr>
          <p:cNvPr id="525" name="Google Shape;525;g1e6b5696b6b_0_0"/>
          <p:cNvSpPr txBox="1"/>
          <p:nvPr>
            <p:ph idx="1" type="body"/>
          </p:nvPr>
        </p:nvSpPr>
        <p:spPr>
          <a:xfrm>
            <a:off x="988250" y="1474100"/>
            <a:ext cx="10101600" cy="545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400"/>
              <a:t>DOM</a:t>
            </a:r>
            <a:r>
              <a:rPr lang="pt-BR"/>
              <a:t>: (Document Object Model) é a representação de dados dos objetos que compõem a estrutura e o conteúdo de um documento na Web.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400"/>
              <a:t>Estrutura de Dados</a:t>
            </a:r>
            <a:r>
              <a:rPr b="1" lang="pt-BR"/>
              <a:t>:</a:t>
            </a:r>
            <a:r>
              <a:rPr lang="pt-BR"/>
              <a:t> A forma como os dados serão agrupados e organizados depende muito de como serão utilizados e processados, levando-se em consideração, por exemplo, a eficiência para buscas, o volume dos dados trabalhados, a complexidade da implementação e a forma como os dados se relacionam.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rPr b="1" lang="pt-BR" sz="2300"/>
              <a:t>Assincronismo</a:t>
            </a:r>
            <a:r>
              <a:rPr b="1" lang="pt-BR"/>
              <a:t>: </a:t>
            </a:r>
            <a:r>
              <a:rPr lang="pt-BR"/>
              <a:t>Chamadas e eventos que devem ser processados e arquivados pelo serviço solicitado.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32bf2c803_0_1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pt-BR"/>
              <a:t>REQUISITOS DE UM FRAMEWORK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/>
              <a:t>DOM</a:t>
            </a:r>
            <a:r>
              <a:rPr lang="pt-BR"/>
              <a:t>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1532bf2c803_0_1"/>
          <p:cNvSpPr txBox="1"/>
          <p:nvPr>
            <p:ph idx="1" type="body"/>
          </p:nvPr>
        </p:nvSpPr>
        <p:spPr>
          <a:xfrm>
            <a:off x="1349800" y="2166475"/>
            <a:ext cx="8898300" cy="43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/>
              <a:t>O que é o DOM HTML?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HTML DOM é um modelo de objeto padrão e uma interface de programação para HTML. Ele define: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/>
              <a:t>Os elementos HTML como objetos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/>
              <a:t>As propriedades de todos os elementos HTML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/>
              <a:t>Os métodos para acessar todos os elementos HTML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/>
              <a:t>Os eventos para todos os elementos 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Em outras palavras: O HTML DOM é um padrão de como obter, alterar, adicionar ou excluir elementos HTML.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b3cb29870_0_0"/>
          <p:cNvSpPr txBox="1"/>
          <p:nvPr/>
        </p:nvSpPr>
        <p:spPr>
          <a:xfrm>
            <a:off x="1262232" y="1800835"/>
            <a:ext cx="43251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170" lvl="0" marL="34417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pt-BR" sz="2000">
                <a:solidFill>
                  <a:schemeClr val="lt1"/>
                </a:solidFill>
              </a:rPr>
              <a:t>A parte visual de um site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170" lvl="0" marL="34417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pt-BR" sz="2000">
                <a:solidFill>
                  <a:schemeClr val="lt1"/>
                </a:solidFill>
              </a:rPr>
              <a:t>Responsável por desenvolver por meio do código uma interface gráfica</a:t>
            </a:r>
            <a:endParaRPr/>
          </a:p>
          <a:p>
            <a:pPr indent="-344170" lvl="0" marL="34417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pt-BR" sz="2000">
                <a:solidFill>
                  <a:schemeClr val="lt1"/>
                </a:solidFill>
              </a:rPr>
              <a:t>Criação de interfaces amigáveis e acessíveis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4b3cb29870_0_0"/>
          <p:cNvSpPr txBox="1"/>
          <p:nvPr/>
        </p:nvSpPr>
        <p:spPr>
          <a:xfrm>
            <a:off x="6463184" y="1658886"/>
            <a:ext cx="43251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170" lvl="0" marL="34417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pt-BR" sz="2000">
                <a:solidFill>
                  <a:schemeClr val="lt1"/>
                </a:solidFill>
              </a:rPr>
              <a:t>Aquilo que tem por trás de uma aplicação</a:t>
            </a:r>
            <a:endParaRPr sz="2000">
              <a:solidFill>
                <a:schemeClr val="lt1"/>
              </a:solidFill>
            </a:endParaRPr>
          </a:p>
          <a:p>
            <a:pPr indent="-356870" lvl="0" marL="34417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</a:pPr>
            <a:r>
              <a:rPr lang="pt-BR" sz="2000">
                <a:solidFill>
                  <a:schemeClr val="lt1"/>
                </a:solidFill>
              </a:rPr>
              <a:t>Aplicando as devidas regras de negócio</a:t>
            </a:r>
            <a:endParaRPr sz="2000">
              <a:solidFill>
                <a:schemeClr val="lt1"/>
              </a:solidFill>
            </a:endParaRPr>
          </a:p>
          <a:p>
            <a:pPr indent="-356870" lvl="0" marL="34417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</a:pPr>
            <a:r>
              <a:rPr lang="pt-BR" sz="2000">
                <a:solidFill>
                  <a:schemeClr val="lt1"/>
                </a:solidFill>
              </a:rPr>
              <a:t>Armazena informações e se comunica com os bancos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95" name="Google Shape;195;g14b3cb29870_0_0"/>
          <p:cNvSpPr txBox="1"/>
          <p:nvPr>
            <p:ph type="title"/>
          </p:nvPr>
        </p:nvSpPr>
        <p:spPr>
          <a:xfrm>
            <a:off x="1262229" y="575696"/>
            <a:ext cx="84453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pt-BR" sz="4800"/>
              <a:t>FRONT-END      x      BACK-END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550615addf_0_2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DE UM FRAMEWORK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Estrutura de Dados</a:t>
            </a:r>
            <a:r>
              <a:rPr lang="pt-BR"/>
              <a:t> </a:t>
            </a:r>
            <a:endParaRPr/>
          </a:p>
        </p:txBody>
      </p:sp>
      <p:sp>
        <p:nvSpPr>
          <p:cNvPr id="539" name="Google Shape;539;g1550615addf_0_2"/>
          <p:cNvSpPr txBox="1"/>
          <p:nvPr>
            <p:ph idx="1" type="body"/>
          </p:nvPr>
        </p:nvSpPr>
        <p:spPr>
          <a:xfrm>
            <a:off x="1349800" y="2166475"/>
            <a:ext cx="8898300" cy="43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2400"/>
              <a:t>O que é Estrutura de Dados?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Uma estrutura de dados pode ser dividida em dois pilares fundamentais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dados e estrutura</a:t>
            </a:r>
            <a:r>
              <a:rPr b="1" lang="pt-BR" sz="2400"/>
              <a:t>.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2400"/>
              <a:t>Dados: 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Elemento que possui valor agregado e que pode ser utilizado para solucionar problemas computacionais.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Os dados possuem tipos específicos.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2400"/>
              <a:t>Estrutura: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Elemento estrutural que é responsável por carregar as informações dentro de uma estrutura de software.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550615addf_0_15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pt-BR"/>
              <a:t>REQUISITOS DE UM FRAMEWORK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/>
              <a:t>Assincronismo</a:t>
            </a:r>
            <a:r>
              <a:rPr lang="pt-BR"/>
              <a:t>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1550615addf_0_15"/>
          <p:cNvSpPr txBox="1"/>
          <p:nvPr>
            <p:ph idx="1" type="body"/>
          </p:nvPr>
        </p:nvSpPr>
        <p:spPr>
          <a:xfrm>
            <a:off x="1475100" y="2656350"/>
            <a:ext cx="8898300" cy="436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300"/>
              <a:t>Assincronismo</a:t>
            </a:r>
            <a:r>
              <a:rPr b="1" lang="pt-BR"/>
              <a:t>: </a:t>
            </a:r>
            <a:r>
              <a:rPr lang="pt-BR"/>
              <a:t>Linguagem de programação assíncrona como JavaScript.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pt-BR"/>
              <a:t>O que isso significa é que, ao executar o código JavaScript, o fluxo de execução continuará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pt-BR"/>
              <a:t>apesar de encontrar situações em que ele não retornará um resultado imediatamente.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pt-BR"/>
              <a:t>Por exemplo, quando solicitamos informações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pt-BR"/>
              <a:t>de um servidor, a resposta pode demorar um pouco.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pt-BR"/>
              <a:t>No entanto, o fluxo continuará com as outras tarefas no código.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512846d918_0_74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DE APLICAÇÃO </a:t>
            </a:r>
            <a:endParaRPr/>
          </a:p>
        </p:txBody>
      </p:sp>
      <p:sp>
        <p:nvSpPr>
          <p:cNvPr id="553" name="Google Shape;553;g1512846d918_0_74"/>
          <p:cNvSpPr txBox="1"/>
          <p:nvPr>
            <p:ph idx="1" type="body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especificação de requisitos de software é a etapa do desenvolvimento que determina o sucesso de um software.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rPr lang="pt-BR"/>
              <a:t>É o que define os objetivos e funções que um software precisa executar, bem como as que ele não pode ter (restrições).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5547f90081_0_7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DE APLICAÇÃO </a:t>
            </a:r>
            <a:endParaRPr/>
          </a:p>
        </p:txBody>
      </p:sp>
      <p:sp>
        <p:nvSpPr>
          <p:cNvPr id="560" name="Google Shape;560;g15547f90081_0_7"/>
          <p:cNvSpPr txBox="1"/>
          <p:nvPr>
            <p:ph idx="1" type="body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Ela faz parte de um processo que possui quatro fases: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1470" lvl="0" marL="457200" rtl="0" algn="l">
              <a:spcBef>
                <a:spcPts val="1000"/>
              </a:spcBef>
              <a:spcAft>
                <a:spcPts val="0"/>
              </a:spcAft>
              <a:buSzPts val="1620"/>
              <a:buChar char="▪"/>
            </a:pPr>
            <a:r>
              <a:rPr lang="pt-BR"/>
              <a:t>Estudo de viabilidade do software;</a:t>
            </a:r>
            <a:endParaRPr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pt-BR"/>
              <a:t>Verificação da exigência;</a:t>
            </a:r>
            <a:endParaRPr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pt-BR"/>
              <a:t>Especificação dos requisitos de software;</a:t>
            </a:r>
            <a:endParaRPr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lang="pt-BR"/>
              <a:t>Validação dos requisitos de software.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5547f90081_0_20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DE APLICAÇÃO </a:t>
            </a:r>
            <a:endParaRPr/>
          </a:p>
        </p:txBody>
      </p:sp>
      <p:sp>
        <p:nvSpPr>
          <p:cNvPr id="567" name="Google Shape;567;g15547f90081_0_20"/>
          <p:cNvSpPr txBox="1"/>
          <p:nvPr>
            <p:ph idx="1" type="body"/>
          </p:nvPr>
        </p:nvSpPr>
        <p:spPr>
          <a:xfrm>
            <a:off x="1668574" y="2109066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5200"/>
              <a:t>A importância da especificação de requisitos de software</a:t>
            </a:r>
            <a:endParaRPr sz="5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5200"/>
              <a:t>A etapa de especificação de requisitos de software exige a descrição do passo a passo do que irá ocorrer a cada ação do usuário.</a:t>
            </a:r>
            <a:endParaRPr sz="5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5200"/>
              <a:t>Dessa forma, o desenvolvimento será mais assertivo e o resultado estará alinhado com as expectativas do cliente. </a:t>
            </a:r>
            <a:endParaRPr sz="5200"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5547f90081_0_28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DE APLICAÇÃO </a:t>
            </a:r>
            <a:endParaRPr/>
          </a:p>
        </p:txBody>
      </p:sp>
      <p:sp>
        <p:nvSpPr>
          <p:cNvPr id="574" name="Google Shape;574;g15547f90081_0_28"/>
          <p:cNvSpPr txBox="1"/>
          <p:nvPr>
            <p:ph idx="1" type="body"/>
          </p:nvPr>
        </p:nvSpPr>
        <p:spPr>
          <a:xfrm>
            <a:off x="1668574" y="2109066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5200"/>
              <a:t>Uma falha nos requisitos básicos do software pode colocar o processo todo a perder e gerar problemas como:</a:t>
            </a:r>
            <a:endParaRPr sz="5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▪"/>
            </a:pPr>
            <a:r>
              <a:rPr lang="pt-BR" sz="5200"/>
              <a:t>Difícil usabilidade;</a:t>
            </a: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 sz="5200"/>
              <a:t>Erros na execução;</a:t>
            </a: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 sz="5200"/>
              <a:t>Desorganização; </a:t>
            </a: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 sz="5200"/>
              <a:t>Requisitos desnecessários;</a:t>
            </a: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 sz="5200"/>
              <a:t>Falta de funções importantes;</a:t>
            </a: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 sz="5200"/>
              <a:t>Perda de tempo no desenvolvimento.</a:t>
            </a:r>
            <a:endParaRPr sz="5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5200"/>
              <a:t>Toda essa situação pode gerar frustração por parte do cliente e dos desenvolvedores. É possível que o orçamento tenha que ser revisto e o prazo de entrega fique prejudicado. Sendo assim, quanto mais coesa e clara for a especificação de requisitos de software, melhor para o sucesso desse sistema! </a:t>
            </a:r>
            <a:endParaRPr sz="5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88d762d9de_0_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Desafio do layout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80" name="Google Shape;580;g288d762d9de_0_6"/>
          <p:cNvSpPr txBox="1"/>
          <p:nvPr>
            <p:ph idx="1" type="body"/>
          </p:nvPr>
        </p:nvSpPr>
        <p:spPr>
          <a:xfrm>
            <a:off x="1437825" y="1881625"/>
            <a:ext cx="10338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6096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Objetivo: É desenvolver o layout conforme apresentado até do dia 13/10.</a:t>
            </a:r>
            <a:endParaRPr>
              <a:solidFill>
                <a:schemeClr val="dk1"/>
              </a:solidFill>
            </a:endParaRPr>
          </a:p>
          <a:p>
            <a:pPr indent="6096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Enviar para o e-mail franciscowallison@gmail.com</a:t>
            </a:r>
            <a:endParaRPr>
              <a:solidFill>
                <a:schemeClr val="dk1"/>
              </a:solidFill>
            </a:endParaRPr>
          </a:p>
          <a:p>
            <a:pPr indent="6096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Com NOME e MATRÍCULA</a:t>
            </a:r>
            <a:endParaRPr>
              <a:solidFill>
                <a:schemeClr val="dk1"/>
              </a:solidFill>
            </a:endParaRPr>
          </a:p>
          <a:p>
            <a:pPr indent="6096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81" name="Google Shape;581;g288d762d9d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050" y="3621450"/>
            <a:ext cx="4178901" cy="442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88d762d9de_0_6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Desafio do layout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587" name="Google Shape;587;g288d762d9de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525" y="-172425"/>
            <a:ext cx="6804950" cy="72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512846d918_0_80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APLICAÇÃO </a:t>
            </a:r>
            <a:endParaRPr/>
          </a:p>
        </p:txBody>
      </p:sp>
      <p:sp>
        <p:nvSpPr>
          <p:cNvPr id="594" name="Google Shape;594;g1512846d918_0_80"/>
          <p:cNvSpPr txBox="1"/>
          <p:nvPr>
            <p:ph idx="1" type="body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Iremos </a:t>
            </a:r>
            <a:r>
              <a:rPr lang="pt-BR"/>
              <a:t>desenvolver uma</a:t>
            </a:r>
            <a:r>
              <a:rPr lang="pt-BR"/>
              <a:t> aplicação web.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Definir os requisitos.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rPr lang="pt-BR"/>
              <a:t>E os </a:t>
            </a:r>
            <a:r>
              <a:rPr lang="pt-BR"/>
              <a:t>entregáveis.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fef22170c0_0_0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INTEGRAÇÃO BACK-END E FRONT-END</a:t>
            </a:r>
            <a:endParaRPr/>
          </a:p>
        </p:txBody>
      </p:sp>
      <p:sp>
        <p:nvSpPr>
          <p:cNvPr id="601" name="Google Shape;601;gfef22170c0_0_0"/>
          <p:cNvSpPr txBox="1"/>
          <p:nvPr>
            <p:ph idx="1" type="body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SPA -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Single Page Applications (SPA) são aplicações cuja funcionalidade está concentrada em uma única página. Ao invés de recarregar toda a página ou redirecionar o usuário para uma página nova, apenas o conteúdo principal é atualizado de forma assíncrona, mantendo toda a estrutura da página estática.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REST -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pt-BR"/>
              <a:t>A Representational State Transfer (REST), em português Transferência de Estado Representacional, é uma abstração da arquitetura da World Wide Web, mais precisamente, é um estilo arquitetural que consiste de um conjunto coordenado de restrições arquiteturais aplicadas a componentes, conectores e elementos de dados dentro de um sistema de hipermídia distribuído.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14b05fa652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4b05fa6525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4b05fa6525_0_0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4b05fa6525_0_0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4b05fa6525_0_0"/>
          <p:cNvSpPr/>
          <p:nvPr/>
        </p:nvSpPr>
        <p:spPr>
          <a:xfrm>
            <a:off x="1007533" y="0"/>
            <a:ext cx="79344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4b05fa6525_0_0"/>
          <p:cNvSpPr/>
          <p:nvPr/>
        </p:nvSpPr>
        <p:spPr>
          <a:xfrm>
            <a:off x="8941881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4b05fa6525_0_0"/>
          <p:cNvSpPr txBox="1"/>
          <p:nvPr/>
        </p:nvSpPr>
        <p:spPr>
          <a:xfrm>
            <a:off x="2191282" y="3262852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4b05fa6525_0_0"/>
          <p:cNvSpPr/>
          <p:nvPr/>
        </p:nvSpPr>
        <p:spPr>
          <a:xfrm>
            <a:off x="0" y="0"/>
            <a:ext cx="12189900" cy="685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14b05fa652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4b05fa6525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4b05fa6525_0_0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4b05fa6525_0_0"/>
          <p:cNvSpPr/>
          <p:nvPr/>
        </p:nvSpPr>
        <p:spPr>
          <a:xfrm>
            <a:off x="1007533" y="0"/>
            <a:ext cx="103779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4b05fa6525_0_0"/>
          <p:cNvSpPr txBox="1"/>
          <p:nvPr>
            <p:ph type="title"/>
          </p:nvPr>
        </p:nvSpPr>
        <p:spPr>
          <a:xfrm>
            <a:off x="1007525" y="1390325"/>
            <a:ext cx="110595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pt-BR" sz="4800"/>
              <a:t>FRONT-END							BACK-END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213" name="Google Shape;213;g14b05fa6525_0_0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4b05fa6525_0_0"/>
          <p:cNvSpPr/>
          <p:nvPr/>
        </p:nvSpPr>
        <p:spPr>
          <a:xfrm>
            <a:off x="11387666" y="-2718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14b05fa6525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7650" y="2526775"/>
            <a:ext cx="4149900" cy="27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14b05fa6525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5150" y="2526776"/>
            <a:ext cx="5240275" cy="27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fef22170c0_0_24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INTEGRAÇÃO BACK-END E FRONT-END</a:t>
            </a:r>
            <a:endParaRPr/>
          </a:p>
        </p:txBody>
      </p:sp>
      <p:sp>
        <p:nvSpPr>
          <p:cNvPr id="608" name="Google Shape;608;gfef22170c0_0_24"/>
          <p:cNvSpPr txBox="1"/>
          <p:nvPr>
            <p:ph idx="1" type="body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rPr lang="pt-BR"/>
              <a:t>O REST ignora os detalhes da implementação de componentes e a sintaxe de protocolo com o objetivo de focar nos papéis dos componentes, nas restrições sobre sua interação com outros componentes e na sua interpretação de elementos de dados significativos.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fef22170c0_0_31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INTEGRAÇÃO BACK-END E FRONT-END</a:t>
            </a:r>
            <a:endParaRPr/>
          </a:p>
        </p:txBody>
      </p:sp>
      <p:sp>
        <p:nvSpPr>
          <p:cNvPr id="615" name="Google Shape;615;gfef22170c0_0_31"/>
          <p:cNvSpPr txBox="1"/>
          <p:nvPr>
            <p:ph idx="1" type="body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Você trabalha essencialmente com componentes, conectores e dados.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Ele usa o protocolo HTTP (verbos, accept headers, códigos de estado HTTP, Content-Type) de forma explícita e representativa para se comunicar. URIs são usados para expor a estrutura do serviço. Utiliza uma notação comum para transferência de dados como XML ou JSON. Não possui estado entre essas comunicações, ou seja, cada comunicação é independente e uniforme (padronizada) precisando passar toda informação necessária. Ele deve facilitar o cache de conteúdo no cliente. Deve ter clara definição do que faz parte do cliente e do servidor. O cliente não precisa saber como o servidor armazena dados, por exemplo. Assim cada implementação não depende da outra e se torna mais escalável. Permite o uso em camadas também facilitando a escalabilidade, confiabilidade e segurança. Frequentemente é criado com alguma forma de extensibilidade.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http://example.com/apagar/produto/1234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significa que você está pedindo para apagar o produto de ID 1234.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fef22170c0_0_13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PRÁTICO</a:t>
            </a:r>
            <a:endParaRPr/>
          </a:p>
        </p:txBody>
      </p:sp>
      <p:sp>
        <p:nvSpPr>
          <p:cNvPr id="622" name="Google Shape;622;gfef22170c0_0_13"/>
          <p:cNvSpPr txBox="1"/>
          <p:nvPr>
            <p:ph idx="1" type="body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"/>
          <p:cNvSpPr/>
          <p:nvPr/>
        </p:nvSpPr>
        <p:spPr>
          <a:xfrm>
            <a:off x="0" y="0"/>
            <a:ext cx="12189867" cy="68552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"/>
          <p:cNvSpPr/>
          <p:nvPr/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"/>
          <p:cNvSpPr txBox="1"/>
          <p:nvPr>
            <p:ph type="title"/>
          </p:nvPr>
        </p:nvSpPr>
        <p:spPr>
          <a:xfrm>
            <a:off x="1969803" y="808056"/>
            <a:ext cx="8608037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pt-BR"/>
              <a:t>Vagas FRONT-END</a:t>
            </a:r>
            <a:endParaRPr/>
          </a:p>
        </p:txBody>
      </p:sp>
      <p:pic>
        <p:nvPicPr>
          <p:cNvPr descr="Texto&#10;&#10;Descrição gerada automaticamente" id="228" name="Google Shape;228;p5"/>
          <p:cNvPicPr preferRelativeResize="0"/>
          <p:nvPr/>
        </p:nvPicPr>
        <p:blipFill rotWithShape="1">
          <a:blip r:embed="rId6">
            <a:alphaModFix/>
          </a:blip>
          <a:srcRect b="5715" l="0" r="-4" t="0"/>
          <a:stretch/>
        </p:blipFill>
        <p:spPr>
          <a:xfrm>
            <a:off x="2061793" y="1465160"/>
            <a:ext cx="7516274" cy="5261675"/>
          </a:xfrm>
          <a:prstGeom prst="rect">
            <a:avLst/>
          </a:prstGeom>
          <a:noFill/>
          <a:ln cap="flat" cmpd="sng" w="9525">
            <a:solidFill>
              <a:srgbClr val="4F8F9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9" name="Google Shape;229;p5"/>
          <p:cNvSpPr/>
          <p:nvPr/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 txBox="1"/>
          <p:nvPr>
            <p:ph type="title"/>
          </p:nvPr>
        </p:nvSpPr>
        <p:spPr>
          <a:xfrm>
            <a:off x="2027260" y="432275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pt-BR"/>
              <a:t>FRAMEWORK FRONT-END mais pesquisados no </a:t>
            </a:r>
            <a:r>
              <a:rPr lang="pt-BR" u="sng">
                <a:solidFill>
                  <a:schemeClr val="hlink"/>
                </a:solidFill>
                <a:hlinkClick r:id="rId3"/>
              </a:rPr>
              <a:t>stackoverflow</a:t>
            </a:r>
            <a:r>
              <a:rPr lang="pt-BR"/>
              <a:t>  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Gráfico, Gráfico de linhas&#10;&#10;Descrição gerada automaticamente" id="235" name="Google Shape;235;p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3875" y="1718088"/>
            <a:ext cx="7184426" cy="470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35ed9f570_0_0"/>
          <p:cNvSpPr txBox="1"/>
          <p:nvPr>
            <p:ph type="title"/>
          </p:nvPr>
        </p:nvSpPr>
        <p:spPr>
          <a:xfrm>
            <a:off x="2027260" y="432275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FRAMEWORK E BIBLIOTECAS nos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últimos</a:t>
            </a:r>
            <a:r>
              <a:rPr lang="pt-BR" u="sng">
                <a:solidFill>
                  <a:schemeClr val="hlink"/>
                </a:solidFill>
                <a:hlinkClick r:id="rId5"/>
              </a:rPr>
              <a:t> anos para </a:t>
            </a:r>
            <a:r>
              <a:rPr lang="pt-BR" u="sng">
                <a:solidFill>
                  <a:schemeClr val="hlink"/>
                </a:solidFill>
                <a:hlinkClick r:id="rId6"/>
              </a:rPr>
              <a:t>FRONT-END </a:t>
            </a:r>
            <a:r>
              <a:rPr lang="pt-BR" u="sng">
                <a:solidFill>
                  <a:schemeClr val="hlink"/>
                </a:solidFill>
                <a:hlinkClick r:id="rId7"/>
              </a:rPr>
              <a:t>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41" name="Google Shape;241;g3235ed9f570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27250" y="1892625"/>
            <a:ext cx="741045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