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73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9" r:id="rId13"/>
    <p:sldId id="428" r:id="rId14"/>
    <p:sldId id="430" r:id="rId15"/>
    <p:sldId id="431" r:id="rId16"/>
    <p:sldId id="432" r:id="rId17"/>
    <p:sldId id="433" r:id="rId18"/>
    <p:sldId id="434" r:id="rId19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5388" autoAdjust="0"/>
  </p:normalViewPr>
  <p:slideViewPr>
    <p:cSldViewPr snapToGrid="0" snapToObjects="1" showGuides="1">
      <p:cViewPr varScale="1">
        <p:scale>
          <a:sx n="68" d="100"/>
          <a:sy n="68" d="100"/>
        </p:scale>
        <p:origin x="8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70294D3-938A-4126-8F93-6FB60A962897}" type="datetime1">
              <a:rPr lang="es-ES" smtClean="0"/>
              <a:t>01/12/2024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61A1-75D9-49F7-83EB-F5872642613A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CBBD5D1-7B93-4A65-AEEB-7931232AEEFE}" type="datetime1">
              <a:rPr lang="es-ES" smtClean="0"/>
              <a:t>01/12/2024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EF75CB5-5666-5049-9AE0-38EFD385C21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EF75CB5-5666-5049-9AE0-38EFD385C21E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sub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312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2" name="Marcador de posición de tab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es-ES" sz="1800" spc="0"/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tab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es-ES" sz="2400">
                <a:latin typeface="+mn-lt"/>
              </a:defRPr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18" name="Grá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pic>
          <p:nvPicPr>
            <p:cNvPr id="4" name="Marcador de contenid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es-ES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0" y="2679192"/>
            <a:ext cx="410565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es-ES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Marcador de contenid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algn="ctr" rtl="0"/>
                <a:endParaRPr lang="es-ES" dirty="0"/>
              </a:p>
            </p:txBody>
          </p:sp>
          <p:sp>
            <p:nvSpPr>
              <p:cNvPr id="9" name="Grá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es-ES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es-ES" sz="32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es-ES" sz="2400" cap="all" spc="3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es-ES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ítulo y 2 columnas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es-ES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á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á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7" name="Grá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es-ES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es-ES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agregar un subtítulo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algn="ctr" rtl="0"/>
              <a:endParaRPr lang="es-ES" dirty="0"/>
            </a:p>
          </p:txBody>
        </p:sp>
        <p:pic>
          <p:nvPicPr>
            <p:cNvPr id="6" name="Imagen 5" descr="Espiral azul y púrpura&#10;&#10;Descripción generada automá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á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2" name="Grá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3" name="Grá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á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  <p:sp>
            <p:nvSpPr>
              <p:cNvPr id="10" name="Grá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es-ES"/>
                </a:defPPr>
              </a:lstStyle>
              <a:p>
                <a:pPr rtl="0"/>
                <a:endParaRPr lang="es-ES" dirty="0"/>
              </a:p>
            </p:txBody>
          </p:sp>
        </p:grpSp>
      </p:grp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21" name="Marcador de contenid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ítulo y 2 columnas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á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Grá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Grá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es-ES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9" name="Marcador de contenid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es-ES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es-ES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5" name="Marcador de pie de pá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es-ES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es-ES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s-ES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s-ES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es-ES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BCDC6A84-8E7B-4C96-FC30-FFF5942F7B35}"/>
              </a:ext>
            </a:extLst>
          </p:cNvPr>
          <p:cNvSpPr txBox="1"/>
          <p:nvPr/>
        </p:nvSpPr>
        <p:spPr>
          <a:xfrm>
            <a:off x="323557" y="0"/>
            <a:ext cx="11563644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ES" dirty="0">
              <a:solidFill>
                <a:schemeClr val="bg1"/>
              </a:solidFill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REPÚBLICA BOLIVARIANA DE VENEZUELA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MINISTERIO DEL PODER POPULAR PARA LA EDUCACIÓN UNIVERSITARIA UNIVERSIDAD POLITÉCNICA TERRITORIAL DE LOS LLANOS “JUANA RAMÍREZ” 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NACIONAL DE FORMACIÓN EN INFORMÁTICA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TRAYECTO IV – SECCIÓN 01</a:t>
            </a: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VALLE DE LA PASCUA, ESTADO GUÁRICO</a:t>
            </a:r>
          </a:p>
          <a:p>
            <a:pPr algn="ctr"/>
            <a:endParaRPr lang="es-E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s-E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AUDITORÍA AL SISTEMA E-COMMERCE </a:t>
            </a:r>
          </a:p>
          <a:p>
            <a:pPr algn="ctr"/>
            <a:r>
              <a:rPr lang="es-E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LA GESTIÓN DE SERVICIOS DE NETSHOPPING, </a:t>
            </a:r>
          </a:p>
          <a:p>
            <a:pPr algn="ctr"/>
            <a:r>
              <a:rPr lang="es-E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 VALLE DE LA PASCUA, ESTADO GUÁRICO</a:t>
            </a:r>
          </a:p>
          <a:p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Profesora:                                                                                                                                                               Estudiantes: </a:t>
            </a:r>
          </a:p>
          <a:p>
            <a:r>
              <a:rPr lang="es-E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Patricia Barroeta                                                                                                                          </a:t>
            </a:r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Jean Bolívar C.I 29.946.012</a:t>
            </a:r>
          </a:p>
          <a:p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Jesus Filipino C.I 28.531.474</a:t>
            </a:r>
          </a:p>
          <a:p>
            <a:pPr algn="ctr"/>
            <a:endParaRPr lang="es-E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Noviembre de 2024</a:t>
            </a: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3E9019C-8D0A-5DD2-33BF-E54A471F73AF}"/>
              </a:ext>
            </a:extLst>
          </p:cNvPr>
          <p:cNvSpPr txBox="1"/>
          <p:nvPr/>
        </p:nvSpPr>
        <p:spPr>
          <a:xfrm>
            <a:off x="0" y="4034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Matriz De Marco Lógico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643C4D-98CD-04FB-7148-AD6A5E7E5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39" y="908703"/>
            <a:ext cx="7874521" cy="55672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5310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1808-7E46-1F07-B089-6CB2680D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EC699D2-AFBE-2789-22C4-E31CFE3075CE}"/>
              </a:ext>
            </a:extLst>
          </p:cNvPr>
          <p:cNvSpPr txBox="1"/>
          <p:nvPr/>
        </p:nvSpPr>
        <p:spPr>
          <a:xfrm>
            <a:off x="0" y="4034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Matriz De Marco Lógico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E0FE13-AE1B-79CC-0D30-A507E0BD1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12" y="920952"/>
            <a:ext cx="6827151" cy="557397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870244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EC1FA-0AFD-C92E-918E-5D58FE4F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459298A-6595-2FD3-7129-7320927A440D}"/>
              </a:ext>
            </a:extLst>
          </p:cNvPr>
          <p:cNvSpPr txBox="1"/>
          <p:nvPr/>
        </p:nvSpPr>
        <p:spPr>
          <a:xfrm>
            <a:off x="0" y="4034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Matriz De Marco Lógico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56CB62-C3C9-701A-526E-5AB3733B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459" y="895244"/>
            <a:ext cx="6827633" cy="5138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65C3389-BBEB-0A8A-0B9D-AEDDE679B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07" y="1372771"/>
            <a:ext cx="6814186" cy="51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34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5F27-499F-FAB1-D449-2AF24C928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F79AB2F-010E-6DEB-661E-36C1034CE0D4}"/>
              </a:ext>
            </a:extLst>
          </p:cNvPr>
          <p:cNvSpPr txBox="1"/>
          <p:nvPr/>
        </p:nvSpPr>
        <p:spPr>
          <a:xfrm>
            <a:off x="0" y="4034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GANTT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FF4A63-90E2-074D-89ED-A78104D3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20" y="974119"/>
            <a:ext cx="8904959" cy="554018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961102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0BF9-1458-29AD-B7B6-6BC141AFF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0B742DC-1D2C-AB88-C57E-090B0E01FAC0}"/>
              </a:ext>
            </a:extLst>
          </p:cNvPr>
          <p:cNvSpPr txBox="1"/>
          <p:nvPr/>
        </p:nvSpPr>
        <p:spPr>
          <a:xfrm>
            <a:off x="0" y="4034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PERT-CPM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CBBCC7-72B1-81A4-084A-C415B9EC1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01" y="907958"/>
            <a:ext cx="11302197" cy="5483217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40750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8F5B6-12C8-4F3D-D4F5-913178BA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13B688F-E4C2-50D9-45A5-36B1E072E53A}"/>
              </a:ext>
            </a:extLst>
          </p:cNvPr>
          <p:cNvSpPr txBox="1"/>
          <p:nvPr/>
        </p:nvSpPr>
        <p:spPr>
          <a:xfrm>
            <a:off x="0" y="27077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WBS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3C4C3D-401D-33CA-15F1-DD2C2904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20" y="1280159"/>
            <a:ext cx="11464360" cy="5127223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727310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CF1AF2A-D169-A722-11FA-8A0E86E67358}"/>
              </a:ext>
            </a:extLst>
          </p:cNvPr>
          <p:cNvSpPr txBox="1"/>
          <p:nvPr/>
        </p:nvSpPr>
        <p:spPr>
          <a:xfrm>
            <a:off x="3579926" y="2660023"/>
            <a:ext cx="5032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7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1</a:t>
            </a:r>
            <a:r>
              <a:rPr lang="es-E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3316988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EE805DE8-F085-B3AF-E48A-203BAB783C1D}"/>
              </a:ext>
            </a:extLst>
          </p:cNvPr>
          <p:cNvSpPr txBox="1"/>
          <p:nvPr/>
        </p:nvSpPr>
        <p:spPr>
          <a:xfrm>
            <a:off x="1087901" y="337630"/>
            <a:ext cx="1001619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Historia de la comunidad</a:t>
            </a:r>
            <a:endParaRPr lang="es-ES" sz="3200" b="1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s-VE" sz="18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s-ES" sz="18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s-ES" sz="24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688A0D-AD63-BDBC-FAA3-F046BDC93C67}"/>
              </a:ext>
            </a:extLst>
          </p:cNvPr>
          <p:cNvSpPr txBox="1"/>
          <p:nvPr/>
        </p:nvSpPr>
        <p:spPr>
          <a:xfrm>
            <a:off x="2000886" y="1899973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Fundada en el </a:t>
            </a:r>
          </a:p>
          <a:p>
            <a:pPr algn="ctr"/>
            <a:r>
              <a:rPr lang="es-E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año 2019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EE7E57-FD9E-3559-AFFC-695A9D51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1865" y="4746596"/>
            <a:ext cx="1183115" cy="11831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8AD3D68-5115-F5B6-54E7-C870B954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54" y="3768323"/>
            <a:ext cx="1183115" cy="11831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766975C-6817-B7CA-04D4-880E62213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153" y="2450224"/>
            <a:ext cx="1183115" cy="105393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0AC6AB0-A8AC-39AA-8C8C-D637F4818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8570" y="3341985"/>
            <a:ext cx="1286502" cy="1183115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274B64A-E8A6-F853-5909-BFEF0B2D057C}"/>
              </a:ext>
            </a:extLst>
          </p:cNvPr>
          <p:cNvSpPr txBox="1"/>
          <p:nvPr/>
        </p:nvSpPr>
        <p:spPr>
          <a:xfrm>
            <a:off x="8296241" y="1469086"/>
            <a:ext cx="1712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Servicios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113ED2A-4EFF-F1B3-0BA1-FCEBD6C5D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956" y="3188421"/>
            <a:ext cx="4377164" cy="15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50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BCC85327-6DE5-655E-0641-A6E16BC8713C}"/>
              </a:ext>
            </a:extLst>
          </p:cNvPr>
          <p:cNvSpPr txBox="1"/>
          <p:nvPr/>
        </p:nvSpPr>
        <p:spPr>
          <a:xfrm>
            <a:off x="2985282" y="353479"/>
            <a:ext cx="62214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sz="3200" b="1" kern="15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Mapa</a:t>
            </a:r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de la Comunidad</a:t>
            </a:r>
          </a:p>
          <a:p>
            <a:pPr algn="ctr"/>
            <a:r>
              <a:rPr lang="es-VE" sz="24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Urbanización “La </a:t>
            </a:r>
            <a:r>
              <a:rPr lang="es-VE" sz="2400" kern="15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Arborada</a:t>
            </a:r>
            <a:r>
              <a:rPr lang="es-VE" sz="2400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”, Valle de la Pascua 2350, Guárico</a:t>
            </a:r>
            <a:endParaRPr lang="es-ES" sz="24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es-ES" sz="3200" b="1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n1">
            <a:extLst>
              <a:ext uri="{FF2B5EF4-FFF2-40B4-BE49-F238E27FC236}">
                <a16:creationId xmlns:a16="http://schemas.microsoft.com/office/drawing/2014/main" id="{7A9F7FEA-0BA9-7F5F-A052-C92670D2850C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109912" y="1632121"/>
            <a:ext cx="5972175" cy="4465955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47D0F8C-F921-3150-C823-24F67956E19E}"/>
              </a:ext>
            </a:extLst>
          </p:cNvPr>
          <p:cNvSpPr txBox="1"/>
          <p:nvPr/>
        </p:nvSpPr>
        <p:spPr>
          <a:xfrm>
            <a:off x="3044275" y="6094856"/>
            <a:ext cx="2023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Googlemaps.com</a:t>
            </a:r>
          </a:p>
        </p:txBody>
      </p:sp>
    </p:spTree>
    <p:extLst>
      <p:ext uri="{BB962C8B-B14F-4D97-AF65-F5344CB8AC3E}">
        <p14:creationId xmlns:p14="http://schemas.microsoft.com/office/powerpoint/2010/main" val="1069359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5">
            <a:extLst>
              <a:ext uri="{FF2B5EF4-FFF2-40B4-BE49-F238E27FC236}">
                <a16:creationId xmlns:a16="http://schemas.microsoft.com/office/drawing/2014/main" id="{EF66F79F-EBBD-F27F-2B85-4DC46E6BCAB0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32806" y="812851"/>
            <a:ext cx="8679765" cy="5697220"/>
          </a:xfrm>
          <a:prstGeom prst="rect">
            <a:avLst/>
          </a:prstGeom>
          <a:noFill/>
          <a:effectLst>
            <a:softEdge rad="6350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CB774C-A041-6352-27F1-6221DF9AB3FC}"/>
              </a:ext>
            </a:extLst>
          </p:cNvPr>
          <p:cNvSpPr txBox="1"/>
          <p:nvPr/>
        </p:nvSpPr>
        <p:spPr>
          <a:xfrm>
            <a:off x="3042627" y="112544"/>
            <a:ext cx="6098344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Matriz FODA</a:t>
            </a:r>
            <a:endParaRPr lang="es-ES" sz="32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321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117AA2-47FE-1641-F063-73D46535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FE024F78-56A6-7740-B68D-8D4D026EDF3F}" type="slidenum">
              <a:rPr lang="es-ES" smtClean="0"/>
              <a:pPr rtl="0"/>
              <a:t>6</a:t>
            </a:fld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368EAE6-EF76-4AEA-CD29-42BDF6088A07}"/>
              </a:ext>
            </a:extLst>
          </p:cNvPr>
          <p:cNvSpPr txBox="1"/>
          <p:nvPr/>
        </p:nvSpPr>
        <p:spPr>
          <a:xfrm>
            <a:off x="3049172" y="157985"/>
            <a:ext cx="6098344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Cuadro de Involucrados</a:t>
            </a:r>
            <a:endParaRPr lang="es-ES" sz="32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n6">
            <a:extLst>
              <a:ext uri="{FF2B5EF4-FFF2-40B4-BE49-F238E27FC236}">
                <a16:creationId xmlns:a16="http://schemas.microsoft.com/office/drawing/2014/main" id="{4CD2EC00-B3EC-C0EC-9CC8-8BDCEC0DF4B8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7896" y="871880"/>
            <a:ext cx="11476208" cy="5719443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560178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C3184CE-1CC5-3CE0-E66D-2EDDE7694A87}"/>
              </a:ext>
            </a:extLst>
          </p:cNvPr>
          <p:cNvSpPr txBox="1"/>
          <p:nvPr/>
        </p:nvSpPr>
        <p:spPr>
          <a:xfrm>
            <a:off x="3049172" y="196337"/>
            <a:ext cx="6098344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Árbol de Problemas</a:t>
            </a:r>
            <a:endParaRPr lang="es-ES" sz="32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Imagen2">
            <a:extLst>
              <a:ext uri="{FF2B5EF4-FFF2-40B4-BE49-F238E27FC236}">
                <a16:creationId xmlns:a16="http://schemas.microsoft.com/office/drawing/2014/main" id="{70D7333D-6EF5-5ACD-FFEF-A00D267B430E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180969" y="826304"/>
            <a:ext cx="7830062" cy="5675191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8025294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A58DBEA-591B-5BF0-2BD2-342F0132AB15}"/>
              </a:ext>
            </a:extLst>
          </p:cNvPr>
          <p:cNvSpPr txBox="1"/>
          <p:nvPr/>
        </p:nvSpPr>
        <p:spPr>
          <a:xfrm>
            <a:off x="3049172" y="157373"/>
            <a:ext cx="6098344" cy="741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Árbol De Objetivos</a:t>
            </a:r>
            <a:endParaRPr lang="es-ES" sz="32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Imagen3">
            <a:extLst>
              <a:ext uri="{FF2B5EF4-FFF2-40B4-BE49-F238E27FC236}">
                <a16:creationId xmlns:a16="http://schemas.microsoft.com/office/drawing/2014/main" id="{7B35D9CD-D6FB-5C69-4D8B-A943838891B5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00210" y="899371"/>
            <a:ext cx="10791580" cy="5444490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94010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2387343-E390-20A7-7343-7C165507AFAB}"/>
              </a:ext>
            </a:extLst>
          </p:cNvPr>
          <p:cNvSpPr txBox="1"/>
          <p:nvPr/>
        </p:nvSpPr>
        <p:spPr>
          <a:xfrm>
            <a:off x="1627749" y="171441"/>
            <a:ext cx="8936502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VE" sz="3200" b="1" kern="15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Cuadro De Análisis De Factibilidad</a:t>
            </a:r>
            <a:endParaRPr lang="es-ES" sz="3200" kern="15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Imagen4">
            <a:extLst>
              <a:ext uri="{FF2B5EF4-FFF2-40B4-BE49-F238E27FC236}">
                <a16:creationId xmlns:a16="http://schemas.microsoft.com/office/drawing/2014/main" id="{60C0F138-9743-3EC3-CBAB-7370E4032BE6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00250" y="815798"/>
            <a:ext cx="8191500" cy="5677371"/>
          </a:xfrm>
          <a:prstGeom prst="rect">
            <a:avLst/>
          </a:prstGeom>
          <a:noFill/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1525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Personalizar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9_TF11936837_Win32" id="{EA91F63F-43AF-45A1-BA22-3594552516A4}" vid="{FE88F1CF-4A0A-4453-A100-D57DCC094A4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conclusiones científicas</Template>
  <TotalTime>955</TotalTime>
  <Words>149</Words>
  <Application>Microsoft Office PowerPoint</Application>
  <PresentationFormat>Panorámica</PresentationFormat>
  <Paragraphs>40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Arial Nova</vt:lpstr>
      <vt:lpstr>Biome</vt:lpstr>
      <vt:lpstr>Calibri</vt:lpstr>
      <vt:lpstr>Times New Roman</vt:lpstr>
      <vt:lpstr>Personalizar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filipino</dc:creator>
  <cp:lastModifiedBy>jesus filipino</cp:lastModifiedBy>
  <cp:revision>7</cp:revision>
  <dcterms:created xsi:type="dcterms:W3CDTF">2024-11-11T04:04:00Z</dcterms:created>
  <dcterms:modified xsi:type="dcterms:W3CDTF">2024-11-30T23:54:22Z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