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7104050" cy="102346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8290" cy="51349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023812" y="0"/>
            <a:ext cx="3078290" cy="513492"/>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10375" y="4925254"/>
            <a:ext cx="5682996" cy="4029754"/>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720804"/>
            <a:ext cx="3078290" cy="51349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023812" y="9720804"/>
            <a:ext cx="3078290" cy="513491"/>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PH"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notes"/>
          <p:cNvSpPr txBox="1"/>
          <p:nvPr>
            <p:ph idx="1" type="body"/>
          </p:nvPr>
        </p:nvSpPr>
        <p:spPr>
          <a:xfrm>
            <a:off x="710375" y="4925254"/>
            <a:ext cx="5682996" cy="402975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1:notes"/>
          <p:cNvSpPr/>
          <p:nvPr>
            <p:ph idx="2"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txBox="1"/>
          <p:nvPr>
            <p:ph idx="1" type="body"/>
          </p:nvPr>
        </p:nvSpPr>
        <p:spPr>
          <a:xfrm>
            <a:off x="710375" y="4925254"/>
            <a:ext cx="5682996" cy="402975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PH" sz="1200">
                <a:solidFill>
                  <a:schemeClr val="dk1"/>
                </a:solidFill>
                <a:latin typeface="Calibri"/>
                <a:ea typeface="Calibri"/>
                <a:cs typeface="Calibri"/>
                <a:sym typeface="Calibri"/>
              </a:rPr>
              <a:t>In capturing or representing the design of a system architecture, the architect will typically create one or more architecture models, possibly using different tools. A view will comprise selected parts of one or more models, chosen so as to demonstrate to a particular stakeholder or group of stakeholders that their concerns are being adequately addressed in the design of the system architecture.</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PH" sz="1200">
                <a:solidFill>
                  <a:schemeClr val="dk1"/>
                </a:solidFill>
                <a:latin typeface="Calibri"/>
                <a:ea typeface="Calibri"/>
                <a:cs typeface="Calibri"/>
                <a:sym typeface="Calibri"/>
              </a:rPr>
              <a:t>A </a:t>
            </a:r>
            <a:r>
              <a:rPr b="1" lang="en-PH"/>
              <a:t>viewpoint </a:t>
            </a:r>
            <a:r>
              <a:rPr lang="en-PH" sz="1200">
                <a:solidFill>
                  <a:schemeClr val="dk1"/>
                </a:solidFill>
                <a:latin typeface="Calibri"/>
                <a:ea typeface="Calibri"/>
                <a:cs typeface="Calibri"/>
                <a:sym typeface="Calibri"/>
              </a:rPr>
              <a:t>defines the perspective from which a view is taken. More specifically, a viewpoint defines: how to construct and use a view (by means of an appropriate schema or template); the information that should appear in the view; the modelling techniques for expressing and analysing the information; and a rationale for these choices (e.g., by describing the purpose and intended audience of the view).</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PH" sz="1200">
                <a:solidFill>
                  <a:schemeClr val="dk1"/>
                </a:solidFill>
                <a:latin typeface="Calibri"/>
                <a:ea typeface="Calibri"/>
                <a:cs typeface="Calibri"/>
                <a:sym typeface="Calibri"/>
              </a:rPr>
              <a:t>A </a:t>
            </a:r>
            <a:r>
              <a:rPr b="1" lang="en-PH"/>
              <a:t>view </a:t>
            </a:r>
            <a:r>
              <a:rPr lang="en-PH" sz="1200">
                <a:solidFill>
                  <a:schemeClr val="dk1"/>
                </a:solidFill>
                <a:latin typeface="Calibri"/>
                <a:ea typeface="Calibri"/>
                <a:cs typeface="Calibri"/>
                <a:sym typeface="Calibri"/>
              </a:rPr>
              <a:t>is what you see. A </a:t>
            </a:r>
            <a:r>
              <a:rPr b="1" lang="en-PH"/>
              <a:t>viewpoint </a:t>
            </a:r>
            <a:r>
              <a:rPr lang="en-PH" sz="1200">
                <a:solidFill>
                  <a:schemeClr val="dk1"/>
                </a:solidFill>
                <a:latin typeface="Calibri"/>
                <a:ea typeface="Calibri"/>
                <a:cs typeface="Calibri"/>
                <a:sym typeface="Calibri"/>
              </a:rPr>
              <a:t>is where you are looking from - the vantage point or perspective that determines what you see.</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t/>
            </a:r>
            <a:endParaRPr/>
          </a:p>
        </p:txBody>
      </p:sp>
      <p:sp>
        <p:nvSpPr>
          <p:cNvPr id="144" name="Google Shape;144;p10: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1:notes"/>
          <p:cNvSpPr txBox="1"/>
          <p:nvPr>
            <p:ph idx="1" type="body"/>
          </p:nvPr>
        </p:nvSpPr>
        <p:spPr>
          <a:xfrm>
            <a:off x="710375" y="4925254"/>
            <a:ext cx="5682996" cy="402975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PH" sz="1200">
                <a:solidFill>
                  <a:schemeClr val="dk1"/>
                </a:solidFill>
                <a:latin typeface="Calibri"/>
                <a:ea typeface="Calibri"/>
                <a:cs typeface="Calibri"/>
                <a:sym typeface="Calibri"/>
              </a:rPr>
              <a:t>For many architectures, a useful viewpoint is that of Business Domains, which can be illustrated by an example from The Open Group itself.</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PH" sz="1200">
                <a:solidFill>
                  <a:schemeClr val="dk1"/>
                </a:solidFill>
                <a:latin typeface="Calibri"/>
                <a:ea typeface="Calibri"/>
                <a:cs typeface="Calibri"/>
                <a:sym typeface="Calibri"/>
              </a:rPr>
              <a:t>The viewpoint is specified as follows:</a:t>
            </a:r>
            <a:r>
              <a:rPr lang="en-PH"/>
              <a:t> (show table 1)</a:t>
            </a:r>
            <a:endParaRPr/>
          </a:p>
        </p:txBody>
      </p:sp>
      <p:sp>
        <p:nvSpPr>
          <p:cNvPr id="151" name="Google Shape;151;p11: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2:notes"/>
          <p:cNvSpPr txBox="1"/>
          <p:nvPr>
            <p:ph idx="1" type="body"/>
          </p:nvPr>
        </p:nvSpPr>
        <p:spPr>
          <a:xfrm>
            <a:off x="710375" y="4925254"/>
            <a:ext cx="5682996" cy="402975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PH" sz="1200">
                <a:solidFill>
                  <a:schemeClr val="dk1"/>
                </a:solidFill>
                <a:latin typeface="Calibri"/>
                <a:ea typeface="Calibri"/>
                <a:cs typeface="Calibri"/>
                <a:sym typeface="Calibri"/>
              </a:rPr>
              <a:t>The corresponding view of The Open Group (in 2001) is shown in Figure 1.</a:t>
            </a:r>
            <a:endParaRPr/>
          </a:p>
        </p:txBody>
      </p:sp>
      <p:sp>
        <p:nvSpPr>
          <p:cNvPr id="159" name="Google Shape;159;p12: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3:notes"/>
          <p:cNvSpPr txBox="1"/>
          <p:nvPr>
            <p:ph idx="1" type="body"/>
          </p:nvPr>
        </p:nvSpPr>
        <p:spPr>
          <a:xfrm>
            <a:off x="710375" y="4925254"/>
            <a:ext cx="5682996" cy="402975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PH" sz="1200">
                <a:solidFill>
                  <a:schemeClr val="dk1"/>
                </a:solidFill>
                <a:latin typeface="Calibri"/>
                <a:ea typeface="Calibri"/>
                <a:cs typeface="Calibri"/>
                <a:sym typeface="Calibri"/>
              </a:rPr>
              <a:t>The choice of which particular architecture views to develop is one of the key decisions that the architect has to make.</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PH" sz="1200">
                <a:solidFill>
                  <a:schemeClr val="dk1"/>
                </a:solidFill>
                <a:latin typeface="Calibri"/>
                <a:ea typeface="Calibri"/>
                <a:cs typeface="Calibri"/>
                <a:sym typeface="Calibri"/>
              </a:rPr>
              <a:t>The architect has a responsibility for ensuring the completeness (fitness-for-purpose) of the architecture, in terms of adequately addressing all the pertinent concerns of its stakeholders; and the integrity of the architecture, in terms of connecting all the various views to each other, satisfactorily reconciling the conflicting concerns of different stakeholders, and showing the trade-offs made in so doing (as between security and performance, for example).</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PH" sz="1200">
                <a:solidFill>
                  <a:schemeClr val="dk1"/>
                </a:solidFill>
                <a:latin typeface="Calibri"/>
                <a:ea typeface="Calibri"/>
                <a:cs typeface="Calibri"/>
                <a:sym typeface="Calibri"/>
              </a:rPr>
              <a:t>The choice has to be constrained by considerations of practicality, and by the principle of fitness-for-purpose (i.e., the architecture should be developed only to the point at which it is fit for purpose, and not reiterated</a:t>
            </a:r>
            <a:endParaRPr/>
          </a:p>
        </p:txBody>
      </p:sp>
      <p:sp>
        <p:nvSpPr>
          <p:cNvPr id="166" name="Google Shape;166;p13: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4:notes"/>
          <p:cNvSpPr txBox="1"/>
          <p:nvPr>
            <p:ph idx="1" type="body"/>
          </p:nvPr>
        </p:nvSpPr>
        <p:spPr>
          <a:xfrm>
            <a:off x="710375" y="4925254"/>
            <a:ext cx="5682996" cy="402975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PH" sz="1200">
                <a:solidFill>
                  <a:schemeClr val="dk1"/>
                </a:solidFill>
                <a:latin typeface="Calibri"/>
                <a:ea typeface="Calibri"/>
                <a:cs typeface="Calibri"/>
                <a:sym typeface="Calibri"/>
              </a:rPr>
              <a:t>Architecture Development Method, the development of architecture views is an iterative process. The typical progression is from business to technology, using a technique such as Business Scenarios to properly identify all pertinent concerns; and from high level overview to lower level detail, continually referring back to the concerns and requirements of the stakeholders throughout the process.</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PH" sz="1200">
                <a:solidFill>
                  <a:schemeClr val="dk1"/>
                </a:solidFill>
                <a:latin typeface="Calibri"/>
                <a:ea typeface="Calibri"/>
                <a:cs typeface="Calibri"/>
                <a:sym typeface="Calibri"/>
              </a:rPr>
              <a:t>Moreover, each of these progressions has to be made for two distinct environments:</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PH" sz="1200">
                <a:solidFill>
                  <a:schemeClr val="dk1"/>
                </a:solidFill>
                <a:latin typeface="Calibri"/>
                <a:ea typeface="Calibri"/>
                <a:cs typeface="Calibri"/>
                <a:sym typeface="Calibri"/>
              </a:rPr>
              <a:t>Moreover, each of these progressions has to be made for two distinct environments: the </a:t>
            </a:r>
            <a:r>
              <a:rPr b="1" lang="en-PH"/>
              <a:t>existing </a:t>
            </a:r>
            <a:r>
              <a:rPr lang="en-PH" sz="1200">
                <a:solidFill>
                  <a:schemeClr val="dk1"/>
                </a:solidFill>
                <a:latin typeface="Calibri"/>
                <a:ea typeface="Calibri"/>
                <a:cs typeface="Calibri"/>
                <a:sym typeface="Calibri"/>
              </a:rPr>
              <a:t>environment (referred to as the baseline in the ADM) and the </a:t>
            </a:r>
            <a:r>
              <a:rPr b="1" lang="en-PH"/>
              <a:t>target </a:t>
            </a:r>
            <a:r>
              <a:rPr lang="en-PH" sz="1200">
                <a:solidFill>
                  <a:schemeClr val="dk1"/>
                </a:solidFill>
                <a:latin typeface="Calibri"/>
                <a:ea typeface="Calibri"/>
                <a:cs typeface="Calibri"/>
                <a:sym typeface="Calibri"/>
              </a:rPr>
              <a:t>environment. The architect must develop pertinent business and technical architecture views of both the existing system and the target system.</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t/>
            </a:r>
            <a:endParaRPr/>
          </a:p>
        </p:txBody>
      </p:sp>
      <p:sp>
        <p:nvSpPr>
          <p:cNvPr id="173" name="Google Shape;173;p14: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5:notes"/>
          <p:cNvSpPr txBox="1"/>
          <p:nvPr>
            <p:ph idx="1" type="body"/>
          </p:nvPr>
        </p:nvSpPr>
        <p:spPr>
          <a:xfrm>
            <a:off x="710375" y="4925254"/>
            <a:ext cx="5682996" cy="402975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PH"/>
              <a:t>The TOGAF's core taxonomy of architecture views defines the minimum set of views that needs to be considered when developing an architecture.</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PH" sz="1200">
                <a:solidFill>
                  <a:schemeClr val="dk1"/>
                </a:solidFill>
                <a:latin typeface="Calibri"/>
                <a:ea typeface="Calibri"/>
                <a:cs typeface="Calibri"/>
                <a:sym typeface="Calibri"/>
              </a:rPr>
              <a:t>Since in ANSI/IEEE Std 1471-2000 every view has an associated viewpoint that defines it, this taxonomy may also be regarded as a taxonomy of viewpoints by those organizations that have adopted ANSI/IEEE Std 1471-2000.</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PH" sz="1200">
                <a:solidFill>
                  <a:schemeClr val="dk1"/>
                </a:solidFill>
                <a:latin typeface="Calibri"/>
                <a:ea typeface="Calibri"/>
                <a:cs typeface="Calibri"/>
                <a:sym typeface="Calibri"/>
              </a:rPr>
              <a:t>Stakeholders</a:t>
            </a:r>
            <a:endParaRPr/>
          </a:p>
          <a:p>
            <a:pPr indent="0" lvl="0" marL="0" rtl="0" algn="l">
              <a:spcBef>
                <a:spcPts val="0"/>
              </a:spcBef>
              <a:spcAft>
                <a:spcPts val="0"/>
              </a:spcAft>
              <a:buClr>
                <a:schemeClr val="dk1"/>
              </a:buClr>
              <a:buSzPts val="1200"/>
              <a:buFont typeface="Calibri"/>
              <a:buNone/>
            </a:pPr>
            <a:r>
              <a:rPr lang="en-PH" sz="1200">
                <a:solidFill>
                  <a:schemeClr val="dk1"/>
                </a:solidFill>
                <a:latin typeface="Calibri"/>
                <a:ea typeface="Calibri"/>
                <a:cs typeface="Calibri"/>
                <a:sym typeface="Calibri"/>
              </a:rPr>
              <a:t>The minimum set of stakeholders for a system that should be considered in the development of architecture viewpoints and views is:</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PH" sz="1200">
                <a:solidFill>
                  <a:schemeClr val="dk1"/>
                </a:solidFill>
                <a:latin typeface="Calibri"/>
                <a:ea typeface="Calibri"/>
                <a:cs typeface="Calibri"/>
                <a:sym typeface="Calibri"/>
              </a:rPr>
              <a:t>Users</a:t>
            </a:r>
            <a:endParaRPr/>
          </a:p>
          <a:p>
            <a:pPr indent="0" lvl="0" marL="0" rtl="0" algn="l">
              <a:spcBef>
                <a:spcPts val="0"/>
              </a:spcBef>
              <a:spcAft>
                <a:spcPts val="0"/>
              </a:spcAft>
              <a:buClr>
                <a:schemeClr val="dk1"/>
              </a:buClr>
              <a:buSzPts val="1200"/>
              <a:buFont typeface="Calibri"/>
              <a:buNone/>
            </a:pPr>
            <a:r>
              <a:rPr lang="en-PH" sz="1200">
                <a:solidFill>
                  <a:schemeClr val="dk1"/>
                </a:solidFill>
                <a:latin typeface="Calibri"/>
                <a:ea typeface="Calibri"/>
                <a:cs typeface="Calibri"/>
                <a:sym typeface="Calibri"/>
              </a:rPr>
              <a:t>System and Software Engineers</a:t>
            </a:r>
            <a:endParaRPr/>
          </a:p>
          <a:p>
            <a:pPr indent="0" lvl="0" marL="0" rtl="0" algn="l">
              <a:spcBef>
                <a:spcPts val="0"/>
              </a:spcBef>
              <a:spcAft>
                <a:spcPts val="0"/>
              </a:spcAft>
              <a:buClr>
                <a:schemeClr val="dk1"/>
              </a:buClr>
              <a:buSzPts val="1200"/>
              <a:buFont typeface="Calibri"/>
              <a:buNone/>
            </a:pPr>
            <a:r>
              <a:rPr lang="en-PH" sz="1200">
                <a:solidFill>
                  <a:schemeClr val="dk1"/>
                </a:solidFill>
                <a:latin typeface="Calibri"/>
                <a:ea typeface="Calibri"/>
                <a:cs typeface="Calibri"/>
                <a:sym typeface="Calibri"/>
              </a:rPr>
              <a:t>Operators, Administrators, and Managers</a:t>
            </a:r>
            <a:endParaRPr/>
          </a:p>
          <a:p>
            <a:pPr indent="0" lvl="0" marL="0" rtl="0" algn="l">
              <a:spcBef>
                <a:spcPts val="0"/>
              </a:spcBef>
              <a:spcAft>
                <a:spcPts val="0"/>
              </a:spcAft>
              <a:buClr>
                <a:schemeClr val="dk1"/>
              </a:buClr>
              <a:buSzPts val="1200"/>
              <a:buFont typeface="Calibri"/>
              <a:buNone/>
            </a:pPr>
            <a:r>
              <a:rPr lang="en-PH" sz="1200">
                <a:solidFill>
                  <a:schemeClr val="dk1"/>
                </a:solidFill>
                <a:latin typeface="Calibri"/>
                <a:ea typeface="Calibri"/>
                <a:cs typeface="Calibri"/>
                <a:sym typeface="Calibri"/>
              </a:rPr>
              <a:t>Acquirers</a:t>
            </a:r>
            <a:endParaRPr/>
          </a:p>
          <a:p>
            <a:pPr indent="0" lvl="0" marL="0" rtl="0" algn="l">
              <a:spcBef>
                <a:spcPts val="0"/>
              </a:spcBef>
              <a:spcAft>
                <a:spcPts val="0"/>
              </a:spcAft>
              <a:buClr>
                <a:schemeClr val="dk1"/>
              </a:buClr>
              <a:buSzPts val="1200"/>
              <a:buFont typeface="Calibri"/>
              <a:buNone/>
            </a:pPr>
            <a:r>
              <a:t/>
            </a:r>
            <a:endParaRPr/>
          </a:p>
        </p:txBody>
      </p:sp>
      <p:sp>
        <p:nvSpPr>
          <p:cNvPr id="180" name="Google Shape;180;p15: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6:notes"/>
          <p:cNvSpPr txBox="1"/>
          <p:nvPr>
            <p:ph idx="1" type="body"/>
          </p:nvPr>
        </p:nvSpPr>
        <p:spPr>
          <a:xfrm>
            <a:off x="710375" y="4925254"/>
            <a:ext cx="5682996" cy="402975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PH" sz="1200">
                <a:solidFill>
                  <a:schemeClr val="dk1"/>
                </a:solidFill>
                <a:latin typeface="Calibri"/>
                <a:ea typeface="Calibri"/>
                <a:cs typeface="Calibri"/>
                <a:sym typeface="Calibri"/>
              </a:rPr>
              <a:t>The architecture views, and corresponding viewpoints, that may be created to support each of these stakeholders fall into the following categories. (As mentioned above, this taxonomy may be regarded as a taxonomy of viewpoints by those organizations that have adopted ANSI/IEEE Std 1471-2000.)</a:t>
            </a:r>
            <a:endParaRPr/>
          </a:p>
          <a:p>
            <a:pPr indent="0" lvl="0" marL="0" rtl="0" algn="l">
              <a:spcBef>
                <a:spcPts val="0"/>
              </a:spcBef>
              <a:spcAft>
                <a:spcPts val="0"/>
              </a:spcAft>
              <a:buClr>
                <a:schemeClr val="dk1"/>
              </a:buClr>
              <a:buSzPts val="1200"/>
              <a:buFont typeface="Calibri"/>
              <a:buNone/>
            </a:pPr>
            <a:r>
              <a:t/>
            </a:r>
            <a:endParaRPr/>
          </a:p>
          <a:p>
            <a:pPr indent="0" lvl="1" marL="457200" rtl="0" algn="l">
              <a:spcBef>
                <a:spcPts val="0"/>
              </a:spcBef>
              <a:spcAft>
                <a:spcPts val="0"/>
              </a:spcAft>
              <a:buClr>
                <a:schemeClr val="dk1"/>
              </a:buClr>
              <a:buSzPts val="1200"/>
              <a:buFont typeface="Calibri"/>
              <a:buNone/>
            </a:pPr>
            <a:r>
              <a:rPr lang="en-PH" sz="1200">
                <a:solidFill>
                  <a:schemeClr val="dk1"/>
                </a:solidFill>
                <a:latin typeface="Calibri"/>
                <a:ea typeface="Calibri"/>
                <a:cs typeface="Calibri"/>
                <a:sym typeface="Calibri"/>
              </a:rPr>
              <a:t>Business Architecture Views, which address the concerns of the users of the system, and describe the flows of business information between people and business processes</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PH" sz="1200">
                <a:solidFill>
                  <a:schemeClr val="dk1"/>
                </a:solidFill>
                <a:latin typeface="Calibri"/>
                <a:ea typeface="Calibri"/>
                <a:cs typeface="Calibri"/>
                <a:sym typeface="Calibri"/>
              </a:rPr>
              <a:t>Technical Architecture Views, which address the concerns of technicians responsible for developing, acquiring, and operating the system, and in turn comprise:</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PH" sz="1200">
                <a:solidFill>
                  <a:schemeClr val="dk1"/>
                </a:solidFill>
                <a:latin typeface="Calibri"/>
                <a:ea typeface="Calibri"/>
                <a:cs typeface="Calibri"/>
                <a:sym typeface="Calibri"/>
              </a:rPr>
              <a:t>Engineering Views, addessing the concerns of System and Software Engineers responsible for developing and integrating various components of the system.</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PH" sz="1200">
                <a:solidFill>
                  <a:schemeClr val="dk1"/>
                </a:solidFill>
                <a:latin typeface="Calibri"/>
                <a:ea typeface="Calibri"/>
                <a:cs typeface="Calibri"/>
                <a:sym typeface="Calibri"/>
              </a:rPr>
              <a:t>Operations Views, addessing the concerns of systems administrators and systems managers</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PH" sz="1200">
                <a:solidFill>
                  <a:schemeClr val="dk1"/>
                </a:solidFill>
                <a:latin typeface="Calibri"/>
                <a:ea typeface="Calibri"/>
                <a:cs typeface="Calibri"/>
                <a:sym typeface="Calibri"/>
              </a:rPr>
              <a:t>Acquirers Views, addressing the concerns of procurement personnel responsible for acquiring the commercial-off-the-shelf (COTS) software and hardware to be included in the system</a:t>
            </a:r>
            <a:endParaRPr/>
          </a:p>
        </p:txBody>
      </p:sp>
      <p:sp>
        <p:nvSpPr>
          <p:cNvPr id="187" name="Google Shape;187;p16: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7:notes"/>
          <p:cNvSpPr txBox="1"/>
          <p:nvPr>
            <p:ph idx="1" type="body"/>
          </p:nvPr>
        </p:nvSpPr>
        <p:spPr>
          <a:xfrm>
            <a:off x="710375" y="4925254"/>
            <a:ext cx="5682996" cy="402975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PH" sz="1200">
                <a:solidFill>
                  <a:schemeClr val="dk1"/>
                </a:solidFill>
                <a:latin typeface="Calibri"/>
                <a:ea typeface="Calibri"/>
                <a:cs typeface="Calibri"/>
                <a:sym typeface="Calibri"/>
              </a:rPr>
              <a:t>Examples of specific views in each category are tabulated below, and explained in detail in the following subsection.</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PH" sz="1200">
                <a:solidFill>
                  <a:schemeClr val="dk1"/>
                </a:solidFill>
                <a:latin typeface="Calibri"/>
                <a:ea typeface="Calibri"/>
                <a:cs typeface="Calibri"/>
                <a:sym typeface="Calibri"/>
              </a:rPr>
              <a:t>The Architect may or may not need to develop separate views for engineers and for operations personnel. Engineering views provide information needed by engineering staff to design and implement the hardware and software system. Operations Views provide information needed by Operations staff in order to operate and administer the implemented system.</a:t>
            </a:r>
            <a:endParaRPr/>
          </a:p>
        </p:txBody>
      </p:sp>
      <p:sp>
        <p:nvSpPr>
          <p:cNvPr id="194" name="Google Shape;194;p17: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8:notes"/>
          <p:cNvSpPr txBox="1"/>
          <p:nvPr>
            <p:ph idx="1" type="body"/>
          </p:nvPr>
        </p:nvSpPr>
        <p:spPr>
          <a:xfrm>
            <a:off x="710375" y="4925254"/>
            <a:ext cx="5682996" cy="402975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8:notes"/>
          <p:cNvSpPr/>
          <p:nvPr>
            <p:ph idx="2"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txBox="1"/>
          <p:nvPr>
            <p:ph idx="1" type="body"/>
          </p:nvPr>
        </p:nvSpPr>
        <p:spPr>
          <a:xfrm>
            <a:off x="710375" y="4925254"/>
            <a:ext cx="5682996" cy="402975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2:notes"/>
          <p:cNvSpPr/>
          <p:nvPr>
            <p:ph idx="2"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710375" y="4925254"/>
            <a:ext cx="5682996" cy="402975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94" name="Google Shape;94;p3: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710375" y="4925254"/>
            <a:ext cx="5682996" cy="402975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PH" sz="1200">
                <a:solidFill>
                  <a:schemeClr val="dk1"/>
                </a:solidFill>
                <a:latin typeface="Calibri"/>
                <a:ea typeface="Calibri"/>
                <a:cs typeface="Calibri"/>
                <a:sym typeface="Calibri"/>
              </a:rPr>
              <a:t>Architecture views are representations of the overall architecture that are meaningful to one or more stakeholders in the system. The architect chooses and develops a set of views that will enable the architecture to be communicated to, and understood by, all the stakeholders, and enable them to verify that the system will address their concerns.</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PH" sz="1200">
                <a:solidFill>
                  <a:schemeClr val="dk1"/>
                </a:solidFill>
                <a:latin typeface="Calibri"/>
                <a:ea typeface="Calibri"/>
                <a:cs typeface="Calibri"/>
                <a:sym typeface="Calibri"/>
              </a:rPr>
              <a:t>An architecture is usually represented by means of one or more architecture models that together provide a coherent description of the system's architecture. A single, comprehensive model is often too complex to be understood and communicated in its most detailed form, showing all the relationships between the various business and technical components. As with the architecture of a building, it is normally necessary to develop multiple views of the architecture of an information system, to enable the architecture to be communicated to, and understood by, the different stakeholders in the system.</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PH" sz="1200">
                <a:solidFill>
                  <a:schemeClr val="dk1"/>
                </a:solidFill>
                <a:latin typeface="Calibri"/>
                <a:ea typeface="Calibri"/>
                <a:cs typeface="Calibri"/>
                <a:sym typeface="Calibri"/>
              </a:rPr>
              <a:t>For example, just as a building architect might create wiring diagrams, floor plans and elevations to describe different facets of a building to its different stakeholders (electricians, owners, planning officials), so an IT architect might create physical and security views of an IT system for the stakeholders who have concerns related to these aspects.</a:t>
            </a:r>
            <a:endParaRPr/>
          </a:p>
        </p:txBody>
      </p:sp>
      <p:sp>
        <p:nvSpPr>
          <p:cNvPr id="101" name="Google Shape;101;p4: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710375" y="4925254"/>
            <a:ext cx="5682996" cy="402975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PH" sz="1200">
                <a:solidFill>
                  <a:schemeClr val="dk1"/>
                </a:solidFill>
                <a:latin typeface="Calibri"/>
                <a:ea typeface="Calibri"/>
                <a:cs typeface="Calibri"/>
                <a:sym typeface="Calibri"/>
              </a:rPr>
              <a:t>An important recent development in IT architecture practice has been the emergence of standards for architecture description, principally through the adoption by ANSI and the IEEE of ANSI/IEEE Std 1471-2000 Recommended Practice for Architectural Description of Software-Intensive Systems.</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PH" sz="1200">
                <a:solidFill>
                  <a:schemeClr val="dk1"/>
                </a:solidFill>
                <a:latin typeface="Calibri"/>
                <a:ea typeface="Calibri"/>
                <a:cs typeface="Calibri"/>
                <a:sym typeface="Calibri"/>
              </a:rPr>
              <a:t>ANSI/IEEE 1471-2000 is the first formal standard to address the content and organization of architectural descriptions</a:t>
            </a:r>
            <a:r>
              <a:rPr lang="en-PH"/>
              <a:t> and it was developed by the </a:t>
            </a:r>
            <a:r>
              <a:rPr b="1" lang="en-PH"/>
              <a:t>IEEE's Architecture Working Group (AWG)</a:t>
            </a:r>
            <a:r>
              <a:rPr lang="en-PH"/>
              <a:t> under the sponsorship of the Software Engineering Standards Committee of IEEE.</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t/>
            </a:r>
            <a:endParaRPr/>
          </a:p>
        </p:txBody>
      </p:sp>
      <p:sp>
        <p:nvSpPr>
          <p:cNvPr id="109" name="Google Shape;109;p5: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710375" y="4925254"/>
            <a:ext cx="5682996" cy="402975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b="1" lang="en-PH"/>
              <a:t>TOGAF </a:t>
            </a:r>
            <a:r>
              <a:rPr lang="en-PH"/>
              <a:t>stands for The Open Group Architecture Framework</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PH"/>
              <a:t>TOGAF  is an enterprise architecture framework that helps define business goals and align them with architecture objectives around enterprise software development.</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PH"/>
              <a:t>As of 2020, TOGAF is the most used framework for enterprise architecture. Because it provides an approach in designing, planning, implementing, and governing an enterprise information technology architecture. </a:t>
            </a:r>
            <a:endParaRPr/>
          </a:p>
        </p:txBody>
      </p:sp>
      <p:sp>
        <p:nvSpPr>
          <p:cNvPr id="116" name="Google Shape;116;p6: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710375" y="4925254"/>
            <a:ext cx="5682996" cy="402975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PH" sz="1200">
                <a:solidFill>
                  <a:schemeClr val="dk1"/>
                </a:solidFill>
                <a:latin typeface="Calibri"/>
                <a:ea typeface="Calibri"/>
                <a:cs typeface="Calibri"/>
                <a:sym typeface="Calibri"/>
              </a:rPr>
              <a:t>One of the aims of </a:t>
            </a:r>
            <a:r>
              <a:rPr lang="en-PH"/>
              <a:t>the IEEE 1471 </a:t>
            </a:r>
            <a:r>
              <a:rPr lang="en-PH" sz="1200">
                <a:solidFill>
                  <a:schemeClr val="dk1"/>
                </a:solidFill>
                <a:latin typeface="Calibri"/>
                <a:ea typeface="Calibri"/>
                <a:cs typeface="Calibri"/>
                <a:sym typeface="Calibri"/>
              </a:rPr>
              <a:t>standard is to promote a more consistent, systematic approach to the creation of views.</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PH" sz="1200">
                <a:solidFill>
                  <a:schemeClr val="dk1"/>
                </a:solidFill>
                <a:latin typeface="Calibri"/>
                <a:ea typeface="Calibri"/>
                <a:cs typeface="Calibri"/>
                <a:sym typeface="Calibri"/>
              </a:rPr>
              <a:t>TOGAF predates ANSI/IEEE Std 1471-2000. At the present time, it encourages but does not mandate the use of ANSI/IEEE Std 1471-2000.</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PH" sz="1200">
                <a:solidFill>
                  <a:schemeClr val="dk1"/>
                </a:solidFill>
                <a:latin typeface="Calibri"/>
                <a:ea typeface="Calibri"/>
                <a:cs typeface="Calibri"/>
                <a:sym typeface="Calibri"/>
              </a:rPr>
              <a:t>Organizations that have incorporated, or plan to incorporate, ANSI/IEEE Std 1471-2000 into their IT architecture practice should find that none of the key concepts in TOGAF is incompatible with this standard, although some of the terminology used is not completely consistent with it.</a:t>
            </a:r>
            <a:endParaRPr/>
          </a:p>
        </p:txBody>
      </p:sp>
      <p:sp>
        <p:nvSpPr>
          <p:cNvPr id="123" name="Google Shape;123;p7: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710375" y="4925254"/>
            <a:ext cx="5682996" cy="402975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PH" sz="1200">
                <a:solidFill>
                  <a:schemeClr val="dk1"/>
                </a:solidFill>
                <a:latin typeface="Calibri"/>
                <a:ea typeface="Calibri"/>
                <a:cs typeface="Calibri"/>
                <a:sym typeface="Calibri"/>
              </a:rPr>
              <a:t>The following concepts are central to the topic of views. These concepts have been adapted from more formal definitions contained in ANSI/IEEE Std 1471-2000 Recommended Practice for Architectural Description of Software-Intensive Systems.</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PH" sz="1200">
                <a:solidFill>
                  <a:schemeClr val="dk1"/>
                </a:solidFill>
                <a:latin typeface="Calibri"/>
                <a:ea typeface="Calibri"/>
                <a:cs typeface="Calibri"/>
                <a:sym typeface="Calibri"/>
              </a:rPr>
              <a:t>A </a:t>
            </a:r>
            <a:r>
              <a:rPr b="1" lang="en-PH"/>
              <a:t>system </a:t>
            </a:r>
            <a:r>
              <a:rPr lang="en-PH" sz="1200">
                <a:solidFill>
                  <a:schemeClr val="dk1"/>
                </a:solidFill>
                <a:latin typeface="Calibri"/>
                <a:ea typeface="Calibri"/>
                <a:cs typeface="Calibri"/>
                <a:sym typeface="Calibri"/>
              </a:rPr>
              <a:t>is a collection of components organized to accomplish a specific function or set of functions.</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PH" sz="1200">
                <a:solidFill>
                  <a:schemeClr val="dk1"/>
                </a:solidFill>
                <a:latin typeface="Calibri"/>
                <a:ea typeface="Calibri"/>
                <a:cs typeface="Calibri"/>
                <a:sym typeface="Calibri"/>
              </a:rPr>
              <a:t>The </a:t>
            </a:r>
            <a:r>
              <a:rPr b="1" lang="en-PH"/>
              <a:t>architecture </a:t>
            </a:r>
            <a:r>
              <a:rPr lang="en-PH" sz="1200">
                <a:solidFill>
                  <a:schemeClr val="dk1"/>
                </a:solidFill>
                <a:latin typeface="Calibri"/>
                <a:ea typeface="Calibri"/>
                <a:cs typeface="Calibri"/>
                <a:sym typeface="Calibri"/>
              </a:rPr>
              <a:t>of a system is the system's fundamental organization, embodied in its components, their relationships to each other and to the environment, and the principles guiding its design and evolution.</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PH" sz="1200">
                <a:solidFill>
                  <a:schemeClr val="dk1"/>
                </a:solidFill>
                <a:latin typeface="Calibri"/>
                <a:ea typeface="Calibri"/>
                <a:cs typeface="Calibri"/>
                <a:sym typeface="Calibri"/>
              </a:rPr>
              <a:t>An </a:t>
            </a:r>
            <a:r>
              <a:rPr b="1" lang="en-PH"/>
              <a:t>architecture description</a:t>
            </a:r>
            <a:r>
              <a:rPr lang="en-PH" sz="1200">
                <a:solidFill>
                  <a:schemeClr val="dk1"/>
                </a:solidFill>
                <a:latin typeface="Calibri"/>
                <a:ea typeface="Calibri"/>
                <a:cs typeface="Calibri"/>
                <a:sym typeface="Calibri"/>
              </a:rPr>
              <a:t> is a collection of artifacts that document an architecture. In TOGAF, architecture views are the key artifacts in an architecture description.</a:t>
            </a:r>
            <a:endParaRPr/>
          </a:p>
        </p:txBody>
      </p:sp>
      <p:sp>
        <p:nvSpPr>
          <p:cNvPr id="130" name="Google Shape;130;p8: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710375" y="4925254"/>
            <a:ext cx="5682996" cy="402975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b="1" lang="en-PH"/>
              <a:t>Stakeholders </a:t>
            </a:r>
            <a:r>
              <a:rPr lang="en-PH" sz="1200">
                <a:solidFill>
                  <a:schemeClr val="dk1"/>
                </a:solidFill>
                <a:latin typeface="Calibri"/>
                <a:ea typeface="Calibri"/>
                <a:cs typeface="Calibri"/>
                <a:sym typeface="Calibri"/>
              </a:rPr>
              <a:t>are people who have key roles in, or concerns about,   the system: for example, as users, developers, or managers. Different stakeholders with different roles in the system will have different concerns. Stakeholders can be individuals, teams, or organizations (or classes thereof).</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b="1" lang="en-PH"/>
              <a:t>Concerns </a:t>
            </a:r>
            <a:r>
              <a:rPr lang="en-PH" sz="1200">
                <a:solidFill>
                  <a:schemeClr val="dk1"/>
                </a:solidFill>
                <a:latin typeface="Calibri"/>
                <a:ea typeface="Calibri"/>
                <a:cs typeface="Calibri"/>
                <a:sym typeface="Calibri"/>
              </a:rPr>
              <a:t>are the key interests that are crucially important to the stakeholders in the system, and determine the acceptability of the system. Concerns may pertain to any aspect of the system' s functioning, development, or operation, including considerations such as performance, reliability, security, distribution, and evolvability.</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PH" sz="1200">
                <a:solidFill>
                  <a:schemeClr val="dk1"/>
                </a:solidFill>
                <a:latin typeface="Calibri"/>
                <a:ea typeface="Calibri"/>
                <a:cs typeface="Calibri"/>
                <a:sym typeface="Calibri"/>
              </a:rPr>
              <a:t>A </a:t>
            </a:r>
            <a:r>
              <a:rPr b="1" lang="en-PH"/>
              <a:t>view </a:t>
            </a:r>
            <a:r>
              <a:rPr lang="en-PH" sz="1200">
                <a:solidFill>
                  <a:schemeClr val="dk1"/>
                </a:solidFill>
                <a:latin typeface="Calibri"/>
                <a:ea typeface="Calibri"/>
                <a:cs typeface="Calibri"/>
                <a:sym typeface="Calibri"/>
              </a:rPr>
              <a:t>is a representation of a whole system from the perspective of a related set of concerns.</a:t>
            </a:r>
            <a:endParaRPr/>
          </a:p>
        </p:txBody>
      </p:sp>
      <p:sp>
        <p:nvSpPr>
          <p:cNvPr id="137" name="Google Shape;137;p9: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9886315" y="6097270"/>
            <a:ext cx="27432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howMasterSp="0" type="objOnly">
  <p:cSld name="OBJECT_ONLY">
    <p:spTree>
      <p:nvGrpSpPr>
        <p:cNvPr id="73" name="Shape 73"/>
        <p:cNvGrpSpPr/>
        <p:nvPr/>
      </p:nvGrpSpPr>
      <p:grpSpPr>
        <a:xfrm>
          <a:off x="0" y="0"/>
          <a:ext cx="0" cy="0"/>
          <a:chOff x="0" y="0"/>
          <a:chExt cx="0" cy="0"/>
        </a:xfrm>
      </p:grpSpPr>
      <p:sp>
        <p:nvSpPr>
          <p:cNvPr id="74" name="Google Shape;74;p11"/>
          <p:cNvSpPr txBox="1"/>
          <p:nvPr>
            <p:ph idx="1" type="body"/>
          </p:nvPr>
        </p:nvSpPr>
        <p:spPr>
          <a:xfrm>
            <a:off x="838200" y="365125"/>
            <a:ext cx="10515600" cy="58118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9853930" y="6204585"/>
            <a:ext cx="27432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9853930" y="6204585"/>
            <a:ext cx="27432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PH"/>
              <a:t>‹#›</a:t>
            </a:fld>
            <a:endParaRPr/>
          </a:p>
        </p:txBody>
      </p:sp>
      <p:sp>
        <p:nvSpPr>
          <p:cNvPr id="27" name="Google Shape;27;p3"/>
          <p:cNvSpPr txBox="1"/>
          <p:nvPr/>
        </p:nvSpPr>
        <p:spPr>
          <a:xfrm>
            <a:off x="409576" y="100965"/>
            <a:ext cx="1002438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PH" sz="2800" u="none" cap="none" strike="noStrike">
                <a:solidFill>
                  <a:schemeClr val="lt1"/>
                </a:solidFill>
                <a:latin typeface="Calibri"/>
                <a:ea typeface="Calibri"/>
                <a:cs typeface="Calibri"/>
                <a:sym typeface="Calibri"/>
              </a:rPr>
              <a:t>WEEK 7 – DEVELOPING SIA ARCHITECTURE</a:t>
            </a:r>
            <a:endParaRPr b="1" sz="2800">
              <a:solidFill>
                <a:schemeClr val="lt1"/>
              </a:solidFill>
              <a:latin typeface="Calibri"/>
              <a:ea typeface="Calibri"/>
              <a:cs typeface="Calibri"/>
              <a:sym typeface="Calibri"/>
            </a:endParaRPr>
          </a:p>
        </p:txBody>
      </p:sp>
      <p:sp>
        <p:nvSpPr>
          <p:cNvPr id="28" name="Google Shape;28;p3"/>
          <p:cNvSpPr txBox="1"/>
          <p:nvPr/>
        </p:nvSpPr>
        <p:spPr>
          <a:xfrm>
            <a:off x="229870" y="6408420"/>
            <a:ext cx="9839325"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PH" sz="2000">
                <a:solidFill>
                  <a:schemeClr val="dk1"/>
                </a:solidFill>
                <a:latin typeface="Calibri"/>
                <a:ea typeface="Calibri"/>
                <a:cs typeface="Calibri"/>
                <a:sym typeface="Calibri"/>
              </a:rPr>
              <a:t>SIA 102 – SYSTEM INTEGRATION AND ARCHITECTURE 2</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9" name="Shape 29"/>
        <p:cNvGrpSpPr/>
        <p:nvPr/>
      </p:nvGrpSpPr>
      <p:grpSpPr>
        <a:xfrm>
          <a:off x="0" y="0"/>
          <a:ext cx="0" cy="0"/>
          <a:chOff x="0" y="0"/>
          <a:chExt cx="0" cy="0"/>
        </a:xfrm>
      </p:grpSpPr>
      <p:sp>
        <p:nvSpPr>
          <p:cNvPr id="30" name="Google Shape;30;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2" name="Google Shape;32;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9853930" y="6204585"/>
            <a:ext cx="27432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35" name="Shape 35"/>
        <p:cNvGrpSpPr/>
        <p:nvPr/>
      </p:nvGrpSpPr>
      <p:grpSpPr>
        <a:xfrm>
          <a:off x="0" y="0"/>
          <a:ext cx="0" cy="0"/>
          <a:chOff x="0" y="0"/>
          <a:chExt cx="0" cy="0"/>
        </a:xfrm>
      </p:grpSpPr>
      <p:sp>
        <p:nvSpPr>
          <p:cNvPr id="36" name="Google Shape;36;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9853930" y="6204585"/>
            <a:ext cx="27432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42" name="Shape 42"/>
        <p:cNvGrpSpPr/>
        <p:nvPr/>
      </p:nvGrpSpPr>
      <p:grpSpPr>
        <a:xfrm>
          <a:off x="0" y="0"/>
          <a:ext cx="0" cy="0"/>
          <a:chOff x="0" y="0"/>
          <a:chExt cx="0" cy="0"/>
        </a:xfrm>
      </p:grpSpPr>
      <p:sp>
        <p:nvSpPr>
          <p:cNvPr id="43" name="Google Shape;43;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2" type="sldNum"/>
          </p:nvPr>
        </p:nvSpPr>
        <p:spPr>
          <a:xfrm>
            <a:off x="9853930" y="6204585"/>
            <a:ext cx="27432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51" name="Shape 51"/>
        <p:cNvGrpSpPr/>
        <p:nvPr/>
      </p:nvGrpSpPr>
      <p:grpSpPr>
        <a:xfrm>
          <a:off x="0" y="0"/>
          <a:ext cx="0" cy="0"/>
          <a:chOff x="0" y="0"/>
          <a:chExt cx="0" cy="0"/>
        </a:xfrm>
      </p:grpSpPr>
      <p:sp>
        <p:nvSpPr>
          <p:cNvPr id="52" name="Google Shape;5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9853930" y="6204585"/>
            <a:ext cx="27432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9853930" y="6204585"/>
            <a:ext cx="27432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9"/>
          <p:cNvSpPr/>
          <p:nvPr>
            <p:ph idx="2" type="pic"/>
          </p:nvPr>
        </p:nvSpPr>
        <p:spPr>
          <a:xfrm>
            <a:off x="5183188" y="987425"/>
            <a:ext cx="6172200" cy="4873625"/>
          </a:xfrm>
          <a:prstGeom prst="rect">
            <a:avLst/>
          </a:prstGeom>
          <a:noFill/>
          <a:ln>
            <a:noFill/>
          </a:ln>
        </p:spPr>
      </p:sp>
      <p:sp>
        <p:nvSpPr>
          <p:cNvPr id="63" name="Google Shape;63;p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2" type="sldNum"/>
          </p:nvPr>
        </p:nvSpPr>
        <p:spPr>
          <a:xfrm>
            <a:off x="9853930" y="6204585"/>
            <a:ext cx="27432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67" name="Shape 67"/>
        <p:cNvGrpSpPr/>
        <p:nvPr/>
      </p:nvGrpSpPr>
      <p:grpSpPr>
        <a:xfrm>
          <a:off x="0" y="0"/>
          <a:ext cx="0" cy="0"/>
          <a:chOff x="0" y="0"/>
          <a:chExt cx="0" cy="0"/>
        </a:xfrm>
      </p:grpSpPr>
      <p:sp>
        <p:nvSpPr>
          <p:cNvPr id="68" name="Google Shape;68;p1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2" type="sldNum"/>
          </p:nvPr>
        </p:nvSpPr>
        <p:spPr>
          <a:xfrm>
            <a:off x="9853930" y="6204585"/>
            <a:ext cx="27432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9853930" y="6204585"/>
            <a:ext cx="274320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800" u="none" cap="none" strike="noStrike">
                <a:solidFill>
                  <a:schemeClr val="dk1"/>
                </a:solidFill>
                <a:latin typeface="Calibri"/>
                <a:ea typeface="Calibri"/>
                <a:cs typeface="Calibri"/>
                <a:sym typeface="Calibri"/>
              </a:defRPr>
            </a:lvl1pPr>
            <a:lvl2pPr indent="0" lvl="1" marL="0" marR="0" rtl="0" algn="ctr">
              <a:spcBef>
                <a:spcPts val="0"/>
              </a:spcBef>
              <a:buNone/>
              <a:defRPr b="1" i="0" sz="1800" u="none" cap="none" strike="noStrike">
                <a:solidFill>
                  <a:schemeClr val="dk1"/>
                </a:solidFill>
                <a:latin typeface="Calibri"/>
                <a:ea typeface="Calibri"/>
                <a:cs typeface="Calibri"/>
                <a:sym typeface="Calibri"/>
              </a:defRPr>
            </a:lvl2pPr>
            <a:lvl3pPr indent="0" lvl="2" marL="0" marR="0" rtl="0" algn="ctr">
              <a:spcBef>
                <a:spcPts val="0"/>
              </a:spcBef>
              <a:buNone/>
              <a:defRPr b="1" i="0" sz="1800" u="none" cap="none" strike="noStrike">
                <a:solidFill>
                  <a:schemeClr val="dk1"/>
                </a:solidFill>
                <a:latin typeface="Calibri"/>
                <a:ea typeface="Calibri"/>
                <a:cs typeface="Calibri"/>
                <a:sym typeface="Calibri"/>
              </a:defRPr>
            </a:lvl3pPr>
            <a:lvl4pPr indent="0" lvl="3" marL="0" marR="0" rtl="0" algn="ctr">
              <a:spcBef>
                <a:spcPts val="0"/>
              </a:spcBef>
              <a:buNone/>
              <a:defRPr b="1" i="0" sz="1800" u="none" cap="none" strike="noStrike">
                <a:solidFill>
                  <a:schemeClr val="dk1"/>
                </a:solidFill>
                <a:latin typeface="Calibri"/>
                <a:ea typeface="Calibri"/>
                <a:cs typeface="Calibri"/>
                <a:sym typeface="Calibri"/>
              </a:defRPr>
            </a:lvl4pPr>
            <a:lvl5pPr indent="0" lvl="4" marL="0" marR="0" rtl="0" algn="ctr">
              <a:spcBef>
                <a:spcPts val="0"/>
              </a:spcBef>
              <a:buNone/>
              <a:defRPr b="1" i="0" sz="1800" u="none" cap="none" strike="noStrike">
                <a:solidFill>
                  <a:schemeClr val="dk1"/>
                </a:solidFill>
                <a:latin typeface="Calibri"/>
                <a:ea typeface="Calibri"/>
                <a:cs typeface="Calibri"/>
                <a:sym typeface="Calibri"/>
              </a:defRPr>
            </a:lvl5pPr>
            <a:lvl6pPr indent="0" lvl="5" marL="0" marR="0" rtl="0" algn="ctr">
              <a:spcBef>
                <a:spcPts val="0"/>
              </a:spcBef>
              <a:buNone/>
              <a:defRPr b="1" i="0" sz="1800" u="none" cap="none" strike="noStrike">
                <a:solidFill>
                  <a:schemeClr val="dk1"/>
                </a:solidFill>
                <a:latin typeface="Calibri"/>
                <a:ea typeface="Calibri"/>
                <a:cs typeface="Calibri"/>
                <a:sym typeface="Calibri"/>
              </a:defRPr>
            </a:lvl6pPr>
            <a:lvl7pPr indent="0" lvl="6" marL="0" marR="0" rtl="0" algn="ctr">
              <a:spcBef>
                <a:spcPts val="0"/>
              </a:spcBef>
              <a:buNone/>
              <a:defRPr b="1" i="0" sz="1800" u="none" cap="none" strike="noStrike">
                <a:solidFill>
                  <a:schemeClr val="dk1"/>
                </a:solidFill>
                <a:latin typeface="Calibri"/>
                <a:ea typeface="Calibri"/>
                <a:cs typeface="Calibri"/>
                <a:sym typeface="Calibri"/>
              </a:defRPr>
            </a:lvl7pPr>
            <a:lvl8pPr indent="0" lvl="7" marL="0" marR="0" rtl="0" algn="ctr">
              <a:spcBef>
                <a:spcPts val="0"/>
              </a:spcBef>
              <a:buNone/>
              <a:defRPr b="1" i="0" sz="1800" u="none" cap="none" strike="noStrike">
                <a:solidFill>
                  <a:schemeClr val="dk1"/>
                </a:solidFill>
                <a:latin typeface="Calibri"/>
                <a:ea typeface="Calibri"/>
                <a:cs typeface="Calibri"/>
                <a:sym typeface="Calibri"/>
              </a:defRPr>
            </a:lvl8pPr>
            <a:lvl9pPr indent="0" lvl="8" marL="0" marR="0" rtl="0" algn="ctr">
              <a:spcBef>
                <a:spcPts val="0"/>
              </a:spcBef>
              <a:buNone/>
              <a:defRPr b="1" i="0" sz="1800" u="none" cap="none" strike="noStrike">
                <a:solidFill>
                  <a:schemeClr val="dk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PH"/>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81" name="Shape 81"/>
        <p:cNvGrpSpPr/>
        <p:nvPr/>
      </p:nvGrpSpPr>
      <p:grpSpPr>
        <a:xfrm>
          <a:off x="0" y="0"/>
          <a:ext cx="0" cy="0"/>
          <a:chOff x="0" y="0"/>
          <a:chExt cx="0" cy="0"/>
        </a:xfrm>
      </p:grpSpPr>
      <p:sp>
        <p:nvSpPr>
          <p:cNvPr id="82" name="Google Shape;82;p12"/>
          <p:cNvSpPr txBox="1"/>
          <p:nvPr>
            <p:ph type="ctrTitle"/>
          </p:nvPr>
        </p:nvSpPr>
        <p:spPr>
          <a:xfrm>
            <a:off x="635" y="2535555"/>
            <a:ext cx="12136755" cy="2387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alibri"/>
              <a:buNone/>
            </a:pPr>
            <a:r>
              <a:rPr b="1" lang="en-PH" sz="4000"/>
              <a:t>WEEK 7</a:t>
            </a:r>
            <a:br>
              <a:rPr b="1" lang="en-PH" sz="4000"/>
            </a:br>
            <a:r>
              <a:rPr b="1" lang="en-PH" sz="4000"/>
              <a:t>DEVELOPING SIA ARCHITECTURE</a:t>
            </a:r>
            <a:endParaRPr/>
          </a:p>
        </p:txBody>
      </p:sp>
      <p:sp>
        <p:nvSpPr>
          <p:cNvPr id="83" name="Google Shape;83;p12"/>
          <p:cNvSpPr txBox="1"/>
          <p:nvPr>
            <p:ph idx="1" type="subTitle"/>
          </p:nvPr>
        </p:nvSpPr>
        <p:spPr>
          <a:xfrm>
            <a:off x="0" y="5133975"/>
            <a:ext cx="12191365" cy="60769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1800"/>
              <a:buNone/>
            </a:pPr>
            <a:r>
              <a:rPr b="1" lang="en-PH" sz="1800"/>
              <a:t>SIA 102 – SYSTEM INTEGRATION AND ARCHITECTURE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229870" y="985520"/>
            <a:ext cx="10515600" cy="96964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PH" sz="3600"/>
              <a:t>Basic Concepts</a:t>
            </a:r>
            <a:endParaRPr/>
          </a:p>
        </p:txBody>
      </p:sp>
      <p:sp>
        <p:nvSpPr>
          <p:cNvPr id="147" name="Google Shape;147;p21"/>
          <p:cNvSpPr txBox="1"/>
          <p:nvPr>
            <p:ph idx="1" type="body"/>
          </p:nvPr>
        </p:nvSpPr>
        <p:spPr>
          <a:xfrm>
            <a:off x="229870" y="2139950"/>
            <a:ext cx="11343821" cy="420497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1000"/>
              </a:spcBef>
              <a:spcAft>
                <a:spcPts val="0"/>
              </a:spcAft>
              <a:buClr>
                <a:schemeClr val="dk1"/>
              </a:buClr>
              <a:buSzPts val="2800"/>
              <a:buNone/>
            </a:pPr>
            <a:r>
              <a:rPr b="1" lang="en-PH"/>
              <a:t>Viewpoint</a:t>
            </a:r>
            <a:r>
              <a:rPr lang="en-PH"/>
              <a:t> - defines the perspective from which a view is taken.</a:t>
            </a:r>
            <a:endParaRPr/>
          </a:p>
          <a:p>
            <a:pPr indent="0" lvl="0" marL="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Char char="•"/>
            </a:pPr>
            <a:r>
              <a:rPr lang="en-PH"/>
              <a:t>how to construct and use a view</a:t>
            </a:r>
            <a:endParaRPr/>
          </a:p>
          <a:p>
            <a:pPr indent="-228600" lvl="0" marL="228600" rtl="0" algn="just">
              <a:lnSpc>
                <a:spcPct val="90000"/>
              </a:lnSpc>
              <a:spcBef>
                <a:spcPts val="1000"/>
              </a:spcBef>
              <a:spcAft>
                <a:spcPts val="0"/>
              </a:spcAft>
              <a:buClr>
                <a:schemeClr val="dk1"/>
              </a:buClr>
              <a:buSzPts val="2800"/>
              <a:buChar char="•"/>
            </a:pPr>
            <a:r>
              <a:rPr lang="en-PH"/>
              <a:t>the information that should appear in the view</a:t>
            </a:r>
            <a:endParaRPr/>
          </a:p>
          <a:p>
            <a:pPr indent="-228600" lvl="0" marL="228600" rtl="0" algn="just">
              <a:lnSpc>
                <a:spcPct val="90000"/>
              </a:lnSpc>
              <a:spcBef>
                <a:spcPts val="1000"/>
              </a:spcBef>
              <a:spcAft>
                <a:spcPts val="0"/>
              </a:spcAft>
              <a:buClr>
                <a:schemeClr val="dk1"/>
              </a:buClr>
              <a:buSzPts val="2800"/>
              <a:buChar char="•"/>
            </a:pPr>
            <a:r>
              <a:rPr lang="en-PH"/>
              <a:t> the modelling techniques for expressing and analysing the information</a:t>
            </a:r>
            <a:endParaRPr/>
          </a:p>
          <a:p>
            <a:pPr indent="-228600" lvl="0" marL="228600" rtl="0" algn="just">
              <a:lnSpc>
                <a:spcPct val="90000"/>
              </a:lnSpc>
              <a:spcBef>
                <a:spcPts val="1000"/>
              </a:spcBef>
              <a:spcAft>
                <a:spcPts val="0"/>
              </a:spcAft>
              <a:buClr>
                <a:schemeClr val="dk1"/>
              </a:buClr>
              <a:buSzPts val="2800"/>
              <a:buChar char="•"/>
            </a:pPr>
            <a:r>
              <a:rPr lang="en-PH"/>
              <a:t>and a rationale for these choices</a:t>
            </a:r>
            <a:endParaRPr/>
          </a:p>
        </p:txBody>
      </p:sp>
      <p:sp>
        <p:nvSpPr>
          <p:cNvPr id="148" name="Google Shape;148;p21"/>
          <p:cNvSpPr txBox="1"/>
          <p:nvPr>
            <p:ph idx="12" type="sldNum"/>
          </p:nvPr>
        </p:nvSpPr>
        <p:spPr>
          <a:xfrm>
            <a:off x="9853930" y="6204585"/>
            <a:ext cx="2743200" cy="365125"/>
          </a:xfrm>
          <a:prstGeom prst="rect">
            <a:avLst/>
          </a:prstGeom>
          <a:noFill/>
          <a:ln>
            <a:noFill/>
          </a:ln>
        </p:spPr>
        <p:txBody>
          <a:bodyPr anchorCtr="0" anchor="ctr" bIns="45700" lIns="91425" spcFirstLastPara="1" rIns="91425" wrap="square" tIns="45700">
            <a:noAutofit/>
          </a:bodyPr>
          <a:lstStyle/>
          <a:p>
            <a:pPr indent="0" lvl="0" marL="0" rtl="0" algn="just">
              <a:spcBef>
                <a:spcPts val="0"/>
              </a:spcBef>
              <a:spcAft>
                <a:spcPts val="0"/>
              </a:spcAft>
              <a:buClr>
                <a:schemeClr val="dk1"/>
              </a:buClr>
              <a:buSzPts val="1800"/>
              <a:buFont typeface="Calibri"/>
              <a:buNone/>
            </a:pPr>
            <a:fld id="{00000000-1234-1234-1234-123412341234}" type="slidenum">
              <a:rPr lang="en-PH"/>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229870" y="985520"/>
            <a:ext cx="10515600" cy="96964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PH" sz="3600"/>
              <a:t>Example of Viewpoint</a:t>
            </a:r>
            <a:endParaRPr/>
          </a:p>
        </p:txBody>
      </p:sp>
      <p:sp>
        <p:nvSpPr>
          <p:cNvPr id="154" name="Google Shape;154;p22"/>
          <p:cNvSpPr txBox="1"/>
          <p:nvPr>
            <p:ph idx="1" type="body"/>
          </p:nvPr>
        </p:nvSpPr>
        <p:spPr>
          <a:xfrm>
            <a:off x="229870" y="2139950"/>
            <a:ext cx="11343640" cy="68199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1000"/>
              </a:spcBef>
              <a:spcAft>
                <a:spcPts val="0"/>
              </a:spcAft>
              <a:buClr>
                <a:schemeClr val="dk1"/>
              </a:buClr>
              <a:buSzPts val="2800"/>
              <a:buNone/>
            </a:pPr>
            <a:r>
              <a:rPr b="1" lang="en-PH"/>
              <a:t>The viewpoint is specified as follows:</a:t>
            </a:r>
            <a:endParaRPr/>
          </a:p>
        </p:txBody>
      </p:sp>
      <p:sp>
        <p:nvSpPr>
          <p:cNvPr id="155" name="Google Shape;155;p22"/>
          <p:cNvSpPr txBox="1"/>
          <p:nvPr>
            <p:ph idx="12" type="sldNum"/>
          </p:nvPr>
        </p:nvSpPr>
        <p:spPr>
          <a:xfrm>
            <a:off x="9853930" y="6204585"/>
            <a:ext cx="2743200" cy="365125"/>
          </a:xfrm>
          <a:prstGeom prst="rect">
            <a:avLst/>
          </a:prstGeom>
          <a:noFill/>
          <a:ln>
            <a:noFill/>
          </a:ln>
        </p:spPr>
        <p:txBody>
          <a:bodyPr anchorCtr="0" anchor="ctr" bIns="45700" lIns="91425" spcFirstLastPara="1" rIns="91425" wrap="square" tIns="45700">
            <a:noAutofit/>
          </a:bodyPr>
          <a:lstStyle/>
          <a:p>
            <a:pPr indent="0" lvl="0" marL="0" rtl="0" algn="just">
              <a:spcBef>
                <a:spcPts val="0"/>
              </a:spcBef>
              <a:spcAft>
                <a:spcPts val="0"/>
              </a:spcAft>
              <a:buClr>
                <a:schemeClr val="dk1"/>
              </a:buClr>
              <a:buSzPts val="1800"/>
              <a:buFont typeface="Calibri"/>
              <a:buNone/>
            </a:pPr>
            <a:fld id="{00000000-1234-1234-1234-123412341234}" type="slidenum">
              <a:rPr lang="en-PH"/>
              <a:t>‹#›</a:t>
            </a:fld>
            <a:endParaRPr/>
          </a:p>
        </p:txBody>
      </p:sp>
      <p:pic>
        <p:nvPicPr>
          <p:cNvPr id="156" name="Google Shape;156;p22"/>
          <p:cNvPicPr preferRelativeResize="0"/>
          <p:nvPr/>
        </p:nvPicPr>
        <p:blipFill rotWithShape="1">
          <a:blip r:embed="rId3">
            <a:alphaModFix/>
          </a:blip>
          <a:srcRect b="0" l="0" r="0" t="0"/>
          <a:stretch/>
        </p:blipFill>
        <p:spPr>
          <a:xfrm>
            <a:off x="271780" y="2915920"/>
            <a:ext cx="11259820" cy="232791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229870" y="985520"/>
            <a:ext cx="10515600" cy="96964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PH" sz="3600"/>
              <a:t>Example of View</a:t>
            </a:r>
            <a:endParaRPr/>
          </a:p>
        </p:txBody>
      </p:sp>
      <p:sp>
        <p:nvSpPr>
          <p:cNvPr id="162" name="Google Shape;162;p23"/>
          <p:cNvSpPr txBox="1"/>
          <p:nvPr>
            <p:ph idx="12" type="sldNum"/>
          </p:nvPr>
        </p:nvSpPr>
        <p:spPr>
          <a:xfrm>
            <a:off x="9853930" y="6204585"/>
            <a:ext cx="2743200" cy="365125"/>
          </a:xfrm>
          <a:prstGeom prst="rect">
            <a:avLst/>
          </a:prstGeom>
          <a:noFill/>
          <a:ln>
            <a:noFill/>
          </a:ln>
        </p:spPr>
        <p:txBody>
          <a:bodyPr anchorCtr="0" anchor="ctr" bIns="45700" lIns="91425" spcFirstLastPara="1" rIns="91425" wrap="square" tIns="45700">
            <a:noAutofit/>
          </a:bodyPr>
          <a:lstStyle/>
          <a:p>
            <a:pPr indent="0" lvl="0" marL="0" rtl="0" algn="just">
              <a:spcBef>
                <a:spcPts val="0"/>
              </a:spcBef>
              <a:spcAft>
                <a:spcPts val="0"/>
              </a:spcAft>
              <a:buClr>
                <a:schemeClr val="dk1"/>
              </a:buClr>
              <a:buSzPts val="1800"/>
              <a:buFont typeface="Calibri"/>
              <a:buNone/>
            </a:pPr>
            <a:fld id="{00000000-1234-1234-1234-123412341234}" type="slidenum">
              <a:rPr lang="en-PH"/>
              <a:t>‹#›</a:t>
            </a:fld>
            <a:endParaRPr/>
          </a:p>
        </p:txBody>
      </p:sp>
      <p:pic>
        <p:nvPicPr>
          <p:cNvPr id="163" name="Google Shape;163;p23"/>
          <p:cNvPicPr preferRelativeResize="0"/>
          <p:nvPr/>
        </p:nvPicPr>
        <p:blipFill rotWithShape="1">
          <a:blip r:embed="rId3">
            <a:alphaModFix/>
          </a:blip>
          <a:srcRect b="0" l="0" r="0" t="0"/>
          <a:stretch/>
        </p:blipFill>
        <p:spPr>
          <a:xfrm>
            <a:off x="2091055" y="1821815"/>
            <a:ext cx="7373620" cy="438277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229870" y="985520"/>
            <a:ext cx="10515600" cy="96964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PH" sz="3600"/>
              <a:t>Architecture Development Method (ADM)</a:t>
            </a:r>
            <a:endParaRPr/>
          </a:p>
        </p:txBody>
      </p:sp>
      <p:sp>
        <p:nvSpPr>
          <p:cNvPr id="169" name="Google Shape;169;p24"/>
          <p:cNvSpPr txBox="1"/>
          <p:nvPr>
            <p:ph idx="1" type="body"/>
          </p:nvPr>
        </p:nvSpPr>
        <p:spPr>
          <a:xfrm>
            <a:off x="229870" y="2139950"/>
            <a:ext cx="11343821" cy="420497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1000"/>
              </a:spcBef>
              <a:spcAft>
                <a:spcPts val="0"/>
              </a:spcAft>
              <a:buClr>
                <a:schemeClr val="dk1"/>
              </a:buClr>
              <a:buSzPts val="2800"/>
              <a:buNone/>
            </a:pPr>
            <a:r>
              <a:rPr lang="en-PH"/>
              <a:t>The Architect has the responsibility of ensuring the following:</a:t>
            </a:r>
            <a:endParaRPr/>
          </a:p>
          <a:p>
            <a:pPr indent="0" lvl="0" marL="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Char char="•"/>
            </a:pPr>
            <a:r>
              <a:rPr lang="en-PH"/>
              <a:t>Completeness</a:t>
            </a:r>
            <a:endParaRPr/>
          </a:p>
          <a:p>
            <a:pPr indent="0" lvl="0" marL="0" rtl="0" algn="just">
              <a:lnSpc>
                <a:spcPct val="90000"/>
              </a:lnSpc>
              <a:spcBef>
                <a:spcPts val="1000"/>
              </a:spcBef>
              <a:spcAft>
                <a:spcPts val="0"/>
              </a:spcAft>
              <a:buClr>
                <a:schemeClr val="dk1"/>
              </a:buClr>
              <a:buSzPts val="2800"/>
              <a:buNone/>
            </a:pPr>
            <a:r>
              <a:rPr lang="en-PH"/>
              <a:t>	- addressing concerns of its stakeholders</a:t>
            </a:r>
            <a:endParaRPr/>
          </a:p>
          <a:p>
            <a:pPr indent="-228600" lvl="0" marL="228600" rtl="0" algn="just">
              <a:lnSpc>
                <a:spcPct val="90000"/>
              </a:lnSpc>
              <a:spcBef>
                <a:spcPts val="1000"/>
              </a:spcBef>
              <a:spcAft>
                <a:spcPts val="0"/>
              </a:spcAft>
              <a:buClr>
                <a:schemeClr val="dk1"/>
              </a:buClr>
              <a:buSzPts val="2800"/>
              <a:buChar char="•"/>
            </a:pPr>
            <a:r>
              <a:rPr lang="en-PH"/>
              <a:t>Integrity</a:t>
            </a:r>
            <a:endParaRPr/>
          </a:p>
          <a:p>
            <a:pPr indent="0" lvl="0" marL="0" rtl="0" algn="just">
              <a:lnSpc>
                <a:spcPct val="90000"/>
              </a:lnSpc>
              <a:spcBef>
                <a:spcPts val="1000"/>
              </a:spcBef>
              <a:spcAft>
                <a:spcPts val="0"/>
              </a:spcAft>
              <a:buClr>
                <a:schemeClr val="dk1"/>
              </a:buClr>
              <a:buSzPts val="2800"/>
              <a:buNone/>
            </a:pPr>
            <a:r>
              <a:rPr lang="en-PH"/>
              <a:t>	- connecting views to each other</a:t>
            </a:r>
            <a:endParaRPr/>
          </a:p>
          <a:p>
            <a:pPr indent="0" lvl="0" marL="0" rtl="0" algn="just">
              <a:lnSpc>
                <a:spcPct val="90000"/>
              </a:lnSpc>
              <a:spcBef>
                <a:spcPts val="1000"/>
              </a:spcBef>
              <a:spcAft>
                <a:spcPts val="0"/>
              </a:spcAft>
              <a:buClr>
                <a:schemeClr val="dk1"/>
              </a:buClr>
              <a:buSzPts val="2800"/>
              <a:buNone/>
            </a:pPr>
            <a:r>
              <a:rPr lang="en-PH"/>
              <a:t>	- reconciling concerns of stakeholders</a:t>
            </a:r>
            <a:endParaRPr/>
          </a:p>
          <a:p>
            <a:pPr indent="0" lvl="0" marL="0" rtl="0" algn="just">
              <a:lnSpc>
                <a:spcPct val="90000"/>
              </a:lnSpc>
              <a:spcBef>
                <a:spcPts val="1000"/>
              </a:spcBef>
              <a:spcAft>
                <a:spcPts val="0"/>
              </a:spcAft>
              <a:buClr>
                <a:schemeClr val="dk1"/>
              </a:buClr>
              <a:buSzPts val="2800"/>
              <a:buNone/>
            </a:pPr>
            <a:r>
              <a:rPr lang="en-PH"/>
              <a:t>	- showing trade-offs (e.g. bet. security and performance)</a:t>
            </a:r>
            <a:endParaRPr/>
          </a:p>
        </p:txBody>
      </p:sp>
      <p:sp>
        <p:nvSpPr>
          <p:cNvPr id="170" name="Google Shape;170;p24"/>
          <p:cNvSpPr txBox="1"/>
          <p:nvPr>
            <p:ph idx="12" type="sldNum"/>
          </p:nvPr>
        </p:nvSpPr>
        <p:spPr>
          <a:xfrm>
            <a:off x="9853930" y="6204585"/>
            <a:ext cx="2743200" cy="365125"/>
          </a:xfrm>
          <a:prstGeom prst="rect">
            <a:avLst/>
          </a:prstGeom>
          <a:noFill/>
          <a:ln>
            <a:noFill/>
          </a:ln>
        </p:spPr>
        <p:txBody>
          <a:bodyPr anchorCtr="0" anchor="ctr" bIns="45700" lIns="91425" spcFirstLastPara="1" rIns="91425" wrap="square" tIns="45700">
            <a:noAutofit/>
          </a:bodyPr>
          <a:lstStyle/>
          <a:p>
            <a:pPr indent="0" lvl="0" marL="0" rtl="0" algn="just">
              <a:spcBef>
                <a:spcPts val="0"/>
              </a:spcBef>
              <a:spcAft>
                <a:spcPts val="0"/>
              </a:spcAft>
              <a:buClr>
                <a:schemeClr val="dk1"/>
              </a:buClr>
              <a:buSzPts val="1800"/>
              <a:buFont typeface="Calibri"/>
              <a:buNone/>
            </a:pPr>
            <a:fld id="{00000000-1234-1234-1234-123412341234}" type="slidenum">
              <a:rPr lang="en-PH"/>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229870" y="985520"/>
            <a:ext cx="10515600" cy="96964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PH" sz="3600"/>
              <a:t>Architecture Development Method (ADM)</a:t>
            </a:r>
            <a:endParaRPr/>
          </a:p>
        </p:txBody>
      </p:sp>
      <p:sp>
        <p:nvSpPr>
          <p:cNvPr id="176" name="Google Shape;176;p25"/>
          <p:cNvSpPr txBox="1"/>
          <p:nvPr>
            <p:ph idx="1" type="body"/>
          </p:nvPr>
        </p:nvSpPr>
        <p:spPr>
          <a:xfrm>
            <a:off x="229870" y="2139950"/>
            <a:ext cx="11343821" cy="420497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1000"/>
              </a:spcBef>
              <a:spcAft>
                <a:spcPts val="0"/>
              </a:spcAft>
              <a:buClr>
                <a:schemeClr val="dk1"/>
              </a:buClr>
              <a:buSzPts val="2800"/>
              <a:buChar char="•"/>
            </a:pPr>
            <a:r>
              <a:rPr b="1" lang="en-PH"/>
              <a:t>ADM</a:t>
            </a:r>
            <a:endParaRPr/>
          </a:p>
          <a:p>
            <a:pPr indent="0" lvl="0" marL="0" rtl="0" algn="just">
              <a:lnSpc>
                <a:spcPct val="90000"/>
              </a:lnSpc>
              <a:spcBef>
                <a:spcPts val="1000"/>
              </a:spcBef>
              <a:spcAft>
                <a:spcPts val="0"/>
              </a:spcAft>
              <a:buClr>
                <a:schemeClr val="dk1"/>
              </a:buClr>
              <a:buSzPts val="2800"/>
              <a:buNone/>
            </a:pPr>
            <a:r>
              <a:rPr lang="en-PH"/>
              <a:t>	- iterative process from business to technology</a:t>
            </a:r>
            <a:endParaRPr/>
          </a:p>
          <a:p>
            <a:pPr indent="0" lvl="0" marL="0" rtl="0" algn="just">
              <a:lnSpc>
                <a:spcPct val="90000"/>
              </a:lnSpc>
              <a:spcBef>
                <a:spcPts val="1000"/>
              </a:spcBef>
              <a:spcAft>
                <a:spcPts val="0"/>
              </a:spcAft>
              <a:buClr>
                <a:schemeClr val="dk1"/>
              </a:buClr>
              <a:buSzPts val="2800"/>
              <a:buNone/>
            </a:pPr>
            <a:r>
              <a:rPr lang="en-PH"/>
              <a:t>	- requires identifying of concerns from different views, referring back to concerns and requirements all through out the process</a:t>
            </a:r>
            <a:endParaRPr/>
          </a:p>
          <a:p>
            <a:pPr indent="0" lvl="0" marL="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Char char="•"/>
            </a:pPr>
            <a:r>
              <a:rPr lang="en-PH"/>
              <a:t>Existing Environment - baseline in the ADM</a:t>
            </a:r>
            <a:endParaRPr/>
          </a:p>
          <a:p>
            <a:pPr indent="-228600" lvl="0" marL="228600" rtl="0" algn="just">
              <a:lnSpc>
                <a:spcPct val="90000"/>
              </a:lnSpc>
              <a:spcBef>
                <a:spcPts val="1000"/>
              </a:spcBef>
              <a:spcAft>
                <a:spcPts val="0"/>
              </a:spcAft>
              <a:buClr>
                <a:schemeClr val="dk1"/>
              </a:buClr>
              <a:buSzPts val="2800"/>
              <a:buChar char="•"/>
            </a:pPr>
            <a:r>
              <a:rPr lang="en-PH"/>
              <a:t>Target Environment</a:t>
            </a:r>
            <a:endParaRPr/>
          </a:p>
        </p:txBody>
      </p:sp>
      <p:sp>
        <p:nvSpPr>
          <p:cNvPr id="177" name="Google Shape;177;p25"/>
          <p:cNvSpPr txBox="1"/>
          <p:nvPr>
            <p:ph idx="12" type="sldNum"/>
          </p:nvPr>
        </p:nvSpPr>
        <p:spPr>
          <a:xfrm>
            <a:off x="9853930" y="6204585"/>
            <a:ext cx="2743200" cy="365125"/>
          </a:xfrm>
          <a:prstGeom prst="rect">
            <a:avLst/>
          </a:prstGeom>
          <a:noFill/>
          <a:ln>
            <a:noFill/>
          </a:ln>
        </p:spPr>
        <p:txBody>
          <a:bodyPr anchorCtr="0" anchor="ctr" bIns="45700" lIns="91425" spcFirstLastPara="1" rIns="91425" wrap="square" tIns="45700">
            <a:noAutofit/>
          </a:bodyPr>
          <a:lstStyle/>
          <a:p>
            <a:pPr indent="0" lvl="0" marL="0" rtl="0" algn="just">
              <a:spcBef>
                <a:spcPts val="0"/>
              </a:spcBef>
              <a:spcAft>
                <a:spcPts val="0"/>
              </a:spcAft>
              <a:buClr>
                <a:schemeClr val="dk1"/>
              </a:buClr>
              <a:buSzPts val="1800"/>
              <a:buFont typeface="Calibri"/>
              <a:buNone/>
            </a:pPr>
            <a:fld id="{00000000-1234-1234-1234-123412341234}" type="slidenum">
              <a:rPr lang="en-PH"/>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229870" y="985520"/>
            <a:ext cx="10515600" cy="96964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PH" sz="3600"/>
              <a:t>Core Taxonomy of Architecture Views</a:t>
            </a:r>
            <a:endParaRPr/>
          </a:p>
        </p:txBody>
      </p:sp>
      <p:sp>
        <p:nvSpPr>
          <p:cNvPr id="183" name="Google Shape;183;p26"/>
          <p:cNvSpPr txBox="1"/>
          <p:nvPr>
            <p:ph idx="1" type="body"/>
          </p:nvPr>
        </p:nvSpPr>
        <p:spPr>
          <a:xfrm>
            <a:off x="229870" y="1955165"/>
            <a:ext cx="11343640" cy="4389755"/>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1000"/>
              </a:spcBef>
              <a:spcAft>
                <a:spcPts val="0"/>
              </a:spcAft>
              <a:buClr>
                <a:schemeClr val="dk1"/>
              </a:buClr>
              <a:buSzPts val="2800"/>
              <a:buChar char="•"/>
            </a:pPr>
            <a:r>
              <a:rPr b="1" lang="en-PH"/>
              <a:t>TOGAF Core Taxonomy</a:t>
            </a:r>
            <a:endParaRPr/>
          </a:p>
          <a:p>
            <a:pPr indent="0" lvl="0" marL="0" rtl="0" algn="just">
              <a:lnSpc>
                <a:spcPct val="90000"/>
              </a:lnSpc>
              <a:spcBef>
                <a:spcPts val="1000"/>
              </a:spcBef>
              <a:spcAft>
                <a:spcPts val="0"/>
              </a:spcAft>
              <a:buClr>
                <a:schemeClr val="dk1"/>
              </a:buClr>
              <a:buSzPts val="2800"/>
              <a:buNone/>
            </a:pPr>
            <a:r>
              <a:rPr lang="en-PH"/>
              <a:t>	- defines the minimum set of views that should be considered in the development of an architecture.</a:t>
            </a:r>
            <a:endParaRPr/>
          </a:p>
          <a:p>
            <a:pPr indent="0" lvl="0" marL="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Char char="•"/>
            </a:pPr>
            <a:r>
              <a:rPr b="1" lang="en-PH"/>
              <a:t>Stakeholders</a:t>
            </a:r>
            <a:endParaRPr/>
          </a:p>
          <a:p>
            <a:pPr indent="0" lvl="0" marL="0" rtl="0" algn="just">
              <a:lnSpc>
                <a:spcPct val="90000"/>
              </a:lnSpc>
              <a:spcBef>
                <a:spcPts val="1000"/>
              </a:spcBef>
              <a:spcAft>
                <a:spcPts val="0"/>
              </a:spcAft>
              <a:buClr>
                <a:schemeClr val="dk1"/>
              </a:buClr>
              <a:buSzPts val="2800"/>
              <a:buNone/>
            </a:pPr>
            <a:r>
              <a:rPr lang="en-PH"/>
              <a:t>	- Users</a:t>
            </a:r>
            <a:endParaRPr/>
          </a:p>
          <a:p>
            <a:pPr indent="0" lvl="0" marL="0" rtl="0" algn="just">
              <a:lnSpc>
                <a:spcPct val="90000"/>
              </a:lnSpc>
              <a:spcBef>
                <a:spcPts val="1000"/>
              </a:spcBef>
              <a:spcAft>
                <a:spcPts val="0"/>
              </a:spcAft>
              <a:buClr>
                <a:schemeClr val="dk1"/>
              </a:buClr>
              <a:buSzPts val="2800"/>
              <a:buNone/>
            </a:pPr>
            <a:r>
              <a:rPr lang="en-PH"/>
              <a:t>	- System and Software Engineers</a:t>
            </a:r>
            <a:endParaRPr/>
          </a:p>
          <a:p>
            <a:pPr indent="0" lvl="0" marL="0" rtl="0" algn="just">
              <a:lnSpc>
                <a:spcPct val="90000"/>
              </a:lnSpc>
              <a:spcBef>
                <a:spcPts val="1000"/>
              </a:spcBef>
              <a:spcAft>
                <a:spcPts val="0"/>
              </a:spcAft>
              <a:buClr>
                <a:schemeClr val="dk1"/>
              </a:buClr>
              <a:buSzPts val="2800"/>
              <a:buNone/>
            </a:pPr>
            <a:r>
              <a:rPr lang="en-PH"/>
              <a:t>	- Operators, Administrators, and Managers</a:t>
            </a:r>
            <a:endParaRPr/>
          </a:p>
          <a:p>
            <a:pPr indent="0" lvl="0" marL="0" rtl="0" algn="just">
              <a:lnSpc>
                <a:spcPct val="90000"/>
              </a:lnSpc>
              <a:spcBef>
                <a:spcPts val="1000"/>
              </a:spcBef>
              <a:spcAft>
                <a:spcPts val="0"/>
              </a:spcAft>
              <a:buClr>
                <a:schemeClr val="dk1"/>
              </a:buClr>
              <a:buSzPts val="2800"/>
              <a:buNone/>
            </a:pPr>
            <a:r>
              <a:rPr lang="en-PH"/>
              <a:t>	- Acquirers</a:t>
            </a:r>
            <a:endParaRPr/>
          </a:p>
        </p:txBody>
      </p:sp>
      <p:sp>
        <p:nvSpPr>
          <p:cNvPr id="184" name="Google Shape;184;p26"/>
          <p:cNvSpPr txBox="1"/>
          <p:nvPr>
            <p:ph idx="12" type="sldNum"/>
          </p:nvPr>
        </p:nvSpPr>
        <p:spPr>
          <a:xfrm>
            <a:off x="9853930" y="6204585"/>
            <a:ext cx="2743200" cy="365125"/>
          </a:xfrm>
          <a:prstGeom prst="rect">
            <a:avLst/>
          </a:prstGeom>
          <a:noFill/>
          <a:ln>
            <a:noFill/>
          </a:ln>
        </p:spPr>
        <p:txBody>
          <a:bodyPr anchorCtr="0" anchor="ctr" bIns="45700" lIns="91425" spcFirstLastPara="1" rIns="91425" wrap="square" tIns="45700">
            <a:noAutofit/>
          </a:bodyPr>
          <a:lstStyle/>
          <a:p>
            <a:pPr indent="0" lvl="0" marL="0" rtl="0" algn="just">
              <a:spcBef>
                <a:spcPts val="0"/>
              </a:spcBef>
              <a:spcAft>
                <a:spcPts val="0"/>
              </a:spcAft>
              <a:buClr>
                <a:schemeClr val="dk1"/>
              </a:buClr>
              <a:buSzPts val="1800"/>
              <a:buFont typeface="Calibri"/>
              <a:buNone/>
            </a:pPr>
            <a:fld id="{00000000-1234-1234-1234-123412341234}" type="slidenum">
              <a:rPr lang="en-PH"/>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229870" y="985520"/>
            <a:ext cx="10515600" cy="96964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PH" sz="3600"/>
              <a:t>Core Taxonomy of Architecture Views</a:t>
            </a:r>
            <a:endParaRPr/>
          </a:p>
        </p:txBody>
      </p:sp>
      <p:sp>
        <p:nvSpPr>
          <p:cNvPr id="190" name="Google Shape;190;p27"/>
          <p:cNvSpPr txBox="1"/>
          <p:nvPr>
            <p:ph idx="1" type="body"/>
          </p:nvPr>
        </p:nvSpPr>
        <p:spPr>
          <a:xfrm>
            <a:off x="229870" y="1955165"/>
            <a:ext cx="11343640" cy="4389755"/>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1000"/>
              </a:spcBef>
              <a:spcAft>
                <a:spcPts val="0"/>
              </a:spcAft>
              <a:buClr>
                <a:schemeClr val="dk1"/>
              </a:buClr>
              <a:buSzPts val="2800"/>
              <a:buChar char="•"/>
            </a:pPr>
            <a:r>
              <a:rPr b="1" lang="en-PH"/>
              <a:t>Views and Viewpoints Categories in Addressing Stakeholder Concerns</a:t>
            </a:r>
            <a:endParaRPr/>
          </a:p>
          <a:p>
            <a:pPr indent="0" lvl="0" marL="0" rtl="0" algn="just">
              <a:lnSpc>
                <a:spcPct val="90000"/>
              </a:lnSpc>
              <a:spcBef>
                <a:spcPts val="1000"/>
              </a:spcBef>
              <a:spcAft>
                <a:spcPts val="0"/>
              </a:spcAft>
              <a:buClr>
                <a:schemeClr val="dk1"/>
              </a:buClr>
              <a:buSzPts val="2800"/>
              <a:buNone/>
            </a:pPr>
            <a:r>
              <a:t/>
            </a:r>
            <a:endParaRPr/>
          </a:p>
          <a:p>
            <a:pPr indent="0" lvl="0" marL="0" rtl="0" algn="just">
              <a:lnSpc>
                <a:spcPct val="90000"/>
              </a:lnSpc>
              <a:spcBef>
                <a:spcPts val="1000"/>
              </a:spcBef>
              <a:spcAft>
                <a:spcPts val="0"/>
              </a:spcAft>
              <a:buClr>
                <a:schemeClr val="dk1"/>
              </a:buClr>
              <a:buSzPts val="2800"/>
              <a:buNone/>
            </a:pPr>
            <a:r>
              <a:rPr b="1" lang="en-PH"/>
              <a:t>Business Architecture Views - </a:t>
            </a:r>
            <a:r>
              <a:rPr lang="en-PH"/>
              <a:t>(user of the system). Describe the flows of business information</a:t>
            </a:r>
            <a:endParaRPr/>
          </a:p>
          <a:p>
            <a:pPr indent="0" lvl="0" marL="0" rtl="0" algn="just">
              <a:lnSpc>
                <a:spcPct val="90000"/>
              </a:lnSpc>
              <a:spcBef>
                <a:spcPts val="1000"/>
              </a:spcBef>
              <a:spcAft>
                <a:spcPts val="0"/>
              </a:spcAft>
              <a:buClr>
                <a:schemeClr val="dk1"/>
              </a:buClr>
              <a:buSzPts val="2800"/>
              <a:buNone/>
            </a:pPr>
            <a:r>
              <a:rPr b="1" lang="en-PH"/>
              <a:t>Technical Architecture Views </a:t>
            </a:r>
            <a:r>
              <a:rPr lang="en-PH"/>
              <a:t>- (technicians)</a:t>
            </a:r>
            <a:endParaRPr/>
          </a:p>
          <a:p>
            <a:pPr indent="0" lvl="0" marL="0" rtl="0" algn="just">
              <a:lnSpc>
                <a:spcPct val="90000"/>
              </a:lnSpc>
              <a:spcBef>
                <a:spcPts val="1000"/>
              </a:spcBef>
              <a:spcAft>
                <a:spcPts val="0"/>
              </a:spcAft>
              <a:buClr>
                <a:schemeClr val="dk1"/>
              </a:buClr>
              <a:buSzPts val="2800"/>
              <a:buNone/>
            </a:pPr>
            <a:r>
              <a:rPr lang="en-PH"/>
              <a:t>	- </a:t>
            </a:r>
            <a:r>
              <a:rPr b="1" lang="en-PH"/>
              <a:t>Engineering Views </a:t>
            </a:r>
            <a:r>
              <a:rPr lang="en-PH"/>
              <a:t>(System Software Engineers)</a:t>
            </a:r>
            <a:endParaRPr/>
          </a:p>
          <a:p>
            <a:pPr indent="0" lvl="0" marL="0" rtl="0" algn="just">
              <a:lnSpc>
                <a:spcPct val="90000"/>
              </a:lnSpc>
              <a:spcBef>
                <a:spcPts val="1000"/>
              </a:spcBef>
              <a:spcAft>
                <a:spcPts val="0"/>
              </a:spcAft>
              <a:buClr>
                <a:schemeClr val="dk1"/>
              </a:buClr>
              <a:buSzPts val="2800"/>
              <a:buNone/>
            </a:pPr>
            <a:r>
              <a:rPr lang="en-PH"/>
              <a:t>	- </a:t>
            </a:r>
            <a:r>
              <a:rPr b="1" lang="en-PH"/>
              <a:t>Operations Views</a:t>
            </a:r>
            <a:r>
              <a:rPr lang="en-PH"/>
              <a:t> (Systems Administrator and Systems Managers)</a:t>
            </a:r>
            <a:endParaRPr/>
          </a:p>
          <a:p>
            <a:pPr indent="0" lvl="0" marL="0" rtl="0" algn="just">
              <a:lnSpc>
                <a:spcPct val="90000"/>
              </a:lnSpc>
              <a:spcBef>
                <a:spcPts val="1000"/>
              </a:spcBef>
              <a:spcAft>
                <a:spcPts val="0"/>
              </a:spcAft>
              <a:buClr>
                <a:schemeClr val="dk1"/>
              </a:buClr>
              <a:buSzPts val="2800"/>
              <a:buNone/>
            </a:pPr>
            <a:r>
              <a:rPr lang="en-PH"/>
              <a:t>	- </a:t>
            </a:r>
            <a:r>
              <a:rPr b="1" lang="en-PH"/>
              <a:t>Acquirers Views </a:t>
            </a:r>
            <a:r>
              <a:rPr lang="en-PH"/>
              <a:t>(Procurement Personnel)</a:t>
            </a:r>
            <a:endParaRPr/>
          </a:p>
          <a:p>
            <a:pPr indent="0" lvl="0" marL="0" rtl="0" algn="just">
              <a:lnSpc>
                <a:spcPct val="90000"/>
              </a:lnSpc>
              <a:spcBef>
                <a:spcPts val="1000"/>
              </a:spcBef>
              <a:spcAft>
                <a:spcPts val="0"/>
              </a:spcAft>
              <a:buClr>
                <a:schemeClr val="dk1"/>
              </a:buClr>
              <a:buSzPts val="2800"/>
              <a:buNone/>
            </a:pPr>
            <a:r>
              <a:t/>
            </a:r>
            <a:endParaRPr/>
          </a:p>
        </p:txBody>
      </p:sp>
      <p:sp>
        <p:nvSpPr>
          <p:cNvPr id="191" name="Google Shape;191;p27"/>
          <p:cNvSpPr txBox="1"/>
          <p:nvPr>
            <p:ph idx="12" type="sldNum"/>
          </p:nvPr>
        </p:nvSpPr>
        <p:spPr>
          <a:xfrm>
            <a:off x="9853930" y="6204585"/>
            <a:ext cx="2743200" cy="365125"/>
          </a:xfrm>
          <a:prstGeom prst="rect">
            <a:avLst/>
          </a:prstGeom>
          <a:noFill/>
          <a:ln>
            <a:noFill/>
          </a:ln>
        </p:spPr>
        <p:txBody>
          <a:bodyPr anchorCtr="0" anchor="ctr" bIns="45700" lIns="91425" spcFirstLastPara="1" rIns="91425" wrap="square" tIns="45700">
            <a:noAutofit/>
          </a:bodyPr>
          <a:lstStyle/>
          <a:p>
            <a:pPr indent="0" lvl="0" marL="0" rtl="0" algn="just">
              <a:spcBef>
                <a:spcPts val="0"/>
              </a:spcBef>
              <a:spcAft>
                <a:spcPts val="0"/>
              </a:spcAft>
              <a:buClr>
                <a:schemeClr val="dk1"/>
              </a:buClr>
              <a:buSzPts val="1800"/>
              <a:buFont typeface="Calibri"/>
              <a:buNone/>
            </a:pPr>
            <a:fld id="{00000000-1234-1234-1234-123412341234}" type="slidenum">
              <a:rPr lang="en-PH"/>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229870" y="985520"/>
            <a:ext cx="10515600" cy="96964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PH" sz="3600"/>
              <a:t>Core Taxonomy of Architecture Views</a:t>
            </a:r>
            <a:endParaRPr/>
          </a:p>
        </p:txBody>
      </p:sp>
      <p:sp>
        <p:nvSpPr>
          <p:cNvPr id="197" name="Google Shape;197;p28"/>
          <p:cNvSpPr txBox="1"/>
          <p:nvPr>
            <p:ph idx="12" type="sldNum"/>
          </p:nvPr>
        </p:nvSpPr>
        <p:spPr>
          <a:xfrm>
            <a:off x="9853930" y="6204585"/>
            <a:ext cx="2743200" cy="365125"/>
          </a:xfrm>
          <a:prstGeom prst="rect">
            <a:avLst/>
          </a:prstGeom>
          <a:noFill/>
          <a:ln>
            <a:noFill/>
          </a:ln>
        </p:spPr>
        <p:txBody>
          <a:bodyPr anchorCtr="0" anchor="ctr" bIns="45700" lIns="91425" spcFirstLastPara="1" rIns="91425" wrap="square" tIns="45700">
            <a:noAutofit/>
          </a:bodyPr>
          <a:lstStyle/>
          <a:p>
            <a:pPr indent="0" lvl="0" marL="0" rtl="0" algn="just">
              <a:spcBef>
                <a:spcPts val="0"/>
              </a:spcBef>
              <a:spcAft>
                <a:spcPts val="0"/>
              </a:spcAft>
              <a:buClr>
                <a:schemeClr val="dk1"/>
              </a:buClr>
              <a:buSzPts val="1800"/>
              <a:buFont typeface="Calibri"/>
              <a:buNone/>
            </a:pPr>
            <a:fld id="{00000000-1234-1234-1234-123412341234}" type="slidenum">
              <a:rPr lang="en-PH"/>
              <a:t>‹#›</a:t>
            </a:fld>
            <a:endParaRPr/>
          </a:p>
        </p:txBody>
      </p:sp>
      <p:pic>
        <p:nvPicPr>
          <p:cNvPr id="198" name="Google Shape;198;p28"/>
          <p:cNvPicPr preferRelativeResize="0"/>
          <p:nvPr/>
        </p:nvPicPr>
        <p:blipFill rotWithShape="1">
          <a:blip r:embed="rId3">
            <a:alphaModFix/>
          </a:blip>
          <a:srcRect b="0" l="0" r="0" t="0"/>
          <a:stretch/>
        </p:blipFill>
        <p:spPr>
          <a:xfrm>
            <a:off x="634365" y="1765300"/>
            <a:ext cx="9707245" cy="443928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2" name="Shape 202"/>
        <p:cNvGrpSpPr/>
        <p:nvPr/>
      </p:nvGrpSpPr>
      <p:grpSpPr>
        <a:xfrm>
          <a:off x="0" y="0"/>
          <a:ext cx="0" cy="0"/>
          <a:chOff x="0" y="0"/>
          <a:chExt cx="0" cy="0"/>
        </a:xfrm>
      </p:grpSpPr>
      <p:sp>
        <p:nvSpPr>
          <p:cNvPr id="203" name="Google Shape;203;p29"/>
          <p:cNvSpPr txBox="1"/>
          <p:nvPr>
            <p:ph idx="12" type="sldNum"/>
          </p:nvPr>
        </p:nvSpPr>
        <p:spPr>
          <a:xfrm>
            <a:off x="9853930" y="6204585"/>
            <a:ext cx="27432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PH"/>
              <a:t>‹#›</a:t>
            </a:fld>
            <a:endParaRPr/>
          </a:p>
        </p:txBody>
      </p:sp>
      <p:sp>
        <p:nvSpPr>
          <p:cNvPr id="204" name="Google Shape;204;p29"/>
          <p:cNvSpPr/>
          <p:nvPr/>
        </p:nvSpPr>
        <p:spPr>
          <a:xfrm>
            <a:off x="11045825" y="6210935"/>
            <a:ext cx="358775" cy="358775"/>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13"/>
          <p:cNvSpPr txBox="1"/>
          <p:nvPr>
            <p:ph idx="1" type="body"/>
          </p:nvPr>
        </p:nvSpPr>
        <p:spPr>
          <a:xfrm>
            <a:off x="2282190" y="1539240"/>
            <a:ext cx="9424670" cy="4351655"/>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3600"/>
              <a:buChar char="•"/>
            </a:pPr>
            <a:r>
              <a:rPr lang="en-PH" sz="3600"/>
              <a:t>Can appreciate “architecture” in the context of system integration and architecture (IEEE std. 1471)</a:t>
            </a:r>
            <a:endParaRPr/>
          </a:p>
          <a:p>
            <a:pPr indent="-228600" lvl="0" marL="228600" rtl="0" algn="just">
              <a:lnSpc>
                <a:spcPct val="90000"/>
              </a:lnSpc>
              <a:spcBef>
                <a:spcPts val="1000"/>
              </a:spcBef>
              <a:spcAft>
                <a:spcPts val="0"/>
              </a:spcAft>
              <a:buClr>
                <a:schemeClr val="dk1"/>
              </a:buClr>
              <a:buSzPts val="3600"/>
              <a:buChar char="•"/>
            </a:pPr>
            <a:r>
              <a:rPr lang="en-PH" sz="3600"/>
              <a:t>Can explain how complex systems can be represented using architectural views and how this facilitates system evolution over time.</a:t>
            </a:r>
            <a:endParaRPr/>
          </a:p>
          <a:p>
            <a:pPr indent="-228600" lvl="0" marL="228600" rtl="0" algn="just">
              <a:lnSpc>
                <a:spcPct val="90000"/>
              </a:lnSpc>
              <a:spcBef>
                <a:spcPts val="1000"/>
              </a:spcBef>
              <a:spcAft>
                <a:spcPts val="0"/>
              </a:spcAft>
              <a:buClr>
                <a:schemeClr val="dk1"/>
              </a:buClr>
              <a:buSzPts val="3600"/>
              <a:buChar char="•"/>
            </a:pPr>
            <a:r>
              <a:rPr lang="en-PH" sz="3600"/>
              <a:t>Can explain how some specific architectural views relate to the system lifecycle.</a:t>
            </a:r>
            <a:endParaRPr/>
          </a:p>
          <a:p>
            <a:pPr indent="0" lvl="0" marL="228600" rtl="0" algn="just">
              <a:lnSpc>
                <a:spcPct val="90000"/>
              </a:lnSpc>
              <a:spcBef>
                <a:spcPts val="1000"/>
              </a:spcBef>
              <a:spcAft>
                <a:spcPts val="0"/>
              </a:spcAft>
              <a:buClr>
                <a:schemeClr val="dk1"/>
              </a:buClr>
              <a:buSzPts val="3600"/>
              <a:buNone/>
            </a:pPr>
            <a:r>
              <a:t/>
            </a:r>
            <a:endParaRPr sz="3600"/>
          </a:p>
        </p:txBody>
      </p:sp>
      <p:sp>
        <p:nvSpPr>
          <p:cNvPr id="89" name="Google Shape;89;p13"/>
          <p:cNvSpPr txBox="1"/>
          <p:nvPr/>
        </p:nvSpPr>
        <p:spPr>
          <a:xfrm>
            <a:off x="48260" y="6520180"/>
            <a:ext cx="9839325"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PH" sz="1800">
                <a:solidFill>
                  <a:schemeClr val="dk1"/>
                </a:solidFill>
                <a:latin typeface="Calibri"/>
                <a:ea typeface="Calibri"/>
                <a:cs typeface="Calibri"/>
                <a:sym typeface="Calibri"/>
              </a:rPr>
              <a:t>SIA 102 – SYSTEM INTEGRATION AND ARCHITECTURE 2</a:t>
            </a:r>
            <a:endParaRPr/>
          </a:p>
        </p:txBody>
      </p:sp>
      <p:sp>
        <p:nvSpPr>
          <p:cNvPr id="90" name="Google Shape;90;p13"/>
          <p:cNvSpPr txBox="1"/>
          <p:nvPr>
            <p:ph idx="12" type="sldNum"/>
          </p:nvPr>
        </p:nvSpPr>
        <p:spPr>
          <a:xfrm>
            <a:off x="9853930" y="6204585"/>
            <a:ext cx="27432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PH"/>
              <a:t>‹#›</a:t>
            </a:fld>
            <a:endParaRPr/>
          </a:p>
        </p:txBody>
      </p:sp>
      <p:sp>
        <p:nvSpPr>
          <p:cNvPr id="91" name="Google Shape;91;p13"/>
          <p:cNvSpPr/>
          <p:nvPr/>
        </p:nvSpPr>
        <p:spPr>
          <a:xfrm>
            <a:off x="11045825" y="6210935"/>
            <a:ext cx="358775" cy="358775"/>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229870" y="972820"/>
            <a:ext cx="10515600" cy="969645"/>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4400"/>
              <a:buFont typeface="Calibri"/>
              <a:buNone/>
            </a:pPr>
            <a:r>
              <a:rPr b="1" lang="en-PH"/>
              <a:t>Topic Outline</a:t>
            </a:r>
            <a:endParaRPr/>
          </a:p>
        </p:txBody>
      </p:sp>
      <p:sp>
        <p:nvSpPr>
          <p:cNvPr id="97" name="Google Shape;97;p14"/>
          <p:cNvSpPr txBox="1"/>
          <p:nvPr>
            <p:ph idx="1" type="body"/>
          </p:nvPr>
        </p:nvSpPr>
        <p:spPr>
          <a:xfrm>
            <a:off x="229870" y="2139950"/>
            <a:ext cx="11343821" cy="420497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1000"/>
              </a:spcBef>
              <a:spcAft>
                <a:spcPts val="0"/>
              </a:spcAft>
              <a:buClr>
                <a:schemeClr val="dk1"/>
              </a:buClr>
              <a:buSzPts val="2800"/>
              <a:buChar char="•"/>
            </a:pPr>
            <a:r>
              <a:rPr lang="en-PH"/>
              <a:t>TOGAF and Standards for IT Architecture Description</a:t>
            </a:r>
            <a:endParaRPr/>
          </a:p>
          <a:p>
            <a:pPr indent="-228600" lvl="0" marL="228600" rtl="0" algn="just">
              <a:lnSpc>
                <a:spcPct val="90000"/>
              </a:lnSpc>
              <a:spcBef>
                <a:spcPts val="1000"/>
              </a:spcBef>
              <a:spcAft>
                <a:spcPts val="0"/>
              </a:spcAft>
              <a:buClr>
                <a:schemeClr val="dk1"/>
              </a:buClr>
              <a:buSzPts val="2800"/>
              <a:buChar char="•"/>
            </a:pPr>
            <a:r>
              <a:rPr lang="en-PH"/>
              <a:t>Developing Views in the Architecture Development Method (ADM)</a:t>
            </a:r>
            <a:endParaRPr/>
          </a:p>
          <a:p>
            <a:pPr indent="-228600" lvl="0" marL="228600" rtl="0" algn="just">
              <a:lnSpc>
                <a:spcPct val="90000"/>
              </a:lnSpc>
              <a:spcBef>
                <a:spcPts val="1000"/>
              </a:spcBef>
              <a:spcAft>
                <a:spcPts val="0"/>
              </a:spcAft>
              <a:buClr>
                <a:schemeClr val="dk1"/>
              </a:buClr>
              <a:buSzPts val="2800"/>
              <a:buChar char="•"/>
            </a:pPr>
            <a:r>
              <a:rPr lang="en-PH"/>
              <a:t>Core Taxonomy of Architecture Views</a:t>
            </a:r>
            <a:endParaRPr/>
          </a:p>
        </p:txBody>
      </p:sp>
      <p:sp>
        <p:nvSpPr>
          <p:cNvPr id="98" name="Google Shape;98;p14"/>
          <p:cNvSpPr txBox="1"/>
          <p:nvPr>
            <p:ph idx="12" type="sldNum"/>
          </p:nvPr>
        </p:nvSpPr>
        <p:spPr>
          <a:xfrm>
            <a:off x="9853930" y="6204585"/>
            <a:ext cx="2743200" cy="365125"/>
          </a:xfrm>
          <a:prstGeom prst="rect">
            <a:avLst/>
          </a:prstGeom>
          <a:noFill/>
          <a:ln>
            <a:noFill/>
          </a:ln>
        </p:spPr>
        <p:txBody>
          <a:bodyPr anchorCtr="0" anchor="ctr" bIns="45700" lIns="91425" spcFirstLastPara="1" rIns="91425" wrap="square" tIns="45700">
            <a:noAutofit/>
          </a:bodyPr>
          <a:lstStyle/>
          <a:p>
            <a:pPr indent="0" lvl="0" marL="0" rtl="0" algn="just">
              <a:spcBef>
                <a:spcPts val="0"/>
              </a:spcBef>
              <a:spcAft>
                <a:spcPts val="0"/>
              </a:spcAft>
              <a:buClr>
                <a:schemeClr val="dk1"/>
              </a:buClr>
              <a:buSzPts val="1800"/>
              <a:buFont typeface="Calibri"/>
              <a:buNone/>
            </a:pPr>
            <a:fld id="{00000000-1234-1234-1234-123412341234}" type="slidenum">
              <a:rPr lang="en-PH"/>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229869" y="1009106"/>
            <a:ext cx="10515600" cy="94234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PH"/>
              <a:t>Definition of Architecture Views </a:t>
            </a:r>
            <a:endParaRPr/>
          </a:p>
        </p:txBody>
      </p:sp>
      <p:sp>
        <p:nvSpPr>
          <p:cNvPr id="104" name="Google Shape;104;p15"/>
          <p:cNvSpPr txBox="1"/>
          <p:nvPr>
            <p:ph idx="1" type="body"/>
          </p:nvPr>
        </p:nvSpPr>
        <p:spPr>
          <a:xfrm>
            <a:off x="229870" y="1873250"/>
            <a:ext cx="11094720" cy="4204970"/>
          </a:xfrm>
          <a:prstGeom prst="rect">
            <a:avLst/>
          </a:prstGeom>
          <a:noFill/>
          <a:ln>
            <a:noFill/>
          </a:ln>
        </p:spPr>
        <p:txBody>
          <a:bodyPr anchorCtr="0" anchor="t" bIns="45700" lIns="91425" spcFirstLastPara="1" rIns="91425" wrap="square" tIns="45700">
            <a:normAutofit/>
          </a:bodyPr>
          <a:lstStyle/>
          <a:p>
            <a:pPr indent="-184150" lvl="0" marL="228600" rtl="0" algn="just">
              <a:lnSpc>
                <a:spcPct val="90000"/>
              </a:lnSpc>
              <a:spcBef>
                <a:spcPts val="1000"/>
              </a:spcBef>
              <a:spcAft>
                <a:spcPts val="0"/>
              </a:spcAft>
              <a:buClr>
                <a:schemeClr val="dk1"/>
              </a:buClr>
              <a:buSzPts val="2800"/>
              <a:buNone/>
            </a:pPr>
            <a:r>
              <a:rPr b="1" lang="en-PH"/>
              <a:t>Architecture Views </a:t>
            </a:r>
            <a:r>
              <a:rPr lang="en-PH"/>
              <a:t>are representations of the overall architecture that are meaningful to one or more stakeholders in the system.</a:t>
            </a:r>
            <a:endParaRPr/>
          </a:p>
        </p:txBody>
      </p:sp>
      <p:sp>
        <p:nvSpPr>
          <p:cNvPr id="105" name="Google Shape;105;p15"/>
          <p:cNvSpPr txBox="1"/>
          <p:nvPr>
            <p:ph idx="12" type="sldNum"/>
          </p:nvPr>
        </p:nvSpPr>
        <p:spPr>
          <a:xfrm>
            <a:off x="9853930" y="6204585"/>
            <a:ext cx="27432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800"/>
              <a:buFont typeface="Calibri"/>
              <a:buNone/>
            </a:pPr>
            <a:fld id="{00000000-1234-1234-1234-123412341234}" type="slidenum">
              <a:rPr lang="en-PH"/>
              <a:t>‹#›</a:t>
            </a:fld>
            <a:endParaRPr/>
          </a:p>
        </p:txBody>
      </p:sp>
      <p:pic>
        <p:nvPicPr>
          <p:cNvPr id="106" name="Google Shape;106;p15"/>
          <p:cNvPicPr preferRelativeResize="0"/>
          <p:nvPr/>
        </p:nvPicPr>
        <p:blipFill rotWithShape="1">
          <a:blip r:embed="rId3">
            <a:alphaModFix/>
          </a:blip>
          <a:srcRect b="0" l="0" r="0" t="0"/>
          <a:stretch/>
        </p:blipFill>
        <p:spPr>
          <a:xfrm>
            <a:off x="2157730" y="2941320"/>
            <a:ext cx="7239635" cy="306641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229870" y="985520"/>
            <a:ext cx="10515600" cy="96964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PH" sz="3600"/>
              <a:t>TOGAF and Standards for IT Architecture Description</a:t>
            </a:r>
            <a:endParaRPr/>
          </a:p>
        </p:txBody>
      </p:sp>
      <p:sp>
        <p:nvSpPr>
          <p:cNvPr id="112" name="Google Shape;112;p16"/>
          <p:cNvSpPr txBox="1"/>
          <p:nvPr>
            <p:ph idx="1" type="body"/>
          </p:nvPr>
        </p:nvSpPr>
        <p:spPr>
          <a:xfrm>
            <a:off x="229870" y="2139950"/>
            <a:ext cx="11343821" cy="420497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1000"/>
              </a:spcBef>
              <a:spcAft>
                <a:spcPts val="0"/>
              </a:spcAft>
              <a:buClr>
                <a:schemeClr val="dk1"/>
              </a:buClr>
              <a:buSzPts val="2800"/>
              <a:buNone/>
            </a:pPr>
            <a:r>
              <a:rPr lang="en-PH"/>
              <a:t>- “ANSI/IEEE Std 1471-2000” Recommended Practice for Architectural Description of Software-Intensive Systems, is also known as </a:t>
            </a:r>
            <a:r>
              <a:rPr b="1" lang="en-PH"/>
              <a:t>IEEE 1471</a:t>
            </a:r>
            <a:endParaRPr/>
          </a:p>
          <a:p>
            <a:pPr indent="0" lvl="0" marL="0" rtl="0" algn="just">
              <a:lnSpc>
                <a:spcPct val="90000"/>
              </a:lnSpc>
              <a:spcBef>
                <a:spcPts val="1000"/>
              </a:spcBef>
              <a:spcAft>
                <a:spcPts val="0"/>
              </a:spcAft>
              <a:buClr>
                <a:schemeClr val="dk1"/>
              </a:buClr>
              <a:buSzPts val="2800"/>
              <a:buNone/>
            </a:pPr>
            <a:r>
              <a:t/>
            </a:r>
            <a:endParaRPr b="1"/>
          </a:p>
          <a:p>
            <a:pPr indent="0" lvl="0" marL="0" rtl="0" algn="just">
              <a:lnSpc>
                <a:spcPct val="90000"/>
              </a:lnSpc>
              <a:spcBef>
                <a:spcPts val="1000"/>
              </a:spcBef>
              <a:spcAft>
                <a:spcPts val="0"/>
              </a:spcAft>
              <a:buClr>
                <a:schemeClr val="dk1"/>
              </a:buClr>
              <a:buSzPts val="2800"/>
              <a:buNone/>
            </a:pPr>
            <a:r>
              <a:rPr lang="en-PH"/>
              <a:t>-  It was developed by the </a:t>
            </a:r>
            <a:r>
              <a:rPr b="1" lang="en-PH"/>
              <a:t>IEEE's Architecture Working Group (AWG)</a:t>
            </a:r>
            <a:r>
              <a:rPr lang="en-PH"/>
              <a:t> under the sponsorship of the Software Engineering Standards Committee of IEEE.</a:t>
            </a:r>
            <a:endParaRPr/>
          </a:p>
          <a:p>
            <a:pPr indent="0" lvl="0" marL="0" rtl="0" algn="just">
              <a:lnSpc>
                <a:spcPct val="90000"/>
              </a:lnSpc>
              <a:spcBef>
                <a:spcPts val="1000"/>
              </a:spcBef>
              <a:spcAft>
                <a:spcPts val="0"/>
              </a:spcAft>
              <a:buClr>
                <a:schemeClr val="dk1"/>
              </a:buClr>
              <a:buSzPts val="2800"/>
              <a:buNone/>
            </a:pPr>
            <a:r>
              <a:t/>
            </a:r>
            <a:endParaRPr/>
          </a:p>
          <a:p>
            <a:pPr indent="0" lvl="0" marL="0" rtl="0" algn="just">
              <a:lnSpc>
                <a:spcPct val="90000"/>
              </a:lnSpc>
              <a:spcBef>
                <a:spcPts val="1000"/>
              </a:spcBef>
              <a:spcAft>
                <a:spcPts val="0"/>
              </a:spcAft>
              <a:buClr>
                <a:schemeClr val="dk1"/>
              </a:buClr>
              <a:buSzPts val="2800"/>
              <a:buNone/>
            </a:pPr>
            <a:r>
              <a:t/>
            </a:r>
            <a:endParaRPr/>
          </a:p>
          <a:p>
            <a:pPr indent="0" lvl="0" marL="0" rtl="0" algn="just">
              <a:lnSpc>
                <a:spcPct val="90000"/>
              </a:lnSpc>
              <a:spcBef>
                <a:spcPts val="1000"/>
              </a:spcBef>
              <a:spcAft>
                <a:spcPts val="0"/>
              </a:spcAft>
              <a:buClr>
                <a:schemeClr val="dk1"/>
              </a:buClr>
              <a:buSzPts val="2800"/>
              <a:buNone/>
            </a:pPr>
            <a:r>
              <a:t/>
            </a:r>
            <a:endParaRPr/>
          </a:p>
          <a:p>
            <a:pPr indent="0" lvl="0" marL="0" rtl="0" algn="just">
              <a:lnSpc>
                <a:spcPct val="90000"/>
              </a:lnSpc>
              <a:spcBef>
                <a:spcPts val="1000"/>
              </a:spcBef>
              <a:spcAft>
                <a:spcPts val="0"/>
              </a:spcAft>
              <a:buClr>
                <a:schemeClr val="dk1"/>
              </a:buClr>
              <a:buSzPts val="2800"/>
              <a:buNone/>
            </a:pPr>
            <a:r>
              <a:t/>
            </a:r>
            <a:endParaRPr/>
          </a:p>
          <a:p>
            <a:pPr indent="0" lvl="0" marL="0" rtl="0" algn="just">
              <a:lnSpc>
                <a:spcPct val="90000"/>
              </a:lnSpc>
              <a:spcBef>
                <a:spcPts val="1000"/>
              </a:spcBef>
              <a:spcAft>
                <a:spcPts val="0"/>
              </a:spcAft>
              <a:buClr>
                <a:schemeClr val="dk1"/>
              </a:buClr>
              <a:buSzPts val="2800"/>
              <a:buNone/>
            </a:pPr>
            <a:r>
              <a:t/>
            </a:r>
            <a:endParaRPr/>
          </a:p>
          <a:p>
            <a:pPr indent="-50800" lvl="0" marL="228600" rtl="0" algn="just">
              <a:lnSpc>
                <a:spcPct val="90000"/>
              </a:lnSpc>
              <a:spcBef>
                <a:spcPts val="1000"/>
              </a:spcBef>
              <a:spcAft>
                <a:spcPts val="0"/>
              </a:spcAft>
              <a:buClr>
                <a:schemeClr val="dk1"/>
              </a:buClr>
              <a:buSzPts val="2800"/>
              <a:buNone/>
            </a:pPr>
            <a:r>
              <a:t/>
            </a:r>
            <a:endParaRPr/>
          </a:p>
        </p:txBody>
      </p:sp>
      <p:sp>
        <p:nvSpPr>
          <p:cNvPr id="113" name="Google Shape;113;p16"/>
          <p:cNvSpPr txBox="1"/>
          <p:nvPr>
            <p:ph idx="12" type="sldNum"/>
          </p:nvPr>
        </p:nvSpPr>
        <p:spPr>
          <a:xfrm>
            <a:off x="9853930" y="6204585"/>
            <a:ext cx="2743200" cy="365125"/>
          </a:xfrm>
          <a:prstGeom prst="rect">
            <a:avLst/>
          </a:prstGeom>
          <a:noFill/>
          <a:ln>
            <a:noFill/>
          </a:ln>
        </p:spPr>
        <p:txBody>
          <a:bodyPr anchorCtr="0" anchor="ctr" bIns="45700" lIns="91425" spcFirstLastPara="1" rIns="91425" wrap="square" tIns="45700">
            <a:noAutofit/>
          </a:bodyPr>
          <a:lstStyle/>
          <a:p>
            <a:pPr indent="0" lvl="0" marL="0" rtl="0" algn="just">
              <a:spcBef>
                <a:spcPts val="0"/>
              </a:spcBef>
              <a:spcAft>
                <a:spcPts val="0"/>
              </a:spcAft>
              <a:buClr>
                <a:schemeClr val="dk1"/>
              </a:buClr>
              <a:buSzPts val="1800"/>
              <a:buFont typeface="Calibri"/>
              <a:buNone/>
            </a:pPr>
            <a:fld id="{00000000-1234-1234-1234-123412341234}" type="slidenum">
              <a:rPr lang="en-PH"/>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229870" y="985520"/>
            <a:ext cx="10515600" cy="96964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PH" sz="3600"/>
              <a:t>TOGAF and Standards for IT Architecture Description</a:t>
            </a:r>
            <a:endParaRPr/>
          </a:p>
        </p:txBody>
      </p:sp>
      <p:sp>
        <p:nvSpPr>
          <p:cNvPr id="119" name="Google Shape;119;p17"/>
          <p:cNvSpPr txBox="1"/>
          <p:nvPr>
            <p:ph idx="1" type="body"/>
          </p:nvPr>
        </p:nvSpPr>
        <p:spPr>
          <a:xfrm>
            <a:off x="229870" y="2139950"/>
            <a:ext cx="11343821" cy="420497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1000"/>
              </a:spcBef>
              <a:spcAft>
                <a:spcPts val="0"/>
              </a:spcAft>
              <a:buClr>
                <a:schemeClr val="dk1"/>
              </a:buClr>
              <a:buSzPts val="2800"/>
              <a:buNone/>
            </a:pPr>
            <a:r>
              <a:rPr lang="en-PH"/>
              <a:t>- </a:t>
            </a:r>
            <a:r>
              <a:rPr b="1" lang="en-PH"/>
              <a:t>TOGAF </a:t>
            </a:r>
            <a:r>
              <a:rPr lang="en-PH"/>
              <a:t>stands for The Open Group Architecture Framework</a:t>
            </a:r>
            <a:endParaRPr/>
          </a:p>
          <a:p>
            <a:pPr indent="0" lvl="0" marL="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Char char="•"/>
            </a:pPr>
            <a:r>
              <a:rPr lang="en-PH"/>
              <a:t>enterprise architecture framework</a:t>
            </a:r>
            <a:endParaRPr/>
          </a:p>
          <a:p>
            <a:pPr indent="-228600" lvl="0" marL="228600" rtl="0" algn="just">
              <a:lnSpc>
                <a:spcPct val="90000"/>
              </a:lnSpc>
              <a:spcBef>
                <a:spcPts val="1000"/>
              </a:spcBef>
              <a:spcAft>
                <a:spcPts val="0"/>
              </a:spcAft>
              <a:buClr>
                <a:schemeClr val="dk1"/>
              </a:buClr>
              <a:buSzPts val="2800"/>
              <a:buChar char="•"/>
            </a:pPr>
            <a:r>
              <a:rPr lang="en-PH"/>
              <a:t>defining business goals</a:t>
            </a:r>
            <a:endParaRPr/>
          </a:p>
          <a:p>
            <a:pPr indent="-228600" lvl="0" marL="228600" rtl="0" algn="just">
              <a:lnSpc>
                <a:spcPct val="90000"/>
              </a:lnSpc>
              <a:spcBef>
                <a:spcPts val="1000"/>
              </a:spcBef>
              <a:spcAft>
                <a:spcPts val="0"/>
              </a:spcAft>
              <a:buClr>
                <a:schemeClr val="dk1"/>
              </a:buClr>
              <a:buSzPts val="2800"/>
              <a:buChar char="•"/>
            </a:pPr>
            <a:r>
              <a:rPr lang="en-PH"/>
              <a:t>aligning business goals with architecture objectives around enterprise software development</a:t>
            </a:r>
            <a:endParaRPr/>
          </a:p>
        </p:txBody>
      </p:sp>
      <p:sp>
        <p:nvSpPr>
          <p:cNvPr id="120" name="Google Shape;120;p17"/>
          <p:cNvSpPr txBox="1"/>
          <p:nvPr>
            <p:ph idx="12" type="sldNum"/>
          </p:nvPr>
        </p:nvSpPr>
        <p:spPr>
          <a:xfrm>
            <a:off x="9853930" y="6204585"/>
            <a:ext cx="2743200" cy="365125"/>
          </a:xfrm>
          <a:prstGeom prst="rect">
            <a:avLst/>
          </a:prstGeom>
          <a:noFill/>
          <a:ln>
            <a:noFill/>
          </a:ln>
        </p:spPr>
        <p:txBody>
          <a:bodyPr anchorCtr="0" anchor="ctr" bIns="45700" lIns="91425" spcFirstLastPara="1" rIns="91425" wrap="square" tIns="45700">
            <a:noAutofit/>
          </a:bodyPr>
          <a:lstStyle/>
          <a:p>
            <a:pPr indent="0" lvl="0" marL="0" rtl="0" algn="just">
              <a:spcBef>
                <a:spcPts val="0"/>
              </a:spcBef>
              <a:spcAft>
                <a:spcPts val="0"/>
              </a:spcAft>
              <a:buClr>
                <a:schemeClr val="dk1"/>
              </a:buClr>
              <a:buSzPts val="1800"/>
              <a:buFont typeface="Calibri"/>
              <a:buNone/>
            </a:pPr>
            <a:fld id="{00000000-1234-1234-1234-123412341234}" type="slidenum">
              <a:rPr lang="en-PH"/>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229870" y="985520"/>
            <a:ext cx="10515600" cy="96964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PH" sz="3600"/>
              <a:t>TOGAF and Standards for IT Architecture Description</a:t>
            </a:r>
            <a:endParaRPr/>
          </a:p>
        </p:txBody>
      </p:sp>
      <p:sp>
        <p:nvSpPr>
          <p:cNvPr id="126" name="Google Shape;126;p18"/>
          <p:cNvSpPr txBox="1"/>
          <p:nvPr>
            <p:ph idx="1" type="body"/>
          </p:nvPr>
        </p:nvSpPr>
        <p:spPr>
          <a:xfrm>
            <a:off x="229870" y="2139950"/>
            <a:ext cx="11343821" cy="420497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1000"/>
              </a:spcBef>
              <a:spcAft>
                <a:spcPts val="0"/>
              </a:spcAft>
              <a:buClr>
                <a:schemeClr val="dk1"/>
              </a:buClr>
              <a:buSzPts val="2800"/>
              <a:buNone/>
            </a:pPr>
            <a:r>
              <a:rPr lang="en-PH"/>
              <a:t>- </a:t>
            </a:r>
            <a:r>
              <a:rPr b="1" lang="en-PH"/>
              <a:t>IEEE 1471</a:t>
            </a:r>
            <a:r>
              <a:rPr lang="en-PH"/>
              <a:t> is promoting a consistend and systematic approach to the creation of views.</a:t>
            </a:r>
            <a:endParaRPr/>
          </a:p>
          <a:p>
            <a:pPr indent="0" lvl="0" marL="0" rtl="0" algn="just">
              <a:lnSpc>
                <a:spcPct val="90000"/>
              </a:lnSpc>
              <a:spcBef>
                <a:spcPts val="1000"/>
              </a:spcBef>
              <a:spcAft>
                <a:spcPts val="0"/>
              </a:spcAft>
              <a:buClr>
                <a:schemeClr val="dk1"/>
              </a:buClr>
              <a:buSzPts val="2800"/>
              <a:buNone/>
            </a:pPr>
            <a:r>
              <a:t/>
            </a:r>
            <a:endParaRPr/>
          </a:p>
          <a:p>
            <a:pPr indent="0" lvl="0" marL="0" rtl="0" algn="just">
              <a:lnSpc>
                <a:spcPct val="90000"/>
              </a:lnSpc>
              <a:spcBef>
                <a:spcPts val="1000"/>
              </a:spcBef>
              <a:spcAft>
                <a:spcPts val="0"/>
              </a:spcAft>
              <a:buClr>
                <a:schemeClr val="dk1"/>
              </a:buClr>
              <a:buSzPts val="2800"/>
              <a:buNone/>
            </a:pPr>
            <a:r>
              <a:rPr lang="en-PH"/>
              <a:t>- TOGAF predates ANSI/IEEE Std 1471-2000</a:t>
            </a:r>
            <a:endParaRPr/>
          </a:p>
        </p:txBody>
      </p:sp>
      <p:sp>
        <p:nvSpPr>
          <p:cNvPr id="127" name="Google Shape;127;p18"/>
          <p:cNvSpPr txBox="1"/>
          <p:nvPr>
            <p:ph idx="12" type="sldNum"/>
          </p:nvPr>
        </p:nvSpPr>
        <p:spPr>
          <a:xfrm>
            <a:off x="9853930" y="6204585"/>
            <a:ext cx="2743200" cy="365125"/>
          </a:xfrm>
          <a:prstGeom prst="rect">
            <a:avLst/>
          </a:prstGeom>
          <a:noFill/>
          <a:ln>
            <a:noFill/>
          </a:ln>
        </p:spPr>
        <p:txBody>
          <a:bodyPr anchorCtr="0" anchor="ctr" bIns="45700" lIns="91425" spcFirstLastPara="1" rIns="91425" wrap="square" tIns="45700">
            <a:noAutofit/>
          </a:bodyPr>
          <a:lstStyle/>
          <a:p>
            <a:pPr indent="0" lvl="0" marL="0" rtl="0" algn="just">
              <a:spcBef>
                <a:spcPts val="0"/>
              </a:spcBef>
              <a:spcAft>
                <a:spcPts val="0"/>
              </a:spcAft>
              <a:buClr>
                <a:schemeClr val="dk1"/>
              </a:buClr>
              <a:buSzPts val="1800"/>
              <a:buFont typeface="Calibri"/>
              <a:buNone/>
            </a:pPr>
            <a:fld id="{00000000-1234-1234-1234-123412341234}" type="slidenum">
              <a:rPr lang="en-PH"/>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229870" y="985520"/>
            <a:ext cx="10515600" cy="96964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PH" sz="3600"/>
              <a:t>Basic Concepts</a:t>
            </a:r>
            <a:endParaRPr/>
          </a:p>
        </p:txBody>
      </p:sp>
      <p:sp>
        <p:nvSpPr>
          <p:cNvPr id="133" name="Google Shape;133;p19"/>
          <p:cNvSpPr txBox="1"/>
          <p:nvPr>
            <p:ph idx="1" type="body"/>
          </p:nvPr>
        </p:nvSpPr>
        <p:spPr>
          <a:xfrm>
            <a:off x="229870" y="2139950"/>
            <a:ext cx="11343821" cy="420497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1000"/>
              </a:spcBef>
              <a:spcAft>
                <a:spcPts val="0"/>
              </a:spcAft>
              <a:buClr>
                <a:schemeClr val="dk1"/>
              </a:buClr>
              <a:buSzPts val="2800"/>
              <a:buNone/>
            </a:pPr>
            <a:r>
              <a:rPr b="1" lang="en-PH"/>
              <a:t>System  - </a:t>
            </a:r>
            <a:r>
              <a:rPr lang="en-PH"/>
              <a:t>collection of components organized to accomplish a specific function or set of functions.</a:t>
            </a:r>
            <a:endParaRPr/>
          </a:p>
          <a:p>
            <a:pPr indent="0" lvl="0" marL="0" rtl="0" algn="just">
              <a:lnSpc>
                <a:spcPct val="90000"/>
              </a:lnSpc>
              <a:spcBef>
                <a:spcPts val="1000"/>
              </a:spcBef>
              <a:spcAft>
                <a:spcPts val="0"/>
              </a:spcAft>
              <a:buClr>
                <a:schemeClr val="dk1"/>
              </a:buClr>
              <a:buSzPts val="2800"/>
              <a:buNone/>
            </a:pPr>
            <a:r>
              <a:t/>
            </a:r>
            <a:endParaRPr/>
          </a:p>
          <a:p>
            <a:pPr indent="0" lvl="0" marL="0" rtl="0" algn="just">
              <a:lnSpc>
                <a:spcPct val="90000"/>
              </a:lnSpc>
              <a:spcBef>
                <a:spcPts val="1000"/>
              </a:spcBef>
              <a:spcAft>
                <a:spcPts val="0"/>
              </a:spcAft>
              <a:buClr>
                <a:schemeClr val="dk1"/>
              </a:buClr>
              <a:buSzPts val="2800"/>
              <a:buNone/>
            </a:pPr>
            <a:r>
              <a:rPr b="1" lang="en-PH"/>
              <a:t>Architecture</a:t>
            </a:r>
            <a:r>
              <a:rPr lang="en-PH"/>
              <a:t> - shows the relationship between the system’s components and its environment.</a:t>
            </a:r>
            <a:endParaRPr/>
          </a:p>
          <a:p>
            <a:pPr indent="0" lvl="0" marL="0" rtl="0" algn="just">
              <a:lnSpc>
                <a:spcPct val="90000"/>
              </a:lnSpc>
              <a:spcBef>
                <a:spcPts val="1000"/>
              </a:spcBef>
              <a:spcAft>
                <a:spcPts val="0"/>
              </a:spcAft>
              <a:buClr>
                <a:schemeClr val="dk1"/>
              </a:buClr>
              <a:buSzPts val="2800"/>
              <a:buNone/>
            </a:pPr>
            <a:r>
              <a:t/>
            </a:r>
            <a:endParaRPr/>
          </a:p>
          <a:p>
            <a:pPr indent="0" lvl="0" marL="0" rtl="0" algn="just">
              <a:lnSpc>
                <a:spcPct val="90000"/>
              </a:lnSpc>
              <a:spcBef>
                <a:spcPts val="1000"/>
              </a:spcBef>
              <a:spcAft>
                <a:spcPts val="0"/>
              </a:spcAft>
              <a:buClr>
                <a:schemeClr val="dk1"/>
              </a:buClr>
              <a:buSzPts val="2800"/>
              <a:buNone/>
            </a:pPr>
            <a:r>
              <a:rPr b="1" lang="en-PH"/>
              <a:t>Architecture Description</a:t>
            </a:r>
            <a:r>
              <a:rPr lang="en-PH"/>
              <a:t> -  collection of artifacts that document an architecture</a:t>
            </a:r>
            <a:endParaRPr/>
          </a:p>
        </p:txBody>
      </p:sp>
      <p:sp>
        <p:nvSpPr>
          <p:cNvPr id="134" name="Google Shape;134;p19"/>
          <p:cNvSpPr txBox="1"/>
          <p:nvPr>
            <p:ph idx="12" type="sldNum"/>
          </p:nvPr>
        </p:nvSpPr>
        <p:spPr>
          <a:xfrm>
            <a:off x="9853930" y="6204585"/>
            <a:ext cx="2743200" cy="365125"/>
          </a:xfrm>
          <a:prstGeom prst="rect">
            <a:avLst/>
          </a:prstGeom>
          <a:noFill/>
          <a:ln>
            <a:noFill/>
          </a:ln>
        </p:spPr>
        <p:txBody>
          <a:bodyPr anchorCtr="0" anchor="ctr" bIns="45700" lIns="91425" spcFirstLastPara="1" rIns="91425" wrap="square" tIns="45700">
            <a:noAutofit/>
          </a:bodyPr>
          <a:lstStyle/>
          <a:p>
            <a:pPr indent="0" lvl="0" marL="0" rtl="0" algn="just">
              <a:spcBef>
                <a:spcPts val="0"/>
              </a:spcBef>
              <a:spcAft>
                <a:spcPts val="0"/>
              </a:spcAft>
              <a:buClr>
                <a:schemeClr val="dk1"/>
              </a:buClr>
              <a:buSzPts val="1800"/>
              <a:buFont typeface="Calibri"/>
              <a:buNone/>
            </a:pPr>
            <a:fld id="{00000000-1234-1234-1234-123412341234}" type="slidenum">
              <a:rPr lang="en-PH"/>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229870" y="985520"/>
            <a:ext cx="10515600" cy="96964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PH" sz="3600"/>
              <a:t>Basic Concepts</a:t>
            </a:r>
            <a:endParaRPr/>
          </a:p>
        </p:txBody>
      </p:sp>
      <p:sp>
        <p:nvSpPr>
          <p:cNvPr id="140" name="Google Shape;140;p20"/>
          <p:cNvSpPr txBox="1"/>
          <p:nvPr>
            <p:ph idx="1" type="body"/>
          </p:nvPr>
        </p:nvSpPr>
        <p:spPr>
          <a:xfrm>
            <a:off x="229870" y="2139950"/>
            <a:ext cx="11343821" cy="420497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1000"/>
              </a:spcBef>
              <a:spcAft>
                <a:spcPts val="0"/>
              </a:spcAft>
              <a:buClr>
                <a:schemeClr val="dk1"/>
              </a:buClr>
              <a:buSzPts val="2800"/>
              <a:buNone/>
            </a:pPr>
            <a:r>
              <a:rPr b="1" lang="en-PH"/>
              <a:t>Stakeholders</a:t>
            </a:r>
            <a:r>
              <a:rPr lang="en-PH"/>
              <a:t> - people who have key roles in, or concerns about,   the system.</a:t>
            </a:r>
            <a:endParaRPr/>
          </a:p>
          <a:p>
            <a:pPr indent="0" lvl="0" marL="0" rtl="0" algn="just">
              <a:lnSpc>
                <a:spcPct val="90000"/>
              </a:lnSpc>
              <a:spcBef>
                <a:spcPts val="1000"/>
              </a:spcBef>
              <a:spcAft>
                <a:spcPts val="0"/>
              </a:spcAft>
              <a:buClr>
                <a:schemeClr val="dk1"/>
              </a:buClr>
              <a:buSzPts val="2800"/>
              <a:buNone/>
            </a:pPr>
            <a:r>
              <a:t/>
            </a:r>
            <a:endParaRPr/>
          </a:p>
          <a:p>
            <a:pPr indent="0" lvl="0" marL="0" rtl="0" algn="just">
              <a:lnSpc>
                <a:spcPct val="90000"/>
              </a:lnSpc>
              <a:spcBef>
                <a:spcPts val="1000"/>
              </a:spcBef>
              <a:spcAft>
                <a:spcPts val="0"/>
              </a:spcAft>
              <a:buClr>
                <a:schemeClr val="dk1"/>
              </a:buClr>
              <a:buSzPts val="2800"/>
              <a:buNone/>
            </a:pPr>
            <a:r>
              <a:rPr b="1" lang="en-PH"/>
              <a:t>Concerns</a:t>
            </a:r>
            <a:r>
              <a:rPr lang="en-PH"/>
              <a:t> - are the key interests that are crucially important to the stakeholders in the system, and determine the acceptability of the system.</a:t>
            </a:r>
            <a:endParaRPr/>
          </a:p>
          <a:p>
            <a:pPr indent="0" lvl="0" marL="0" rtl="0" algn="just">
              <a:lnSpc>
                <a:spcPct val="90000"/>
              </a:lnSpc>
              <a:spcBef>
                <a:spcPts val="1000"/>
              </a:spcBef>
              <a:spcAft>
                <a:spcPts val="0"/>
              </a:spcAft>
              <a:buClr>
                <a:schemeClr val="dk1"/>
              </a:buClr>
              <a:buSzPts val="2800"/>
              <a:buNone/>
            </a:pPr>
            <a:r>
              <a:t/>
            </a:r>
            <a:endParaRPr/>
          </a:p>
          <a:p>
            <a:pPr indent="0" lvl="0" marL="0" rtl="0" algn="just">
              <a:lnSpc>
                <a:spcPct val="90000"/>
              </a:lnSpc>
              <a:spcBef>
                <a:spcPts val="1000"/>
              </a:spcBef>
              <a:spcAft>
                <a:spcPts val="0"/>
              </a:spcAft>
              <a:buClr>
                <a:schemeClr val="dk1"/>
              </a:buClr>
              <a:buSzPts val="2800"/>
              <a:buNone/>
            </a:pPr>
            <a:r>
              <a:rPr b="1" lang="en-PH"/>
              <a:t>View</a:t>
            </a:r>
            <a:r>
              <a:rPr lang="en-PH"/>
              <a:t> - representation of whole system from a perspective.</a:t>
            </a:r>
            <a:endParaRPr/>
          </a:p>
        </p:txBody>
      </p:sp>
      <p:sp>
        <p:nvSpPr>
          <p:cNvPr id="141" name="Google Shape;141;p20"/>
          <p:cNvSpPr txBox="1"/>
          <p:nvPr>
            <p:ph idx="12" type="sldNum"/>
          </p:nvPr>
        </p:nvSpPr>
        <p:spPr>
          <a:xfrm>
            <a:off x="9853930" y="6204585"/>
            <a:ext cx="2743200" cy="365125"/>
          </a:xfrm>
          <a:prstGeom prst="rect">
            <a:avLst/>
          </a:prstGeom>
          <a:noFill/>
          <a:ln>
            <a:noFill/>
          </a:ln>
        </p:spPr>
        <p:txBody>
          <a:bodyPr anchorCtr="0" anchor="ctr" bIns="45700" lIns="91425" spcFirstLastPara="1" rIns="91425" wrap="square" tIns="45700">
            <a:noAutofit/>
          </a:bodyPr>
          <a:lstStyle/>
          <a:p>
            <a:pPr indent="0" lvl="0" marL="0" rtl="0" algn="just">
              <a:spcBef>
                <a:spcPts val="0"/>
              </a:spcBef>
              <a:spcAft>
                <a:spcPts val="0"/>
              </a:spcAft>
              <a:buClr>
                <a:schemeClr val="dk1"/>
              </a:buClr>
              <a:buSzPts val="1800"/>
              <a:buFont typeface="Calibri"/>
              <a:buNone/>
            </a:pPr>
            <a:fld id="{00000000-1234-1234-1234-123412341234}" type="slidenum">
              <a:rPr lang="en-PH"/>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