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26ACE-E275-CE75-C059-B1DD66F7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FCB8-7DD1-45EF-3F7E-F2396540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48221"/>
            <a:ext cx="8229600" cy="843819"/>
          </a:xfrm>
        </p:spPr>
        <p:txBody>
          <a:bodyPr>
            <a:normAutofit/>
          </a:bodyPr>
          <a:lstStyle/>
          <a:p>
            <a:r>
              <a:rPr dirty="0" err="1"/>
              <a:t>Projeto</a:t>
            </a:r>
            <a:r>
              <a:rPr dirty="0"/>
              <a:t> PPA </a:t>
            </a:r>
            <a:r>
              <a:rPr dirty="0" err="1"/>
              <a:t>Inteligente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D4FF4-36FA-E58C-03A1-E0E6CE1F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836" y="6446521"/>
            <a:ext cx="2436876" cy="347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/>
              <a:t>Brasília, maio de 2025</a:t>
            </a:r>
            <a:endParaRPr sz="1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5C7BCC-4715-CB3B-497E-0E788179FDAF}"/>
              </a:ext>
            </a:extLst>
          </p:cNvPr>
          <p:cNvSpPr txBox="1">
            <a:spLocks/>
          </p:cNvSpPr>
          <p:nvPr/>
        </p:nvSpPr>
        <p:spPr>
          <a:xfrm>
            <a:off x="4389120" y="5191221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/>
              <a:t>Secretaria Nacional de Planejamento</a:t>
            </a:r>
          </a:p>
          <a:p>
            <a:pPr algn="l"/>
            <a:r>
              <a:rPr lang="pt-BR" sz="1800" dirty="0"/>
              <a:t>Subsecretaria de Coordenação do Sistema de Planejamento</a:t>
            </a:r>
          </a:p>
        </p:txBody>
      </p:sp>
    </p:spTree>
    <p:extLst>
      <p:ext uri="{BB962C8B-B14F-4D97-AF65-F5344CB8AC3E}">
        <p14:creationId xmlns:p14="http://schemas.microsoft.com/office/powerpoint/2010/main" val="173320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280478"/>
            <a:ext cx="8229600" cy="1143000"/>
          </a:xfrm>
        </p:spPr>
        <p:txBody>
          <a:bodyPr/>
          <a:lstStyle/>
          <a:p>
            <a:r>
              <a:rPr dirty="0" err="1"/>
              <a:t>Próximo</a:t>
            </a:r>
            <a:r>
              <a:rPr dirty="0"/>
              <a:t> Passo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3227833"/>
            <a:ext cx="8229600" cy="1719072"/>
          </a:xfrm>
        </p:spPr>
        <p:txBody>
          <a:bodyPr>
            <a:normAutofit/>
          </a:bodyPr>
          <a:lstStyle/>
          <a:p>
            <a:r>
              <a:rPr sz="2600" dirty="0" err="1"/>
              <a:t>Treinamento</a:t>
            </a:r>
            <a:r>
              <a:rPr sz="2600" dirty="0"/>
              <a:t> de </a:t>
            </a:r>
            <a:r>
              <a:rPr sz="2600" dirty="0" err="1"/>
              <a:t>modelos</a:t>
            </a:r>
            <a:r>
              <a:rPr sz="2600" dirty="0"/>
              <a:t> </a:t>
            </a:r>
            <a:r>
              <a:rPr sz="2600" dirty="0" err="1"/>
              <a:t>próprios</a:t>
            </a:r>
            <a:r>
              <a:rPr sz="2600" dirty="0"/>
              <a:t> via fine-tuning.</a:t>
            </a:r>
          </a:p>
          <a:p>
            <a:r>
              <a:rPr sz="2600" dirty="0" err="1"/>
              <a:t>Especialização</a:t>
            </a:r>
            <a:r>
              <a:rPr sz="2600" dirty="0"/>
              <a:t> </a:t>
            </a:r>
            <a:r>
              <a:rPr sz="2600" dirty="0" err="1"/>
              <a:t>em</a:t>
            </a:r>
            <a:r>
              <a:rPr sz="2600" dirty="0"/>
              <a:t> </a:t>
            </a:r>
            <a:r>
              <a:rPr sz="2600" dirty="0" err="1"/>
              <a:t>análise</a:t>
            </a:r>
            <a:r>
              <a:rPr sz="2600" dirty="0"/>
              <a:t> </a:t>
            </a:r>
            <a:r>
              <a:rPr sz="2600" dirty="0" err="1"/>
              <a:t>orçamentária</a:t>
            </a:r>
            <a:r>
              <a:rPr sz="2600" dirty="0"/>
              <a:t> e </a:t>
            </a:r>
            <a:r>
              <a:rPr sz="2600" dirty="0" err="1"/>
              <a:t>planejamento</a:t>
            </a:r>
            <a:r>
              <a:rPr sz="2600" dirty="0"/>
              <a:t> </a:t>
            </a:r>
            <a:r>
              <a:rPr sz="2600" dirty="0" err="1"/>
              <a:t>público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F674-93AC-4678-137E-FAE9E3E1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CD4A-CFFC-CE48-115A-67AB652C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926081"/>
            <a:ext cx="8229600" cy="338327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 projeto </a:t>
            </a:r>
            <a:r>
              <a:rPr lang="pt-BR" sz="1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PPA Inteligente</a:t>
            </a:r>
            <a:r>
              <a:rPr lang="pt-B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visa modernizar o ciclo de planejamento governamental por meio da incorporação de Inteligência Artificial (IA) ao Plano Plurianual (PPA). </a:t>
            </a:r>
          </a:p>
          <a:p>
            <a:pPr algn="just"/>
            <a:endParaRPr lang="pt-BR" sz="18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 iniciativa prevê o desenvolvimento de soluções baseadas em modelos de linguagem e recuperação de informações (RAG), com foco na melhoria do acesso, análise e utilização do PPA por diferentes públicos.</a:t>
            </a:r>
          </a:p>
          <a:p>
            <a:pPr algn="just"/>
            <a:endParaRPr lang="pt-BR" sz="1800" dirty="0"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latin typeface="Calibri" panose="020F0502020204030204" pitchFamily="34" charset="0"/>
              </a:rPr>
              <a:t>O escopo prevê a criação de </a:t>
            </a:r>
            <a:r>
              <a:rPr lang="pt-BR" sz="1800" dirty="0" err="1">
                <a:latin typeface="Calibri" panose="020F0502020204030204" pitchFamily="34" charset="0"/>
              </a:rPr>
              <a:t>chatbots</a:t>
            </a:r>
            <a:r>
              <a:rPr lang="pt-BR" sz="1800" dirty="0">
                <a:latin typeface="Calibri" panose="020F0502020204030204" pitchFamily="34" charset="0"/>
              </a:rPr>
              <a:t> para o público e interno, quanto a questões do PPA em geral, para o uso técnico, no apoio à utilização de manuais, e como apoio à análise do PPA </a:t>
            </a:r>
            <a:r>
              <a:rPr lang="pt-B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artificial para identificar padrões, inconsistências e oportunidades de melhoria nos dados do PPA, contribuindo para o aperfeiçoamento contínuo do planejamento estratégico federal</a:t>
            </a:r>
            <a:endParaRPr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29A33B-77ED-E8D1-143E-65FA8A94CFA6}"/>
              </a:ext>
            </a:extLst>
          </p:cNvPr>
          <p:cNvSpPr txBox="1">
            <a:spLocks/>
          </p:cNvSpPr>
          <p:nvPr/>
        </p:nvSpPr>
        <p:spPr>
          <a:xfrm>
            <a:off x="384048" y="126218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2494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1417638"/>
            <a:ext cx="8229600" cy="1143000"/>
          </a:xfrm>
        </p:spPr>
        <p:txBody>
          <a:bodyPr/>
          <a:lstStyle/>
          <a:p>
            <a:r>
              <a:rPr dirty="0" err="1"/>
              <a:t>Objetivo</a:t>
            </a:r>
            <a:r>
              <a:rPr dirty="0"/>
              <a:t>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2465"/>
            <a:ext cx="8229600" cy="1463040"/>
          </a:xfrm>
        </p:spPr>
        <p:txBody>
          <a:bodyPr>
            <a:normAutofit/>
          </a:bodyPr>
          <a:lstStyle/>
          <a:p>
            <a:r>
              <a:rPr sz="2600" dirty="0" err="1"/>
              <a:t>Aprimorar</a:t>
            </a:r>
            <a:r>
              <a:rPr sz="2600" dirty="0"/>
              <a:t> a </a:t>
            </a:r>
            <a:r>
              <a:rPr sz="2600" dirty="0" err="1"/>
              <a:t>qualidade</a:t>
            </a:r>
            <a:r>
              <a:rPr sz="2600" dirty="0"/>
              <a:t>, </a:t>
            </a:r>
            <a:r>
              <a:rPr sz="2600" dirty="0" err="1"/>
              <a:t>acessibilidade</a:t>
            </a:r>
            <a:r>
              <a:rPr sz="2600" dirty="0"/>
              <a:t> e </a:t>
            </a:r>
            <a:r>
              <a:rPr sz="2600" dirty="0" err="1"/>
              <a:t>efetividade</a:t>
            </a:r>
            <a:r>
              <a:rPr sz="2600" dirty="0"/>
              <a:t> do PPA </a:t>
            </a:r>
            <a:r>
              <a:rPr sz="2600" dirty="0" err="1"/>
              <a:t>por</a:t>
            </a:r>
            <a:r>
              <a:rPr sz="2600" dirty="0"/>
              <a:t> </a:t>
            </a:r>
            <a:r>
              <a:rPr sz="2600" dirty="0" err="1"/>
              <a:t>meio</a:t>
            </a:r>
            <a:r>
              <a:rPr sz="2600" dirty="0"/>
              <a:t> da 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097598"/>
            <a:ext cx="8229600" cy="1143000"/>
          </a:xfrm>
        </p:spPr>
        <p:txBody>
          <a:bodyPr/>
          <a:lstStyle/>
          <a:p>
            <a:r>
              <a:rPr dirty="0" err="1"/>
              <a:t>Objetivos</a:t>
            </a:r>
            <a:r>
              <a:rPr dirty="0"/>
              <a:t> </a:t>
            </a:r>
            <a:r>
              <a:rPr dirty="0" err="1"/>
              <a:t>Específicos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6664"/>
            <a:ext cx="8229600" cy="3099499"/>
          </a:xfrm>
        </p:spPr>
        <p:txBody>
          <a:bodyPr>
            <a:normAutofit/>
          </a:bodyPr>
          <a:lstStyle/>
          <a:p>
            <a:r>
              <a:rPr sz="2600" dirty="0" err="1"/>
              <a:t>Reduzir</a:t>
            </a:r>
            <a:r>
              <a:rPr sz="2600" dirty="0"/>
              <a:t> </a:t>
            </a:r>
            <a:r>
              <a:rPr sz="2600" dirty="0" err="1"/>
              <a:t>barreiras</a:t>
            </a:r>
            <a:r>
              <a:rPr sz="2600" dirty="0"/>
              <a:t> de </a:t>
            </a:r>
            <a:r>
              <a:rPr sz="2600" dirty="0" err="1"/>
              <a:t>acesso</a:t>
            </a:r>
            <a:r>
              <a:rPr sz="2600" dirty="0"/>
              <a:t> </a:t>
            </a:r>
            <a:r>
              <a:rPr sz="2600" dirty="0" err="1"/>
              <a:t>ao</a:t>
            </a:r>
            <a:r>
              <a:rPr sz="2600" dirty="0"/>
              <a:t> </a:t>
            </a:r>
            <a:r>
              <a:rPr sz="2600" dirty="0" err="1"/>
              <a:t>conteúdo</a:t>
            </a:r>
            <a:r>
              <a:rPr sz="2600" dirty="0"/>
              <a:t> </a:t>
            </a:r>
            <a:r>
              <a:rPr sz="2600" dirty="0" err="1"/>
              <a:t>técnico</a:t>
            </a:r>
            <a:r>
              <a:rPr sz="2600" dirty="0"/>
              <a:t>.</a:t>
            </a:r>
          </a:p>
          <a:p>
            <a:r>
              <a:rPr sz="2600" dirty="0" err="1"/>
              <a:t>Ampliar</a:t>
            </a:r>
            <a:r>
              <a:rPr sz="2600" dirty="0"/>
              <a:t> a </a:t>
            </a:r>
            <a:r>
              <a:rPr sz="2600" dirty="0" err="1"/>
              <a:t>coerência</a:t>
            </a:r>
            <a:r>
              <a:rPr sz="2600" dirty="0"/>
              <a:t> e </a:t>
            </a:r>
            <a:r>
              <a:rPr sz="2600" dirty="0" err="1"/>
              <a:t>consistência</a:t>
            </a:r>
            <a:r>
              <a:rPr sz="2600" dirty="0"/>
              <a:t> das </a:t>
            </a:r>
            <a:r>
              <a:rPr sz="2600" dirty="0" err="1"/>
              <a:t>informações</a:t>
            </a:r>
            <a:r>
              <a:rPr sz="2600" dirty="0"/>
              <a:t>.</a:t>
            </a:r>
          </a:p>
          <a:p>
            <a:r>
              <a:rPr lang="pt-BR" sz="2600" dirty="0"/>
              <a:t>F</a:t>
            </a:r>
            <a:r>
              <a:rPr sz="2600" dirty="0" err="1"/>
              <a:t>ortalecer</a:t>
            </a:r>
            <a:r>
              <a:rPr sz="2600" dirty="0"/>
              <a:t> a </a:t>
            </a:r>
            <a:r>
              <a:rPr sz="2600" dirty="0" err="1"/>
              <a:t>capacidade</a:t>
            </a:r>
            <a:r>
              <a:rPr sz="2600" dirty="0"/>
              <a:t> </a:t>
            </a:r>
            <a:r>
              <a:rPr sz="2600" dirty="0" err="1"/>
              <a:t>analítica</a:t>
            </a:r>
            <a:r>
              <a:rPr sz="2600" dirty="0"/>
              <a:t> do </a:t>
            </a:r>
            <a:r>
              <a:rPr sz="2600" dirty="0" err="1"/>
              <a:t>planejamento</a:t>
            </a:r>
            <a:r>
              <a:rPr sz="2600" dirty="0"/>
              <a:t>.</a:t>
            </a:r>
          </a:p>
          <a:p>
            <a:r>
              <a:rPr sz="2600" dirty="0" err="1"/>
              <a:t>Fomentar</a:t>
            </a:r>
            <a:r>
              <a:rPr sz="2600" dirty="0"/>
              <a:t> a </a:t>
            </a:r>
            <a:r>
              <a:rPr sz="2600" dirty="0" err="1"/>
              <a:t>transparência</a:t>
            </a:r>
            <a:r>
              <a:rPr sz="2600" dirty="0"/>
              <a:t> e </a:t>
            </a:r>
            <a:r>
              <a:rPr sz="2600" dirty="0" err="1"/>
              <a:t>participação</a:t>
            </a:r>
            <a:r>
              <a:rPr sz="2600" dirty="0"/>
              <a:t> social.</a:t>
            </a:r>
          </a:p>
          <a:p>
            <a:r>
              <a:rPr sz="2600" dirty="0" err="1"/>
              <a:t>Estimular</a:t>
            </a:r>
            <a:r>
              <a:rPr sz="2600" dirty="0"/>
              <a:t> a </a:t>
            </a:r>
            <a:r>
              <a:rPr sz="2600" dirty="0" err="1"/>
              <a:t>inovação</a:t>
            </a:r>
            <a:r>
              <a:rPr sz="2600" dirty="0"/>
              <a:t> </a:t>
            </a:r>
            <a:r>
              <a:rPr sz="2600" dirty="0" err="1"/>
              <a:t>institucional</a:t>
            </a:r>
            <a:r>
              <a:rPr sz="2600" dirty="0"/>
              <a:t> </a:t>
            </a:r>
            <a:r>
              <a:rPr sz="2600" dirty="0" err="1"/>
              <a:t>orientada</a:t>
            </a:r>
            <a:r>
              <a:rPr sz="2600" dirty="0"/>
              <a:t> </a:t>
            </a:r>
            <a:r>
              <a:rPr sz="2600" dirty="0" err="1"/>
              <a:t>por</a:t>
            </a:r>
            <a:r>
              <a:rPr sz="2600" dirty="0"/>
              <a:t> dados.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152462"/>
            <a:ext cx="8229600" cy="1143000"/>
          </a:xfrm>
        </p:spPr>
        <p:txBody>
          <a:bodyPr/>
          <a:lstStyle/>
          <a:p>
            <a:r>
              <a:rPr dirty="0" err="1"/>
              <a:t>Produtos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2743201"/>
            <a:ext cx="8229600" cy="2788920"/>
          </a:xfrm>
        </p:spPr>
        <p:txBody>
          <a:bodyPr>
            <a:normAutofit/>
          </a:bodyPr>
          <a:lstStyle/>
          <a:p>
            <a:r>
              <a:rPr sz="2600" dirty="0" err="1"/>
              <a:t>Assistente</a:t>
            </a:r>
            <a:r>
              <a:rPr sz="2600" dirty="0"/>
              <a:t> virtual para </a:t>
            </a:r>
            <a:r>
              <a:rPr sz="2600" dirty="0" err="1"/>
              <a:t>consultas</a:t>
            </a:r>
            <a:r>
              <a:rPr sz="2600" dirty="0"/>
              <a:t> </a:t>
            </a:r>
            <a:r>
              <a:rPr sz="2600" dirty="0" err="1"/>
              <a:t>internas</a:t>
            </a:r>
            <a:r>
              <a:rPr sz="2600" dirty="0"/>
              <a:t> </a:t>
            </a:r>
            <a:r>
              <a:rPr sz="2600" dirty="0" err="1"/>
              <a:t>ao</a:t>
            </a:r>
            <a:r>
              <a:rPr sz="2600" dirty="0"/>
              <a:t> PPA.</a:t>
            </a:r>
          </a:p>
          <a:p>
            <a:r>
              <a:rPr sz="2600" dirty="0" err="1"/>
              <a:t>Assistente</a:t>
            </a:r>
            <a:r>
              <a:rPr sz="2600" dirty="0"/>
              <a:t> para </a:t>
            </a:r>
            <a:r>
              <a:rPr sz="2600" dirty="0" err="1"/>
              <a:t>interpretação</a:t>
            </a:r>
            <a:r>
              <a:rPr sz="2600" dirty="0"/>
              <a:t> dos </a:t>
            </a:r>
            <a:r>
              <a:rPr sz="2600" dirty="0" err="1"/>
              <a:t>manuais</a:t>
            </a:r>
            <a:r>
              <a:rPr sz="2600" dirty="0"/>
              <a:t> do PPA.</a:t>
            </a:r>
          </a:p>
          <a:p>
            <a:r>
              <a:rPr sz="2600" dirty="0" err="1"/>
              <a:t>Módulo</a:t>
            </a:r>
            <a:r>
              <a:rPr sz="2600" dirty="0"/>
              <a:t> de </a:t>
            </a:r>
            <a:r>
              <a:rPr sz="2600" dirty="0" err="1"/>
              <a:t>análise</a:t>
            </a:r>
            <a:r>
              <a:rPr sz="2600" dirty="0"/>
              <a:t> </a:t>
            </a:r>
            <a:r>
              <a:rPr sz="2600" dirty="0" err="1"/>
              <a:t>automatizada</a:t>
            </a:r>
            <a:r>
              <a:rPr sz="2600" dirty="0"/>
              <a:t> com IA.</a:t>
            </a:r>
          </a:p>
          <a:p>
            <a:r>
              <a:rPr sz="2600" dirty="0" err="1"/>
              <a:t>Relatórios</a:t>
            </a:r>
            <a:r>
              <a:rPr sz="2600" dirty="0"/>
              <a:t> </a:t>
            </a:r>
            <a:r>
              <a:rPr sz="2600" dirty="0" err="1"/>
              <a:t>automatizados</a:t>
            </a:r>
            <a:r>
              <a:rPr sz="2600" dirty="0"/>
              <a:t> de </a:t>
            </a:r>
            <a:r>
              <a:rPr sz="2600" dirty="0" err="1"/>
              <a:t>apoio</a:t>
            </a:r>
            <a:r>
              <a:rPr sz="2600" dirty="0"/>
              <a:t> à </a:t>
            </a:r>
            <a:r>
              <a:rPr sz="2600" dirty="0" err="1"/>
              <a:t>decisão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170750"/>
            <a:ext cx="8229600" cy="1143000"/>
          </a:xfrm>
        </p:spPr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1529"/>
            <a:ext cx="8229600" cy="1920240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/>
              <a:t>Organização da base de conhecimento especializada</a:t>
            </a:r>
          </a:p>
          <a:p>
            <a:r>
              <a:rPr sz="2600" dirty="0"/>
              <a:t>Uso de RAG com LLMs e bases </a:t>
            </a:r>
            <a:r>
              <a:rPr sz="2600" dirty="0" err="1"/>
              <a:t>vetorizadas</a:t>
            </a:r>
            <a:r>
              <a:rPr sz="2600" dirty="0"/>
              <a:t>.</a:t>
            </a:r>
          </a:p>
          <a:p>
            <a:r>
              <a:rPr sz="2600" dirty="0" err="1"/>
              <a:t>Preparação</a:t>
            </a:r>
            <a:r>
              <a:rPr sz="2600" dirty="0"/>
              <a:t> e </a:t>
            </a:r>
            <a:r>
              <a:rPr sz="2600" dirty="0" err="1"/>
              <a:t>curadoria</a:t>
            </a:r>
            <a:r>
              <a:rPr sz="2600" dirty="0"/>
              <a:t> de </a:t>
            </a:r>
            <a:r>
              <a:rPr sz="2600" dirty="0" err="1"/>
              <a:t>documentos</a:t>
            </a:r>
            <a:r>
              <a:rPr sz="2600" dirty="0"/>
              <a:t> </a:t>
            </a:r>
            <a:r>
              <a:rPr sz="2600" dirty="0" err="1"/>
              <a:t>oficiais</a:t>
            </a:r>
            <a:r>
              <a:rPr lang="pt-BR" sz="2600" dirty="0"/>
              <a:t> para uso em LLM</a:t>
            </a:r>
            <a:r>
              <a:rPr sz="2600" dirty="0"/>
              <a:t>.</a:t>
            </a:r>
          </a:p>
          <a:p>
            <a:r>
              <a:rPr sz="2600" dirty="0" err="1"/>
              <a:t>Validação</a:t>
            </a:r>
            <a:r>
              <a:rPr sz="2600" dirty="0"/>
              <a:t> </a:t>
            </a:r>
            <a:r>
              <a:rPr sz="2600" dirty="0" err="1"/>
              <a:t>técnica</a:t>
            </a:r>
            <a:r>
              <a:rPr sz="2600" dirty="0"/>
              <a:t> </a:t>
            </a:r>
            <a:r>
              <a:rPr sz="2600" dirty="0" err="1"/>
              <a:t>contínua</a:t>
            </a:r>
            <a:r>
              <a:rPr sz="2600" dirty="0"/>
              <a:t> com </a:t>
            </a:r>
            <a:r>
              <a:rPr sz="2600" dirty="0" err="1"/>
              <a:t>especialistas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1152462"/>
            <a:ext cx="8229600" cy="1143000"/>
          </a:xfrm>
        </p:spPr>
        <p:txBody>
          <a:bodyPr/>
          <a:lstStyle/>
          <a:p>
            <a:r>
              <a:rPr dirty="0"/>
              <a:t>Público 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1"/>
            <a:ext cx="8229600" cy="1920239"/>
          </a:xfrm>
        </p:spPr>
        <p:txBody>
          <a:bodyPr>
            <a:normAutofit/>
          </a:bodyPr>
          <a:lstStyle/>
          <a:p>
            <a:r>
              <a:rPr sz="2600" dirty="0" err="1"/>
              <a:t>Técnicos</a:t>
            </a:r>
            <a:r>
              <a:rPr sz="2600" dirty="0"/>
              <a:t> e </a:t>
            </a:r>
            <a:r>
              <a:rPr sz="2600" dirty="0" err="1"/>
              <a:t>gestores</a:t>
            </a:r>
            <a:r>
              <a:rPr sz="2600" dirty="0"/>
              <a:t> </a:t>
            </a:r>
            <a:r>
              <a:rPr sz="2600" dirty="0" err="1"/>
              <a:t>públicos</a:t>
            </a:r>
            <a:r>
              <a:rPr sz="2600" dirty="0"/>
              <a:t>.</a:t>
            </a:r>
          </a:p>
          <a:p>
            <a:r>
              <a:rPr sz="2600" dirty="0" err="1"/>
              <a:t>Sociedade</a:t>
            </a:r>
            <a:r>
              <a:rPr sz="2600" dirty="0"/>
              <a:t> civil e academia.</a:t>
            </a:r>
          </a:p>
          <a:p>
            <a:r>
              <a:rPr sz="2600" dirty="0" err="1"/>
              <a:t>Órgãos</a:t>
            </a:r>
            <a:r>
              <a:rPr sz="2600" dirty="0"/>
              <a:t> de </a:t>
            </a:r>
            <a:r>
              <a:rPr sz="2600" dirty="0" err="1"/>
              <a:t>controle</a:t>
            </a:r>
            <a:r>
              <a:rPr sz="2600" dirty="0"/>
              <a:t> e </a:t>
            </a:r>
            <a:r>
              <a:rPr sz="2600" dirty="0" err="1"/>
              <a:t>monitoramento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051878"/>
            <a:ext cx="8229600" cy="1143000"/>
          </a:xfrm>
        </p:spPr>
        <p:txBody>
          <a:bodyPr/>
          <a:lstStyle/>
          <a:p>
            <a:r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2761490"/>
            <a:ext cx="8229600" cy="2587752"/>
          </a:xfrm>
        </p:spPr>
        <p:txBody>
          <a:bodyPr>
            <a:normAutofit/>
          </a:bodyPr>
          <a:lstStyle/>
          <a:p>
            <a:r>
              <a:rPr sz="2600" dirty="0"/>
              <a:t>Fase 1: </a:t>
            </a:r>
            <a:r>
              <a:rPr sz="2600" dirty="0" err="1"/>
              <a:t>Diagnóstico</a:t>
            </a:r>
            <a:r>
              <a:rPr sz="2600" dirty="0"/>
              <a:t> e </a:t>
            </a:r>
            <a:r>
              <a:rPr sz="2600" dirty="0" err="1"/>
              <a:t>levantamento</a:t>
            </a:r>
            <a:r>
              <a:rPr sz="2600" dirty="0"/>
              <a:t> (Meses 1-2)</a:t>
            </a:r>
          </a:p>
          <a:p>
            <a:r>
              <a:rPr sz="2600" dirty="0"/>
              <a:t>Fase 2: </a:t>
            </a:r>
            <a:r>
              <a:rPr sz="2600" dirty="0" err="1"/>
              <a:t>Prova</a:t>
            </a:r>
            <a:r>
              <a:rPr sz="2600" dirty="0"/>
              <a:t> de </a:t>
            </a:r>
            <a:r>
              <a:rPr sz="2600" dirty="0" err="1"/>
              <a:t>conceito</a:t>
            </a:r>
            <a:r>
              <a:rPr sz="2600" dirty="0"/>
              <a:t> (Meses 3-4)</a:t>
            </a:r>
          </a:p>
          <a:p>
            <a:r>
              <a:rPr sz="2600" dirty="0"/>
              <a:t>Fase 3: </a:t>
            </a:r>
            <a:r>
              <a:rPr sz="2600" dirty="0" err="1"/>
              <a:t>Desenvolvimento</a:t>
            </a:r>
            <a:r>
              <a:rPr sz="2600" dirty="0"/>
              <a:t> e testes (Meses 5-7)</a:t>
            </a:r>
          </a:p>
          <a:p>
            <a:r>
              <a:rPr sz="2600" dirty="0"/>
              <a:t>Fase 4: </a:t>
            </a:r>
            <a:r>
              <a:rPr sz="2600" dirty="0" err="1"/>
              <a:t>Capacitação</a:t>
            </a:r>
            <a:r>
              <a:rPr sz="2600" dirty="0"/>
              <a:t> e </a:t>
            </a:r>
            <a:r>
              <a:rPr sz="2600" dirty="0" err="1"/>
              <a:t>implantação</a:t>
            </a:r>
            <a:r>
              <a:rPr sz="2600" dirty="0"/>
              <a:t> (Meses 8-9)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134173"/>
            <a:ext cx="8229600" cy="1143000"/>
          </a:xfrm>
        </p:spPr>
        <p:txBody>
          <a:bodyPr/>
          <a:lstStyle/>
          <a:p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Esperados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3081529"/>
            <a:ext cx="8229600" cy="2624328"/>
          </a:xfrm>
        </p:spPr>
        <p:txBody>
          <a:bodyPr>
            <a:normAutofit/>
          </a:bodyPr>
          <a:lstStyle/>
          <a:p>
            <a:r>
              <a:rPr sz="2600" dirty="0" err="1"/>
              <a:t>Respostas</a:t>
            </a:r>
            <a:r>
              <a:rPr sz="2600" dirty="0"/>
              <a:t> </a:t>
            </a:r>
            <a:r>
              <a:rPr sz="2600" dirty="0" err="1"/>
              <a:t>técnicas</a:t>
            </a:r>
            <a:r>
              <a:rPr sz="2600" dirty="0"/>
              <a:t> </a:t>
            </a:r>
            <a:r>
              <a:rPr sz="2600" dirty="0" err="1"/>
              <a:t>mais</a:t>
            </a:r>
            <a:r>
              <a:rPr sz="2600" dirty="0"/>
              <a:t> </a:t>
            </a:r>
            <a:r>
              <a:rPr sz="2600" dirty="0" err="1"/>
              <a:t>ágeis</a:t>
            </a:r>
            <a:r>
              <a:rPr sz="2600" dirty="0"/>
              <a:t>.</a:t>
            </a:r>
          </a:p>
          <a:p>
            <a:r>
              <a:rPr sz="2600" dirty="0"/>
              <a:t>Uso </a:t>
            </a:r>
            <a:r>
              <a:rPr sz="2600" dirty="0" err="1"/>
              <a:t>ampliado</a:t>
            </a:r>
            <a:r>
              <a:rPr sz="2600" dirty="0"/>
              <a:t> e </a:t>
            </a:r>
            <a:r>
              <a:rPr sz="2600" dirty="0" err="1"/>
              <a:t>qualificado</a:t>
            </a:r>
            <a:r>
              <a:rPr sz="2600" dirty="0"/>
              <a:t> do PPA.</a:t>
            </a:r>
          </a:p>
          <a:p>
            <a:r>
              <a:rPr sz="2600" dirty="0" err="1"/>
              <a:t>Melhoria</a:t>
            </a:r>
            <a:r>
              <a:rPr sz="2600" dirty="0"/>
              <a:t> </a:t>
            </a:r>
            <a:r>
              <a:rPr sz="2600" dirty="0" err="1"/>
              <a:t>nas</a:t>
            </a:r>
            <a:r>
              <a:rPr sz="2600" dirty="0"/>
              <a:t> </a:t>
            </a:r>
            <a:r>
              <a:rPr sz="2600" dirty="0" err="1"/>
              <a:t>análises</a:t>
            </a:r>
            <a:r>
              <a:rPr sz="2600" dirty="0"/>
              <a:t> e </a:t>
            </a:r>
            <a:r>
              <a:rPr sz="2600" dirty="0" err="1"/>
              <a:t>revisões</a:t>
            </a:r>
            <a:r>
              <a:rPr sz="2600" dirty="0"/>
              <a:t> do </a:t>
            </a:r>
            <a:r>
              <a:rPr sz="2600" dirty="0" err="1"/>
              <a:t>planejamento</a:t>
            </a:r>
            <a:r>
              <a:rPr sz="2600" dirty="0"/>
              <a:t>.</a:t>
            </a:r>
          </a:p>
          <a:p>
            <a:r>
              <a:rPr sz="2600" dirty="0" err="1"/>
              <a:t>Aumento</a:t>
            </a:r>
            <a:r>
              <a:rPr sz="2600" dirty="0"/>
              <a:t> da </a:t>
            </a:r>
            <a:r>
              <a:rPr sz="2600" dirty="0" err="1"/>
              <a:t>transparência</a:t>
            </a:r>
            <a:r>
              <a:rPr sz="2600" dirty="0"/>
              <a:t> e </a:t>
            </a:r>
            <a:r>
              <a:rPr sz="2600" dirty="0" err="1"/>
              <a:t>inovação</a:t>
            </a:r>
            <a:r>
              <a:rPr sz="2600" dirty="0"/>
              <a:t> </a:t>
            </a:r>
            <a:r>
              <a:rPr sz="2600" dirty="0" err="1"/>
              <a:t>na</a:t>
            </a:r>
            <a:r>
              <a:rPr sz="2600" dirty="0"/>
              <a:t> </a:t>
            </a:r>
            <a:r>
              <a:rPr sz="2600" dirty="0" err="1"/>
              <a:t>gestão</a:t>
            </a:r>
            <a:r>
              <a:rPr sz="2600" dirty="0"/>
              <a:t> </a:t>
            </a:r>
            <a:r>
              <a:rPr sz="2600" dirty="0" err="1"/>
              <a:t>pública</a:t>
            </a:r>
            <a:r>
              <a:rPr sz="26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374</Words>
  <Application>Microsoft Office PowerPoint</Application>
  <PresentationFormat>Apresentação na tela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Projeto PPA Inteligente</vt:lpstr>
      <vt:lpstr>Apresentação do PowerPoint</vt:lpstr>
      <vt:lpstr>Objetivo Geral</vt:lpstr>
      <vt:lpstr>Objetivos Específicos</vt:lpstr>
      <vt:lpstr>Produtos</vt:lpstr>
      <vt:lpstr>Metodologia</vt:lpstr>
      <vt:lpstr>Público Alvo</vt:lpstr>
      <vt:lpstr>Cronograma</vt:lpstr>
      <vt:lpstr>Resultados Esperados</vt:lpstr>
      <vt:lpstr>Próximo Passo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Jeaner Luis de Paula Silva</dc:creator>
  <cp:keywords/>
  <dc:description>generated using python-pptx</dc:description>
  <cp:lastModifiedBy>Jeaner Luis de Paula Silva</cp:lastModifiedBy>
  <cp:revision>5</cp:revision>
  <dcterms:created xsi:type="dcterms:W3CDTF">2013-01-27T09:14:16Z</dcterms:created>
  <dcterms:modified xsi:type="dcterms:W3CDTF">2025-05-23T12:20:26Z</dcterms:modified>
  <cp:category/>
</cp:coreProperties>
</file>