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0BVRTCWo0wmMSx+e9vfkrU9q+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13" name="Google Shape;113;p1"/>
          <p:cNvSpPr txBox="1"/>
          <p:nvPr/>
        </p:nvSpPr>
        <p:spPr>
          <a:xfrm>
            <a:off x="2068738" y="3288188"/>
            <a:ext cx="548310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0533">
                <a:solidFill>
                  <a:srgbClr val="FFFFFF"/>
                </a:solidFill>
              </a:rPr>
              <a:t>Social Buzz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3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23" name="Google Shape;12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3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fdfd</a:t>
            </a:r>
            <a:endParaRPr/>
          </a:p>
        </p:txBody>
      </p:sp>
      <p:pic>
        <p:nvPicPr>
          <p:cNvPr id="152" name="Google Shape;152;p3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8766500" y="2374863"/>
            <a:ext cx="7044000" cy="5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Buzz is a fast growing technology unicorn that need to adapt quickly to it's global scale.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Accenture has begun a 3 month POC focusing on these tasks:</a:t>
            </a:r>
            <a:b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audit of Social Buzz's big data practice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 for a successful IPO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to find Social Buzz's top 5 most popular categories of content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4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64" name="Google Shape;164;p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5" name="Google Shape;165;p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4"/>
          <p:cNvSpPr/>
          <p:nvPr/>
        </p:nvSpPr>
        <p:spPr>
          <a:xfrm>
            <a:off x="0" y="0"/>
            <a:ext cx="9964500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4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68" name="Google Shape;168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4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73" name="Google Shape;173;p4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4" name="Google Shape;174;p4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4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176" name="Google Shape;176;p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7" name="Google Shape;177;p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8" name="Google Shape;178;p4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 txBox="1"/>
          <p:nvPr/>
        </p:nvSpPr>
        <p:spPr>
          <a:xfrm>
            <a:off x="3069738" y="2308953"/>
            <a:ext cx="57870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</a:rPr>
              <a:t>Problem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2396850" y="7039200"/>
            <a:ext cx="7132800" cy="2219100"/>
          </a:xfrm>
          <a:prstGeom prst="rect">
            <a:avLst/>
          </a:prstGeom>
          <a:solidFill>
            <a:schemeClr val="lt1"/>
          </a:solidFill>
          <a:ln cap="flat" cmpd="sng" w="114300">
            <a:solidFill>
              <a:srgbClr val="9634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3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Social Buzz has reached a massive   scale within recent years and does not have the resources internally to handle it.</a:t>
            </a:r>
            <a:endParaRPr b="1" sz="3300">
              <a:solidFill>
                <a:srgbClr val="A1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2538250" y="5048600"/>
            <a:ext cx="726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i="1" lang="cs-CZ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Want to complete the IPO</a:t>
            </a:r>
            <a:endParaRPr i="1"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i="1" lang="cs-CZ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enough resources to manage the scale</a:t>
            </a:r>
            <a:endParaRPr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i="1" lang="cs-CZ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Want to learn from big corps</a:t>
            </a:r>
            <a:endParaRPr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6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191" name="Google Shape;191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p6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02" name="Google Shape;202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3" name="Google Shape;203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p6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05" name="Google Shape;205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6" name="Google Shape;206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Google Shape;207;p6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08" name="Google Shape;208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9" name="Google Shape;209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6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11" name="Google Shape;211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2" name="Google Shape;212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Google Shape;213;p6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14" name="Google Shape;214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5" name="Google Shape;215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6"/>
          <p:cNvSpPr txBox="1"/>
          <p:nvPr/>
        </p:nvSpPr>
        <p:spPr>
          <a:xfrm>
            <a:off x="10487818" y="2322450"/>
            <a:ext cx="6642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17" name="Google Shape;217;p6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18" name="Google Shape;218;p6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19" name="Google Shape;219;p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20" name="Google Shape;220;p6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22" name="Google Shape;222;p6"/>
          <p:cNvSpPr txBox="1"/>
          <p:nvPr/>
        </p:nvSpPr>
        <p:spPr>
          <a:xfrm>
            <a:off x="8018771" y="4573538"/>
            <a:ext cx="695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modeling</a:t>
            </a:r>
            <a:endParaRPr b="1"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6"/>
          <p:cNvSpPr txBox="1"/>
          <p:nvPr/>
        </p:nvSpPr>
        <p:spPr>
          <a:xfrm>
            <a:off x="4221009" y="1372338"/>
            <a:ext cx="695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Exploring</a:t>
            </a:r>
            <a:endParaRPr b="1"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6"/>
          <p:cNvSpPr txBox="1"/>
          <p:nvPr/>
        </p:nvSpPr>
        <p:spPr>
          <a:xfrm>
            <a:off x="6073042" y="2894288"/>
            <a:ext cx="695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1"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9648960" y="6204775"/>
            <a:ext cx="695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b="1"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11642501" y="8029213"/>
            <a:ext cx="695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Uncover Insights</a:t>
            </a:r>
            <a:endParaRPr b="1"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236" name="Google Shape;236;p7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37" name="Google Shape;237;p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p7"/>
          <p:cNvSpPr txBox="1"/>
          <p:nvPr/>
        </p:nvSpPr>
        <p:spPr>
          <a:xfrm>
            <a:off x="1302698" y="2583975"/>
            <a:ext cx="4636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categories</a:t>
            </a:r>
            <a:endParaRPr i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1578550" y="3799224"/>
            <a:ext cx="3651900" cy="35355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1" sz="8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7"/>
          <p:cNvSpPr txBox="1"/>
          <p:nvPr/>
        </p:nvSpPr>
        <p:spPr>
          <a:xfrm>
            <a:off x="6804425" y="2673950"/>
            <a:ext cx="5286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popular content type </a:t>
            </a:r>
            <a:endParaRPr i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7"/>
          <p:cNvSpPr txBox="1"/>
          <p:nvPr/>
        </p:nvSpPr>
        <p:spPr>
          <a:xfrm>
            <a:off x="12731150" y="2673950"/>
            <a:ext cx="4759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 with most posts</a:t>
            </a:r>
            <a:endParaRPr i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7"/>
          <p:cNvSpPr/>
          <p:nvPr/>
        </p:nvSpPr>
        <p:spPr>
          <a:xfrm>
            <a:off x="7233720" y="3799224"/>
            <a:ext cx="3651900" cy="35355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7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Photo</a:t>
            </a:r>
            <a:endParaRPr b="1" sz="7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7"/>
          <p:cNvSpPr/>
          <p:nvPr/>
        </p:nvSpPr>
        <p:spPr>
          <a:xfrm>
            <a:off x="13162981" y="3714305"/>
            <a:ext cx="3651900" cy="35355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7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 2021</a:t>
            </a:r>
            <a:endParaRPr b="1" i="1" sz="7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8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259" name="Google Shape;259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Google Shape;266;p8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267" name="Google Shape;267;p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8" name="Google Shape;268;p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" name="Google Shape;269;p8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270" name="Google Shape;270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8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8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279" name="Google Shape;279;p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0" name="Google Shape;280;p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1" name="Google Shape;28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6475" y="1712271"/>
            <a:ext cx="15901527" cy="7407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9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291" name="Google Shape;291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" name="Google Shape;298;p9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299" name="Google Shape;299;p9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0" name="Google Shape;300;p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p9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302" name="Google Shape;302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" name="Google Shape;309;p9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10" name="Google Shape;310;p9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1" name="Google Shape;311;p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2" name="Google Shape;312;p9"/>
          <p:cNvSpPr txBox="1"/>
          <p:nvPr/>
        </p:nvSpPr>
        <p:spPr>
          <a:xfrm>
            <a:off x="3113985" y="4440796"/>
            <a:ext cx="120600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9"/>
          <p:cNvSpPr txBox="1"/>
          <p:nvPr/>
        </p:nvSpPr>
        <p:spPr>
          <a:xfrm>
            <a:off x="1025725" y="2339150"/>
            <a:ext cx="5680500" cy="5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total score aligns closely with the total number of reactions per category.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Minor differences exist in the number of reaction sentiments across each category.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sentiment distribution for each category is estimated at 55-57% positive, 11-13% neutral, and 30-33% negative.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0625" y="1787935"/>
            <a:ext cx="10412276" cy="64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"/>
          <p:cNvSpPr txBox="1"/>
          <p:nvPr/>
        </p:nvSpPr>
        <p:spPr>
          <a:xfrm>
            <a:off x="12889138" y="2438050"/>
            <a:ext cx="4703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324" name="Google Shape;324;p10"/>
          <p:cNvGrpSpPr/>
          <p:nvPr/>
        </p:nvGrpSpPr>
        <p:grpSpPr>
          <a:xfrm>
            <a:off x="11729083" y="6911618"/>
            <a:ext cx="5677425" cy="847211"/>
            <a:chOff x="0" y="-47625"/>
            <a:chExt cx="7569900" cy="1129615"/>
          </a:xfrm>
        </p:grpSpPr>
        <p:sp>
          <p:nvSpPr>
            <p:cNvPr id="325" name="Google Shape;325;p10"/>
            <p:cNvSpPr txBox="1"/>
            <p:nvPr/>
          </p:nvSpPr>
          <p:spPr>
            <a:xfrm>
              <a:off x="0" y="691990"/>
              <a:ext cx="75699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 txBox="1"/>
            <p:nvPr/>
          </p:nvSpPr>
          <p:spPr>
            <a:xfrm>
              <a:off x="0" y="-47625"/>
              <a:ext cx="7569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10"/>
          <p:cNvSpPr txBox="1"/>
          <p:nvPr/>
        </p:nvSpPr>
        <p:spPr>
          <a:xfrm>
            <a:off x="13616975" y="5681000"/>
            <a:ext cx="587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0"/>
          <p:cNvSpPr txBox="1"/>
          <p:nvPr/>
        </p:nvSpPr>
        <p:spPr>
          <a:xfrm>
            <a:off x="586800" y="1265650"/>
            <a:ext cx="5010300" cy="3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0"/>
          <p:cNvSpPr txBox="1"/>
          <p:nvPr/>
        </p:nvSpPr>
        <p:spPr>
          <a:xfrm>
            <a:off x="6771975" y="438775"/>
            <a:ext cx="56775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" name="Google Shape;330;p10"/>
          <p:cNvGrpSpPr/>
          <p:nvPr/>
        </p:nvGrpSpPr>
        <p:grpSpPr>
          <a:xfrm>
            <a:off x="11411883" y="2326300"/>
            <a:ext cx="6611400" cy="6966100"/>
            <a:chOff x="5632317" y="1189775"/>
            <a:chExt cx="3305700" cy="3483050"/>
          </a:xfrm>
        </p:grpSpPr>
        <p:sp>
          <p:nvSpPr>
            <p:cNvPr id="331" name="Google Shape;331;p1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-CZ" sz="3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NEXT STEPS</a:t>
              </a:r>
              <a:endParaRPr b="1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10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3000">
                  <a:latin typeface="Roboto"/>
                  <a:ea typeface="Roboto"/>
                  <a:cs typeface="Roboto"/>
                  <a:sym typeface="Roboto"/>
                </a:rPr>
                <a:t>This ad-hoc analysis is insightful, but it's time to take this analysis into large scale production for real-time understanding of your business. We can show you how to do this.</a:t>
              </a:r>
              <a:endParaRPr sz="3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" name="Google Shape;333;p10"/>
          <p:cNvGrpSpPr/>
          <p:nvPr/>
        </p:nvGrpSpPr>
        <p:grpSpPr>
          <a:xfrm>
            <a:off x="147250" y="2326516"/>
            <a:ext cx="7093800" cy="6965671"/>
            <a:chOff x="0" y="1189989"/>
            <a:chExt cx="3546900" cy="3482836"/>
          </a:xfrm>
        </p:grpSpPr>
        <p:sp>
          <p:nvSpPr>
            <p:cNvPr id="334" name="Google Shape;334;p1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963488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-CZ" sz="3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b="1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10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3000">
                  <a:latin typeface="Roboto"/>
                  <a:ea typeface="Roboto"/>
                  <a:cs typeface="Roboto"/>
                  <a:sym typeface="Roboto"/>
                </a:rPr>
                <a:t>Animals and science are the two most popular categories of content, showing that people enjoy "real-life" and "factual" content the most.</a:t>
              </a:r>
              <a:endParaRPr sz="3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6" name="Google Shape;336;p10"/>
          <p:cNvGrpSpPr/>
          <p:nvPr/>
        </p:nvGrpSpPr>
        <p:grpSpPr>
          <a:xfrm>
            <a:off x="5985558" y="2326300"/>
            <a:ext cx="6611400" cy="6966100"/>
            <a:chOff x="2944204" y="1189775"/>
            <a:chExt cx="3305700" cy="3483050"/>
          </a:xfrm>
        </p:grpSpPr>
        <p:sp>
          <p:nvSpPr>
            <p:cNvPr id="337" name="Google Shape;337;p1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0BAF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-CZ" sz="3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INSIGHT</a:t>
              </a:r>
              <a:endParaRPr b="1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10"/>
            <p:cNvSpPr txBox="1"/>
            <p:nvPr/>
          </p:nvSpPr>
          <p:spPr>
            <a:xfrm>
              <a:off x="3214237" y="2057125"/>
              <a:ext cx="2671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cs-CZ" sz="3000">
                  <a:latin typeface="Roboto"/>
                  <a:ea typeface="Roboto"/>
                  <a:cs typeface="Roboto"/>
                  <a:sym typeface="Roboto"/>
                </a:rPr>
  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  </a:r>
              <a:endParaRPr sz="3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Kevin Dang</dc:creator>
</cp:coreProperties>
</file>