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Tenor Sans"/>
      <p:regular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Comfortaa Regular"/>
      <p:regular r:id="rId30"/>
      <p:bold r:id="rId31"/>
    </p:embeddedFont>
    <p:embeddedFont>
      <p:font typeface="Quicksand"/>
      <p:regular r:id="rId32"/>
      <p:bold r:id="rId33"/>
    </p:embeddedFont>
    <p:embeddedFont>
      <p:font typeface="Comfortaa"/>
      <p:regular r:id="rId34"/>
      <p:bold r:id="rId35"/>
    </p:embeddedFont>
    <p:embeddedFont>
      <p:font typeface="Quicksand Light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font" Target="fonts/TenorSans-regular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omfortaaRegular-bold.fntdata"/><Relationship Id="rId30" Type="http://schemas.openxmlformats.org/officeDocument/2006/relationships/font" Target="fonts/ComfortaaRegular-regular.fntdata"/><Relationship Id="rId11" Type="http://schemas.openxmlformats.org/officeDocument/2006/relationships/slide" Target="slides/slide7.xml"/><Relationship Id="rId33" Type="http://schemas.openxmlformats.org/officeDocument/2006/relationships/font" Target="fonts/Quicksand-bold.fntdata"/><Relationship Id="rId10" Type="http://schemas.openxmlformats.org/officeDocument/2006/relationships/slide" Target="slides/slide6.xml"/><Relationship Id="rId32" Type="http://schemas.openxmlformats.org/officeDocument/2006/relationships/font" Target="fonts/Quicksand-regular.fntdata"/><Relationship Id="rId13" Type="http://schemas.openxmlformats.org/officeDocument/2006/relationships/slide" Target="slides/slide9.xml"/><Relationship Id="rId35" Type="http://schemas.openxmlformats.org/officeDocument/2006/relationships/font" Target="fonts/Comfortaa-bold.fntdata"/><Relationship Id="rId12" Type="http://schemas.openxmlformats.org/officeDocument/2006/relationships/slide" Target="slides/slide8.xml"/><Relationship Id="rId34" Type="http://schemas.openxmlformats.org/officeDocument/2006/relationships/font" Target="fonts/Comfortaa-regular.fntdata"/><Relationship Id="rId15" Type="http://schemas.openxmlformats.org/officeDocument/2006/relationships/slide" Target="slides/slide11.xml"/><Relationship Id="rId37" Type="http://schemas.openxmlformats.org/officeDocument/2006/relationships/font" Target="fonts/QuicksandLight-bold.fntdata"/><Relationship Id="rId14" Type="http://schemas.openxmlformats.org/officeDocument/2006/relationships/slide" Target="slides/slide10.xml"/><Relationship Id="rId36" Type="http://schemas.openxmlformats.org/officeDocument/2006/relationships/font" Target="fonts/QuicksandLight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e81f707b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e81f707b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541f47b81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541f47b81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Shopee’s target userbase is mostly young adults in the 21-30 years old range.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541f47b81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541f47b81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prototype using Figma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11e0a434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11e0a434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541f47b81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541f47b81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541f47b81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d541f47b81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d541f47b81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d541f47b81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11e0a434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d11e0a434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11e0a434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d11e0a434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d541f47b81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d541f47b81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d11e0a434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d11e0a434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eee71bed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eee71bed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541f47b81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541f47b81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541f47b8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541f47b8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541f47b81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541f47b81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541f47b81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541f47b8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541f47b81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541f47b81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Shopee’s target userbase is mostly young adults in the 21-30 years old range.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541f47b81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541f47b81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Shopee’s target userbase is mostly young adults in the 21-30 years old range.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541f47b81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541f47b81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Shopee’s target userbase is mostly young adults in the 21-30 years old range.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541f47b81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541f47b81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Shopee’s target userbase is mostly young adults in the 21-30 years old range.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007275"/>
            <a:ext cx="7704000" cy="158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Comfortaa"/>
              <a:buNone/>
              <a:defRPr sz="5200"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121200"/>
            <a:ext cx="22587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hasCustomPrompt="1" type="title"/>
          </p:nvPr>
        </p:nvSpPr>
        <p:spPr>
          <a:xfrm>
            <a:off x="720000" y="2245850"/>
            <a:ext cx="7704000" cy="109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/>
          <p:nvPr>
            <p:ph idx="1" type="subTitle"/>
          </p:nvPr>
        </p:nvSpPr>
        <p:spPr>
          <a:xfrm>
            <a:off x="2212650" y="3654125"/>
            <a:ext cx="4718700" cy="39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720000" y="540000"/>
            <a:ext cx="6738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1" type="subTitle"/>
          </p:nvPr>
        </p:nvSpPr>
        <p:spPr>
          <a:xfrm>
            <a:off x="1425664" y="1921950"/>
            <a:ext cx="1811100" cy="44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enor Sans"/>
              <a:buNone/>
              <a:defRPr b="1" sz="22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45" name="Google Shape;45;p13"/>
          <p:cNvSpPr txBox="1"/>
          <p:nvPr>
            <p:ph idx="2" type="subTitle"/>
          </p:nvPr>
        </p:nvSpPr>
        <p:spPr>
          <a:xfrm>
            <a:off x="1425664" y="2951853"/>
            <a:ext cx="18111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46" name="Google Shape;46;p13"/>
          <p:cNvSpPr txBox="1"/>
          <p:nvPr>
            <p:ph idx="3" type="subTitle"/>
          </p:nvPr>
        </p:nvSpPr>
        <p:spPr>
          <a:xfrm>
            <a:off x="3666458" y="1921950"/>
            <a:ext cx="1811100" cy="44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enor Sans"/>
              <a:buNone/>
              <a:defRPr b="1" sz="22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4" type="subTitle"/>
          </p:nvPr>
        </p:nvSpPr>
        <p:spPr>
          <a:xfrm>
            <a:off x="3666458" y="2951853"/>
            <a:ext cx="18111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5" type="subTitle"/>
          </p:nvPr>
        </p:nvSpPr>
        <p:spPr>
          <a:xfrm>
            <a:off x="1425651" y="3324346"/>
            <a:ext cx="18111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6" type="subTitle"/>
          </p:nvPr>
        </p:nvSpPr>
        <p:spPr>
          <a:xfrm>
            <a:off x="3666450" y="3324346"/>
            <a:ext cx="18111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7" type="subTitle"/>
          </p:nvPr>
        </p:nvSpPr>
        <p:spPr>
          <a:xfrm>
            <a:off x="5907254" y="1921950"/>
            <a:ext cx="1811100" cy="44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enor Sans"/>
              <a:buNone/>
              <a:defRPr b="1" sz="22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8" type="subTitle"/>
          </p:nvPr>
        </p:nvSpPr>
        <p:spPr>
          <a:xfrm>
            <a:off x="5907254" y="2951853"/>
            <a:ext cx="18111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9" type="subTitle"/>
          </p:nvPr>
        </p:nvSpPr>
        <p:spPr>
          <a:xfrm>
            <a:off x="5907250" y="3324346"/>
            <a:ext cx="18111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720000" y="540000"/>
            <a:ext cx="6738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20000" y="2260875"/>
            <a:ext cx="3909300" cy="23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720000" y="1870575"/>
            <a:ext cx="4095900" cy="138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720000" y="3488225"/>
            <a:ext cx="2969100" cy="10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5483750" y="1729500"/>
            <a:ext cx="29403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6"/>
          <p:cNvSpPr txBox="1"/>
          <p:nvPr>
            <p:ph idx="1" type="subTitle"/>
          </p:nvPr>
        </p:nvSpPr>
        <p:spPr>
          <a:xfrm>
            <a:off x="5264100" y="2520475"/>
            <a:ext cx="3159900" cy="204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720000" y="540000"/>
            <a:ext cx="6706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subTitle"/>
          </p:nvPr>
        </p:nvSpPr>
        <p:spPr>
          <a:xfrm>
            <a:off x="724925" y="2677775"/>
            <a:ext cx="2281200" cy="35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2" type="subTitle"/>
          </p:nvPr>
        </p:nvSpPr>
        <p:spPr>
          <a:xfrm>
            <a:off x="3433849" y="2677775"/>
            <a:ext cx="2281200" cy="35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3" type="subTitle"/>
          </p:nvPr>
        </p:nvSpPr>
        <p:spPr>
          <a:xfrm>
            <a:off x="6142801" y="2677775"/>
            <a:ext cx="2281200" cy="35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4" type="subTitle"/>
          </p:nvPr>
        </p:nvSpPr>
        <p:spPr>
          <a:xfrm>
            <a:off x="724925" y="3036575"/>
            <a:ext cx="2281200" cy="15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5" type="subTitle"/>
          </p:nvPr>
        </p:nvSpPr>
        <p:spPr>
          <a:xfrm>
            <a:off x="3433859" y="3036575"/>
            <a:ext cx="2281200" cy="15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6" type="subTitle"/>
          </p:nvPr>
        </p:nvSpPr>
        <p:spPr>
          <a:xfrm>
            <a:off x="6142793" y="3036575"/>
            <a:ext cx="2281200" cy="15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224250" y="3804875"/>
            <a:ext cx="2695500" cy="76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" type="subTitle"/>
          </p:nvPr>
        </p:nvSpPr>
        <p:spPr>
          <a:xfrm>
            <a:off x="1915500" y="2034300"/>
            <a:ext cx="5313000" cy="107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Cormorant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720000" y="540000"/>
            <a:ext cx="6738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" type="subTitle"/>
          </p:nvPr>
        </p:nvSpPr>
        <p:spPr>
          <a:xfrm>
            <a:off x="720000" y="1999150"/>
            <a:ext cx="2211300" cy="3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2" type="subTitle"/>
          </p:nvPr>
        </p:nvSpPr>
        <p:spPr>
          <a:xfrm>
            <a:off x="720000" y="2383650"/>
            <a:ext cx="2211300" cy="7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3" type="subTitle"/>
          </p:nvPr>
        </p:nvSpPr>
        <p:spPr>
          <a:xfrm>
            <a:off x="720000" y="3399550"/>
            <a:ext cx="2211300" cy="3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4" type="subTitle"/>
          </p:nvPr>
        </p:nvSpPr>
        <p:spPr>
          <a:xfrm>
            <a:off x="720000" y="3784150"/>
            <a:ext cx="2211300" cy="7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5" type="subTitle"/>
          </p:nvPr>
        </p:nvSpPr>
        <p:spPr>
          <a:xfrm>
            <a:off x="3483214" y="1999150"/>
            <a:ext cx="2194500" cy="3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6" type="subTitle"/>
          </p:nvPr>
        </p:nvSpPr>
        <p:spPr>
          <a:xfrm>
            <a:off x="3483214" y="2383650"/>
            <a:ext cx="2194500" cy="7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7" type="subTitle"/>
          </p:nvPr>
        </p:nvSpPr>
        <p:spPr>
          <a:xfrm>
            <a:off x="3483214" y="3399550"/>
            <a:ext cx="2194500" cy="3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8" type="subTitle"/>
          </p:nvPr>
        </p:nvSpPr>
        <p:spPr>
          <a:xfrm>
            <a:off x="3483214" y="3784150"/>
            <a:ext cx="2194500" cy="7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9" type="subTitle"/>
          </p:nvPr>
        </p:nvSpPr>
        <p:spPr>
          <a:xfrm>
            <a:off x="6229625" y="1999150"/>
            <a:ext cx="2194500" cy="3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3" type="subTitle"/>
          </p:nvPr>
        </p:nvSpPr>
        <p:spPr>
          <a:xfrm>
            <a:off x="6229625" y="2383650"/>
            <a:ext cx="2194500" cy="7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4" type="subTitle"/>
          </p:nvPr>
        </p:nvSpPr>
        <p:spPr>
          <a:xfrm>
            <a:off x="6229625" y="3399550"/>
            <a:ext cx="2194500" cy="3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5" type="subTitle"/>
          </p:nvPr>
        </p:nvSpPr>
        <p:spPr>
          <a:xfrm>
            <a:off x="6229625" y="3784150"/>
            <a:ext cx="2194500" cy="7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6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hasCustomPrompt="1" type="title"/>
          </p:nvPr>
        </p:nvSpPr>
        <p:spPr>
          <a:xfrm>
            <a:off x="1566050" y="2196650"/>
            <a:ext cx="1928400" cy="119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9" name="Google Shape;89;p20"/>
          <p:cNvSpPr txBox="1"/>
          <p:nvPr>
            <p:ph idx="2" type="title"/>
          </p:nvPr>
        </p:nvSpPr>
        <p:spPr>
          <a:xfrm>
            <a:off x="4663800" y="2455650"/>
            <a:ext cx="3760200" cy="119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20"/>
          <p:cNvSpPr txBox="1"/>
          <p:nvPr>
            <p:ph idx="1" type="subTitle"/>
          </p:nvPr>
        </p:nvSpPr>
        <p:spPr>
          <a:xfrm>
            <a:off x="5049150" y="3696325"/>
            <a:ext cx="2989500" cy="45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hasCustomPrompt="1" type="title"/>
          </p:nvPr>
        </p:nvSpPr>
        <p:spPr>
          <a:xfrm>
            <a:off x="5634250" y="2196650"/>
            <a:ext cx="1928400" cy="119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720000" y="2455650"/>
            <a:ext cx="3760200" cy="119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105350" y="3696325"/>
            <a:ext cx="2989500" cy="45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720000" y="540000"/>
            <a:ext cx="6738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hasCustomPrompt="1" idx="2" type="title"/>
          </p:nvPr>
        </p:nvSpPr>
        <p:spPr>
          <a:xfrm>
            <a:off x="724800" y="2407075"/>
            <a:ext cx="2232600" cy="68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21"/>
          <p:cNvSpPr txBox="1"/>
          <p:nvPr>
            <p:ph hasCustomPrompt="1" idx="3" type="title"/>
          </p:nvPr>
        </p:nvSpPr>
        <p:spPr>
          <a:xfrm>
            <a:off x="3460767" y="2407075"/>
            <a:ext cx="2232600" cy="68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1"/>
          <p:cNvSpPr txBox="1"/>
          <p:nvPr>
            <p:ph hasCustomPrompt="1" idx="4" type="title"/>
          </p:nvPr>
        </p:nvSpPr>
        <p:spPr>
          <a:xfrm>
            <a:off x="6186598" y="2407075"/>
            <a:ext cx="2232600" cy="68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Tenor Sans"/>
              <a:buNone/>
              <a:defRPr sz="120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21"/>
          <p:cNvSpPr txBox="1"/>
          <p:nvPr>
            <p:ph idx="1" type="subTitle"/>
          </p:nvPr>
        </p:nvSpPr>
        <p:spPr>
          <a:xfrm>
            <a:off x="6196200" y="3352800"/>
            <a:ext cx="2223000" cy="43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5" type="subTitle"/>
          </p:nvPr>
        </p:nvSpPr>
        <p:spPr>
          <a:xfrm>
            <a:off x="6196200" y="3785756"/>
            <a:ext cx="2223000" cy="78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rmorant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6" type="subTitle"/>
          </p:nvPr>
        </p:nvSpPr>
        <p:spPr>
          <a:xfrm>
            <a:off x="724800" y="3352800"/>
            <a:ext cx="2223000" cy="43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7" type="subTitle"/>
          </p:nvPr>
        </p:nvSpPr>
        <p:spPr>
          <a:xfrm>
            <a:off x="724800" y="3785756"/>
            <a:ext cx="2223000" cy="78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rmorant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8" type="subTitle"/>
          </p:nvPr>
        </p:nvSpPr>
        <p:spPr>
          <a:xfrm>
            <a:off x="3465309" y="3352800"/>
            <a:ext cx="2223000" cy="43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9" type="subTitle"/>
          </p:nvPr>
        </p:nvSpPr>
        <p:spPr>
          <a:xfrm>
            <a:off x="3463025" y="3785756"/>
            <a:ext cx="2223000" cy="78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rmorant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hasCustomPrompt="1" type="title"/>
          </p:nvPr>
        </p:nvSpPr>
        <p:spPr>
          <a:xfrm>
            <a:off x="2908200" y="3699229"/>
            <a:ext cx="5515800" cy="43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2"/>
          <p:cNvSpPr txBox="1"/>
          <p:nvPr>
            <p:ph idx="1" type="subTitle"/>
          </p:nvPr>
        </p:nvSpPr>
        <p:spPr>
          <a:xfrm>
            <a:off x="2908200" y="4134167"/>
            <a:ext cx="5515800" cy="43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05" name="Google Shape;105;p22"/>
          <p:cNvSpPr txBox="1"/>
          <p:nvPr>
            <p:ph hasCustomPrompt="1" idx="2" type="title"/>
          </p:nvPr>
        </p:nvSpPr>
        <p:spPr>
          <a:xfrm>
            <a:off x="2908200" y="2829351"/>
            <a:ext cx="5515800" cy="43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22"/>
          <p:cNvSpPr txBox="1"/>
          <p:nvPr>
            <p:ph idx="3" type="subTitle"/>
          </p:nvPr>
        </p:nvSpPr>
        <p:spPr>
          <a:xfrm>
            <a:off x="2908200" y="3264290"/>
            <a:ext cx="5515800" cy="43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07" name="Google Shape;107;p22"/>
          <p:cNvSpPr txBox="1"/>
          <p:nvPr>
            <p:ph hasCustomPrompt="1" idx="4" type="title"/>
          </p:nvPr>
        </p:nvSpPr>
        <p:spPr>
          <a:xfrm>
            <a:off x="2908200" y="1959473"/>
            <a:ext cx="5515800" cy="43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Tenor Sans"/>
              <a:buNone/>
              <a:defRPr sz="36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22"/>
          <p:cNvSpPr txBox="1"/>
          <p:nvPr>
            <p:ph idx="5" type="subTitle"/>
          </p:nvPr>
        </p:nvSpPr>
        <p:spPr>
          <a:xfrm>
            <a:off x="2908200" y="2394412"/>
            <a:ext cx="5515800" cy="43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9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720000" y="1870575"/>
            <a:ext cx="36276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1" type="subTitle"/>
          </p:nvPr>
        </p:nvSpPr>
        <p:spPr>
          <a:xfrm>
            <a:off x="720000" y="2799075"/>
            <a:ext cx="3627600" cy="10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type="title"/>
          </p:nvPr>
        </p:nvSpPr>
        <p:spPr>
          <a:xfrm>
            <a:off x="4794500" y="1870575"/>
            <a:ext cx="36297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14" name="Google Shape;114;p24"/>
          <p:cNvSpPr txBox="1"/>
          <p:nvPr>
            <p:ph idx="1" type="subTitle"/>
          </p:nvPr>
        </p:nvSpPr>
        <p:spPr>
          <a:xfrm>
            <a:off x="4794500" y="2799075"/>
            <a:ext cx="3629700" cy="10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720000" y="540000"/>
            <a:ext cx="6738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" type="subTitle"/>
          </p:nvPr>
        </p:nvSpPr>
        <p:spPr>
          <a:xfrm>
            <a:off x="720000" y="1999150"/>
            <a:ext cx="2211300" cy="3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118" name="Google Shape;118;p25"/>
          <p:cNvSpPr txBox="1"/>
          <p:nvPr>
            <p:ph idx="2" type="subTitle"/>
          </p:nvPr>
        </p:nvSpPr>
        <p:spPr>
          <a:xfrm>
            <a:off x="720000" y="2383650"/>
            <a:ext cx="2211300" cy="7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3" type="subTitle"/>
          </p:nvPr>
        </p:nvSpPr>
        <p:spPr>
          <a:xfrm>
            <a:off x="720000" y="3399550"/>
            <a:ext cx="2211300" cy="3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120" name="Google Shape;120;p25"/>
          <p:cNvSpPr txBox="1"/>
          <p:nvPr>
            <p:ph idx="4" type="subTitle"/>
          </p:nvPr>
        </p:nvSpPr>
        <p:spPr>
          <a:xfrm>
            <a:off x="720000" y="3784150"/>
            <a:ext cx="2211300" cy="7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5" type="subTitle"/>
          </p:nvPr>
        </p:nvSpPr>
        <p:spPr>
          <a:xfrm>
            <a:off x="6229625" y="1999150"/>
            <a:ext cx="2194500" cy="3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122" name="Google Shape;122;p25"/>
          <p:cNvSpPr txBox="1"/>
          <p:nvPr>
            <p:ph idx="6" type="subTitle"/>
          </p:nvPr>
        </p:nvSpPr>
        <p:spPr>
          <a:xfrm>
            <a:off x="6229625" y="2383650"/>
            <a:ext cx="2194500" cy="7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7" type="subTitle"/>
          </p:nvPr>
        </p:nvSpPr>
        <p:spPr>
          <a:xfrm>
            <a:off x="6229625" y="3399550"/>
            <a:ext cx="2194500" cy="3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b="1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 sz="1800"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124" name="Google Shape;124;p25"/>
          <p:cNvSpPr txBox="1"/>
          <p:nvPr>
            <p:ph idx="8" type="subTitle"/>
          </p:nvPr>
        </p:nvSpPr>
        <p:spPr>
          <a:xfrm>
            <a:off x="6229625" y="3784150"/>
            <a:ext cx="2194500" cy="7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720000" y="1794200"/>
            <a:ext cx="3627600" cy="9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27" name="Google Shape;127;p26"/>
          <p:cNvSpPr txBox="1"/>
          <p:nvPr>
            <p:ph idx="1" type="subTitle"/>
          </p:nvPr>
        </p:nvSpPr>
        <p:spPr>
          <a:xfrm>
            <a:off x="720000" y="2799075"/>
            <a:ext cx="3627600" cy="123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/>
        </p:nvSpPr>
        <p:spPr>
          <a:xfrm>
            <a:off x="5115500" y="3266800"/>
            <a:ext cx="3332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and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</a:t>
            </a:r>
            <a:r>
              <a:rPr b="1" lang="en" sz="11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k</a:t>
            </a:r>
            <a:endParaRPr sz="15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540000"/>
            <a:ext cx="6738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20000" y="540000"/>
            <a:ext cx="6738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720000" y="1733850"/>
            <a:ext cx="3193500" cy="19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230500" y="3015750"/>
            <a:ext cx="3193500" cy="19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>
            <a:off x="699475" y="1406625"/>
            <a:ext cx="32259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5214300" y="2696250"/>
            <a:ext cx="3225900" cy="3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540000"/>
            <a:ext cx="6738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720000" y="1729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720000" y="2520575"/>
            <a:ext cx="2808000" cy="204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720000" y="1592900"/>
            <a:ext cx="6138000" cy="206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" type="subTitle"/>
          </p:nvPr>
        </p:nvSpPr>
        <p:spPr>
          <a:xfrm>
            <a:off x="720000" y="3581525"/>
            <a:ext cx="3057600" cy="54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2776650" y="2948925"/>
            <a:ext cx="35907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2776650" y="3683450"/>
            <a:ext cx="3590700" cy="55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9"/>
          <p:cNvSpPr txBox="1"/>
          <p:nvPr>
            <p:ph hasCustomPrompt="1" idx="2" type="title"/>
          </p:nvPr>
        </p:nvSpPr>
        <p:spPr>
          <a:xfrm>
            <a:off x="4108200" y="1603950"/>
            <a:ext cx="927600" cy="6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1220525" y="2142775"/>
            <a:ext cx="3440700" cy="60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enor Sans"/>
              <a:buNone/>
              <a:defRPr>
                <a:latin typeface="Tenor Sans"/>
                <a:ea typeface="Tenor Sans"/>
                <a:cs typeface="Tenor Sans"/>
                <a:sym typeface="Tenor Sans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3E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673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3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slide" Target="/ppt/slides/slide1.xml"/><Relationship Id="rId5" Type="http://schemas.openxmlformats.org/officeDocument/2006/relationships/slide" Target="/ppt/slides/slide2.xml"/><Relationship Id="rId6" Type="http://schemas.openxmlformats.org/officeDocument/2006/relationships/slide" Target="/ppt/slides/slide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gif"/><Relationship Id="rId4" Type="http://schemas.openxmlformats.org/officeDocument/2006/relationships/slide" Target="/ppt/slides/slide1.xml"/><Relationship Id="rId5" Type="http://schemas.openxmlformats.org/officeDocument/2006/relationships/slide" Target="/ppt/slides/slide2.xml"/><Relationship Id="rId6" Type="http://schemas.openxmlformats.org/officeDocument/2006/relationships/slide" Target="/ppt/slides/slide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3.xml"/><Relationship Id="rId6" Type="http://schemas.openxmlformats.org/officeDocument/2006/relationships/image" Target="../media/image15.jpg"/><Relationship Id="rId7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Relationship Id="rId4" Type="http://schemas.openxmlformats.org/officeDocument/2006/relationships/slide" Target="/ppt/slides/slide1.xml"/><Relationship Id="rId5" Type="http://schemas.openxmlformats.org/officeDocument/2006/relationships/slide" Target="/ppt/slides/slide2.xml"/><Relationship Id="rId6" Type="http://schemas.openxmlformats.org/officeDocument/2006/relationships/slide" Target="/ppt/slides/slide3.xml"/><Relationship Id="rId7" Type="http://schemas.openxmlformats.org/officeDocument/2006/relationships/image" Target="../media/image16.jpg"/><Relationship Id="rId8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13.jpg"/><Relationship Id="rId5" Type="http://schemas.openxmlformats.org/officeDocument/2006/relationships/image" Target="../media/image12.jpg"/><Relationship Id="rId6" Type="http://schemas.openxmlformats.org/officeDocument/2006/relationships/slide" Target="/ppt/slides/slide1.xml"/><Relationship Id="rId7" Type="http://schemas.openxmlformats.org/officeDocument/2006/relationships/slide" Target="/ppt/slides/slide2.xml"/><Relationship Id="rId8" Type="http://schemas.openxmlformats.org/officeDocument/2006/relationships/slide" Target="/ppt/slides/slide3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slide" Target="/ppt/slides/slide1.xml"/><Relationship Id="rId6" Type="http://schemas.openxmlformats.org/officeDocument/2006/relationships/slide" Target="/ppt/slides/slide2.xml"/><Relationship Id="rId7" Type="http://schemas.openxmlformats.org/officeDocument/2006/relationships/slide" Target="/ppt/slides/slide3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3.xml"/><Relationship Id="rId6" Type="http://schemas.openxmlformats.org/officeDocument/2006/relationships/image" Target="../media/image20.jpg"/><Relationship Id="rId7" Type="http://schemas.openxmlformats.org/officeDocument/2006/relationships/image" Target="../media/image19.jpg"/><Relationship Id="rId8" Type="http://schemas.openxmlformats.org/officeDocument/2006/relationships/image" Target="../media/image2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3.xml"/><Relationship Id="rId6" Type="http://schemas.openxmlformats.org/officeDocument/2006/relationships/image" Target="../media/image18.jpg"/><Relationship Id="rId7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3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" Target="/ppt/slides/slide1.xml"/><Relationship Id="rId6" Type="http://schemas.openxmlformats.org/officeDocument/2006/relationships/slide" Target="/ppt/slides/slide2.xml"/><Relationship Id="rId7" Type="http://schemas.openxmlformats.org/officeDocument/2006/relationships/slide" Target="/ppt/slides/slide3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3.xml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slide" Target="/ppt/slides/slide1.xml"/><Relationship Id="rId5" Type="http://schemas.openxmlformats.org/officeDocument/2006/relationships/slide" Target="/ppt/slides/slide2.xml"/><Relationship Id="rId6" Type="http://schemas.openxmlformats.org/officeDocument/2006/relationships/slide" Target="/ppt/slides/slide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8"/>
          <p:cNvCxnSpPr/>
          <p:nvPr/>
        </p:nvCxnSpPr>
        <p:spPr>
          <a:xfrm>
            <a:off x="628650" y="1257300"/>
            <a:ext cx="0" cy="2628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8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8"/>
          <p:cNvSpPr txBox="1"/>
          <p:nvPr>
            <p:ph type="ctrTitle"/>
          </p:nvPr>
        </p:nvSpPr>
        <p:spPr>
          <a:xfrm>
            <a:off x="953725" y="1650225"/>
            <a:ext cx="4036800" cy="11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mfortaa"/>
                <a:ea typeface="Comfortaa"/>
                <a:cs typeface="Comfortaa"/>
                <a:sym typeface="Comfortaa"/>
              </a:rPr>
              <a:t>HI!</a:t>
            </a:r>
            <a:endParaRPr b="1" sz="3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mfortaa"/>
                <a:ea typeface="Comfortaa"/>
                <a:cs typeface="Comfortaa"/>
                <a:sym typeface="Comfortaa"/>
              </a:rPr>
              <a:t>I AM JEANETTE.</a:t>
            </a:r>
            <a:endParaRPr b="1"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" name="Google Shape;137;p28"/>
          <p:cNvSpPr txBox="1"/>
          <p:nvPr>
            <p:ph idx="1" type="subTitle"/>
          </p:nvPr>
        </p:nvSpPr>
        <p:spPr>
          <a:xfrm>
            <a:off x="953725" y="2841525"/>
            <a:ext cx="29091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Aspiring UI/UX Designer.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2471400" y="262175"/>
            <a:ext cx="4201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MY WORK</a:t>
            </a: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Google Shape;275;p37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37"/>
          <p:cNvSpPr/>
          <p:nvPr/>
        </p:nvSpPr>
        <p:spPr>
          <a:xfrm>
            <a:off x="628650" y="592400"/>
            <a:ext cx="2097300" cy="455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7"/>
          <p:cNvSpPr txBox="1"/>
          <p:nvPr>
            <p:ph type="title"/>
          </p:nvPr>
        </p:nvSpPr>
        <p:spPr>
          <a:xfrm>
            <a:off x="826200" y="875875"/>
            <a:ext cx="1645200" cy="58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66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SHOPEE UI/UX Case Study</a:t>
            </a:r>
            <a:endParaRPr sz="1600">
              <a:solidFill>
                <a:srgbClr val="FF66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78" name="Google Shape;278;p37"/>
          <p:cNvSpPr txBox="1"/>
          <p:nvPr/>
        </p:nvSpPr>
        <p:spPr>
          <a:xfrm>
            <a:off x="942450" y="1700175"/>
            <a:ext cx="15711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Introduction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Process Overview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Research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Define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Ideate</a:t>
            </a:r>
            <a:endParaRPr b="1"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Prototype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Validate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79" name="Google Shape;279;p37"/>
          <p:cNvCxnSpPr/>
          <p:nvPr/>
        </p:nvCxnSpPr>
        <p:spPr>
          <a:xfrm>
            <a:off x="628650" y="772100"/>
            <a:ext cx="1884900" cy="0"/>
          </a:xfrm>
          <a:prstGeom prst="straightConnector1">
            <a:avLst/>
          </a:prstGeom>
          <a:noFill/>
          <a:ln cap="flat" cmpd="sng" w="28575">
            <a:solidFill>
              <a:srgbClr val="FF6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37"/>
          <p:cNvSpPr/>
          <p:nvPr/>
        </p:nvSpPr>
        <p:spPr>
          <a:xfrm>
            <a:off x="3035000" y="772100"/>
            <a:ext cx="5516100" cy="3789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7"/>
          <p:cNvSpPr txBox="1"/>
          <p:nvPr>
            <p:ph type="title"/>
          </p:nvPr>
        </p:nvSpPr>
        <p:spPr>
          <a:xfrm>
            <a:off x="3145400" y="786650"/>
            <a:ext cx="3020100" cy="34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Lo-fi Mockups</a:t>
            </a:r>
            <a:endParaRPr b="1"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82" name="Google Shape;2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575" y="1272400"/>
            <a:ext cx="4992926" cy="370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7"/>
          <p:cNvSpPr txBox="1"/>
          <p:nvPr/>
        </p:nvSpPr>
        <p:spPr>
          <a:xfrm>
            <a:off x="2471400" y="262175"/>
            <a:ext cx="4201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b="1" lang="en">
                <a:solidFill>
                  <a:srgbClr val="674EA7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MY WORK</a:t>
            </a:r>
            <a:r>
              <a:rPr b="1" lang="en">
                <a:solidFill>
                  <a:srgbClr val="674EA7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endParaRPr b="1">
              <a:solidFill>
                <a:srgbClr val="674EA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oogle Shape;288;p38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38"/>
          <p:cNvSpPr/>
          <p:nvPr/>
        </p:nvSpPr>
        <p:spPr>
          <a:xfrm>
            <a:off x="628650" y="592400"/>
            <a:ext cx="2097300" cy="455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8"/>
          <p:cNvSpPr txBox="1"/>
          <p:nvPr>
            <p:ph type="title"/>
          </p:nvPr>
        </p:nvSpPr>
        <p:spPr>
          <a:xfrm>
            <a:off x="826200" y="875875"/>
            <a:ext cx="1645200" cy="58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66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SHOPEE UI/UX Case Study</a:t>
            </a:r>
            <a:endParaRPr sz="1600">
              <a:solidFill>
                <a:srgbClr val="FF66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91" name="Google Shape;291;p38"/>
          <p:cNvSpPr txBox="1"/>
          <p:nvPr/>
        </p:nvSpPr>
        <p:spPr>
          <a:xfrm>
            <a:off x="942450" y="1700175"/>
            <a:ext cx="15711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Introduction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Process Overview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Research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Define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Ideate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Prototype</a:t>
            </a:r>
            <a:endParaRPr b="1"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Validate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92" name="Google Shape;292;p38"/>
          <p:cNvCxnSpPr/>
          <p:nvPr/>
        </p:nvCxnSpPr>
        <p:spPr>
          <a:xfrm>
            <a:off x="628650" y="772100"/>
            <a:ext cx="1884900" cy="0"/>
          </a:xfrm>
          <a:prstGeom prst="straightConnector1">
            <a:avLst/>
          </a:prstGeom>
          <a:noFill/>
          <a:ln cap="flat" cmpd="sng" w="28575">
            <a:solidFill>
              <a:srgbClr val="FF6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38"/>
          <p:cNvSpPr/>
          <p:nvPr/>
        </p:nvSpPr>
        <p:spPr>
          <a:xfrm>
            <a:off x="3035000" y="772100"/>
            <a:ext cx="5516100" cy="3789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8"/>
          <p:cNvSpPr txBox="1"/>
          <p:nvPr>
            <p:ph type="title"/>
          </p:nvPr>
        </p:nvSpPr>
        <p:spPr>
          <a:xfrm>
            <a:off x="3145400" y="786650"/>
            <a:ext cx="3020100" cy="34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Interactive Prototype</a:t>
            </a:r>
            <a:endParaRPr b="1"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95" name="Google Shape;2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000" y="1257950"/>
            <a:ext cx="5503614" cy="36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8"/>
          <p:cNvSpPr txBox="1"/>
          <p:nvPr/>
        </p:nvSpPr>
        <p:spPr>
          <a:xfrm>
            <a:off x="2471400" y="262175"/>
            <a:ext cx="4201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b="1" lang="en">
                <a:solidFill>
                  <a:srgbClr val="674EA7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MY WORK</a:t>
            </a:r>
            <a:r>
              <a:rPr b="1" lang="en">
                <a:solidFill>
                  <a:srgbClr val="674EA7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endParaRPr b="1">
              <a:solidFill>
                <a:srgbClr val="674EA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Google Shape;301;p39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39"/>
          <p:cNvSpPr/>
          <p:nvPr/>
        </p:nvSpPr>
        <p:spPr>
          <a:xfrm>
            <a:off x="628650" y="592400"/>
            <a:ext cx="2097300" cy="455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9"/>
          <p:cNvSpPr txBox="1"/>
          <p:nvPr>
            <p:ph type="title"/>
          </p:nvPr>
        </p:nvSpPr>
        <p:spPr>
          <a:xfrm>
            <a:off x="826200" y="875875"/>
            <a:ext cx="1645200" cy="58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66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SHOPEE UI/UX Case Study</a:t>
            </a:r>
            <a:endParaRPr sz="1600">
              <a:solidFill>
                <a:srgbClr val="FF66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304" name="Google Shape;304;p39"/>
          <p:cNvSpPr txBox="1"/>
          <p:nvPr/>
        </p:nvSpPr>
        <p:spPr>
          <a:xfrm>
            <a:off x="942450" y="1700175"/>
            <a:ext cx="15711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Introduction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Process Overview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Research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Define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Ideate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Prototype</a:t>
            </a:r>
            <a:endParaRPr b="1"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Validate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05" name="Google Shape;305;p39"/>
          <p:cNvCxnSpPr/>
          <p:nvPr/>
        </p:nvCxnSpPr>
        <p:spPr>
          <a:xfrm>
            <a:off x="628650" y="772100"/>
            <a:ext cx="1884900" cy="0"/>
          </a:xfrm>
          <a:prstGeom prst="straightConnector1">
            <a:avLst/>
          </a:prstGeom>
          <a:noFill/>
          <a:ln cap="flat" cmpd="sng" w="28575">
            <a:solidFill>
              <a:srgbClr val="FF6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39"/>
          <p:cNvSpPr/>
          <p:nvPr/>
        </p:nvSpPr>
        <p:spPr>
          <a:xfrm>
            <a:off x="3035000" y="772100"/>
            <a:ext cx="5487000" cy="3789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9"/>
          <p:cNvSpPr txBox="1"/>
          <p:nvPr>
            <p:ph type="title"/>
          </p:nvPr>
        </p:nvSpPr>
        <p:spPr>
          <a:xfrm>
            <a:off x="3145400" y="786650"/>
            <a:ext cx="3020100" cy="34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UI Changes</a:t>
            </a:r>
            <a:endParaRPr b="1"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8" name="Google Shape;308;p39"/>
          <p:cNvSpPr txBox="1"/>
          <p:nvPr/>
        </p:nvSpPr>
        <p:spPr>
          <a:xfrm>
            <a:off x="2471400" y="262175"/>
            <a:ext cx="4201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b="1" lang="en">
                <a:solidFill>
                  <a:srgbClr val="674EA7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MY WORK</a:t>
            </a:r>
            <a:r>
              <a:rPr b="1" lang="en">
                <a:solidFill>
                  <a:srgbClr val="674EA7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endParaRPr b="1">
              <a:solidFill>
                <a:srgbClr val="674EA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09" name="Google Shape;30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4225" y="1434725"/>
            <a:ext cx="1683450" cy="337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9"/>
          <p:cNvPicPr preferRelativeResize="0"/>
          <p:nvPr/>
        </p:nvPicPr>
        <p:blipFill rotWithShape="1">
          <a:blip r:embed="rId7">
            <a:alphaModFix/>
          </a:blip>
          <a:srcRect b="10358" l="26252" r="26908" t="10870"/>
          <a:stretch/>
        </p:blipFill>
        <p:spPr>
          <a:xfrm>
            <a:off x="4646263" y="1135700"/>
            <a:ext cx="2264463" cy="4005402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9"/>
          <p:cNvSpPr txBox="1"/>
          <p:nvPr/>
        </p:nvSpPr>
        <p:spPr>
          <a:xfrm>
            <a:off x="3100813" y="1450025"/>
            <a:ext cx="1170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7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*CATEGORIES</a:t>
            </a:r>
            <a:r>
              <a:rPr lang="en" sz="1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at the top left for easy access and minimal scrolling</a:t>
            </a:r>
            <a:endParaRPr sz="10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12" name="Google Shape;312;p39"/>
          <p:cNvCxnSpPr/>
          <p:nvPr/>
        </p:nvCxnSpPr>
        <p:spPr>
          <a:xfrm flipH="1" rot="10800000">
            <a:off x="4313900" y="1748425"/>
            <a:ext cx="683100" cy="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13" name="Google Shape;313;p39"/>
          <p:cNvSpPr txBox="1"/>
          <p:nvPr/>
        </p:nvSpPr>
        <p:spPr>
          <a:xfrm>
            <a:off x="3035000" y="3578750"/>
            <a:ext cx="15711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7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*ENTERTAINMENT TAB</a:t>
            </a:r>
            <a:r>
              <a:rPr lang="en" sz="1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for Shopee Games, Shopee Live, Shopee Stories and Shopee Feed to free up space on main page</a:t>
            </a:r>
            <a:endParaRPr sz="10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14" name="Google Shape;314;p39"/>
          <p:cNvCxnSpPr/>
          <p:nvPr/>
        </p:nvCxnSpPr>
        <p:spPr>
          <a:xfrm>
            <a:off x="4507800" y="4309600"/>
            <a:ext cx="823500" cy="369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15" name="Google Shape;315;p39"/>
          <p:cNvSpPr txBox="1"/>
          <p:nvPr/>
        </p:nvSpPr>
        <p:spPr>
          <a:xfrm>
            <a:off x="7126350" y="1528450"/>
            <a:ext cx="16833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7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*CATEGORIZED NOTIFICATIONS</a:t>
            </a:r>
            <a:r>
              <a:rPr lang="en" sz="1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into Chats, Order Updates and Others.</a:t>
            </a:r>
            <a:endParaRPr sz="10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6" name="Google Shape;316;p39"/>
          <p:cNvSpPr txBox="1"/>
          <p:nvPr/>
        </p:nvSpPr>
        <p:spPr>
          <a:xfrm>
            <a:off x="7113138" y="2411988"/>
            <a:ext cx="16452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7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*SEARCH BAR</a:t>
            </a:r>
            <a:r>
              <a:rPr lang="en" sz="1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which shows trending items and previously viewed items when clicked</a:t>
            </a:r>
            <a:endParaRPr sz="10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17" name="Google Shape;317;p39"/>
          <p:cNvCxnSpPr/>
          <p:nvPr/>
        </p:nvCxnSpPr>
        <p:spPr>
          <a:xfrm flipH="1">
            <a:off x="6570200" y="1714025"/>
            <a:ext cx="495600" cy="21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18" name="Google Shape;318;p39"/>
          <p:cNvCxnSpPr/>
          <p:nvPr/>
        </p:nvCxnSpPr>
        <p:spPr>
          <a:xfrm rot="10800000">
            <a:off x="6084975" y="1748500"/>
            <a:ext cx="893400" cy="809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19" name="Google Shape;319;p39"/>
          <p:cNvSpPr txBox="1"/>
          <p:nvPr/>
        </p:nvSpPr>
        <p:spPr>
          <a:xfrm>
            <a:off x="7113150" y="3652100"/>
            <a:ext cx="16452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7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*</a:t>
            </a:r>
            <a:r>
              <a:rPr b="1" lang="en" sz="1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CART</a:t>
            </a:r>
            <a:r>
              <a:rPr lang="en" sz="1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shifted to the bottom to increase ease of usability as it is one of the most used features</a:t>
            </a:r>
            <a:endParaRPr sz="10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20" name="Google Shape;320;p39"/>
          <p:cNvCxnSpPr/>
          <p:nvPr/>
        </p:nvCxnSpPr>
        <p:spPr>
          <a:xfrm flipH="1">
            <a:off x="6165500" y="3970375"/>
            <a:ext cx="900300" cy="635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Google Shape;325;p40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40"/>
          <p:cNvSpPr/>
          <p:nvPr/>
        </p:nvSpPr>
        <p:spPr>
          <a:xfrm>
            <a:off x="628650" y="592400"/>
            <a:ext cx="2097300" cy="455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0"/>
          <p:cNvSpPr txBox="1"/>
          <p:nvPr>
            <p:ph type="title"/>
          </p:nvPr>
        </p:nvSpPr>
        <p:spPr>
          <a:xfrm>
            <a:off x="826200" y="875875"/>
            <a:ext cx="1645200" cy="58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66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SHOPEE UI/UX Case Study</a:t>
            </a:r>
            <a:endParaRPr sz="1600">
              <a:solidFill>
                <a:srgbClr val="FF66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328" name="Google Shape;328;p40"/>
          <p:cNvSpPr txBox="1"/>
          <p:nvPr/>
        </p:nvSpPr>
        <p:spPr>
          <a:xfrm>
            <a:off x="942450" y="1700175"/>
            <a:ext cx="15711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Introduction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Process Overview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Research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Define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Ideate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Prototype</a:t>
            </a:r>
            <a:endParaRPr b="1"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Validate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29" name="Google Shape;329;p40"/>
          <p:cNvCxnSpPr/>
          <p:nvPr/>
        </p:nvCxnSpPr>
        <p:spPr>
          <a:xfrm>
            <a:off x="628650" y="772100"/>
            <a:ext cx="1884900" cy="0"/>
          </a:xfrm>
          <a:prstGeom prst="straightConnector1">
            <a:avLst/>
          </a:prstGeom>
          <a:noFill/>
          <a:ln cap="flat" cmpd="sng" w="28575">
            <a:solidFill>
              <a:srgbClr val="FF6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40"/>
          <p:cNvSpPr/>
          <p:nvPr/>
        </p:nvSpPr>
        <p:spPr>
          <a:xfrm>
            <a:off x="3035000" y="772100"/>
            <a:ext cx="5487000" cy="3789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145400" y="786650"/>
            <a:ext cx="3020100" cy="34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New Feature</a:t>
            </a:r>
            <a:endParaRPr b="1"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32" name="Google Shape;3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900" y="1360500"/>
            <a:ext cx="1645201" cy="347496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0"/>
          <p:cNvSpPr txBox="1"/>
          <p:nvPr/>
        </p:nvSpPr>
        <p:spPr>
          <a:xfrm>
            <a:off x="2471400" y="262175"/>
            <a:ext cx="4201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b="1" lang="en">
                <a:solidFill>
                  <a:srgbClr val="674EA7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MY WORK</a:t>
            </a:r>
            <a:r>
              <a:rPr b="1" lang="en">
                <a:solidFill>
                  <a:srgbClr val="674EA7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endParaRPr b="1">
              <a:solidFill>
                <a:srgbClr val="674EA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34" name="Google Shape;334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61075" y="1354250"/>
            <a:ext cx="1683426" cy="337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0"/>
          <p:cNvPicPr preferRelativeResize="0"/>
          <p:nvPr/>
        </p:nvPicPr>
        <p:blipFill rotWithShape="1">
          <a:blip r:embed="rId8">
            <a:alphaModFix/>
          </a:blip>
          <a:srcRect b="10358" l="26252" r="26908" t="10870"/>
          <a:stretch/>
        </p:blipFill>
        <p:spPr>
          <a:xfrm>
            <a:off x="4951438" y="1055225"/>
            <a:ext cx="2264463" cy="4005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0"/>
          <p:cNvPicPr preferRelativeResize="0"/>
          <p:nvPr/>
        </p:nvPicPr>
        <p:blipFill rotWithShape="1">
          <a:blip r:embed="rId8">
            <a:alphaModFix/>
          </a:blip>
          <a:srcRect b="10358" l="26252" r="26908" t="10870"/>
          <a:stretch/>
        </p:blipFill>
        <p:spPr>
          <a:xfrm>
            <a:off x="2812275" y="1052575"/>
            <a:ext cx="2264448" cy="4090824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0"/>
          <p:cNvSpPr/>
          <p:nvPr/>
        </p:nvSpPr>
        <p:spPr>
          <a:xfrm>
            <a:off x="3047900" y="2384200"/>
            <a:ext cx="988200" cy="1280400"/>
          </a:xfrm>
          <a:prstGeom prst="ellipse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8" name="Google Shape;338;p40"/>
          <p:cNvCxnSpPr/>
          <p:nvPr/>
        </p:nvCxnSpPr>
        <p:spPr>
          <a:xfrm>
            <a:off x="3684763" y="2984351"/>
            <a:ext cx="1468500" cy="801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40"/>
          <p:cNvCxnSpPr/>
          <p:nvPr/>
        </p:nvCxnSpPr>
        <p:spPr>
          <a:xfrm rot="10800000">
            <a:off x="6378325" y="2581275"/>
            <a:ext cx="918900" cy="14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40" name="Google Shape;340;p40"/>
          <p:cNvSpPr txBox="1"/>
          <p:nvPr/>
        </p:nvSpPr>
        <p:spPr>
          <a:xfrm>
            <a:off x="7330175" y="2353025"/>
            <a:ext cx="14208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*</a:t>
            </a:r>
            <a:r>
              <a:rPr b="1" lang="en" sz="1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LISTINGS POP-UP </a:t>
            </a:r>
            <a:r>
              <a:rPr lang="en" sz="1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which allows easier and faster carting</a:t>
            </a:r>
            <a:endParaRPr sz="10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1" name="Google Shape;341;p40"/>
          <p:cNvSpPr txBox="1"/>
          <p:nvPr/>
        </p:nvSpPr>
        <p:spPr>
          <a:xfrm>
            <a:off x="7215900" y="3064450"/>
            <a:ext cx="17976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Contains </a:t>
            </a:r>
            <a:r>
              <a:rPr b="1" lang="en" sz="1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key information</a:t>
            </a:r>
            <a:r>
              <a:rPr lang="en" sz="1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that buyers consider when buying a product:</a:t>
            </a:r>
            <a:r>
              <a:rPr b="1" lang="en" sz="1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1" sz="10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Product Name, Image, Price (and discounts), Rating, Number Sold, Shop Ratings</a:t>
            </a:r>
            <a:endParaRPr sz="10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6" name="Google Shape;346;p41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41"/>
          <p:cNvSpPr/>
          <p:nvPr/>
        </p:nvSpPr>
        <p:spPr>
          <a:xfrm>
            <a:off x="628650" y="592400"/>
            <a:ext cx="2097300" cy="455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1"/>
          <p:cNvSpPr txBox="1"/>
          <p:nvPr>
            <p:ph type="title"/>
          </p:nvPr>
        </p:nvSpPr>
        <p:spPr>
          <a:xfrm>
            <a:off x="826200" y="875875"/>
            <a:ext cx="1645200" cy="58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66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SHOPEE UI/UX Case Study</a:t>
            </a:r>
            <a:endParaRPr sz="1600">
              <a:solidFill>
                <a:srgbClr val="FF66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349" name="Google Shape;349;p41"/>
          <p:cNvSpPr txBox="1"/>
          <p:nvPr/>
        </p:nvSpPr>
        <p:spPr>
          <a:xfrm>
            <a:off x="942450" y="1700175"/>
            <a:ext cx="15711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Introduction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Process Overview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Research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Define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Ideate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Prototype</a:t>
            </a:r>
            <a:endParaRPr b="1"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Validate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50" name="Google Shape;350;p41"/>
          <p:cNvCxnSpPr/>
          <p:nvPr/>
        </p:nvCxnSpPr>
        <p:spPr>
          <a:xfrm>
            <a:off x="628650" y="772100"/>
            <a:ext cx="1884900" cy="0"/>
          </a:xfrm>
          <a:prstGeom prst="straightConnector1">
            <a:avLst/>
          </a:prstGeom>
          <a:noFill/>
          <a:ln cap="flat" cmpd="sng" w="28575">
            <a:solidFill>
              <a:srgbClr val="FF6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p41"/>
          <p:cNvSpPr/>
          <p:nvPr/>
        </p:nvSpPr>
        <p:spPr>
          <a:xfrm>
            <a:off x="3035000" y="772100"/>
            <a:ext cx="5487000" cy="3789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1"/>
          <p:cNvSpPr txBox="1"/>
          <p:nvPr>
            <p:ph type="title"/>
          </p:nvPr>
        </p:nvSpPr>
        <p:spPr>
          <a:xfrm>
            <a:off x="3145400" y="786650"/>
            <a:ext cx="3020100" cy="34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Notifications</a:t>
            </a:r>
            <a:endParaRPr b="1"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53" name="Google Shape;3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000" y="1253250"/>
            <a:ext cx="1788076" cy="377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524" y="1253225"/>
            <a:ext cx="1788076" cy="3776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4050" y="1253237"/>
            <a:ext cx="1788076" cy="377675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1"/>
          <p:cNvSpPr txBox="1"/>
          <p:nvPr/>
        </p:nvSpPr>
        <p:spPr>
          <a:xfrm>
            <a:off x="2471400" y="262175"/>
            <a:ext cx="4201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b="1" lang="en">
                <a:solidFill>
                  <a:srgbClr val="674EA7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MY WORK</a:t>
            </a:r>
            <a:r>
              <a:rPr b="1" lang="en">
                <a:solidFill>
                  <a:srgbClr val="674EA7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endParaRPr b="1">
              <a:solidFill>
                <a:srgbClr val="674EA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1" name="Google Shape;361;p42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42"/>
          <p:cNvSpPr/>
          <p:nvPr/>
        </p:nvSpPr>
        <p:spPr>
          <a:xfrm>
            <a:off x="628650" y="592400"/>
            <a:ext cx="2097300" cy="455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2"/>
          <p:cNvSpPr txBox="1"/>
          <p:nvPr>
            <p:ph type="title"/>
          </p:nvPr>
        </p:nvSpPr>
        <p:spPr>
          <a:xfrm>
            <a:off x="826200" y="875875"/>
            <a:ext cx="1645200" cy="58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66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SHOPEE UI/UX Case Study</a:t>
            </a:r>
            <a:endParaRPr sz="1600">
              <a:solidFill>
                <a:srgbClr val="FF66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364" name="Google Shape;364;p42"/>
          <p:cNvSpPr txBox="1"/>
          <p:nvPr/>
        </p:nvSpPr>
        <p:spPr>
          <a:xfrm>
            <a:off x="942450" y="1700175"/>
            <a:ext cx="15711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Introduction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Process Overview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Research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Define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Ideate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Prototype</a:t>
            </a:r>
            <a:endParaRPr b="1"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Validate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65" name="Google Shape;365;p42"/>
          <p:cNvCxnSpPr/>
          <p:nvPr/>
        </p:nvCxnSpPr>
        <p:spPr>
          <a:xfrm>
            <a:off x="628650" y="772100"/>
            <a:ext cx="1884900" cy="0"/>
          </a:xfrm>
          <a:prstGeom prst="straightConnector1">
            <a:avLst/>
          </a:prstGeom>
          <a:noFill/>
          <a:ln cap="flat" cmpd="sng" w="28575">
            <a:solidFill>
              <a:srgbClr val="FF6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42"/>
          <p:cNvSpPr/>
          <p:nvPr/>
        </p:nvSpPr>
        <p:spPr>
          <a:xfrm>
            <a:off x="3035000" y="772100"/>
            <a:ext cx="5487000" cy="3789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2"/>
          <p:cNvSpPr txBox="1"/>
          <p:nvPr>
            <p:ph type="title"/>
          </p:nvPr>
        </p:nvSpPr>
        <p:spPr>
          <a:xfrm>
            <a:off x="3145400" y="786650"/>
            <a:ext cx="3020100" cy="34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Categories</a:t>
            </a:r>
            <a:endParaRPr b="1"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68" name="Google Shape;3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813" y="1204502"/>
            <a:ext cx="1788076" cy="3776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7116" y="1204508"/>
            <a:ext cx="1788076" cy="377675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2"/>
          <p:cNvSpPr txBox="1"/>
          <p:nvPr/>
        </p:nvSpPr>
        <p:spPr>
          <a:xfrm>
            <a:off x="2471400" y="262175"/>
            <a:ext cx="4201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b="1" lang="en">
                <a:solidFill>
                  <a:srgbClr val="674EA7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MY WORK</a:t>
            </a:r>
            <a:r>
              <a:rPr b="1" lang="en">
                <a:solidFill>
                  <a:srgbClr val="674EA7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endParaRPr b="1">
              <a:solidFill>
                <a:srgbClr val="674EA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1" name="Google Shape;371;p42"/>
          <p:cNvSpPr/>
          <p:nvPr/>
        </p:nvSpPr>
        <p:spPr>
          <a:xfrm>
            <a:off x="3962213" y="2035900"/>
            <a:ext cx="560100" cy="516900"/>
          </a:xfrm>
          <a:prstGeom prst="ellipse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" name="Google Shape;372;p42"/>
          <p:cNvCxnSpPr/>
          <p:nvPr/>
        </p:nvCxnSpPr>
        <p:spPr>
          <a:xfrm>
            <a:off x="4403975" y="2399701"/>
            <a:ext cx="1468500" cy="801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7" name="Google Shape;377;p43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43"/>
          <p:cNvSpPr/>
          <p:nvPr/>
        </p:nvSpPr>
        <p:spPr>
          <a:xfrm>
            <a:off x="628650" y="592400"/>
            <a:ext cx="2097300" cy="455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3"/>
          <p:cNvSpPr txBox="1"/>
          <p:nvPr>
            <p:ph type="title"/>
          </p:nvPr>
        </p:nvSpPr>
        <p:spPr>
          <a:xfrm>
            <a:off x="826200" y="875875"/>
            <a:ext cx="1645200" cy="58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66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SHOPEE UI/UX Case Study</a:t>
            </a:r>
            <a:endParaRPr sz="1600">
              <a:solidFill>
                <a:srgbClr val="FF66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380" name="Google Shape;380;p43"/>
          <p:cNvSpPr txBox="1"/>
          <p:nvPr/>
        </p:nvSpPr>
        <p:spPr>
          <a:xfrm>
            <a:off x="942450" y="1700175"/>
            <a:ext cx="15711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Introduction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Process Overview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Research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Define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Ideate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Prototype</a:t>
            </a:r>
            <a:endParaRPr b="1"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Validate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1" name="Google Shape;381;p43"/>
          <p:cNvCxnSpPr/>
          <p:nvPr/>
        </p:nvCxnSpPr>
        <p:spPr>
          <a:xfrm>
            <a:off x="628650" y="772100"/>
            <a:ext cx="1884900" cy="0"/>
          </a:xfrm>
          <a:prstGeom prst="straightConnector1">
            <a:avLst/>
          </a:prstGeom>
          <a:noFill/>
          <a:ln cap="flat" cmpd="sng" w="28575">
            <a:solidFill>
              <a:srgbClr val="FF6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43"/>
          <p:cNvSpPr/>
          <p:nvPr/>
        </p:nvSpPr>
        <p:spPr>
          <a:xfrm>
            <a:off x="3035000" y="772100"/>
            <a:ext cx="5487000" cy="3789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3"/>
          <p:cNvSpPr txBox="1"/>
          <p:nvPr>
            <p:ph type="title"/>
          </p:nvPr>
        </p:nvSpPr>
        <p:spPr>
          <a:xfrm>
            <a:off x="3145400" y="786650"/>
            <a:ext cx="3020100" cy="34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Entertainment</a:t>
            </a:r>
            <a:endParaRPr b="1"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4" name="Google Shape;384;p43"/>
          <p:cNvSpPr txBox="1"/>
          <p:nvPr/>
        </p:nvSpPr>
        <p:spPr>
          <a:xfrm>
            <a:off x="2471400" y="262175"/>
            <a:ext cx="4201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b="1" lang="en">
                <a:solidFill>
                  <a:srgbClr val="674EA7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MY WORK</a:t>
            </a:r>
            <a:r>
              <a:rPr b="1" lang="en">
                <a:solidFill>
                  <a:srgbClr val="674EA7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endParaRPr b="1">
              <a:solidFill>
                <a:srgbClr val="674EA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85" name="Google Shape;385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4050" y="1253225"/>
            <a:ext cx="1788076" cy="377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4525" y="1253226"/>
            <a:ext cx="1788076" cy="3776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35003" y="1253225"/>
            <a:ext cx="1788076" cy="3776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2" name="Google Shape;392;p44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44"/>
          <p:cNvSpPr/>
          <p:nvPr/>
        </p:nvSpPr>
        <p:spPr>
          <a:xfrm>
            <a:off x="628650" y="592400"/>
            <a:ext cx="2097300" cy="455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4"/>
          <p:cNvSpPr txBox="1"/>
          <p:nvPr>
            <p:ph type="title"/>
          </p:nvPr>
        </p:nvSpPr>
        <p:spPr>
          <a:xfrm>
            <a:off x="826200" y="875875"/>
            <a:ext cx="1645200" cy="58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66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SHOPEE UI/UX Case Study</a:t>
            </a:r>
            <a:endParaRPr sz="1600">
              <a:solidFill>
                <a:srgbClr val="FF66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395" name="Google Shape;395;p44"/>
          <p:cNvSpPr txBox="1"/>
          <p:nvPr/>
        </p:nvSpPr>
        <p:spPr>
          <a:xfrm>
            <a:off x="942450" y="1700175"/>
            <a:ext cx="15711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Introduction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Process Overview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Research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Define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Ideate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Prototype</a:t>
            </a:r>
            <a:endParaRPr b="1"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Validate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6" name="Google Shape;396;p44"/>
          <p:cNvCxnSpPr/>
          <p:nvPr/>
        </p:nvCxnSpPr>
        <p:spPr>
          <a:xfrm>
            <a:off x="628650" y="772100"/>
            <a:ext cx="1884900" cy="0"/>
          </a:xfrm>
          <a:prstGeom prst="straightConnector1">
            <a:avLst/>
          </a:prstGeom>
          <a:noFill/>
          <a:ln cap="flat" cmpd="sng" w="28575">
            <a:solidFill>
              <a:srgbClr val="FF6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44"/>
          <p:cNvSpPr/>
          <p:nvPr/>
        </p:nvSpPr>
        <p:spPr>
          <a:xfrm>
            <a:off x="3035000" y="772100"/>
            <a:ext cx="5487000" cy="3789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4"/>
          <p:cNvSpPr txBox="1"/>
          <p:nvPr>
            <p:ph type="title"/>
          </p:nvPr>
        </p:nvSpPr>
        <p:spPr>
          <a:xfrm>
            <a:off x="3145400" y="786650"/>
            <a:ext cx="3020100" cy="34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Leave a Rating</a:t>
            </a:r>
            <a:endParaRPr b="1"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9" name="Google Shape;399;p44"/>
          <p:cNvSpPr txBox="1"/>
          <p:nvPr/>
        </p:nvSpPr>
        <p:spPr>
          <a:xfrm>
            <a:off x="2471400" y="262175"/>
            <a:ext cx="4201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b="1" lang="en">
                <a:solidFill>
                  <a:srgbClr val="674EA7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MY WORK</a:t>
            </a:r>
            <a:r>
              <a:rPr b="1" lang="en">
                <a:solidFill>
                  <a:srgbClr val="674EA7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endParaRPr b="1">
              <a:solidFill>
                <a:srgbClr val="674EA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400" name="Google Shape;400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7453" y="1253225"/>
            <a:ext cx="1788076" cy="377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71528" y="1253225"/>
            <a:ext cx="1788076" cy="37767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2" name="Google Shape;402;p44"/>
          <p:cNvCxnSpPr/>
          <p:nvPr/>
        </p:nvCxnSpPr>
        <p:spPr>
          <a:xfrm flipH="1" rot="10800000">
            <a:off x="6566725" y="3331950"/>
            <a:ext cx="840300" cy="4488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3" name="Google Shape;403;p44"/>
          <p:cNvSpPr txBox="1"/>
          <p:nvPr/>
        </p:nvSpPr>
        <p:spPr>
          <a:xfrm>
            <a:off x="7483850" y="2889275"/>
            <a:ext cx="1327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*</a:t>
            </a:r>
            <a:r>
              <a:rPr b="1" lang="en" sz="1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R</a:t>
            </a:r>
            <a:r>
              <a:rPr b="1" lang="en" sz="1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emind in one week:</a:t>
            </a:r>
            <a:r>
              <a:rPr lang="en" sz="1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" sz="1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Option to review later by setting a reminder instead of an outright “Yes/No”</a:t>
            </a:r>
            <a:endParaRPr sz="10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8" name="Google Shape;408;p45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45"/>
          <p:cNvSpPr/>
          <p:nvPr/>
        </p:nvSpPr>
        <p:spPr>
          <a:xfrm>
            <a:off x="628650" y="592400"/>
            <a:ext cx="2097300" cy="455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5"/>
          <p:cNvSpPr txBox="1"/>
          <p:nvPr>
            <p:ph type="title"/>
          </p:nvPr>
        </p:nvSpPr>
        <p:spPr>
          <a:xfrm>
            <a:off x="826200" y="875875"/>
            <a:ext cx="1645200" cy="58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66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SHOPEE UI/UX Case Study</a:t>
            </a:r>
            <a:endParaRPr sz="1600">
              <a:solidFill>
                <a:srgbClr val="FF66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411" name="Google Shape;411;p45"/>
          <p:cNvSpPr txBox="1"/>
          <p:nvPr/>
        </p:nvSpPr>
        <p:spPr>
          <a:xfrm>
            <a:off x="942450" y="1700175"/>
            <a:ext cx="15711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Introduction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Process Overview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Research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Define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Ideate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Prototype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Validate</a:t>
            </a:r>
            <a:endParaRPr b="1"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12" name="Google Shape;412;p45"/>
          <p:cNvCxnSpPr/>
          <p:nvPr/>
        </p:nvCxnSpPr>
        <p:spPr>
          <a:xfrm>
            <a:off x="628650" y="772100"/>
            <a:ext cx="1884900" cy="0"/>
          </a:xfrm>
          <a:prstGeom prst="straightConnector1">
            <a:avLst/>
          </a:prstGeom>
          <a:noFill/>
          <a:ln cap="flat" cmpd="sng" w="28575">
            <a:solidFill>
              <a:srgbClr val="FF6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45"/>
          <p:cNvSpPr/>
          <p:nvPr/>
        </p:nvSpPr>
        <p:spPr>
          <a:xfrm>
            <a:off x="3035000" y="772100"/>
            <a:ext cx="5487000" cy="3789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5"/>
          <p:cNvSpPr txBox="1"/>
          <p:nvPr>
            <p:ph type="title"/>
          </p:nvPr>
        </p:nvSpPr>
        <p:spPr>
          <a:xfrm>
            <a:off x="3145400" y="786650"/>
            <a:ext cx="3020100" cy="34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Validate</a:t>
            </a:r>
            <a:endParaRPr b="1"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5" name="Google Shape;415;p45"/>
          <p:cNvSpPr txBox="1"/>
          <p:nvPr/>
        </p:nvSpPr>
        <p:spPr>
          <a:xfrm>
            <a:off x="2471400" y="262175"/>
            <a:ext cx="4201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b="1" lang="en">
                <a:solidFill>
                  <a:srgbClr val="674EA7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MY WORK</a:t>
            </a:r>
            <a:r>
              <a:rPr b="1" lang="en">
                <a:solidFill>
                  <a:srgbClr val="674EA7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endParaRPr b="1">
              <a:solidFill>
                <a:srgbClr val="674EA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6" name="Google Shape;416;p45"/>
          <p:cNvSpPr txBox="1"/>
          <p:nvPr/>
        </p:nvSpPr>
        <p:spPr>
          <a:xfrm>
            <a:off x="3035000" y="2199700"/>
            <a:ext cx="5413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Quicksand"/>
              <a:buAutoNum type="arabicPeriod"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Do you think that the new design is better or worse than the Shopee original app?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Quicksand"/>
              <a:buAutoNum type="arabicPeriod"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What improvements do you think the new design has over the original app?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Quicksand"/>
              <a:buAutoNum type="arabicPeriod"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What flaws do you think the new design has over the original app?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Quicksand"/>
              <a:buAutoNum type="arabicPeriod"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Which design is easier and less frustrating to use?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Quicksand"/>
              <a:buAutoNum type="arabicPeriod"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Which design do you prefer to use in the long term (if you were to do online shopping on Shopee)?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Quicksand"/>
              <a:buAutoNum type="arabicPeriod"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What can you suggest to improve the new design?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Quicksand"/>
              <a:buAutoNum type="arabicPeriod"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Any other comments?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7" name="Google Shape;417;p45"/>
          <p:cNvSpPr txBox="1"/>
          <p:nvPr/>
        </p:nvSpPr>
        <p:spPr>
          <a:xfrm>
            <a:off x="3085400" y="1588775"/>
            <a:ext cx="5214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Followed up with </a:t>
            </a: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9 users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among the initial survey respondents.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2" name="Google Shape;422;p46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" name="Google Shape;423;p46"/>
          <p:cNvSpPr/>
          <p:nvPr/>
        </p:nvSpPr>
        <p:spPr>
          <a:xfrm>
            <a:off x="628650" y="592400"/>
            <a:ext cx="2097300" cy="455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6"/>
          <p:cNvSpPr txBox="1"/>
          <p:nvPr>
            <p:ph type="title"/>
          </p:nvPr>
        </p:nvSpPr>
        <p:spPr>
          <a:xfrm>
            <a:off x="826200" y="875875"/>
            <a:ext cx="1645200" cy="58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66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SHOPEE UI/UX Case Study</a:t>
            </a:r>
            <a:endParaRPr sz="1600">
              <a:solidFill>
                <a:srgbClr val="FF66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425" name="Google Shape;425;p46"/>
          <p:cNvSpPr txBox="1"/>
          <p:nvPr/>
        </p:nvSpPr>
        <p:spPr>
          <a:xfrm>
            <a:off x="942450" y="1700175"/>
            <a:ext cx="15711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Introduction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Process Overview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Research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Define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Ideate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Prototype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Validate</a:t>
            </a:r>
            <a:endParaRPr b="1"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26" name="Google Shape;426;p46"/>
          <p:cNvCxnSpPr/>
          <p:nvPr/>
        </p:nvCxnSpPr>
        <p:spPr>
          <a:xfrm>
            <a:off x="628650" y="772100"/>
            <a:ext cx="1884900" cy="0"/>
          </a:xfrm>
          <a:prstGeom prst="straightConnector1">
            <a:avLst/>
          </a:prstGeom>
          <a:noFill/>
          <a:ln cap="flat" cmpd="sng" w="28575">
            <a:solidFill>
              <a:srgbClr val="FF6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46"/>
          <p:cNvSpPr/>
          <p:nvPr/>
        </p:nvSpPr>
        <p:spPr>
          <a:xfrm>
            <a:off x="3035000" y="772100"/>
            <a:ext cx="5487000" cy="3789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6"/>
          <p:cNvSpPr txBox="1"/>
          <p:nvPr>
            <p:ph type="title"/>
          </p:nvPr>
        </p:nvSpPr>
        <p:spPr>
          <a:xfrm>
            <a:off x="3145400" y="786650"/>
            <a:ext cx="3020100" cy="34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Validate</a:t>
            </a:r>
            <a:endParaRPr b="1"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9" name="Google Shape;429;p46"/>
          <p:cNvSpPr txBox="1"/>
          <p:nvPr/>
        </p:nvSpPr>
        <p:spPr>
          <a:xfrm>
            <a:off x="2471400" y="262175"/>
            <a:ext cx="4201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b="1" lang="en">
                <a:solidFill>
                  <a:srgbClr val="674EA7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MY WORK</a:t>
            </a:r>
            <a:r>
              <a:rPr b="1" lang="en">
                <a:solidFill>
                  <a:srgbClr val="674EA7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endParaRPr b="1">
              <a:solidFill>
                <a:srgbClr val="674EA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0" name="Google Shape;430;p46"/>
          <p:cNvSpPr txBox="1"/>
          <p:nvPr/>
        </p:nvSpPr>
        <p:spPr>
          <a:xfrm>
            <a:off x="3091875" y="1501350"/>
            <a:ext cx="47127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Quicksand"/>
                <a:ea typeface="Quicksand"/>
                <a:cs typeface="Quicksand"/>
                <a:sym typeface="Quicksand"/>
              </a:rPr>
              <a:t>Usability Testing Insights</a:t>
            </a:r>
            <a:endParaRPr b="1"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“</a:t>
            </a: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Refreshing change for the categories that shopee should implement from the start. You have to scroll down there pages worth to find out hahaha.”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“</a:t>
            </a: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Working professional wanna buy and go. Do working adults play shopee games?”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“First thing notice on top... I like the cart to be shifted down. Bottom should be the most frequently used stuff. I don't like to press at the top. I need to change pen to press the top. Having the cart at the bottom is useful.”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Quicksand"/>
                <a:ea typeface="Quicksand"/>
                <a:cs typeface="Quicksand"/>
                <a:sym typeface="Quicksand"/>
              </a:rPr>
              <a:t>“Where is the chat with seller? I wouldn't know to go to notifications.”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29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9"/>
          <p:cNvSpPr txBox="1"/>
          <p:nvPr/>
        </p:nvSpPr>
        <p:spPr>
          <a:xfrm>
            <a:off x="825600" y="2213950"/>
            <a:ext cx="282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Hi! I am Jeanette.</a:t>
            </a:r>
            <a:r>
              <a:rPr lang="en">
                <a:latin typeface="Quicksand Light"/>
                <a:ea typeface="Quicksand Light"/>
                <a:cs typeface="Quicksand Light"/>
                <a:sym typeface="Quicksand Light"/>
              </a:rPr>
              <a:t> 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I aim to create thoughtful experiences through people-centric design.</a:t>
            </a:r>
            <a:endParaRPr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45" name="Google Shape;145;p29"/>
          <p:cNvCxnSpPr/>
          <p:nvPr/>
        </p:nvCxnSpPr>
        <p:spPr>
          <a:xfrm>
            <a:off x="5475350" y="1179350"/>
            <a:ext cx="0" cy="3186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6" name="Google Shape;146;p29"/>
          <p:cNvSpPr/>
          <p:nvPr/>
        </p:nvSpPr>
        <p:spPr>
          <a:xfrm>
            <a:off x="5298500" y="1156300"/>
            <a:ext cx="1796100" cy="2988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4"/>
              </a:highlight>
            </a:endParaRPr>
          </a:p>
        </p:txBody>
      </p:sp>
      <p:sp>
        <p:nvSpPr>
          <p:cNvPr id="147" name="Google Shape;147;p29"/>
          <p:cNvSpPr txBox="1"/>
          <p:nvPr/>
        </p:nvSpPr>
        <p:spPr>
          <a:xfrm>
            <a:off x="5588450" y="1200250"/>
            <a:ext cx="1216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F2F2"/>
                </a:solidFill>
                <a:latin typeface="Quicksand"/>
                <a:ea typeface="Quicksand"/>
                <a:cs typeface="Quicksand"/>
                <a:sym typeface="Quicksand"/>
              </a:rPr>
              <a:t>EDUCATION</a:t>
            </a:r>
            <a:endParaRPr b="1">
              <a:solidFill>
                <a:srgbClr val="F2F2F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8" name="Google Shape;148;p29"/>
          <p:cNvSpPr/>
          <p:nvPr/>
        </p:nvSpPr>
        <p:spPr>
          <a:xfrm>
            <a:off x="5298500" y="1682200"/>
            <a:ext cx="353700" cy="353700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9"/>
          <p:cNvSpPr txBox="1"/>
          <p:nvPr>
            <p:ph idx="4294967295" type="body"/>
          </p:nvPr>
        </p:nvSpPr>
        <p:spPr>
          <a:xfrm>
            <a:off x="5836725" y="2213950"/>
            <a:ext cx="18912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Quicksand Light"/>
                <a:ea typeface="Quicksand Light"/>
                <a:cs typeface="Quicksand Light"/>
                <a:sym typeface="Quicksand Light"/>
              </a:rPr>
              <a:t>Major:</a:t>
            </a:r>
            <a:r>
              <a:rPr lang="en" sz="1200"/>
              <a:t> </a:t>
            </a:r>
            <a:r>
              <a:rPr lang="en" sz="1100"/>
              <a:t>Global Studies</a:t>
            </a:r>
            <a:endParaRPr sz="1100"/>
          </a:p>
        </p:txBody>
      </p:sp>
      <p:sp>
        <p:nvSpPr>
          <p:cNvPr id="150" name="Google Shape;150;p29"/>
          <p:cNvSpPr txBox="1"/>
          <p:nvPr>
            <p:ph idx="4294967295" type="body"/>
          </p:nvPr>
        </p:nvSpPr>
        <p:spPr>
          <a:xfrm>
            <a:off x="5836725" y="1682200"/>
            <a:ext cx="2820300" cy="42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National University of Singapore</a:t>
            </a:r>
            <a:endParaRPr b="1" sz="13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900" y="1736600"/>
            <a:ext cx="244876" cy="24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9"/>
          <p:cNvSpPr/>
          <p:nvPr/>
        </p:nvSpPr>
        <p:spPr>
          <a:xfrm>
            <a:off x="5313650" y="3113650"/>
            <a:ext cx="1796100" cy="2988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4"/>
              </a:highlight>
            </a:endParaRPr>
          </a:p>
        </p:txBody>
      </p:sp>
      <p:sp>
        <p:nvSpPr>
          <p:cNvPr id="153" name="Google Shape;153;p29"/>
          <p:cNvSpPr txBox="1"/>
          <p:nvPr/>
        </p:nvSpPr>
        <p:spPr>
          <a:xfrm>
            <a:off x="5569700" y="3157600"/>
            <a:ext cx="12840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EXPERIENCE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4" name="Google Shape;154;p29"/>
          <p:cNvSpPr/>
          <p:nvPr/>
        </p:nvSpPr>
        <p:spPr>
          <a:xfrm>
            <a:off x="5298500" y="3644200"/>
            <a:ext cx="353700" cy="353700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9"/>
          <p:cNvSpPr txBox="1"/>
          <p:nvPr>
            <p:ph idx="4294967295" type="body"/>
          </p:nvPr>
        </p:nvSpPr>
        <p:spPr>
          <a:xfrm>
            <a:off x="5836725" y="4001925"/>
            <a:ext cx="1891200" cy="2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Part-time UI/UX Intern</a:t>
            </a:r>
            <a:endParaRPr sz="1200"/>
          </a:p>
        </p:txBody>
      </p:sp>
      <p:sp>
        <p:nvSpPr>
          <p:cNvPr id="156" name="Google Shape;156;p29"/>
          <p:cNvSpPr txBox="1"/>
          <p:nvPr>
            <p:ph idx="4294967295" type="body"/>
          </p:nvPr>
        </p:nvSpPr>
        <p:spPr>
          <a:xfrm>
            <a:off x="5836725" y="3606550"/>
            <a:ext cx="2609400" cy="42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Generation Connect Pte Ltd.</a:t>
            </a:r>
            <a:endParaRPr b="1" sz="13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5488" y="3731200"/>
            <a:ext cx="179700" cy="1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9"/>
          <p:cNvSpPr txBox="1"/>
          <p:nvPr>
            <p:ph idx="4294967295" type="body"/>
          </p:nvPr>
        </p:nvSpPr>
        <p:spPr>
          <a:xfrm>
            <a:off x="5836725" y="2474363"/>
            <a:ext cx="2343900" cy="35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Quicksand Light"/>
                <a:ea typeface="Quicksand Light"/>
                <a:cs typeface="Quicksand Light"/>
                <a:sym typeface="Quicksand Light"/>
              </a:rPr>
              <a:t>Specialization:</a:t>
            </a:r>
            <a:r>
              <a:rPr lang="en" sz="1200"/>
              <a:t> </a:t>
            </a:r>
            <a:r>
              <a:rPr lang="en" sz="1100"/>
              <a:t>Global Health, Environment &amp; Technology</a:t>
            </a:r>
            <a:endParaRPr sz="1100"/>
          </a:p>
        </p:txBody>
      </p:sp>
      <p:sp>
        <p:nvSpPr>
          <p:cNvPr id="159" name="Google Shape;159;p29"/>
          <p:cNvSpPr txBox="1"/>
          <p:nvPr/>
        </p:nvSpPr>
        <p:spPr>
          <a:xfrm>
            <a:off x="3968675" y="1750450"/>
            <a:ext cx="1111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2018 - 2022</a:t>
            </a:r>
            <a:endParaRPr sz="1300">
              <a:solidFill>
                <a:srgbClr val="43434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3968675" y="3696250"/>
            <a:ext cx="111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Mar 2021 - Present</a:t>
            </a:r>
            <a:endParaRPr sz="1200">
              <a:solidFill>
                <a:srgbClr val="43434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61" name="Google Shape;161;p29"/>
          <p:cNvSpPr txBox="1"/>
          <p:nvPr/>
        </p:nvSpPr>
        <p:spPr>
          <a:xfrm>
            <a:off x="2471400" y="262175"/>
            <a:ext cx="4201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b="1" lang="en">
                <a:solidFill>
                  <a:srgbClr val="674EA7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MY WORK</a:t>
            </a: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62" name="Google Shape;162;p29"/>
          <p:cNvCxnSpPr/>
          <p:nvPr/>
        </p:nvCxnSpPr>
        <p:spPr>
          <a:xfrm>
            <a:off x="628650" y="2058300"/>
            <a:ext cx="0" cy="1026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7"/>
          <p:cNvSpPr txBox="1"/>
          <p:nvPr>
            <p:ph type="ctrTitle"/>
          </p:nvPr>
        </p:nvSpPr>
        <p:spPr>
          <a:xfrm>
            <a:off x="2788800" y="1855700"/>
            <a:ext cx="3566400" cy="89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you.</a:t>
            </a:r>
            <a:endParaRPr sz="4800"/>
          </a:p>
        </p:txBody>
      </p:sp>
      <p:sp>
        <p:nvSpPr>
          <p:cNvPr id="436" name="Google Shape;436;p47"/>
          <p:cNvSpPr txBox="1"/>
          <p:nvPr>
            <p:ph idx="1" type="subTitle"/>
          </p:nvPr>
        </p:nvSpPr>
        <p:spPr>
          <a:xfrm>
            <a:off x="3849000" y="2818175"/>
            <a:ext cx="1446000" cy="3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Any questions?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30"/>
          <p:cNvCxnSpPr/>
          <p:nvPr/>
        </p:nvCxnSpPr>
        <p:spPr>
          <a:xfrm>
            <a:off x="628650" y="1257300"/>
            <a:ext cx="0" cy="2628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30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30"/>
          <p:cNvSpPr txBox="1"/>
          <p:nvPr>
            <p:ph type="title"/>
          </p:nvPr>
        </p:nvSpPr>
        <p:spPr>
          <a:xfrm>
            <a:off x="919575" y="1700163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66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SHOPEE UI/UX </a:t>
            </a:r>
            <a:r>
              <a:rPr lang="en" sz="2400">
                <a:solidFill>
                  <a:srgbClr val="FF6600"/>
                </a:solidFill>
                <a:latin typeface="Comfortaa"/>
                <a:ea typeface="Comfortaa"/>
                <a:cs typeface="Comfortaa"/>
                <a:sym typeface="Comfortaa"/>
              </a:rPr>
              <a:t>Case Study</a:t>
            </a:r>
            <a:endParaRPr sz="2400">
              <a:solidFill>
                <a:srgbClr val="FF66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0" name="Google Shape;170;p30"/>
          <p:cNvSpPr txBox="1"/>
          <p:nvPr>
            <p:ph idx="1" type="subTitle"/>
          </p:nvPr>
        </p:nvSpPr>
        <p:spPr>
          <a:xfrm>
            <a:off x="919575" y="2568100"/>
            <a:ext cx="28893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F3F"/>
                </a:solidFill>
              </a:rPr>
              <a:t>A r</a:t>
            </a:r>
            <a:r>
              <a:rPr lang="en">
                <a:solidFill>
                  <a:srgbClr val="3F3F3F"/>
                </a:solidFill>
              </a:rPr>
              <a:t>edesign of the mobile </a:t>
            </a:r>
            <a:r>
              <a:rPr lang="en">
                <a:solidFill>
                  <a:srgbClr val="3F3F3F"/>
                </a:solidFill>
              </a:rPr>
              <a:t>interface</a:t>
            </a:r>
            <a:r>
              <a:rPr lang="en">
                <a:solidFill>
                  <a:srgbClr val="3F3F3F"/>
                </a:solidFill>
              </a:rPr>
              <a:t> for Shopee, one of </a:t>
            </a:r>
            <a:r>
              <a:rPr lang="en">
                <a:solidFill>
                  <a:srgbClr val="3F3F3F"/>
                </a:solidFill>
              </a:rPr>
              <a:t>Southeast Asia</a:t>
            </a:r>
            <a:r>
              <a:rPr lang="en">
                <a:solidFill>
                  <a:srgbClr val="3F3F3F"/>
                </a:solidFill>
              </a:rPr>
              <a:t>’s leading e-commerce platforms.</a:t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/>
        </p:nvSpPr>
        <p:spPr>
          <a:xfrm>
            <a:off x="2471400" y="262175"/>
            <a:ext cx="4201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b="1" lang="en">
                <a:solidFill>
                  <a:srgbClr val="674EA7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MY WORK</a:t>
            </a:r>
            <a:r>
              <a:rPr b="1" lang="en">
                <a:solidFill>
                  <a:srgbClr val="674EA7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endParaRPr b="1">
              <a:solidFill>
                <a:srgbClr val="674EA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3625" y="1880975"/>
            <a:ext cx="3947424" cy="12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Google Shape;177;p31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31"/>
          <p:cNvSpPr txBox="1"/>
          <p:nvPr>
            <p:ph type="title"/>
          </p:nvPr>
        </p:nvSpPr>
        <p:spPr>
          <a:xfrm>
            <a:off x="3375875" y="1174688"/>
            <a:ext cx="3954000" cy="58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66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SHOPEE PRODUCT &amp; DESIGN CHALLENGE 2021</a:t>
            </a:r>
            <a:endParaRPr sz="2000">
              <a:solidFill>
                <a:srgbClr val="FF66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628650" y="592400"/>
            <a:ext cx="2097300" cy="455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 txBox="1"/>
          <p:nvPr>
            <p:ph type="title"/>
          </p:nvPr>
        </p:nvSpPr>
        <p:spPr>
          <a:xfrm>
            <a:off x="826200" y="875875"/>
            <a:ext cx="1645200" cy="58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66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SHOPEE UI/UX Case Study</a:t>
            </a:r>
            <a:endParaRPr sz="1600">
              <a:solidFill>
                <a:srgbClr val="FF66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942450" y="1700175"/>
            <a:ext cx="15711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Introduction</a:t>
            </a:r>
            <a:endParaRPr b="1"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Process Overview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Research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Define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Ideate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Prototype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Validate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82" name="Google Shape;182;p31"/>
          <p:cNvCxnSpPr/>
          <p:nvPr/>
        </p:nvCxnSpPr>
        <p:spPr>
          <a:xfrm>
            <a:off x="628650" y="772100"/>
            <a:ext cx="1884900" cy="0"/>
          </a:xfrm>
          <a:prstGeom prst="straightConnector1">
            <a:avLst/>
          </a:prstGeom>
          <a:noFill/>
          <a:ln cap="flat" cmpd="sng" w="28575">
            <a:solidFill>
              <a:srgbClr val="FF6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31"/>
          <p:cNvSpPr txBox="1"/>
          <p:nvPr/>
        </p:nvSpPr>
        <p:spPr>
          <a:xfrm>
            <a:off x="3375875" y="2007075"/>
            <a:ext cx="4672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PERIOD</a:t>
            </a:r>
            <a:endParaRPr b="1" sz="12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4 December 2020 - 16 January 2021</a:t>
            </a:r>
            <a:endParaRPr sz="12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THEME</a:t>
            </a:r>
            <a:endParaRPr b="1" sz="12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Engaging the 2021 local consumer</a:t>
            </a:r>
            <a:endParaRPr sz="12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BRIEF</a:t>
            </a:r>
            <a:endParaRPr b="1" sz="12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Propose a solution that focuses on: </a:t>
            </a:r>
            <a:endParaRPr sz="12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(i) improving an existing feature OR </a:t>
            </a:r>
            <a:endParaRPr sz="12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(ii) </a:t>
            </a:r>
            <a:r>
              <a:rPr b="1" lang="en" sz="1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creating a new feature</a:t>
            </a:r>
            <a:r>
              <a:rPr lang="en" sz="1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that would enable Shopee to remain the leading e-commerce platform in your chosen market.</a:t>
            </a:r>
            <a:endParaRPr sz="12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4" name="Google Shape;184;p31"/>
          <p:cNvSpPr txBox="1"/>
          <p:nvPr/>
        </p:nvSpPr>
        <p:spPr>
          <a:xfrm>
            <a:off x="2471400" y="262175"/>
            <a:ext cx="4201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b="1" lang="en">
                <a:solidFill>
                  <a:srgbClr val="674EA7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MY WORK</a:t>
            </a:r>
            <a:r>
              <a:rPr b="1" lang="en">
                <a:solidFill>
                  <a:srgbClr val="674EA7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endParaRPr b="1">
              <a:solidFill>
                <a:srgbClr val="674EA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p32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32"/>
          <p:cNvSpPr/>
          <p:nvPr/>
        </p:nvSpPr>
        <p:spPr>
          <a:xfrm>
            <a:off x="628650" y="592400"/>
            <a:ext cx="2097300" cy="455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2"/>
          <p:cNvSpPr txBox="1"/>
          <p:nvPr>
            <p:ph type="title"/>
          </p:nvPr>
        </p:nvSpPr>
        <p:spPr>
          <a:xfrm>
            <a:off x="826200" y="875875"/>
            <a:ext cx="1645200" cy="58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66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SHOPEE UI/UX Case Study</a:t>
            </a:r>
            <a:endParaRPr sz="1600">
              <a:solidFill>
                <a:srgbClr val="FF66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942450" y="1700175"/>
            <a:ext cx="15711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Introduction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Process Overview</a:t>
            </a:r>
            <a:endParaRPr b="1"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Research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Define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Ideate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Prototype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Validate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93" name="Google Shape;193;p32"/>
          <p:cNvCxnSpPr/>
          <p:nvPr/>
        </p:nvCxnSpPr>
        <p:spPr>
          <a:xfrm>
            <a:off x="628650" y="772100"/>
            <a:ext cx="1884900" cy="0"/>
          </a:xfrm>
          <a:prstGeom prst="straightConnector1">
            <a:avLst/>
          </a:prstGeom>
          <a:noFill/>
          <a:ln cap="flat" cmpd="sng" w="28575">
            <a:solidFill>
              <a:srgbClr val="FF6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32"/>
          <p:cNvSpPr txBox="1"/>
          <p:nvPr/>
        </p:nvSpPr>
        <p:spPr>
          <a:xfrm>
            <a:off x="3156500" y="1383050"/>
            <a:ext cx="467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UI/UX Design</a:t>
            </a:r>
            <a:endParaRPr b="1" sz="12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User research, Ideation, UI design, Usability testing</a:t>
            </a:r>
            <a:endParaRPr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2471400" y="262175"/>
            <a:ext cx="4201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b="1" lang="en">
                <a:solidFill>
                  <a:srgbClr val="674EA7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MY WORK</a:t>
            </a:r>
            <a:r>
              <a:rPr b="1" lang="en">
                <a:solidFill>
                  <a:srgbClr val="674EA7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endParaRPr b="1">
              <a:solidFill>
                <a:srgbClr val="674EA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96" name="Google Shape;196;p32"/>
          <p:cNvCxnSpPr/>
          <p:nvPr/>
        </p:nvCxnSpPr>
        <p:spPr>
          <a:xfrm>
            <a:off x="3113863" y="3950000"/>
            <a:ext cx="54930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2"/>
          <p:cNvCxnSpPr/>
          <p:nvPr/>
        </p:nvCxnSpPr>
        <p:spPr>
          <a:xfrm rot="10800000">
            <a:off x="3767013" y="3618500"/>
            <a:ext cx="0" cy="331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8" name="Google Shape;198;p32"/>
          <p:cNvSpPr txBox="1"/>
          <p:nvPr/>
        </p:nvSpPr>
        <p:spPr>
          <a:xfrm>
            <a:off x="3408588" y="3325300"/>
            <a:ext cx="720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Research </a:t>
            </a:r>
            <a:endParaRPr b="1" sz="12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99" name="Google Shape;199;p32"/>
          <p:cNvCxnSpPr/>
          <p:nvPr/>
        </p:nvCxnSpPr>
        <p:spPr>
          <a:xfrm rot="10800000">
            <a:off x="5013138" y="3247088"/>
            <a:ext cx="0" cy="702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0" name="Google Shape;200;p32"/>
          <p:cNvSpPr txBox="1"/>
          <p:nvPr/>
        </p:nvSpPr>
        <p:spPr>
          <a:xfrm>
            <a:off x="4783488" y="2938963"/>
            <a:ext cx="495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Define</a:t>
            </a:r>
            <a:endParaRPr b="1" sz="12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1" name="Google Shape;201;p32"/>
          <p:cNvCxnSpPr/>
          <p:nvPr/>
        </p:nvCxnSpPr>
        <p:spPr>
          <a:xfrm rot="10800000">
            <a:off x="5996775" y="3618500"/>
            <a:ext cx="0" cy="331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2" name="Google Shape;202;p32"/>
          <p:cNvSpPr txBox="1"/>
          <p:nvPr/>
        </p:nvSpPr>
        <p:spPr>
          <a:xfrm>
            <a:off x="5749275" y="3325300"/>
            <a:ext cx="495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Ideate</a:t>
            </a:r>
            <a:endParaRPr b="1" sz="12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3" name="Google Shape;203;p32"/>
          <p:cNvCxnSpPr/>
          <p:nvPr/>
        </p:nvCxnSpPr>
        <p:spPr>
          <a:xfrm rot="10800000">
            <a:off x="7004900" y="3247088"/>
            <a:ext cx="0" cy="702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4" name="Google Shape;204;p32"/>
          <p:cNvSpPr txBox="1"/>
          <p:nvPr/>
        </p:nvSpPr>
        <p:spPr>
          <a:xfrm>
            <a:off x="6618950" y="2938975"/>
            <a:ext cx="771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Prototype</a:t>
            </a:r>
            <a:endParaRPr b="1" sz="12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5" name="Google Shape;205;p32"/>
          <p:cNvCxnSpPr/>
          <p:nvPr/>
        </p:nvCxnSpPr>
        <p:spPr>
          <a:xfrm rot="10800000">
            <a:off x="8098088" y="3618500"/>
            <a:ext cx="0" cy="331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6" name="Google Shape;206;p32"/>
          <p:cNvSpPr txBox="1"/>
          <p:nvPr/>
        </p:nvSpPr>
        <p:spPr>
          <a:xfrm>
            <a:off x="7770638" y="3325300"/>
            <a:ext cx="654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Validate</a:t>
            </a:r>
            <a:endParaRPr b="1" sz="12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3100413" y="4075800"/>
            <a:ext cx="120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96520" lvl="0" marL="13716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Quicksand"/>
              <a:buChar char="●"/>
            </a:pPr>
            <a:r>
              <a:rPr b="1" lang="en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User Research</a:t>
            </a:r>
            <a:endParaRPr b="1" sz="10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96520" lvl="0" marL="13716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Quicksand"/>
              <a:buChar char="●"/>
            </a:pPr>
            <a:r>
              <a:rPr b="1" lang="en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User Surveys</a:t>
            </a:r>
            <a:endParaRPr b="1" sz="10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96520" lvl="0" marL="13716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Quicksand"/>
              <a:buChar char="●"/>
            </a:pPr>
            <a:r>
              <a:rPr b="1" lang="en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Market Research</a:t>
            </a:r>
            <a:endParaRPr b="1" sz="10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4506000" y="4075800"/>
            <a:ext cx="104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96520" lvl="0" marL="13716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Quicksand"/>
              <a:buChar char="●"/>
            </a:pPr>
            <a:r>
              <a:rPr b="1" lang="en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User Persona</a:t>
            </a:r>
            <a:endParaRPr b="1" sz="10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96520" lvl="0" marL="13716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Quicksand"/>
              <a:buChar char="●"/>
            </a:pPr>
            <a:r>
              <a:rPr b="1" lang="en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Pain Points</a:t>
            </a:r>
            <a:endParaRPr b="1" sz="10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96520" lvl="0" marL="13716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Quicksand"/>
              <a:buChar char="●"/>
            </a:pPr>
            <a:r>
              <a:rPr b="1" lang="en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Journey Map</a:t>
            </a:r>
            <a:endParaRPr b="1" sz="10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5697025" y="4075800"/>
            <a:ext cx="77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96520" lvl="0" marL="13716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Quicksand"/>
              <a:buChar char="●"/>
            </a:pPr>
            <a:r>
              <a:rPr b="1" lang="en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Solutions</a:t>
            </a:r>
            <a:endParaRPr b="1" sz="10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96520" lvl="0" marL="13716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Quicksand"/>
              <a:buChar char="●"/>
            </a:pPr>
            <a:r>
              <a:rPr b="1" lang="en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Mock-ups</a:t>
            </a:r>
            <a:endParaRPr b="1" sz="10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6662500" y="4075800"/>
            <a:ext cx="85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96520" lvl="0" marL="13716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Quicksand"/>
              <a:buChar char="●"/>
            </a:pPr>
            <a:r>
              <a:rPr b="1" lang="en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Interactive Prototype</a:t>
            </a:r>
            <a:endParaRPr b="1" sz="10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7748288" y="4075800"/>
            <a:ext cx="85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96520" lvl="0" marL="13716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800"/>
              <a:buFont typeface="Quicksand"/>
              <a:buChar char="●"/>
            </a:pPr>
            <a:r>
              <a:rPr b="1" lang="en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Usability Testing</a:t>
            </a:r>
            <a:endParaRPr b="1" sz="10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2" name="Google Shape;212;p32"/>
          <p:cNvSpPr/>
          <p:nvPr/>
        </p:nvSpPr>
        <p:spPr>
          <a:xfrm>
            <a:off x="3035000" y="772100"/>
            <a:ext cx="5516100" cy="3789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2"/>
          <p:cNvSpPr txBox="1"/>
          <p:nvPr>
            <p:ph type="title"/>
          </p:nvPr>
        </p:nvSpPr>
        <p:spPr>
          <a:xfrm>
            <a:off x="3145400" y="786650"/>
            <a:ext cx="2378100" cy="34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My Role</a:t>
            </a:r>
            <a:endParaRPr b="1"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4" name="Google Shape;214;p32"/>
          <p:cNvSpPr/>
          <p:nvPr/>
        </p:nvSpPr>
        <p:spPr>
          <a:xfrm>
            <a:off x="3035000" y="2192863"/>
            <a:ext cx="5516100" cy="3789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2"/>
          <p:cNvSpPr txBox="1"/>
          <p:nvPr>
            <p:ph type="title"/>
          </p:nvPr>
        </p:nvSpPr>
        <p:spPr>
          <a:xfrm>
            <a:off x="3145400" y="2207413"/>
            <a:ext cx="2378100" cy="34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Design Process</a:t>
            </a:r>
            <a:endParaRPr b="1"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Google Shape;220;p33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33"/>
          <p:cNvSpPr txBox="1"/>
          <p:nvPr/>
        </p:nvSpPr>
        <p:spPr>
          <a:xfrm>
            <a:off x="2471400" y="262175"/>
            <a:ext cx="4201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b="1" lang="en">
                <a:solidFill>
                  <a:srgbClr val="674EA7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MY WORKS</a:t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2" name="Google Shape;222;p33"/>
          <p:cNvSpPr/>
          <p:nvPr/>
        </p:nvSpPr>
        <p:spPr>
          <a:xfrm>
            <a:off x="628650" y="592400"/>
            <a:ext cx="2097300" cy="455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3"/>
          <p:cNvSpPr txBox="1"/>
          <p:nvPr>
            <p:ph type="title"/>
          </p:nvPr>
        </p:nvSpPr>
        <p:spPr>
          <a:xfrm>
            <a:off x="826200" y="875875"/>
            <a:ext cx="1645200" cy="58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66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SHOPEE UI/UX Case Study</a:t>
            </a:r>
            <a:endParaRPr sz="1600">
              <a:solidFill>
                <a:srgbClr val="FF66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942450" y="1700175"/>
            <a:ext cx="15711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Introduction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Process Overview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Research</a:t>
            </a:r>
            <a:endParaRPr b="1"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Define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Ideate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Prototype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Validate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5" name="Google Shape;225;p33"/>
          <p:cNvCxnSpPr/>
          <p:nvPr/>
        </p:nvCxnSpPr>
        <p:spPr>
          <a:xfrm>
            <a:off x="628650" y="772100"/>
            <a:ext cx="1884900" cy="0"/>
          </a:xfrm>
          <a:prstGeom prst="straightConnector1">
            <a:avLst/>
          </a:prstGeom>
          <a:noFill/>
          <a:ln cap="flat" cmpd="sng" w="28575">
            <a:solidFill>
              <a:srgbClr val="FF6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3"/>
          <p:cNvSpPr txBox="1"/>
          <p:nvPr/>
        </p:nvSpPr>
        <p:spPr>
          <a:xfrm>
            <a:off x="3035000" y="1234413"/>
            <a:ext cx="5261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Administered a </a:t>
            </a:r>
            <a:r>
              <a:rPr b="1" lang="en" sz="13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survey</a:t>
            </a:r>
            <a:r>
              <a:rPr lang="en" sz="13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to </a:t>
            </a:r>
            <a:r>
              <a:rPr b="1" lang="en" sz="13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39 respondents</a:t>
            </a:r>
            <a:r>
              <a:rPr lang="en" sz="13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13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Quicksand"/>
              <a:buChar char="●"/>
            </a:pPr>
            <a:r>
              <a:rPr lang="en" sz="13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General </a:t>
            </a:r>
            <a:r>
              <a:rPr lang="en" sz="13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shopping habits;</a:t>
            </a:r>
            <a:r>
              <a:rPr lang="en" sz="13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shopee-specific questions; demographics</a:t>
            </a:r>
            <a:endParaRPr sz="13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Sample focuses on Shopee’s target user group, mostly consisting of young adults in the </a:t>
            </a:r>
            <a:r>
              <a:rPr b="1" lang="en" sz="13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21-30 years old range</a:t>
            </a:r>
            <a:r>
              <a:rPr lang="en" sz="13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3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7" name="Google Shape;227;p33"/>
          <p:cNvSpPr/>
          <p:nvPr/>
        </p:nvSpPr>
        <p:spPr>
          <a:xfrm>
            <a:off x="3035000" y="772100"/>
            <a:ext cx="5516100" cy="3789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 txBox="1"/>
          <p:nvPr>
            <p:ph type="title"/>
          </p:nvPr>
        </p:nvSpPr>
        <p:spPr>
          <a:xfrm>
            <a:off x="3145400" y="786650"/>
            <a:ext cx="2378100" cy="34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Research</a:t>
            </a:r>
            <a:endParaRPr b="1"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Forms response chart. Question title: 1. What is your age?. Number of responses: 39 responses."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500" y="2703225"/>
            <a:ext cx="5395075" cy="22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Google Shape;234;p34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34"/>
          <p:cNvSpPr/>
          <p:nvPr/>
        </p:nvSpPr>
        <p:spPr>
          <a:xfrm>
            <a:off x="628650" y="592400"/>
            <a:ext cx="2097300" cy="455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4"/>
          <p:cNvSpPr txBox="1"/>
          <p:nvPr>
            <p:ph type="title"/>
          </p:nvPr>
        </p:nvSpPr>
        <p:spPr>
          <a:xfrm>
            <a:off x="826200" y="875875"/>
            <a:ext cx="1645200" cy="58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66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SHOPEE UI/UX Case Study</a:t>
            </a:r>
            <a:endParaRPr sz="1600">
              <a:solidFill>
                <a:srgbClr val="FF66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37" name="Google Shape;237;p34"/>
          <p:cNvSpPr txBox="1"/>
          <p:nvPr/>
        </p:nvSpPr>
        <p:spPr>
          <a:xfrm>
            <a:off x="942450" y="1700175"/>
            <a:ext cx="15711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Introduction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Process Overview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Research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Define</a:t>
            </a:r>
            <a:endParaRPr b="1"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Ideate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Prototype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Validate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38" name="Google Shape;238;p34"/>
          <p:cNvCxnSpPr/>
          <p:nvPr/>
        </p:nvCxnSpPr>
        <p:spPr>
          <a:xfrm>
            <a:off x="628650" y="772100"/>
            <a:ext cx="1884900" cy="0"/>
          </a:xfrm>
          <a:prstGeom prst="straightConnector1">
            <a:avLst/>
          </a:prstGeom>
          <a:noFill/>
          <a:ln cap="flat" cmpd="sng" w="28575">
            <a:solidFill>
              <a:srgbClr val="FF66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850" y="1276325"/>
            <a:ext cx="5094401" cy="35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4"/>
          <p:cNvSpPr/>
          <p:nvPr/>
        </p:nvSpPr>
        <p:spPr>
          <a:xfrm>
            <a:off x="3035000" y="772100"/>
            <a:ext cx="5516100" cy="3789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4"/>
          <p:cNvSpPr txBox="1"/>
          <p:nvPr>
            <p:ph type="title"/>
          </p:nvPr>
        </p:nvSpPr>
        <p:spPr>
          <a:xfrm>
            <a:off x="3145400" y="786650"/>
            <a:ext cx="2378100" cy="34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User Persona</a:t>
            </a:r>
            <a:endParaRPr b="1"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2471400" y="262175"/>
            <a:ext cx="4201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b="1" lang="en">
                <a:solidFill>
                  <a:srgbClr val="674EA7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MY WORK</a:t>
            </a:r>
            <a:r>
              <a:rPr b="1" lang="en">
                <a:solidFill>
                  <a:srgbClr val="674EA7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endParaRPr b="1">
              <a:solidFill>
                <a:srgbClr val="674EA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p35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35"/>
          <p:cNvSpPr/>
          <p:nvPr/>
        </p:nvSpPr>
        <p:spPr>
          <a:xfrm>
            <a:off x="628650" y="592400"/>
            <a:ext cx="2097300" cy="455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5"/>
          <p:cNvSpPr txBox="1"/>
          <p:nvPr>
            <p:ph type="title"/>
          </p:nvPr>
        </p:nvSpPr>
        <p:spPr>
          <a:xfrm>
            <a:off x="826200" y="875875"/>
            <a:ext cx="1645200" cy="58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66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SHOPEE UI/UX Case Study</a:t>
            </a:r>
            <a:endParaRPr sz="1600">
              <a:solidFill>
                <a:srgbClr val="FF66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50" name="Google Shape;250;p35"/>
          <p:cNvSpPr txBox="1"/>
          <p:nvPr/>
        </p:nvSpPr>
        <p:spPr>
          <a:xfrm>
            <a:off x="942450" y="1700175"/>
            <a:ext cx="15711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Introduction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Process Overview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Research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Define</a:t>
            </a:r>
            <a:endParaRPr b="1"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Ideate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Prototype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Validate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51" name="Google Shape;251;p35"/>
          <p:cNvCxnSpPr/>
          <p:nvPr/>
        </p:nvCxnSpPr>
        <p:spPr>
          <a:xfrm>
            <a:off x="628650" y="772100"/>
            <a:ext cx="1884900" cy="0"/>
          </a:xfrm>
          <a:prstGeom prst="straightConnector1">
            <a:avLst/>
          </a:prstGeom>
          <a:noFill/>
          <a:ln cap="flat" cmpd="sng" w="28575">
            <a:solidFill>
              <a:srgbClr val="FF6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35"/>
          <p:cNvSpPr/>
          <p:nvPr/>
        </p:nvSpPr>
        <p:spPr>
          <a:xfrm>
            <a:off x="3035000" y="772100"/>
            <a:ext cx="5516100" cy="3789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5"/>
          <p:cNvSpPr txBox="1"/>
          <p:nvPr>
            <p:ph type="title"/>
          </p:nvPr>
        </p:nvSpPr>
        <p:spPr>
          <a:xfrm>
            <a:off x="3145400" y="786650"/>
            <a:ext cx="2378100" cy="34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Problem Definition</a:t>
            </a:r>
            <a:endParaRPr b="1"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3612500" y="1923475"/>
            <a:ext cx="4361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Quicksand"/>
              <a:buAutoNum type="arabicPeriod"/>
            </a:pP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Overly cluttered homepage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Quicksand"/>
              <a:buAutoNum type="arabicPeriod"/>
            </a:pP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Too many different features and sections with no clear distinctions between them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Quicksand"/>
              <a:buAutoNum type="arabicPeriod"/>
            </a:pP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Lack of product ratings and seller feedback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2471400" y="262175"/>
            <a:ext cx="4201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b="1" lang="en">
                <a:solidFill>
                  <a:srgbClr val="674EA7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MY WORK</a:t>
            </a:r>
            <a:r>
              <a:rPr b="1" lang="en">
                <a:solidFill>
                  <a:srgbClr val="674EA7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endParaRPr b="1">
              <a:solidFill>
                <a:srgbClr val="674EA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3612500" y="3809650"/>
            <a:ext cx="445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Time-strapped young adults are looking for an easy way to just buy and go.</a:t>
            </a:r>
            <a:endParaRPr b="1" sz="12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36"/>
          <p:cNvCxnSpPr/>
          <p:nvPr/>
        </p:nvCxnSpPr>
        <p:spPr>
          <a:xfrm>
            <a:off x="628650" y="514350"/>
            <a:ext cx="792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6"/>
          <p:cNvSpPr/>
          <p:nvPr/>
        </p:nvSpPr>
        <p:spPr>
          <a:xfrm>
            <a:off x="628650" y="592400"/>
            <a:ext cx="2097300" cy="455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6"/>
          <p:cNvSpPr txBox="1"/>
          <p:nvPr>
            <p:ph type="title"/>
          </p:nvPr>
        </p:nvSpPr>
        <p:spPr>
          <a:xfrm>
            <a:off x="826200" y="875875"/>
            <a:ext cx="1645200" cy="58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66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SHOPEE UI/UX Case Study</a:t>
            </a:r>
            <a:endParaRPr sz="1600">
              <a:solidFill>
                <a:srgbClr val="FF66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64" name="Google Shape;264;p36"/>
          <p:cNvSpPr txBox="1"/>
          <p:nvPr/>
        </p:nvSpPr>
        <p:spPr>
          <a:xfrm>
            <a:off x="942450" y="1700175"/>
            <a:ext cx="15711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Introduction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Process Overview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Research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Define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Ideate</a:t>
            </a:r>
            <a:endParaRPr b="1" sz="12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Prototype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Validate</a:t>
            </a:r>
            <a:endParaRPr sz="1200">
              <a:solidFill>
                <a:srgbClr val="999999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65" name="Google Shape;265;p36"/>
          <p:cNvCxnSpPr/>
          <p:nvPr/>
        </p:nvCxnSpPr>
        <p:spPr>
          <a:xfrm>
            <a:off x="628650" y="772100"/>
            <a:ext cx="1884900" cy="0"/>
          </a:xfrm>
          <a:prstGeom prst="straightConnector1">
            <a:avLst/>
          </a:prstGeom>
          <a:noFill/>
          <a:ln cap="flat" cmpd="sng" w="28575">
            <a:solidFill>
              <a:srgbClr val="FF6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36"/>
          <p:cNvSpPr/>
          <p:nvPr/>
        </p:nvSpPr>
        <p:spPr>
          <a:xfrm>
            <a:off x="3035000" y="772100"/>
            <a:ext cx="5516100" cy="3789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6"/>
          <p:cNvSpPr txBox="1"/>
          <p:nvPr>
            <p:ph type="title"/>
          </p:nvPr>
        </p:nvSpPr>
        <p:spPr>
          <a:xfrm>
            <a:off x="3145400" y="786650"/>
            <a:ext cx="3020100" cy="34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Proposed Improvements</a:t>
            </a:r>
            <a:endParaRPr b="1"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3528500" y="1700175"/>
            <a:ext cx="4361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Quicksand"/>
              <a:buAutoNum type="arabicPeriod"/>
            </a:pP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A more personalized homepage containing only the most important features and listings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Quicksand"/>
              <a:buAutoNum type="arabicPeriod"/>
            </a:pP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More user-friendly layout and neater categorization of features overall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Quicksand"/>
              <a:buAutoNum type="arabicPeriod"/>
            </a:pPr>
            <a:r>
              <a:rPr lang="en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Rework reminder for users to leave product ratings and seller reviews</a:t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9" name="Google Shape;269;p36"/>
          <p:cNvSpPr txBox="1"/>
          <p:nvPr/>
        </p:nvSpPr>
        <p:spPr>
          <a:xfrm>
            <a:off x="2471400" y="262175"/>
            <a:ext cx="4201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ME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b="1" lang="en">
                <a:solidFill>
                  <a:srgbClr val="674EA7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MY WORK</a:t>
            </a:r>
            <a:r>
              <a:rPr b="1" lang="en">
                <a:solidFill>
                  <a:srgbClr val="674EA7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endParaRPr b="1">
              <a:solidFill>
                <a:srgbClr val="674EA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0" name="Google Shape;270;p36"/>
          <p:cNvSpPr txBox="1"/>
          <p:nvPr/>
        </p:nvSpPr>
        <p:spPr>
          <a:xfrm>
            <a:off x="3601100" y="3865325"/>
            <a:ext cx="445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New feature</a:t>
            </a:r>
            <a:endParaRPr b="1" sz="12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Pop-up listings:</a:t>
            </a:r>
            <a:r>
              <a:rPr b="1" lang="en" sz="1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" sz="12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An easy way for users to quickly view key information about a product and favourite/add to cart</a:t>
            </a:r>
            <a:endParaRPr sz="12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Cream Ellipse Portfolio by Slidesgo">
  <a:themeElements>
    <a:clrScheme name="Simple Light">
      <a:dk1>
        <a:srgbClr val="212121"/>
      </a:dk1>
      <a:lt1>
        <a:srgbClr val="FFFFFF"/>
      </a:lt1>
      <a:dk2>
        <a:srgbClr val="282828"/>
      </a:dk2>
      <a:lt2>
        <a:srgbClr val="F6F4EC"/>
      </a:lt2>
      <a:accent1>
        <a:srgbClr val="282828"/>
      </a:accent1>
      <a:accent2>
        <a:srgbClr val="674EA7"/>
      </a:accent2>
      <a:accent3>
        <a:srgbClr val="FFFFFF"/>
      </a:accent3>
      <a:accent4>
        <a:srgbClr val="8E7CC3"/>
      </a:accent4>
      <a:accent5>
        <a:srgbClr val="E06666"/>
      </a:accent5>
      <a:accent6>
        <a:srgbClr val="666666"/>
      </a:accent6>
      <a:hlink>
        <a:srgbClr val="674E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