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71" r:id="rId4"/>
    <p:sldId id="259" r:id="rId5"/>
    <p:sldId id="260" r:id="rId6"/>
    <p:sldId id="261" r:id="rId7"/>
    <p:sldId id="262" r:id="rId8"/>
    <p:sldId id="263" r:id="rId9"/>
    <p:sldId id="264" r:id="rId10"/>
    <p:sldId id="265" r:id="rId11"/>
    <p:sldId id="266" r:id="rId12"/>
    <p:sldId id="272" r:id="rId13"/>
    <p:sldId id="273" r:id="rId14"/>
    <p:sldId id="274" r:id="rId15"/>
    <p:sldId id="275" r:id="rId16"/>
    <p:sldId id="267" r:id="rId17"/>
    <p:sldId id="268" r:id="rId18"/>
    <p:sldId id="269" r:id="rId19"/>
    <p:sldId id="270"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p:cViewPr>
        <p:scale>
          <a:sx n="148" d="100"/>
          <a:sy n="148" d="100"/>
        </p:scale>
        <p:origin x="6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499"/>
          </a:xfrm>
          <a:prstGeom prst="rect">
            <a:avLst/>
          </a:prstGeom>
        </p:spPr>
      </p:pic>
      <p:sp>
        <p:nvSpPr>
          <p:cNvPr id="2" name="Holder 2"/>
          <p:cNvSpPr>
            <a:spLocks noGrp="1"/>
          </p:cNvSpPr>
          <p:nvPr>
            <p:ph type="title"/>
          </p:nvPr>
        </p:nvSpPr>
        <p:spPr>
          <a:xfrm>
            <a:off x="515937" y="923226"/>
            <a:ext cx="8112125" cy="809052"/>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3" name="Holder 3"/>
          <p:cNvSpPr>
            <a:spLocks noGrp="1"/>
          </p:cNvSpPr>
          <p:nvPr>
            <p:ph type="body" idx="1"/>
          </p:nvPr>
        </p:nvSpPr>
        <p:spPr>
          <a:xfrm>
            <a:off x="822960" y="1783333"/>
            <a:ext cx="7348855" cy="1858645"/>
          </a:xfrm>
          <a:prstGeom prst="rect">
            <a:avLst/>
          </a:prstGeom>
        </p:spPr>
        <p:txBody>
          <a:bodyPr wrap="square" lIns="0" tIns="0" rIns="0" bIns="0">
            <a:spAutoFit/>
          </a:bodyPr>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9"/>
          </a:xfrm>
          <a:prstGeom prst="rect">
            <a:avLst/>
          </a:prstGeom>
        </p:spPr>
      </p:pic>
      <p:sp>
        <p:nvSpPr>
          <p:cNvPr id="3" name="object 3"/>
          <p:cNvSpPr txBox="1"/>
          <p:nvPr/>
        </p:nvSpPr>
        <p:spPr>
          <a:xfrm>
            <a:off x="225424" y="2960369"/>
            <a:ext cx="6327775" cy="1383071"/>
          </a:xfrm>
          <a:prstGeom prst="rect">
            <a:avLst/>
          </a:prstGeom>
        </p:spPr>
        <p:txBody>
          <a:bodyPr vert="horz" wrap="square" lIns="0" tIns="13335" rIns="0" bIns="0" rtlCol="0">
            <a:spAutoFit/>
          </a:bodyPr>
          <a:lstStyle/>
          <a:p>
            <a:pPr marL="12700">
              <a:lnSpc>
                <a:spcPct val="100000"/>
              </a:lnSpc>
              <a:spcBef>
                <a:spcPts val="105"/>
              </a:spcBef>
            </a:pPr>
            <a:r>
              <a:rPr sz="1800" b="1" spc="-65" dirty="0">
                <a:latin typeface="Tahoma"/>
                <a:cs typeface="Tahoma"/>
              </a:rPr>
              <a:t>Team </a:t>
            </a:r>
            <a:r>
              <a:rPr sz="1800" b="1" spc="-10" dirty="0">
                <a:latin typeface="Tahoma"/>
                <a:cs typeface="Tahoma"/>
              </a:rPr>
              <a:t>Details</a:t>
            </a:r>
            <a:endParaRPr sz="1800" dirty="0">
              <a:latin typeface="Tahoma"/>
              <a:cs typeface="Tahoma"/>
            </a:endParaRPr>
          </a:p>
          <a:p>
            <a:pPr>
              <a:lnSpc>
                <a:spcPct val="100000"/>
              </a:lnSpc>
              <a:spcBef>
                <a:spcPts val="25"/>
              </a:spcBef>
            </a:pPr>
            <a:endParaRPr sz="1800" dirty="0">
              <a:latin typeface="Tahoma"/>
              <a:cs typeface="Tahoma"/>
            </a:endParaRPr>
          </a:p>
          <a:p>
            <a:pPr marL="927735" indent="-342900">
              <a:lnSpc>
                <a:spcPct val="100000"/>
              </a:lnSpc>
              <a:buAutoNum type="alphaLcPeriod"/>
              <a:tabLst>
                <a:tab pos="927735" algn="l"/>
              </a:tabLst>
            </a:pPr>
            <a:r>
              <a:rPr sz="1800" b="1" spc="-75" dirty="0">
                <a:latin typeface="Tahoma"/>
                <a:cs typeface="Tahoma"/>
              </a:rPr>
              <a:t>Team</a:t>
            </a:r>
            <a:r>
              <a:rPr sz="1800" b="1" spc="-55" dirty="0">
                <a:latin typeface="Tahoma"/>
                <a:cs typeface="Tahoma"/>
              </a:rPr>
              <a:t> </a:t>
            </a:r>
            <a:r>
              <a:rPr sz="1800" b="1" spc="-10" dirty="0">
                <a:latin typeface="Tahoma"/>
                <a:cs typeface="Tahoma"/>
              </a:rPr>
              <a:t>name:</a:t>
            </a:r>
            <a:r>
              <a:rPr lang="en-US" sz="1800" b="1" spc="-10" dirty="0">
                <a:latin typeface="Tahoma"/>
                <a:cs typeface="Tahoma"/>
              </a:rPr>
              <a:t> </a:t>
            </a:r>
            <a:r>
              <a:rPr lang="en-US" sz="1800" b="1" spc="-10" dirty="0" err="1">
                <a:latin typeface="Tahoma"/>
                <a:cs typeface="Tahoma"/>
              </a:rPr>
              <a:t>Binerd</a:t>
            </a:r>
            <a:endParaRPr sz="1800" dirty="0">
              <a:latin typeface="Tahoma"/>
              <a:cs typeface="Tahoma"/>
            </a:endParaRPr>
          </a:p>
          <a:p>
            <a:pPr marL="927735" indent="-342900">
              <a:lnSpc>
                <a:spcPts val="2130"/>
              </a:lnSpc>
              <a:spcBef>
                <a:spcPts val="20"/>
              </a:spcBef>
              <a:buAutoNum type="alphaLcPeriod"/>
              <a:tabLst>
                <a:tab pos="927735" algn="l"/>
              </a:tabLst>
            </a:pPr>
            <a:r>
              <a:rPr sz="1800" b="1" spc="-65" dirty="0">
                <a:latin typeface="Tahoma"/>
                <a:cs typeface="Tahoma"/>
              </a:rPr>
              <a:t>Team</a:t>
            </a:r>
            <a:r>
              <a:rPr sz="1800" b="1" spc="-45" dirty="0">
                <a:latin typeface="Tahoma"/>
                <a:cs typeface="Tahoma"/>
              </a:rPr>
              <a:t> </a:t>
            </a:r>
            <a:r>
              <a:rPr sz="1800" b="1" spc="-40" dirty="0">
                <a:latin typeface="Tahoma"/>
                <a:cs typeface="Tahoma"/>
              </a:rPr>
              <a:t>leader</a:t>
            </a:r>
            <a:r>
              <a:rPr sz="1800" b="1" spc="-140" dirty="0">
                <a:latin typeface="Tahoma"/>
                <a:cs typeface="Tahoma"/>
              </a:rPr>
              <a:t> </a:t>
            </a:r>
            <a:r>
              <a:rPr sz="1800" b="1" spc="-20" dirty="0">
                <a:latin typeface="Tahoma"/>
                <a:cs typeface="Tahoma"/>
              </a:rPr>
              <a:t>name:</a:t>
            </a:r>
            <a:r>
              <a:rPr lang="en-US" sz="1800" b="1" spc="-20" dirty="0">
                <a:latin typeface="Tahoma"/>
                <a:cs typeface="Tahoma"/>
              </a:rPr>
              <a:t> Owen Prathama</a:t>
            </a:r>
            <a:endParaRPr sz="1800" dirty="0">
              <a:latin typeface="Tahoma"/>
              <a:cs typeface="Tahoma"/>
            </a:endParaRPr>
          </a:p>
          <a:p>
            <a:pPr marL="927735" indent="-342900">
              <a:lnSpc>
                <a:spcPts val="2130"/>
              </a:lnSpc>
              <a:buAutoNum type="alphaLcPeriod"/>
              <a:tabLst>
                <a:tab pos="927735" algn="l"/>
              </a:tabLst>
            </a:pPr>
            <a:r>
              <a:rPr sz="1800" b="1" spc="-50" dirty="0">
                <a:latin typeface="Tahoma"/>
                <a:cs typeface="Tahoma"/>
              </a:rPr>
              <a:t>Problem</a:t>
            </a:r>
            <a:r>
              <a:rPr sz="1800" b="1" spc="-90" dirty="0">
                <a:latin typeface="Tahoma"/>
                <a:cs typeface="Tahoma"/>
              </a:rPr>
              <a:t> </a:t>
            </a:r>
            <a:r>
              <a:rPr sz="1800" b="1" spc="-45" dirty="0">
                <a:latin typeface="Tahoma"/>
                <a:cs typeface="Tahoma"/>
              </a:rPr>
              <a:t>Statement:</a:t>
            </a:r>
            <a:r>
              <a:rPr lang="en-US" sz="1800" b="1" spc="-45" dirty="0">
                <a:latin typeface="Tahoma"/>
                <a:cs typeface="Tahoma"/>
              </a:rPr>
              <a:t> </a:t>
            </a:r>
            <a:endParaRPr sz="18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07" y="880173"/>
            <a:ext cx="4260215" cy="300355"/>
          </a:xfrm>
          <a:prstGeom prst="rect">
            <a:avLst/>
          </a:prstGeom>
        </p:spPr>
        <p:txBody>
          <a:bodyPr vert="horz" wrap="square" lIns="0" tIns="12700" rIns="0" bIns="0" rtlCol="0">
            <a:spAutoFit/>
          </a:bodyPr>
          <a:lstStyle/>
          <a:p>
            <a:r>
              <a:rPr lang="en-ID" sz="1800" dirty="0">
                <a:effectLst/>
                <a:latin typeface="1"/>
              </a:rPr>
              <a:t>Estimated implementation cost (optional) </a:t>
            </a:r>
            <a:endParaRPr lang="en-ID"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457DB937-C83C-8ACD-E94A-5A326E56A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10" y="895350"/>
            <a:ext cx="6730979" cy="3964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5" name="Picture 4" descr="A screenshot of a computer&#10;&#10;Description automatically generated">
            <a:extLst>
              <a:ext uri="{FF2B5EF4-FFF2-40B4-BE49-F238E27FC236}">
                <a16:creationId xmlns:a16="http://schemas.microsoft.com/office/drawing/2014/main" id="{65600DB4-92C7-A229-1B4F-443B9D48B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15340"/>
            <a:ext cx="7227637" cy="4251847"/>
          </a:xfrm>
          <a:prstGeom prst="rect">
            <a:avLst/>
          </a:prstGeom>
        </p:spPr>
      </p:pic>
    </p:spTree>
    <p:extLst>
      <p:ext uri="{BB962C8B-B14F-4D97-AF65-F5344CB8AC3E}">
        <p14:creationId xmlns:p14="http://schemas.microsoft.com/office/powerpoint/2010/main" val="177254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754133FF-E42B-5A0D-4C0E-DBDFC373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95350"/>
            <a:ext cx="6965199" cy="4095750"/>
          </a:xfrm>
          <a:prstGeom prst="rect">
            <a:avLst/>
          </a:prstGeom>
        </p:spPr>
      </p:pic>
    </p:spTree>
    <p:extLst>
      <p:ext uri="{BB962C8B-B14F-4D97-AF65-F5344CB8AC3E}">
        <p14:creationId xmlns:p14="http://schemas.microsoft.com/office/powerpoint/2010/main" val="18662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5" name="Picture 4" descr="A screenshot of a data analysis&#10;&#10;Description automatically generated">
            <a:extLst>
              <a:ext uri="{FF2B5EF4-FFF2-40B4-BE49-F238E27FC236}">
                <a16:creationId xmlns:a16="http://schemas.microsoft.com/office/drawing/2014/main" id="{9D088EEC-24E7-9921-F16F-A350D3219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54" y="886879"/>
            <a:ext cx="6334092" cy="3742271"/>
          </a:xfrm>
          <a:prstGeom prst="rect">
            <a:avLst/>
          </a:prstGeom>
        </p:spPr>
      </p:pic>
    </p:spTree>
    <p:extLst>
      <p:ext uri="{BB962C8B-B14F-4D97-AF65-F5344CB8AC3E}">
        <p14:creationId xmlns:p14="http://schemas.microsoft.com/office/powerpoint/2010/main" val="151292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FC2CDB39-05D7-FCDE-80E4-083485552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95350"/>
            <a:ext cx="6553200" cy="3855359"/>
          </a:xfrm>
          <a:prstGeom prst="rect">
            <a:avLst/>
          </a:prstGeom>
        </p:spPr>
      </p:pic>
    </p:spTree>
    <p:extLst>
      <p:ext uri="{BB962C8B-B14F-4D97-AF65-F5344CB8AC3E}">
        <p14:creationId xmlns:p14="http://schemas.microsoft.com/office/powerpoint/2010/main" val="294850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912" y="843216"/>
            <a:ext cx="4734560" cy="300355"/>
          </a:xfrm>
          <a:prstGeom prst="rect">
            <a:avLst/>
          </a:prstGeom>
        </p:spPr>
        <p:txBody>
          <a:bodyPr vert="horz" wrap="square" lIns="0" tIns="12700" rIns="0" bIns="0" rtlCol="0">
            <a:spAutoFit/>
          </a:bodyPr>
          <a:lstStyle/>
          <a:p>
            <a:r>
              <a:rPr lang="en-ID" sz="1800" dirty="0">
                <a:effectLst/>
                <a:latin typeface="1"/>
              </a:rPr>
              <a:t>Additional Details/Future Development (if any) </a:t>
            </a:r>
            <a:endParaRPr lang="en-ID" dirty="0">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425" y="904557"/>
            <a:ext cx="3308350" cy="843821"/>
          </a:xfrm>
          <a:prstGeom prst="rect">
            <a:avLst/>
          </a:prstGeom>
        </p:spPr>
        <p:txBody>
          <a:bodyPr vert="horz" wrap="square" lIns="0" tIns="12700" rIns="0" bIns="0" rtlCol="0">
            <a:spAutoFit/>
          </a:bodyPr>
          <a:lstStyle/>
          <a:p>
            <a:r>
              <a:rPr lang="en-ID" sz="1800" dirty="0">
                <a:effectLst/>
                <a:latin typeface="1"/>
              </a:rPr>
              <a:t>Provide links to your: </a:t>
            </a:r>
            <a:endParaRPr lang="en-ID" dirty="0">
              <a:effectLst/>
            </a:endParaRPr>
          </a:p>
          <a:p>
            <a:pPr>
              <a:buFont typeface="+mj-lt"/>
              <a:buAutoNum type="arabicPeriod"/>
            </a:pPr>
            <a:r>
              <a:rPr lang="en-ID" sz="1800" dirty="0">
                <a:effectLst/>
                <a:latin typeface="1"/>
              </a:rPr>
              <a:t>Demo video link (3 minutes) </a:t>
            </a:r>
          </a:p>
          <a:p>
            <a:pPr>
              <a:buFont typeface="+mj-lt"/>
              <a:buAutoNum type="arabicPeriod"/>
            </a:pPr>
            <a:r>
              <a:rPr lang="en-ID" sz="1800" dirty="0">
                <a:effectLst/>
                <a:latin typeface="1"/>
              </a:rPr>
              <a:t>Working prototype link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01050" y="238123"/>
            <a:ext cx="485775" cy="180975"/>
            <a:chOff x="8401050" y="238123"/>
            <a:chExt cx="485775" cy="180975"/>
          </a:xfrm>
        </p:grpSpPr>
        <p:pic>
          <p:nvPicPr>
            <p:cNvPr id="3" name="object 3"/>
            <p:cNvPicPr/>
            <p:nvPr/>
          </p:nvPicPr>
          <p:blipFill>
            <a:blip r:embed="rId2" cstate="print"/>
            <a:stretch>
              <a:fillRect/>
            </a:stretch>
          </p:blipFill>
          <p:spPr>
            <a:xfrm>
              <a:off x="8401050" y="238123"/>
              <a:ext cx="476250" cy="66675"/>
            </a:xfrm>
            <a:prstGeom prst="rect">
              <a:avLst/>
            </a:prstGeom>
          </p:spPr>
        </p:pic>
        <p:pic>
          <p:nvPicPr>
            <p:cNvPr id="4" name="object 4"/>
            <p:cNvPicPr/>
            <p:nvPr/>
          </p:nvPicPr>
          <p:blipFill>
            <a:blip r:embed="rId3" cstate="print"/>
            <a:stretch>
              <a:fillRect/>
            </a:stretch>
          </p:blipFill>
          <p:spPr>
            <a:xfrm>
              <a:off x="8401050" y="314323"/>
              <a:ext cx="485775" cy="104775"/>
            </a:xfrm>
            <a:prstGeom prst="rect">
              <a:avLst/>
            </a:prstGeom>
          </p:spPr>
        </p:pic>
      </p:grpSp>
      <p:sp>
        <p:nvSpPr>
          <p:cNvPr id="5" name="object 5"/>
          <p:cNvSpPr txBox="1"/>
          <p:nvPr/>
        </p:nvSpPr>
        <p:spPr>
          <a:xfrm>
            <a:off x="219415" y="223836"/>
            <a:ext cx="1647189" cy="170180"/>
          </a:xfrm>
          <a:prstGeom prst="rect">
            <a:avLst/>
          </a:prstGeom>
        </p:spPr>
        <p:txBody>
          <a:bodyPr vert="horz" wrap="square" lIns="0" tIns="12700" rIns="0" bIns="0" rtlCol="0">
            <a:spAutoFit/>
          </a:bodyPr>
          <a:lstStyle/>
          <a:p>
            <a:pPr marL="12700">
              <a:lnSpc>
                <a:spcPct val="100000"/>
              </a:lnSpc>
              <a:spcBef>
                <a:spcPts val="100"/>
              </a:spcBef>
            </a:pPr>
            <a:r>
              <a:rPr sz="950" dirty="0">
                <a:solidFill>
                  <a:srgbClr val="8285C8"/>
                </a:solidFill>
                <a:latin typeface="Arial MT"/>
                <a:cs typeface="Arial MT"/>
              </a:rPr>
              <a:t>Ç</a:t>
            </a:r>
            <a:r>
              <a:rPr sz="950" spc="50" dirty="0">
                <a:solidFill>
                  <a:srgbClr val="8285C8"/>
                </a:solidFill>
                <a:latin typeface="Arial MT"/>
                <a:cs typeface="Arial MT"/>
              </a:rPr>
              <a:t> </a:t>
            </a:r>
            <a:r>
              <a:rPr sz="950" spc="-35" dirty="0">
                <a:solidFill>
                  <a:srgbClr val="1D9A56"/>
                </a:solidFill>
                <a:latin typeface="Arial MT"/>
                <a:cs typeface="Arial MT"/>
              </a:rPr>
              <a:t>@</a:t>
            </a:r>
            <a:r>
              <a:rPr sz="950" spc="85" dirty="0">
                <a:solidFill>
                  <a:srgbClr val="1D9A56"/>
                </a:solidFill>
                <a:latin typeface="Arial MT"/>
                <a:cs typeface="Arial MT"/>
              </a:rPr>
              <a:t> </a:t>
            </a:r>
            <a:r>
              <a:rPr sz="950" spc="-20" dirty="0">
                <a:solidFill>
                  <a:srgbClr val="6E6E6E"/>
                </a:solidFill>
                <a:latin typeface="Arial MT"/>
                <a:cs typeface="Arial MT"/>
              </a:rPr>
              <a:t>Google</a:t>
            </a:r>
            <a:r>
              <a:rPr sz="950" spc="-35" dirty="0">
                <a:solidFill>
                  <a:srgbClr val="6E6E6E"/>
                </a:solidFill>
                <a:latin typeface="Arial MT"/>
                <a:cs typeface="Arial MT"/>
              </a:rPr>
              <a:t> </a:t>
            </a:r>
            <a:r>
              <a:rPr sz="950" spc="-35" dirty="0">
                <a:solidFill>
                  <a:srgbClr val="696969"/>
                </a:solidFill>
                <a:latin typeface="Arial MT"/>
                <a:cs typeface="Arial MT"/>
              </a:rPr>
              <a:t>Developer</a:t>
            </a:r>
            <a:r>
              <a:rPr sz="950" spc="-25" dirty="0">
                <a:solidFill>
                  <a:srgbClr val="696969"/>
                </a:solidFill>
                <a:latin typeface="Arial MT"/>
                <a:cs typeface="Arial MT"/>
              </a:rPr>
              <a:t> </a:t>
            </a:r>
            <a:r>
              <a:rPr sz="950" spc="-10" dirty="0">
                <a:solidFill>
                  <a:srgbClr val="7B7B7B"/>
                </a:solidFill>
                <a:latin typeface="Arial MT"/>
                <a:cs typeface="Arial MT"/>
              </a:rPr>
              <a:t>Groups</a:t>
            </a:r>
            <a:endParaRPr sz="950">
              <a:latin typeface="Arial MT"/>
              <a:cs typeface="Arial MT"/>
            </a:endParaRPr>
          </a:p>
        </p:txBody>
      </p:sp>
      <p:sp>
        <p:nvSpPr>
          <p:cNvPr id="6" name="object 6"/>
          <p:cNvSpPr txBox="1">
            <a:spLocks noGrp="1"/>
          </p:cNvSpPr>
          <p:nvPr>
            <p:ph type="title"/>
          </p:nvPr>
        </p:nvSpPr>
        <p:spPr>
          <a:xfrm>
            <a:off x="3480796" y="157161"/>
            <a:ext cx="2364105" cy="307340"/>
          </a:xfrm>
          <a:prstGeom prst="rect">
            <a:avLst/>
          </a:prstGeom>
        </p:spPr>
        <p:txBody>
          <a:bodyPr vert="horz" wrap="square" lIns="0" tIns="12700" rIns="0" bIns="0" rtlCol="0">
            <a:spAutoFit/>
          </a:bodyPr>
          <a:lstStyle/>
          <a:p>
            <a:pPr marL="12700">
              <a:lnSpc>
                <a:spcPct val="100000"/>
              </a:lnSpc>
              <a:spcBef>
                <a:spcPts val="100"/>
              </a:spcBef>
              <a:tabLst>
                <a:tab pos="480059" algn="l"/>
              </a:tabLst>
            </a:pPr>
            <a:r>
              <a:rPr sz="1850" spc="-50" dirty="0">
                <a:solidFill>
                  <a:srgbClr val="4B72E8"/>
                </a:solidFill>
              </a:rPr>
              <a:t>Ç</a:t>
            </a:r>
            <a:r>
              <a:rPr sz="1850" dirty="0">
                <a:solidFill>
                  <a:srgbClr val="4B72E8"/>
                </a:solidFill>
              </a:rPr>
              <a:t>	</a:t>
            </a:r>
            <a:r>
              <a:rPr sz="1850" spc="-35" dirty="0"/>
              <a:t>Solution</a:t>
            </a:r>
            <a:r>
              <a:rPr sz="1850" spc="-145" dirty="0"/>
              <a:t> </a:t>
            </a:r>
            <a:r>
              <a:rPr sz="1850" spc="-40" dirty="0"/>
              <a:t>Challenge</a:t>
            </a:r>
            <a:endParaRPr sz="1850"/>
          </a:p>
        </p:txBody>
      </p:sp>
      <p:sp>
        <p:nvSpPr>
          <p:cNvPr id="7" name="object 7"/>
          <p:cNvSpPr txBox="1"/>
          <p:nvPr/>
        </p:nvSpPr>
        <p:spPr>
          <a:xfrm>
            <a:off x="7700419" y="220661"/>
            <a:ext cx="608330" cy="185420"/>
          </a:xfrm>
          <a:prstGeom prst="rect">
            <a:avLst/>
          </a:prstGeom>
        </p:spPr>
        <p:txBody>
          <a:bodyPr vert="horz" wrap="square" lIns="0" tIns="12700" rIns="0" bIns="0" rtlCol="0">
            <a:spAutoFit/>
          </a:bodyPr>
          <a:lstStyle/>
          <a:p>
            <a:pPr marL="12700">
              <a:lnSpc>
                <a:spcPct val="100000"/>
              </a:lnSpc>
              <a:spcBef>
                <a:spcPts val="100"/>
              </a:spcBef>
            </a:pPr>
            <a:r>
              <a:rPr sz="1050" spc="-45" dirty="0">
                <a:solidFill>
                  <a:srgbClr val="3D3D3D"/>
                </a:solidFill>
                <a:latin typeface="Courier New"/>
                <a:cs typeface="Courier New"/>
              </a:rPr>
              <a:t>Po^eœdby</a:t>
            </a:r>
            <a:endParaRPr sz="105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7650" y="2009773"/>
            <a:ext cx="8896350" cy="3133725"/>
          </a:xfrm>
          <a:prstGeom prst="rect">
            <a:avLst/>
          </a:prstGeom>
        </p:spPr>
      </p:pic>
      <p:pic>
        <p:nvPicPr>
          <p:cNvPr id="3" name="object 3"/>
          <p:cNvPicPr/>
          <p:nvPr/>
        </p:nvPicPr>
        <p:blipFill>
          <a:blip r:embed="rId3" cstate="print"/>
          <a:stretch>
            <a:fillRect/>
          </a:stretch>
        </p:blipFill>
        <p:spPr>
          <a:xfrm>
            <a:off x="3238500" y="1228723"/>
            <a:ext cx="866775" cy="476250"/>
          </a:xfrm>
          <a:prstGeom prst="rect">
            <a:avLst/>
          </a:prstGeom>
        </p:spPr>
      </p:pic>
      <p:pic>
        <p:nvPicPr>
          <p:cNvPr id="4" name="object 4"/>
          <p:cNvPicPr/>
          <p:nvPr/>
        </p:nvPicPr>
        <p:blipFill>
          <a:blip r:embed="rId4" cstate="print"/>
          <a:stretch>
            <a:fillRect/>
          </a:stretch>
        </p:blipFill>
        <p:spPr>
          <a:xfrm>
            <a:off x="0" y="0"/>
            <a:ext cx="2543175" cy="1038223"/>
          </a:xfrm>
          <a:prstGeom prst="rect">
            <a:avLst/>
          </a:prstGeom>
        </p:spPr>
      </p:pic>
      <p:pic>
        <p:nvPicPr>
          <p:cNvPr id="5" name="object 5"/>
          <p:cNvPicPr/>
          <p:nvPr/>
        </p:nvPicPr>
        <p:blipFill>
          <a:blip r:embed="rId5" cstate="print"/>
          <a:stretch>
            <a:fillRect/>
          </a:stretch>
        </p:blipFill>
        <p:spPr>
          <a:xfrm>
            <a:off x="6038850" y="590548"/>
            <a:ext cx="342900" cy="342900"/>
          </a:xfrm>
          <a:prstGeom prst="rect">
            <a:avLst/>
          </a:prstGeom>
        </p:spPr>
      </p:pic>
      <p:sp>
        <p:nvSpPr>
          <p:cNvPr id="6" name="object 6"/>
          <p:cNvSpPr/>
          <p:nvPr/>
        </p:nvSpPr>
        <p:spPr>
          <a:xfrm>
            <a:off x="27432" y="1335022"/>
            <a:ext cx="792480" cy="0"/>
          </a:xfrm>
          <a:custGeom>
            <a:avLst/>
            <a:gdLst/>
            <a:ahLst/>
            <a:cxnLst/>
            <a:rect l="l" t="t" r="r" b="b"/>
            <a:pathLst>
              <a:path w="792480">
                <a:moveTo>
                  <a:pt x="0" y="0"/>
                </a:moveTo>
                <a:lnTo>
                  <a:pt x="792480" y="0"/>
                </a:lnTo>
              </a:path>
            </a:pathLst>
          </a:custGeom>
          <a:ln w="21336">
            <a:solidFill>
              <a:srgbClr val="000000"/>
            </a:solidFill>
          </a:ln>
        </p:spPr>
        <p:txBody>
          <a:bodyPr wrap="square" lIns="0" tIns="0" rIns="0" bIns="0" rtlCol="0"/>
          <a:lstStyle/>
          <a:p>
            <a:endParaRPr/>
          </a:p>
        </p:txBody>
      </p:sp>
      <p:sp>
        <p:nvSpPr>
          <p:cNvPr id="7" name="object 7"/>
          <p:cNvSpPr/>
          <p:nvPr/>
        </p:nvSpPr>
        <p:spPr>
          <a:xfrm>
            <a:off x="826008" y="1161286"/>
            <a:ext cx="832485" cy="0"/>
          </a:xfrm>
          <a:custGeom>
            <a:avLst/>
            <a:gdLst/>
            <a:ahLst/>
            <a:cxnLst/>
            <a:rect l="l" t="t" r="r" b="b"/>
            <a:pathLst>
              <a:path w="832485">
                <a:moveTo>
                  <a:pt x="0" y="0"/>
                </a:moveTo>
                <a:lnTo>
                  <a:pt x="832104" y="0"/>
                </a:lnTo>
              </a:path>
            </a:pathLst>
          </a:custGeom>
          <a:ln w="21336">
            <a:solidFill>
              <a:srgbClr val="000000"/>
            </a:solidFill>
          </a:ln>
        </p:spPr>
        <p:txBody>
          <a:bodyPr wrap="square" lIns="0" tIns="0" rIns="0" bIns="0" rtlCol="0"/>
          <a:lstStyle/>
          <a:p>
            <a:endParaRPr/>
          </a:p>
        </p:txBody>
      </p:sp>
      <p:pic>
        <p:nvPicPr>
          <p:cNvPr id="8" name="object 8"/>
          <p:cNvPicPr/>
          <p:nvPr/>
        </p:nvPicPr>
        <p:blipFill>
          <a:blip r:embed="rId6" cstate="print"/>
          <a:stretch>
            <a:fillRect/>
          </a:stretch>
        </p:blipFill>
        <p:spPr>
          <a:xfrm>
            <a:off x="8296275" y="209548"/>
            <a:ext cx="581025" cy="228600"/>
          </a:xfrm>
          <a:prstGeom prst="rect">
            <a:avLst/>
          </a:prstGeom>
        </p:spPr>
      </p:pic>
      <p:sp>
        <p:nvSpPr>
          <p:cNvPr id="9" name="object 9"/>
          <p:cNvSpPr txBox="1"/>
          <p:nvPr/>
        </p:nvSpPr>
        <p:spPr>
          <a:xfrm>
            <a:off x="3635776" y="620711"/>
            <a:ext cx="1941195" cy="231140"/>
          </a:xfrm>
          <a:prstGeom prst="rect">
            <a:avLst/>
          </a:prstGeom>
        </p:spPr>
        <p:txBody>
          <a:bodyPr vert="horz" wrap="square" lIns="0" tIns="12700" rIns="0" bIns="0" rtlCol="0">
            <a:spAutoFit/>
          </a:bodyPr>
          <a:lstStyle/>
          <a:p>
            <a:pPr marL="12700">
              <a:lnSpc>
                <a:spcPct val="100000"/>
              </a:lnSpc>
              <a:spcBef>
                <a:spcPts val="100"/>
              </a:spcBef>
            </a:pPr>
            <a:r>
              <a:rPr sz="1350" spc="-10" dirty="0">
                <a:solidFill>
                  <a:srgbClr val="696969"/>
                </a:solidFill>
                <a:latin typeface="Arial MT"/>
                <a:cs typeface="Arial MT"/>
              </a:rPr>
              <a:t>Google</a:t>
            </a:r>
            <a:r>
              <a:rPr sz="1350" spc="-70" dirty="0">
                <a:solidFill>
                  <a:srgbClr val="696969"/>
                </a:solidFill>
                <a:latin typeface="Arial MT"/>
                <a:cs typeface="Arial MT"/>
              </a:rPr>
              <a:t> </a:t>
            </a:r>
            <a:r>
              <a:rPr sz="1350" spc="-30" dirty="0">
                <a:solidFill>
                  <a:srgbClr val="595959"/>
                </a:solidFill>
                <a:latin typeface="Arial MT"/>
                <a:cs typeface="Arial MT"/>
              </a:rPr>
              <a:t>Developer</a:t>
            </a:r>
            <a:r>
              <a:rPr sz="1350" spc="-10" dirty="0">
                <a:solidFill>
                  <a:srgbClr val="595959"/>
                </a:solidFill>
                <a:latin typeface="Arial MT"/>
                <a:cs typeface="Arial MT"/>
              </a:rPr>
              <a:t> </a:t>
            </a:r>
            <a:r>
              <a:rPr sz="1350" spc="-50" dirty="0">
                <a:solidFill>
                  <a:srgbClr val="676767"/>
                </a:solidFill>
                <a:latin typeface="Arial MT"/>
                <a:cs typeface="Arial MT"/>
              </a:rPr>
              <a:t>Gror‹ps</a:t>
            </a:r>
            <a:endParaRPr sz="1350">
              <a:latin typeface="Arial MT"/>
              <a:cs typeface="Arial MT"/>
            </a:endParaRPr>
          </a:p>
        </p:txBody>
      </p:sp>
      <p:sp>
        <p:nvSpPr>
          <p:cNvPr id="10" name="object 10"/>
          <p:cNvSpPr txBox="1">
            <a:spLocks noGrp="1"/>
          </p:cNvSpPr>
          <p:nvPr>
            <p:ph type="title"/>
          </p:nvPr>
        </p:nvSpPr>
        <p:spPr>
          <a:prstGeom prst="rect">
            <a:avLst/>
          </a:prstGeom>
        </p:spPr>
        <p:txBody>
          <a:bodyPr vert="horz" wrap="square" lIns="0" tIns="194372" rIns="0" bIns="0" rtlCol="0">
            <a:spAutoFit/>
          </a:bodyPr>
          <a:lstStyle/>
          <a:p>
            <a:pPr marL="3719195">
              <a:lnSpc>
                <a:spcPct val="100000"/>
              </a:lnSpc>
              <a:spcBef>
                <a:spcPts val="100"/>
              </a:spcBef>
            </a:pPr>
            <a:r>
              <a:rPr spc="-30" dirty="0"/>
              <a:t>Solution</a:t>
            </a:r>
            <a:r>
              <a:rPr spc="-254" dirty="0"/>
              <a:t> </a:t>
            </a:r>
            <a:r>
              <a:rPr spc="-45" dirty="0"/>
              <a:t>Challenge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666750"/>
            <a:ext cx="7543800" cy="4167808"/>
          </a:xfrm>
          <a:prstGeom prst="rect">
            <a:avLst/>
          </a:prstGeom>
        </p:spPr>
        <p:txBody>
          <a:bodyPr vert="horz" wrap="square" lIns="0" tIns="12700" rIns="0" bIns="0" rtlCol="0">
            <a:spAutoFit/>
          </a:bodyPr>
          <a:lstStyle/>
          <a:p>
            <a:r>
              <a:rPr lang="en-ID" dirty="0">
                <a:effectLst/>
                <a:latin typeface="Helvetica" pitchFamily="2" charset="0"/>
              </a:rPr>
              <a:t>Problem Statement 1: Optimizing Retail Inventory with Multi Agents</a:t>
            </a:r>
          </a:p>
          <a:p>
            <a:r>
              <a:rPr lang="en-ID" sz="1200" b="1" dirty="0">
                <a:solidFill>
                  <a:srgbClr val="7030A0"/>
                </a:solidFill>
                <a:effectLst/>
                <a:latin typeface="Helvetica" pitchFamily="2" charset="0"/>
              </a:rPr>
              <a:t>Challenge Overview:</a:t>
            </a:r>
          </a:p>
          <a:p>
            <a:r>
              <a:rPr lang="en-ID" sz="1200" dirty="0">
                <a:effectLst/>
                <a:latin typeface="Helvetica" pitchFamily="2" charset="0"/>
              </a:rPr>
              <a:t>In the rapidly evolving retail industry, maintaining an optimal balance between product availability and inventory costs is a key challenge. Retail chains often face issues of stockouts (running out of popular items) or overstocking (leading to higher holding costs). To address these challenges, we invite you to design a multi-agent Al system that collaborates between stores, warehouses, suppliers, and customers to optimize inventory management.</a:t>
            </a:r>
          </a:p>
          <a:p>
            <a:r>
              <a:rPr lang="en-ID" sz="1200" dirty="0">
                <a:effectLst/>
                <a:latin typeface="Helvetica" pitchFamily="2" charset="0"/>
              </a:rPr>
              <a:t>The goal is to create a multi-agent Al system that can predict demand, ensure product availability, reduce inventory holding costs, and improve supply chain efficiency. Your solution should enable seamless collaboration among different agents to manage inventory proactively, avoid stockouts, and minimize the excess holding of inventory, thereby maximizing sales and improving operational efficiency.</a:t>
            </a:r>
          </a:p>
          <a:p>
            <a:r>
              <a:rPr lang="en-ID" sz="1200" b="1" dirty="0">
                <a:solidFill>
                  <a:srgbClr val="7030A0"/>
                </a:solidFill>
                <a:effectLst/>
                <a:latin typeface="Helvetica" pitchFamily="2" charset="0"/>
              </a:rPr>
              <a:t>Current process:</a:t>
            </a:r>
          </a:p>
          <a:p>
            <a:pPr>
              <a:buFont typeface="Arial" panose="020B0604020202020204" pitchFamily="34" charset="0"/>
              <a:buChar char="•"/>
            </a:pPr>
            <a:r>
              <a:rPr lang="en-ID" sz="1200" dirty="0">
                <a:effectLst/>
                <a:latin typeface="Helvetica" pitchFamily="2" charset="0"/>
              </a:rPr>
              <a:t>﻿﻿Demand Forecasting: Retail managers review historical sales data, market trends, and seasonal patterns. Manual calculations or basic forecasting models are used to estimate future demand for various products. These estimates are shared with warehouses and stores to prepare for anticipated demand.</a:t>
            </a:r>
          </a:p>
          <a:p>
            <a:pPr>
              <a:buFont typeface="Arial" panose="020B0604020202020204" pitchFamily="34" charset="0"/>
              <a:buChar char="•"/>
            </a:pPr>
            <a:r>
              <a:rPr lang="en-ID" sz="1200" dirty="0">
                <a:effectLst/>
                <a:latin typeface="Helvetica" pitchFamily="2" charset="0"/>
              </a:rPr>
              <a:t>﻿﻿Inventory Monitoring: Retail managers regularly perform physical stock checks at stores and warehouses. Inventory records are manually updated in the system to reflect stock levels. Discrepancies between actual stock levels and the recorded inventory are investigated manually, often requiring manual audits.</a:t>
            </a:r>
          </a:p>
          <a:p>
            <a:pPr>
              <a:buFont typeface="Arial" panose="020B0604020202020204" pitchFamily="34" charset="0"/>
              <a:buChar char="•"/>
            </a:pPr>
            <a:r>
              <a:rPr lang="en-ID" sz="1200" dirty="0">
                <a:effectLst/>
                <a:latin typeface="Helvetica" pitchFamily="2" charset="0"/>
              </a:rPr>
              <a:t>﻿﻿Pricing Optimization: Retail managers </a:t>
            </a:r>
            <a:r>
              <a:rPr lang="en-ID" sz="1200" dirty="0" err="1">
                <a:effectLst/>
                <a:latin typeface="Helvetica" pitchFamily="2" charset="0"/>
              </a:rPr>
              <a:t>analyze</a:t>
            </a:r>
            <a:r>
              <a:rPr lang="en-ID" sz="1200" dirty="0">
                <a:effectLst/>
                <a:latin typeface="Helvetica" pitchFamily="2" charset="0"/>
              </a:rPr>
              <a:t> stock levels and manually adjust prices on slow-moving inventory to encourage sales. Price changes are communicated to all stores and online platforms. Sales trends and customer feedback are periodically </a:t>
            </a:r>
            <a:r>
              <a:rPr lang="en-ID" sz="1200" dirty="0" err="1">
                <a:effectLst/>
                <a:latin typeface="Helvetica" pitchFamily="2" charset="0"/>
              </a:rPr>
              <a:t>analyzed</a:t>
            </a:r>
            <a:r>
              <a:rPr lang="en-ID" sz="1200" dirty="0">
                <a:effectLst/>
                <a:latin typeface="Helvetica" pitchFamily="2" charset="0"/>
              </a:rPr>
              <a:t> to assess the impact of pricing changes.</a:t>
            </a:r>
          </a:p>
          <a:p>
            <a:r>
              <a:rPr lang="en-ID" sz="1200" b="1" dirty="0">
                <a:solidFill>
                  <a:srgbClr val="7030A0"/>
                </a:solidFill>
                <a:effectLst/>
                <a:latin typeface="Helvetica" pitchFamily="2" charset="0"/>
              </a:rPr>
              <a:t>Expected Technical Output</a:t>
            </a:r>
            <a:r>
              <a:rPr lang="en-ID" sz="1200" dirty="0">
                <a:solidFill>
                  <a:srgbClr val="7030A0"/>
                </a:solidFill>
                <a:effectLst/>
                <a:latin typeface="Helvetica" pitchFamily="2" charset="0"/>
              </a:rPr>
              <a:t>: </a:t>
            </a:r>
            <a:r>
              <a:rPr lang="en-ID" sz="1200" dirty="0">
                <a:effectLst/>
                <a:latin typeface="Helvetica" pitchFamily="2" charset="0"/>
              </a:rPr>
              <a:t>Multiagent framework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464" y="867727"/>
            <a:ext cx="8446136" cy="1823576"/>
          </a:xfrm>
          <a:prstGeom prst="rect">
            <a:avLst/>
          </a:prstGeom>
        </p:spPr>
        <p:txBody>
          <a:bodyPr vert="horz" wrap="square" lIns="0" tIns="12700" rIns="0" bIns="0" rtlCol="0">
            <a:spAutoFit/>
          </a:bodyPr>
          <a:lstStyle/>
          <a:p>
            <a:pPr marL="12700">
              <a:lnSpc>
                <a:spcPct val="100000"/>
              </a:lnSpc>
              <a:spcBef>
                <a:spcPts val="100"/>
              </a:spcBef>
            </a:pPr>
            <a:r>
              <a:rPr sz="1800" spc="-65" dirty="0">
                <a:latin typeface="Tahoma"/>
                <a:cs typeface="Tahoma"/>
              </a:rPr>
              <a:t>Bri</a:t>
            </a:r>
            <a:r>
              <a:rPr lang="en-US" spc="-65" dirty="0">
                <a:latin typeface="Tahoma"/>
                <a:cs typeface="Tahoma"/>
              </a:rPr>
              <a:t>ef about your Solution</a:t>
            </a:r>
          </a:p>
          <a:p>
            <a:pPr marL="12700">
              <a:lnSpc>
                <a:spcPct val="100000"/>
              </a:lnSpc>
              <a:spcBef>
                <a:spcPts val="100"/>
              </a:spcBef>
            </a:pPr>
            <a:endParaRPr lang="en-US" sz="1800" spc="-65" dirty="0">
              <a:latin typeface="Tahoma"/>
              <a:cs typeface="Tahoma"/>
            </a:endParaRPr>
          </a:p>
          <a:p>
            <a:pPr marL="12700">
              <a:lnSpc>
                <a:spcPct val="100000"/>
              </a:lnSpc>
              <a:spcBef>
                <a:spcPts val="100"/>
              </a:spcBef>
            </a:pPr>
            <a:r>
              <a:rPr lang="en-ID" sz="1600" dirty="0">
                <a:latin typeface="Tahoma"/>
                <a:cs typeface="Tahoma"/>
              </a:rPr>
              <a:t>Our solution is an AI multi-agent system designed to optimize inventory management in the retail industry. The system will use AI technology to predict demand, manage inventory, and optimize product pricing. Using a multi-agent framework, our system will enable collaboration between stores, warehouses, suppliers, and customers to optimize inventory and reduce carrying costs.</a:t>
            </a:r>
            <a:endParaRPr sz="1600" dirty="0">
              <a:latin typeface="Tahoma"/>
              <a:cs typeface="Tahoma"/>
            </a:endParaRPr>
          </a:p>
        </p:txBody>
      </p:sp>
    </p:spTree>
    <p:extLst>
      <p:ext uri="{BB962C8B-B14F-4D97-AF65-F5344CB8AC3E}">
        <p14:creationId xmlns:p14="http://schemas.microsoft.com/office/powerpoint/2010/main" val="373199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254" y="868616"/>
            <a:ext cx="8576946" cy="4054315"/>
          </a:xfrm>
          <a:prstGeom prst="rect">
            <a:avLst/>
          </a:prstGeom>
        </p:spPr>
        <p:txBody>
          <a:bodyPr vert="horz" wrap="square" lIns="0" tIns="52705" rIns="0" bIns="0" rtlCol="0">
            <a:spAutoFit/>
          </a:bodyPr>
          <a:lstStyle/>
          <a:p>
            <a:r>
              <a:rPr lang="en-ID" sz="2000" dirty="0">
                <a:effectLst/>
                <a:latin typeface="1"/>
              </a:rPr>
              <a:t>Opportunities</a:t>
            </a:r>
            <a:br>
              <a:rPr lang="en-ID" sz="1600" dirty="0">
                <a:effectLst/>
                <a:latin typeface="1"/>
              </a:rPr>
            </a:br>
            <a:r>
              <a:rPr lang="en-ID" sz="1600" dirty="0">
                <a:solidFill>
                  <a:srgbClr val="7030A0"/>
                </a:solidFill>
                <a:effectLst/>
                <a:latin typeface="1"/>
              </a:rPr>
              <a:t>•⁠ ⁠a. How different is it from any of the other existing ideas?</a:t>
            </a:r>
          </a:p>
          <a:p>
            <a:r>
              <a:rPr lang="en-ID" sz="1600" dirty="0">
                <a:effectLst/>
                <a:latin typeface="1"/>
              </a:rPr>
              <a:t>Our solution is different from other solutions because it uses AI multi-agent technology that allows collaboration between various entities in the supply chain. In addition, our solution also uses Gemini API to enhance prediction and optimization capabilities.</a:t>
            </a:r>
          </a:p>
          <a:p>
            <a:endParaRPr lang="en-ID" sz="1600" dirty="0">
              <a:effectLst/>
              <a:latin typeface="1"/>
            </a:endParaRPr>
          </a:p>
          <a:p>
            <a:r>
              <a:rPr lang="en-ID" sz="1600" dirty="0">
                <a:solidFill>
                  <a:srgbClr val="7030A0"/>
                </a:solidFill>
                <a:effectLst/>
                <a:latin typeface="1"/>
              </a:rPr>
              <a:t>•⁠ ⁠b. How will it be able to solve the problem?</a:t>
            </a:r>
          </a:p>
          <a:p>
            <a:r>
              <a:rPr lang="en-ID" sz="1600" dirty="0">
                <a:effectLst/>
                <a:latin typeface="1"/>
              </a:rPr>
              <a:t>Our solution can solve inventory management problems in the retail industry by accurately predicting demand, effectively managing inventory, and optimizing product pricing. Thus, our solution can reduce carrying costs, increase sales, and improve operational efficiency.</a:t>
            </a:r>
          </a:p>
          <a:p>
            <a:endParaRPr lang="en-ID" sz="1600" dirty="0">
              <a:effectLst/>
              <a:latin typeface="1"/>
            </a:endParaRPr>
          </a:p>
          <a:p>
            <a:r>
              <a:rPr lang="en-ID" sz="1600" dirty="0">
                <a:solidFill>
                  <a:srgbClr val="7030A0"/>
                </a:solidFill>
                <a:effectLst/>
                <a:latin typeface="1"/>
              </a:rPr>
              <a:t>•⁠ ⁠c. USP of the proposed solution</a:t>
            </a:r>
          </a:p>
          <a:p>
            <a:r>
              <a:rPr lang="en-ID" sz="1600" dirty="0">
                <a:effectLst/>
                <a:latin typeface="1"/>
              </a:rPr>
              <a:t>The USP (Unique Selling Point) of our solution is the ability to optimize inventory management in real-time using AI multi-agent technology and Gemini API. In addition, our solution can also improve collaboration between various entities in the supply chain, thereby increasing efficiency and reducing costs.</a:t>
            </a:r>
            <a:endParaRPr lang="en-ID" sz="16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37" y="916305"/>
            <a:ext cx="5516563" cy="3060453"/>
          </a:xfrm>
          <a:prstGeom prst="rect">
            <a:avLst/>
          </a:prstGeom>
        </p:spPr>
        <p:txBody>
          <a:bodyPr vert="horz" wrap="square" lIns="0" tIns="13335" rIns="0" bIns="0" rtlCol="0">
            <a:spAutoFit/>
          </a:bodyPr>
          <a:lstStyle/>
          <a:p>
            <a:r>
              <a:rPr lang="en-ID" sz="1800" dirty="0">
                <a:solidFill>
                  <a:srgbClr val="7030A0"/>
                </a:solidFill>
                <a:effectLst/>
                <a:latin typeface="1"/>
              </a:rPr>
              <a:t>List of features offered by the solution</a:t>
            </a:r>
          </a:p>
          <a:p>
            <a:endParaRPr lang="en-ID" dirty="0">
              <a:latin typeface="1"/>
            </a:endParaRPr>
          </a:p>
          <a:p>
            <a:r>
              <a:rPr lang="en-ID" sz="1800" dirty="0">
                <a:effectLst/>
                <a:latin typeface="1"/>
              </a:rPr>
              <a:t>•⁠ ⁠Accurate demand prediction using AI technology</a:t>
            </a:r>
          </a:p>
          <a:p>
            <a:r>
              <a:rPr lang="en-ID" sz="1800" dirty="0">
                <a:effectLst/>
                <a:latin typeface="1"/>
              </a:rPr>
              <a:t>•⁠ ⁠Effective inventory management using a multi-agent framework</a:t>
            </a:r>
          </a:p>
          <a:p>
            <a:r>
              <a:rPr lang="en-ID" sz="1800" dirty="0">
                <a:effectLst/>
                <a:latin typeface="1"/>
              </a:rPr>
              <a:t>•⁠ ⁠Real-time product price optimization</a:t>
            </a:r>
          </a:p>
          <a:p>
            <a:r>
              <a:rPr lang="en-ID" sz="1800" dirty="0">
                <a:effectLst/>
                <a:latin typeface="1"/>
              </a:rPr>
              <a:t>•⁠ ⁠Collaboration between stores, warehouses, suppliers, and customers</a:t>
            </a:r>
          </a:p>
          <a:p>
            <a:r>
              <a:rPr lang="en-ID" sz="1800" dirty="0">
                <a:effectLst/>
                <a:latin typeface="1"/>
              </a:rPr>
              <a:t>•⁠ ⁠Analysis of sales data and customer feedback</a:t>
            </a:r>
          </a:p>
          <a:p>
            <a:r>
              <a:rPr lang="en-ID" sz="1800" dirty="0">
                <a:effectLst/>
                <a:latin typeface="1"/>
              </a:rPr>
              <a:t>•⁠ ⁠Integration with Gemini API to enhance prediction and optimization capabilities </a:t>
            </a:r>
            <a:endParaRPr lang="en-ID"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37" y="891793"/>
            <a:ext cx="4442460" cy="300990"/>
          </a:xfrm>
          <a:prstGeom prst="rect">
            <a:avLst/>
          </a:prstGeom>
        </p:spPr>
        <p:txBody>
          <a:bodyPr vert="horz" wrap="square" lIns="0" tIns="13335" rIns="0" bIns="0" rtlCol="0">
            <a:spAutoFit/>
          </a:bodyPr>
          <a:lstStyle/>
          <a:p>
            <a:r>
              <a:rPr lang="en-ID" sz="1800" dirty="0">
                <a:effectLst/>
                <a:latin typeface="1"/>
              </a:rPr>
              <a:t>Process flow diagram or Use-case diagram </a:t>
            </a:r>
            <a:endParaRPr lang="en-ID" dirty="0">
              <a:effectLst/>
            </a:endParaRPr>
          </a:p>
        </p:txBody>
      </p:sp>
      <p:pic>
        <p:nvPicPr>
          <p:cNvPr id="6" name="Picture 5" descr="A diagram of a person's work flow&#10;&#10;Description automatically generated">
            <a:extLst>
              <a:ext uri="{FF2B5EF4-FFF2-40B4-BE49-F238E27FC236}">
                <a16:creationId xmlns:a16="http://schemas.microsoft.com/office/drawing/2014/main" id="{08BC0486-200F-A39F-6EBD-C4A7A0E75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43050"/>
            <a:ext cx="5047884" cy="112656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6702" y="940688"/>
            <a:ext cx="5463540" cy="300990"/>
          </a:xfrm>
          <a:prstGeom prst="rect">
            <a:avLst/>
          </a:prstGeom>
        </p:spPr>
        <p:txBody>
          <a:bodyPr vert="horz" wrap="square" lIns="0" tIns="13335" rIns="0" bIns="0" rtlCol="0">
            <a:spAutoFit/>
          </a:bodyPr>
          <a:lstStyle/>
          <a:p>
            <a:r>
              <a:rPr lang="en-ID" sz="1800" dirty="0">
                <a:effectLst/>
                <a:latin typeface="1"/>
              </a:rPr>
              <a:t>Wireframes/Mock diagrams of the proposed solution </a:t>
            </a:r>
            <a:endParaRPr lang="en-ID"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0190" y="928941"/>
            <a:ext cx="4798060" cy="300355"/>
          </a:xfrm>
          <a:prstGeom prst="rect">
            <a:avLst/>
          </a:prstGeom>
        </p:spPr>
        <p:txBody>
          <a:bodyPr vert="horz" wrap="square" lIns="0" tIns="12700" rIns="0" bIns="0" rtlCol="0">
            <a:spAutoFit/>
          </a:bodyPr>
          <a:lstStyle/>
          <a:p>
            <a:r>
              <a:rPr lang="en-ID" sz="1800" dirty="0">
                <a:effectLst/>
                <a:latin typeface="1"/>
              </a:rPr>
              <a:t>Architecture diagram of the proposed solution </a:t>
            </a:r>
            <a:endParaRPr lang="en-ID"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07" y="898348"/>
            <a:ext cx="7305993" cy="2247410"/>
          </a:xfrm>
          <a:prstGeom prst="rect">
            <a:avLst/>
          </a:prstGeom>
        </p:spPr>
        <p:txBody>
          <a:bodyPr vert="horz" wrap="square" lIns="0" tIns="31115" rIns="0" bIns="0" rtlCol="0">
            <a:spAutoFit/>
          </a:bodyPr>
          <a:lstStyle/>
          <a:p>
            <a:r>
              <a:rPr lang="en-ID" sz="1800" dirty="0">
                <a:solidFill>
                  <a:srgbClr val="7030A0"/>
                </a:solidFill>
                <a:effectLst/>
                <a:latin typeface="1"/>
              </a:rPr>
              <a:t>Technologies to be used in the solution (Mandatory to integrate Gemini APIs)</a:t>
            </a:r>
          </a:p>
          <a:p>
            <a:endParaRPr lang="en-ID" dirty="0">
              <a:latin typeface="1"/>
            </a:endParaRPr>
          </a:p>
          <a:p>
            <a:r>
              <a:rPr lang="en-ID" sz="1800" dirty="0">
                <a:effectLst/>
                <a:latin typeface="1"/>
              </a:rPr>
              <a:t>•⁠ ⁠AI multi-agent framework (e.g. JADE, Repast)</a:t>
            </a:r>
          </a:p>
          <a:p>
            <a:r>
              <a:rPr lang="en-ID" sz="1800" dirty="0">
                <a:effectLst/>
                <a:latin typeface="1"/>
              </a:rPr>
              <a:t>•⁠ ⁠AI technologies for demand prediction and price optimization (e.g. machine learning, deep learning)</a:t>
            </a:r>
          </a:p>
          <a:p>
            <a:r>
              <a:rPr lang="en-ID" sz="1800" dirty="0">
                <a:effectLst/>
                <a:latin typeface="1"/>
              </a:rPr>
              <a:t>•⁠ ⁠Gemini API to enhance prediction and optimization capabilities</a:t>
            </a:r>
          </a:p>
          <a:p>
            <a:r>
              <a:rPr lang="en-ID" sz="1800" dirty="0">
                <a:effectLst/>
                <a:latin typeface="1"/>
              </a:rPr>
              <a:t>•⁠ ⁠Python or Java programming language for solution development</a:t>
            </a:r>
          </a:p>
          <a:p>
            <a:r>
              <a:rPr lang="en-ID" sz="1800" dirty="0">
                <a:effectLst/>
                <a:latin typeface="1"/>
              </a:rPr>
              <a:t>•⁠ ⁠Database to store sales and inventory data (e.g. MySQL, MongoDB) </a:t>
            </a:r>
            <a:endParaRPr lang="en-ID" dirty="0">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434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810</Words>
  <Application>Microsoft Macintosh PowerPoint</Application>
  <PresentationFormat>On-screen Show (16:9)</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1</vt:lpstr>
      <vt:lpstr>Arial</vt:lpstr>
      <vt:lpstr>Arial MT</vt:lpstr>
      <vt:lpstr>Courier New</vt:lpstr>
      <vt:lpstr>Helvetica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Ç Solution Challenge</vt:lpstr>
      <vt:lpstr>Solution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FERDINAND DAVID ANGGONO</cp:lastModifiedBy>
  <cp:revision>4</cp:revision>
  <dcterms:created xsi:type="dcterms:W3CDTF">2025-05-15T10:46:10Z</dcterms:created>
  <dcterms:modified xsi:type="dcterms:W3CDTF">2025-05-15T11:37:48Z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2025-04-01T00:00:00Z</vt:filetime>
  </property>
  <property fmtid="{D5CDD505-2E9C-101B-9397-08002B2CF9AE}" pid="3" name="LastSaved">
    <vt:filetime>2025-05-15T00:00:00Z</vt:filetime>
  </property>
  <property fmtid="{D5CDD505-2E9C-101B-9397-08002B2CF9AE}" pid="4" name="Producer">
    <vt:lpwstr>macOS Version 13.6 (Build 22G120) Quartz PDFContext, AppendMode 1.1</vt:lpwstr>
  </property>
</Properties>
</file>