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9" r:id="rId2"/>
    <p:sldId id="260" r:id="rId3"/>
    <p:sldId id="284" r:id="rId4"/>
    <p:sldId id="263" r:id="rId5"/>
    <p:sldId id="265" r:id="rId6"/>
    <p:sldId id="266" r:id="rId7"/>
    <p:sldId id="264" r:id="rId8"/>
    <p:sldId id="285" r:id="rId9"/>
    <p:sldId id="268" r:id="rId10"/>
    <p:sldId id="267" r:id="rId11"/>
    <p:sldId id="269" r:id="rId12"/>
    <p:sldId id="286" r:id="rId13"/>
    <p:sldId id="270" r:id="rId14"/>
    <p:sldId id="281" r:id="rId15"/>
    <p:sldId id="282" r:id="rId16"/>
    <p:sldId id="287" r:id="rId17"/>
    <p:sldId id="271" r:id="rId18"/>
    <p:sldId id="272" r:id="rId19"/>
    <p:sldId id="273" r:id="rId20"/>
    <p:sldId id="274" r:id="rId21"/>
    <p:sldId id="275" r:id="rId22"/>
    <p:sldId id="276" r:id="rId23"/>
    <p:sldId id="288" r:id="rId24"/>
    <p:sldId id="278" r:id="rId25"/>
    <p:sldId id="283" r:id="rId26"/>
    <p:sldId id="277" r:id="rId27"/>
    <p:sldId id="280" r:id="rId28"/>
  </p:sldIdLst>
  <p:sldSz cx="8640763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59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096362" y="1105476"/>
            <a:ext cx="4549852" cy="4718681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045" y="504014"/>
            <a:ext cx="5815990" cy="2952081"/>
          </a:xfrm>
        </p:spPr>
        <p:txBody>
          <a:bodyPr anchor="b">
            <a:normAutofit/>
          </a:bodyPr>
          <a:lstStyle>
            <a:lvl1pPr algn="l">
              <a:defRPr sz="4158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045" y="3632099"/>
            <a:ext cx="4681594" cy="1808048"/>
          </a:xfrm>
        </p:spPr>
        <p:txBody>
          <a:bodyPr anchor="t">
            <a:normAutofit/>
          </a:bodyPr>
          <a:lstStyle>
            <a:lvl1pPr marL="0" indent="0" algn="l">
              <a:buNone/>
              <a:defRPr sz="1890">
                <a:solidFill>
                  <a:schemeClr val="bg2">
                    <a:lumMod val="75000"/>
                  </a:schemeClr>
                </a:solidFill>
              </a:defRPr>
            </a:lvl1pPr>
            <a:lvl2pPr marL="432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6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8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2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4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6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6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45" y="4248115"/>
            <a:ext cx="6194122" cy="144003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4045" y="504013"/>
            <a:ext cx="7632674" cy="295208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12"/>
            </a:lvl1pPr>
            <a:lvl2pPr marL="432008" indent="0">
              <a:buNone/>
              <a:defRPr sz="1512"/>
            </a:lvl2pPr>
            <a:lvl3pPr marL="864017" indent="0">
              <a:buNone/>
              <a:defRPr sz="1512"/>
            </a:lvl3pPr>
            <a:lvl4pPr marL="1296025" indent="0">
              <a:buNone/>
              <a:defRPr sz="1512"/>
            </a:lvl4pPr>
            <a:lvl5pPr marL="1728033" indent="0">
              <a:buNone/>
              <a:defRPr sz="1512"/>
            </a:lvl5pPr>
            <a:lvl6pPr marL="2160041" indent="0">
              <a:buNone/>
              <a:defRPr sz="1512"/>
            </a:lvl6pPr>
            <a:lvl7pPr marL="2592050" indent="0">
              <a:buNone/>
              <a:defRPr sz="1512"/>
            </a:lvl7pPr>
            <a:lvl8pPr marL="3024058" indent="0">
              <a:buNone/>
              <a:defRPr sz="1512"/>
            </a:lvl8pPr>
            <a:lvl9pPr marL="3456066" indent="0">
              <a:buNone/>
              <a:defRPr sz="1512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20066" y="3632098"/>
            <a:ext cx="6880606" cy="432012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512"/>
            </a:lvl1pPr>
            <a:lvl2pPr marL="432008" indent="0">
              <a:buFontTx/>
              <a:buNone/>
              <a:defRPr/>
            </a:lvl2pPr>
            <a:lvl3pPr marL="864017" indent="0">
              <a:buFontTx/>
              <a:buNone/>
              <a:defRPr/>
            </a:lvl3pPr>
            <a:lvl4pPr marL="1296025" indent="0">
              <a:buFontTx/>
              <a:buNone/>
              <a:defRPr/>
            </a:lvl4pPr>
            <a:lvl5pPr marL="1728033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37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45" y="504014"/>
            <a:ext cx="7632674" cy="2736074"/>
          </a:xfrm>
        </p:spPr>
        <p:txBody>
          <a:bodyPr anchor="ctr">
            <a:normAutofit/>
          </a:bodyPr>
          <a:lstStyle>
            <a:lvl1pPr algn="l">
              <a:defRPr sz="2646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45" y="3888105"/>
            <a:ext cx="6032235" cy="1800049"/>
          </a:xfrm>
        </p:spPr>
        <p:txBody>
          <a:bodyPr anchor="ctr">
            <a:normAutofit/>
          </a:bodyPr>
          <a:lstStyle>
            <a:lvl1pPr marL="0" indent="0" algn="l">
              <a:buNone/>
              <a:defRPr sz="1701">
                <a:solidFill>
                  <a:schemeClr val="bg2">
                    <a:lumMod val="75000"/>
                  </a:schemeClr>
                </a:solidFill>
              </a:defRPr>
            </a:lvl1pPr>
            <a:lvl2pPr marL="4320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06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158" y="504014"/>
            <a:ext cx="6482261" cy="2736074"/>
          </a:xfrm>
        </p:spPr>
        <p:txBody>
          <a:bodyPr anchor="ctr">
            <a:normAutofit/>
          </a:bodyPr>
          <a:lstStyle>
            <a:lvl1pPr algn="l">
              <a:defRPr sz="2646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08090" y="3240088"/>
            <a:ext cx="6050109" cy="456012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32008" indent="0">
              <a:buFontTx/>
              <a:buNone/>
              <a:defRPr/>
            </a:lvl2pPr>
            <a:lvl3pPr marL="864017" indent="0">
              <a:buFontTx/>
              <a:buNone/>
              <a:defRPr/>
            </a:lvl3pPr>
            <a:lvl4pPr marL="1296025" indent="0">
              <a:buFontTx/>
              <a:buNone/>
              <a:defRPr/>
            </a:lvl4pPr>
            <a:lvl5pPr marL="1728033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45" y="4064113"/>
            <a:ext cx="6031110" cy="1624041"/>
          </a:xfrm>
        </p:spPr>
        <p:txBody>
          <a:bodyPr anchor="ctr">
            <a:normAutofit/>
          </a:bodyPr>
          <a:lstStyle>
            <a:lvl1pPr marL="0" indent="0" algn="l">
              <a:buNone/>
              <a:defRPr sz="1890">
                <a:solidFill>
                  <a:schemeClr val="bg2">
                    <a:lumMod val="75000"/>
                  </a:schemeClr>
                </a:solidFill>
              </a:defRPr>
            </a:lvl1pPr>
            <a:lvl2pPr marL="4320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6019" y="671474"/>
            <a:ext cx="432151" cy="552559"/>
          </a:xfrm>
          <a:prstGeom prst="rect">
            <a:avLst/>
          </a:prstGeom>
        </p:spPr>
        <p:txBody>
          <a:bodyPr vert="horz" lIns="86402" tIns="43201" rIns="86402" bIns="43201" rtlCol="0" anchor="ctr">
            <a:noAutofit/>
          </a:bodyPr>
          <a:lstStyle/>
          <a:p>
            <a:pPr lvl="0"/>
            <a:r>
              <a:rPr lang="en-US" sz="755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72642" y="2616072"/>
            <a:ext cx="432151" cy="552559"/>
          </a:xfrm>
          <a:prstGeom prst="rect">
            <a:avLst/>
          </a:prstGeom>
        </p:spPr>
        <p:txBody>
          <a:bodyPr vert="horz" lIns="86402" tIns="43201" rIns="86402" bIns="43201" rtlCol="0" anchor="ctr">
            <a:noAutofit/>
          </a:bodyPr>
          <a:lstStyle/>
          <a:p>
            <a:pPr lvl="0" algn="r"/>
            <a:r>
              <a:rPr lang="en-US" sz="7559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9448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45" y="3240087"/>
            <a:ext cx="6031110" cy="1603886"/>
          </a:xfrm>
        </p:spPr>
        <p:txBody>
          <a:bodyPr anchor="b">
            <a:normAutofit/>
          </a:bodyPr>
          <a:lstStyle>
            <a:lvl1pPr algn="l">
              <a:defRPr sz="2646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45" y="4850191"/>
            <a:ext cx="6032235" cy="837962"/>
          </a:xfrm>
        </p:spPr>
        <p:txBody>
          <a:bodyPr anchor="t">
            <a:normAutofit/>
          </a:bodyPr>
          <a:lstStyle>
            <a:lvl1pPr marL="0" indent="0" algn="l">
              <a:buNone/>
              <a:defRPr sz="1701">
                <a:solidFill>
                  <a:schemeClr val="bg2">
                    <a:lumMod val="75000"/>
                  </a:schemeClr>
                </a:solidFill>
              </a:defRPr>
            </a:lvl1pPr>
            <a:lvl2pPr marL="4320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28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159" y="504014"/>
            <a:ext cx="6482260" cy="2736074"/>
          </a:xfrm>
        </p:spPr>
        <p:txBody>
          <a:bodyPr anchor="ctr">
            <a:normAutofit/>
          </a:bodyPr>
          <a:lstStyle>
            <a:lvl1pPr algn="l">
              <a:defRPr sz="2646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4045" y="3672099"/>
            <a:ext cx="6031110" cy="99202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9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44" y="4680127"/>
            <a:ext cx="6031109" cy="1008027"/>
          </a:xfrm>
        </p:spPr>
        <p:txBody>
          <a:bodyPr anchor="t">
            <a:normAutofit/>
          </a:bodyPr>
          <a:lstStyle>
            <a:lvl1pPr marL="0" indent="0" algn="l">
              <a:buNone/>
              <a:defRPr sz="1701">
                <a:solidFill>
                  <a:schemeClr val="bg2">
                    <a:lumMod val="75000"/>
                  </a:schemeClr>
                </a:solidFill>
              </a:defRPr>
            </a:lvl1pPr>
            <a:lvl2pPr marL="4320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6019" y="671474"/>
            <a:ext cx="432151" cy="552559"/>
          </a:xfrm>
          <a:prstGeom prst="rect">
            <a:avLst/>
          </a:prstGeom>
        </p:spPr>
        <p:txBody>
          <a:bodyPr vert="horz" lIns="86402" tIns="43201" rIns="86402" bIns="43201" rtlCol="0" anchor="ctr">
            <a:noAutofit/>
          </a:bodyPr>
          <a:lstStyle/>
          <a:p>
            <a:pPr lvl="0"/>
            <a:r>
              <a:rPr lang="en-US" sz="755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72642" y="2616072"/>
            <a:ext cx="432151" cy="552559"/>
          </a:xfrm>
          <a:prstGeom prst="rect">
            <a:avLst/>
          </a:prstGeom>
        </p:spPr>
        <p:txBody>
          <a:bodyPr vert="horz" lIns="86402" tIns="43201" rIns="86402" bIns="43201" rtlCol="0" anchor="ctr">
            <a:noAutofit/>
          </a:bodyPr>
          <a:lstStyle/>
          <a:p>
            <a:pPr lvl="0" algn="r"/>
            <a:r>
              <a:rPr lang="en-US" sz="7559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5568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44" y="504014"/>
            <a:ext cx="7111486" cy="273607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646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4045" y="3712101"/>
            <a:ext cx="6031110" cy="79202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9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44" y="4504124"/>
            <a:ext cx="6031109" cy="1184030"/>
          </a:xfrm>
        </p:spPr>
        <p:txBody>
          <a:bodyPr anchor="t">
            <a:normAutofit/>
          </a:bodyPr>
          <a:lstStyle>
            <a:lvl1pPr marL="0" indent="0" algn="l">
              <a:buNone/>
              <a:defRPr sz="1701">
                <a:solidFill>
                  <a:schemeClr val="bg2">
                    <a:lumMod val="75000"/>
                  </a:schemeClr>
                </a:solidFill>
              </a:defRPr>
            </a:lvl1pPr>
            <a:lvl2pPr marL="4320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74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45" y="4248115"/>
            <a:ext cx="6194122" cy="1440039"/>
          </a:xfrm>
        </p:spPr>
        <p:txBody>
          <a:bodyPr>
            <a:normAutofit/>
          </a:bodyPr>
          <a:lstStyle>
            <a:lvl1pPr algn="l">
              <a:defRPr sz="264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45" y="504015"/>
            <a:ext cx="6194122" cy="3560099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06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05026" y="504014"/>
            <a:ext cx="1931692" cy="4176113"/>
          </a:xfrm>
        </p:spPr>
        <p:txBody>
          <a:bodyPr vert="eaVert">
            <a:normAutofit/>
          </a:bodyPr>
          <a:lstStyle>
            <a:lvl1pPr>
              <a:defRPr sz="264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44" y="504014"/>
            <a:ext cx="5528059" cy="518414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19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45" y="4248115"/>
            <a:ext cx="6194122" cy="144003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45" y="504014"/>
            <a:ext cx="6194122" cy="3560099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0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45" y="1872050"/>
            <a:ext cx="6050110" cy="2192060"/>
          </a:xfrm>
        </p:spPr>
        <p:txBody>
          <a:bodyPr anchor="b">
            <a:normAutofit/>
          </a:bodyPr>
          <a:lstStyle>
            <a:lvl1pPr algn="l">
              <a:defRPr sz="3024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45" y="4240115"/>
            <a:ext cx="6050109" cy="1448039"/>
          </a:xfrm>
        </p:spPr>
        <p:txBody>
          <a:bodyPr anchor="t">
            <a:normAutofit/>
          </a:bodyPr>
          <a:lstStyle>
            <a:lvl1pPr marL="0" indent="0" algn="l">
              <a:buNone/>
              <a:defRPr sz="1701">
                <a:solidFill>
                  <a:schemeClr val="bg2">
                    <a:lumMod val="75000"/>
                  </a:schemeClr>
                </a:solidFill>
              </a:defRPr>
            </a:lvl1pPr>
            <a:lvl2pPr marL="4320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75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45" y="4248115"/>
            <a:ext cx="6194122" cy="1440039"/>
          </a:xfrm>
        </p:spPr>
        <p:txBody>
          <a:bodyPr>
            <a:normAutofit/>
          </a:bodyPr>
          <a:lstStyle>
            <a:lvl1pPr>
              <a:defRPr sz="302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04045" y="504014"/>
            <a:ext cx="3732582" cy="3560096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405770" y="504014"/>
            <a:ext cx="3730948" cy="3552096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59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45" y="4248115"/>
            <a:ext cx="6194122" cy="1440039"/>
          </a:xfrm>
        </p:spPr>
        <p:txBody>
          <a:bodyPr>
            <a:normAutofit/>
          </a:bodyPr>
          <a:lstStyle>
            <a:lvl1pPr>
              <a:defRPr sz="302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64" y="504013"/>
            <a:ext cx="3512310" cy="576016"/>
          </a:xfrm>
        </p:spPr>
        <p:txBody>
          <a:bodyPr anchor="b">
            <a:noAutofit/>
          </a:bodyPr>
          <a:lstStyle>
            <a:lvl1pPr marL="0" indent="0">
              <a:buNone/>
              <a:defRPr sz="2268" b="0" cap="all">
                <a:solidFill>
                  <a:schemeClr val="tx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44" y="1080030"/>
            <a:ext cx="3728330" cy="298408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822" y="535515"/>
            <a:ext cx="3556898" cy="544514"/>
          </a:xfrm>
        </p:spPr>
        <p:txBody>
          <a:bodyPr anchor="b">
            <a:noAutofit/>
          </a:bodyPr>
          <a:lstStyle>
            <a:lvl1pPr marL="0" indent="0">
              <a:buNone/>
              <a:defRPr sz="2268" b="0" cap="all">
                <a:solidFill>
                  <a:schemeClr val="tx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771" y="1080029"/>
            <a:ext cx="3738949" cy="297608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6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45" y="4248115"/>
            <a:ext cx="6194122" cy="1440039"/>
          </a:xfrm>
        </p:spPr>
        <p:txBody>
          <a:bodyPr>
            <a:normAutofit/>
          </a:bodyPr>
          <a:lstStyle>
            <a:lvl1pPr>
              <a:defRPr sz="302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1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06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452" y="504014"/>
            <a:ext cx="3024267" cy="1440039"/>
          </a:xfrm>
        </p:spPr>
        <p:txBody>
          <a:bodyPr anchor="b">
            <a:normAutofit/>
          </a:bodyPr>
          <a:lstStyle>
            <a:lvl1pPr algn="l">
              <a:defRPr sz="189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44" y="504014"/>
            <a:ext cx="4194470" cy="518414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20452" y="2088059"/>
            <a:ext cx="3024267" cy="1976054"/>
          </a:xfrm>
        </p:spPr>
        <p:txBody>
          <a:bodyPr anchor="t">
            <a:normAutofit/>
          </a:bodyPr>
          <a:lstStyle>
            <a:lvl1pPr marL="0" indent="0">
              <a:buNone/>
              <a:defRPr sz="1512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50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8375" y="1368037"/>
            <a:ext cx="3367155" cy="1080029"/>
          </a:xfrm>
        </p:spPr>
        <p:txBody>
          <a:bodyPr anchor="b">
            <a:normAutofit/>
          </a:bodyPr>
          <a:lstStyle>
            <a:lvl1pPr algn="l">
              <a:defRPr sz="2268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20063" y="864023"/>
            <a:ext cx="3100407" cy="453612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12"/>
            </a:lvl1pPr>
            <a:lvl2pPr marL="432008" indent="0">
              <a:buNone/>
              <a:defRPr sz="1512"/>
            </a:lvl2pPr>
            <a:lvl3pPr marL="864017" indent="0">
              <a:buNone/>
              <a:defRPr sz="1512"/>
            </a:lvl3pPr>
            <a:lvl4pPr marL="1296025" indent="0">
              <a:buNone/>
              <a:defRPr sz="1512"/>
            </a:lvl4pPr>
            <a:lvl5pPr marL="1728033" indent="0">
              <a:buNone/>
              <a:defRPr sz="1512"/>
            </a:lvl5pPr>
            <a:lvl6pPr marL="2160041" indent="0">
              <a:buNone/>
              <a:defRPr sz="1512"/>
            </a:lvl6pPr>
            <a:lvl7pPr marL="2592050" indent="0">
              <a:buNone/>
              <a:defRPr sz="1512"/>
            </a:lvl7pPr>
            <a:lvl8pPr marL="3024058" indent="0">
              <a:buNone/>
              <a:defRPr sz="1512"/>
            </a:lvl8pPr>
            <a:lvl9pPr marL="3456066" indent="0">
              <a:buNone/>
              <a:defRPr sz="1512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48590" y="2592070"/>
            <a:ext cx="3368067" cy="1968053"/>
          </a:xfrm>
        </p:spPr>
        <p:txBody>
          <a:bodyPr anchor="t">
            <a:normAutofit/>
          </a:bodyPr>
          <a:lstStyle>
            <a:lvl1pPr marL="0" indent="0">
              <a:buNone/>
              <a:defRPr sz="1701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4044" y="5832158"/>
            <a:ext cx="5491878" cy="3450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85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873240" y="4762499"/>
            <a:ext cx="1767523" cy="1450485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45" y="4248115"/>
            <a:ext cx="6194122" cy="144003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45" y="504015"/>
            <a:ext cx="6194122" cy="3560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21324" y="5832161"/>
            <a:ext cx="1134396" cy="34500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45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044" y="5832158"/>
            <a:ext cx="5491878" cy="34500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45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46564" y="5271146"/>
            <a:ext cx="809747" cy="6330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646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-11150" y="5975269"/>
            <a:ext cx="8651914" cy="5023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1"/>
          </a:p>
        </p:txBody>
      </p:sp>
      <p:sp>
        <p:nvSpPr>
          <p:cNvPr id="15" name="Subtitle 2"/>
          <p:cNvSpPr txBox="1">
            <a:spLocks/>
          </p:cNvSpPr>
          <p:nvPr userDrawn="1"/>
        </p:nvSpPr>
        <p:spPr>
          <a:xfrm>
            <a:off x="341985" y="425245"/>
            <a:ext cx="7932000" cy="43494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 defTabSz="143972" rtl="0" eaLnBrk="1" latinLnBrk="0" hangingPunct="1">
              <a:spcBef>
                <a:spcPct val="20000"/>
              </a:spcBef>
              <a:spcAft>
                <a:spcPts val="189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700" b="1" i="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143972" indent="0" algn="ctr" defTabSz="143972" rtl="0" eaLnBrk="1" latinLnBrk="0" hangingPunct="1">
              <a:spcBef>
                <a:spcPct val="20000"/>
              </a:spcBef>
              <a:spcAft>
                <a:spcPts val="189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567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287945" indent="0" algn="ctr" defTabSz="143972" rtl="0" eaLnBrk="1" latinLnBrk="0" hangingPunct="1">
              <a:spcBef>
                <a:spcPct val="20000"/>
              </a:spcBef>
              <a:spcAft>
                <a:spcPts val="189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504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431917" indent="0" algn="ctr" defTabSz="143972" rtl="0" eaLnBrk="1" latinLnBrk="0" hangingPunct="1">
              <a:spcBef>
                <a:spcPct val="20000"/>
              </a:spcBef>
              <a:spcAft>
                <a:spcPts val="189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41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575889" indent="0" algn="ctr" defTabSz="143972" rtl="0" eaLnBrk="1" latinLnBrk="0" hangingPunct="1">
              <a:spcBef>
                <a:spcPct val="20000"/>
              </a:spcBef>
              <a:spcAft>
                <a:spcPts val="189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41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719861" indent="0" algn="ctr" defTabSz="143972" rtl="0" eaLnBrk="1" latinLnBrk="0" hangingPunct="1">
              <a:spcBef>
                <a:spcPct val="20000"/>
              </a:spcBef>
              <a:spcAft>
                <a:spcPts val="189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41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863834" indent="0" algn="ctr" defTabSz="143972" rtl="0" eaLnBrk="1" latinLnBrk="0" hangingPunct="1">
              <a:spcBef>
                <a:spcPct val="20000"/>
              </a:spcBef>
              <a:spcAft>
                <a:spcPts val="189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41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1007806" indent="0" algn="ctr" defTabSz="143972" rtl="0" eaLnBrk="1" latinLnBrk="0" hangingPunct="1">
              <a:spcBef>
                <a:spcPct val="20000"/>
              </a:spcBef>
              <a:spcAft>
                <a:spcPts val="189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41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1151778" indent="0" algn="ctr" defTabSz="143972" rtl="0" eaLnBrk="1" latinLnBrk="0" hangingPunct="1">
              <a:spcBef>
                <a:spcPct val="20000"/>
              </a:spcBef>
              <a:spcAft>
                <a:spcPts val="189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41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8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7396" y="6068749"/>
            <a:ext cx="8633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0" cap="none" spc="0" dirty="0" smtClean="0">
                <a:ln w="0"/>
                <a:solidFill>
                  <a:sysClr val="windowText" lastClr="000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NASAC 2017</a:t>
            </a:r>
            <a:endParaRPr lang="zh-CN" altLang="en-US" sz="1600" b="0" cap="none" spc="0" dirty="0">
              <a:ln w="0"/>
              <a:solidFill>
                <a:sysClr val="windowText" lastClr="00000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6640726" y="5974579"/>
            <a:ext cx="1930492" cy="496625"/>
          </a:xfrm>
          <a:prstGeom prst="rect">
            <a:avLst/>
          </a:prstGeom>
        </p:spPr>
      </p:pic>
      <p:pic>
        <p:nvPicPr>
          <p:cNvPr id="1026" name="Picture 2" descr="http://scse.buaa.edu.cn/buaa-css-web/buaa/images/logo.png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1" y="6069982"/>
            <a:ext cx="2196687" cy="33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466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iming>
    <p:tnLst>
      <p:par>
        <p:cTn id="1" dur="indefinite" restart="never" nodeType="tmRoot"/>
      </p:par>
    </p:tnLst>
  </p:timing>
  <p:txStyles>
    <p:titleStyle>
      <a:lvl1pPr algn="l" defTabSz="432008" rtl="0" eaLnBrk="1" latinLnBrk="0" hangingPunct="1">
        <a:spcBef>
          <a:spcPct val="0"/>
        </a:spcBef>
        <a:buNone/>
        <a:defRPr sz="3024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0005" indent="-270005" algn="l" defTabSz="432008" rtl="0" eaLnBrk="1" latinLnBrk="0" hangingPunct="1">
        <a:spcBef>
          <a:spcPct val="20000"/>
        </a:spcBef>
        <a:spcAft>
          <a:spcPts val="56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9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02013" indent="-270005" algn="l" defTabSz="432008" rtl="0" eaLnBrk="1" latinLnBrk="0" hangingPunct="1">
        <a:spcBef>
          <a:spcPct val="20000"/>
        </a:spcBef>
        <a:spcAft>
          <a:spcPts val="56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0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134022" indent="-270005" algn="l" defTabSz="432008" rtl="0" eaLnBrk="1" latinLnBrk="0" hangingPunct="1">
        <a:spcBef>
          <a:spcPct val="20000"/>
        </a:spcBef>
        <a:spcAft>
          <a:spcPts val="56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12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458028" indent="-162003" algn="l" defTabSz="432008" rtl="0" eaLnBrk="1" latinLnBrk="0" hangingPunct="1">
        <a:spcBef>
          <a:spcPct val="20000"/>
        </a:spcBef>
        <a:spcAft>
          <a:spcPts val="56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2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890036" indent="-162003" algn="l" defTabSz="432008" rtl="0" eaLnBrk="1" latinLnBrk="0" hangingPunct="1">
        <a:spcBef>
          <a:spcPct val="20000"/>
        </a:spcBef>
        <a:spcAft>
          <a:spcPts val="56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2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376046" indent="-216004" algn="l" defTabSz="432008" rtl="0" eaLnBrk="1" latinLnBrk="0" hangingPunct="1">
        <a:spcBef>
          <a:spcPct val="20000"/>
        </a:spcBef>
        <a:spcAft>
          <a:spcPts val="56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2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808054" indent="-216004" algn="l" defTabSz="432008" rtl="0" eaLnBrk="1" latinLnBrk="0" hangingPunct="1">
        <a:spcBef>
          <a:spcPct val="20000"/>
        </a:spcBef>
        <a:spcAft>
          <a:spcPts val="56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2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240062" indent="-216004" algn="l" defTabSz="432008" rtl="0" eaLnBrk="1" latinLnBrk="0" hangingPunct="1">
        <a:spcBef>
          <a:spcPct val="20000"/>
        </a:spcBef>
        <a:spcAft>
          <a:spcPts val="56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2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672070" indent="-216004" algn="l" defTabSz="432008" rtl="0" eaLnBrk="1" latinLnBrk="0" hangingPunct="1">
        <a:spcBef>
          <a:spcPct val="20000"/>
        </a:spcBef>
        <a:spcAft>
          <a:spcPts val="56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2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jeanhwea.github.io/apps/gantt/index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5.jpeg"/><Relationship Id="rId7" Type="http://schemas.openxmlformats.org/officeDocument/2006/relationships/image" Target="../media/image39.jpe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381" y="46501"/>
            <a:ext cx="7414266" cy="1944065"/>
          </a:xfrm>
        </p:spPr>
        <p:txBody>
          <a:bodyPr>
            <a:normAutofit fontScale="90000"/>
          </a:bodyPr>
          <a:lstStyle/>
          <a:p>
            <a:r>
              <a:rPr lang="en-US" sz="32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Parallel Evolutionary Algo</a:t>
            </a:r>
            <a:r>
              <a:rPr lang="en-US" altLang="zh-CN" sz="32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32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ithm</a:t>
            </a:r>
            <a:r>
              <a:rPr lang="en-US" sz="3200" b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br>
              <a:rPr lang="en-US" sz="32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Scheduling Work </a:t>
            </a:r>
            <a:r>
              <a:rPr lang="en-US" sz="3200" b="1" cap="none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2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ackages to Minimize the Duration of Software Project</a:t>
            </a:r>
            <a:endParaRPr lang="en-US" sz="32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1380" y="2547412"/>
            <a:ext cx="7174043" cy="3465929"/>
          </a:xfrm>
        </p:spPr>
        <p:txBody>
          <a:bodyPr>
            <a:normAutofit/>
          </a:bodyPr>
          <a:lstStyle/>
          <a:p>
            <a:r>
              <a:rPr lang="en-US" b="1" u="sng" dirty="0" err="1" smtClean="0">
                <a:solidFill>
                  <a:schemeClr val="tx1"/>
                </a:solidFill>
              </a:rPr>
              <a:t>Jinghui</a:t>
            </a:r>
            <a:r>
              <a:rPr lang="en-US" b="1" u="sng" dirty="0" smtClean="0">
                <a:solidFill>
                  <a:schemeClr val="tx1"/>
                </a:solidFill>
              </a:rPr>
              <a:t> Hu</a:t>
            </a:r>
            <a:r>
              <a:rPr lang="en-US" b="1" dirty="0" smtClean="0">
                <a:solidFill>
                  <a:schemeClr val="tx1"/>
                </a:solidFill>
              </a:rPr>
              <a:t>, Xu Wang, Jian Ren, Chao Liu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School of Computer Science and Engineering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Beihang</a:t>
            </a:r>
            <a:r>
              <a:rPr lang="en-US" b="1" dirty="0" smtClean="0">
                <a:solidFill>
                  <a:schemeClr val="tx1"/>
                </a:solidFill>
              </a:rPr>
              <a:t> University</a:t>
            </a:r>
          </a:p>
          <a:p>
            <a:endParaRPr lang="en-US" altLang="zh-CN" b="1" dirty="0">
              <a:solidFill>
                <a:schemeClr val="tx1"/>
              </a:solidFill>
            </a:endParaRPr>
          </a:p>
          <a:p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NASAC2017@Harbin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15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9073" y="635620"/>
            <a:ext cx="7326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Fitness Evaluation</a:t>
            </a:r>
            <a:endParaRPr 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43" y="1315552"/>
            <a:ext cx="3023933" cy="44885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924" y="1315552"/>
            <a:ext cx="4153589" cy="235754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028718" y="5040190"/>
            <a:ext cx="4318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>
                <a:hlinkClick r:id="rId4"/>
              </a:rPr>
              <a:t>http://jeanhwea.github.io/apps/gantt/index.html</a:t>
            </a:r>
            <a:endParaRPr 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4110924" y="3890075"/>
            <a:ext cx="4235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The same color shares the same resource.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Total 33 work packages with 50 days overall duration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9129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9073" y="635620"/>
            <a:ext cx="7326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Genetic Operators for GA</a:t>
            </a:r>
            <a:endParaRPr 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29159" y="1480088"/>
            <a:ext cx="654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Crossover</a:t>
            </a:r>
            <a:r>
              <a:rPr lang="en-US" b="1" dirty="0" smtClean="0"/>
              <a:t>: Two-point crossover</a:t>
            </a:r>
            <a:endParaRPr 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29158" y="4186118"/>
            <a:ext cx="654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Mutation</a:t>
            </a:r>
            <a:r>
              <a:rPr lang="en-US" b="1" dirty="0" smtClean="0"/>
              <a:t>: Two-point exchange mutation</a:t>
            </a:r>
            <a:endParaRPr lang="en-US" b="1" dirty="0"/>
          </a:p>
        </p:txBody>
      </p:sp>
      <p:pic>
        <p:nvPicPr>
          <p:cNvPr id="1028" name="Picture 4" descr="TwoPointCrossov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788" y="2009153"/>
            <a:ext cx="4554919" cy="201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618153" y="4716965"/>
            <a:ext cx="57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Randomly select two work packages in parents, </a:t>
            </a:r>
          </a:p>
          <a:p>
            <a:r>
              <a:rPr lang="en-US" b="1" i="1" dirty="0" smtClean="0"/>
              <a:t>and exchange the two points to get children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221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9073" y="635620"/>
            <a:ext cx="7326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Outline</a:t>
            </a:r>
            <a:endParaRPr 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68645" y="1697064"/>
            <a:ext cx="664102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b="1" dirty="0" smtClean="0"/>
              <a:t>Background &amp; Problem Definition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b="1" dirty="0" smtClean="0"/>
              <a:t>Evolutionary Algorithm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b="1" dirty="0" smtClean="0">
                <a:solidFill>
                  <a:srgbClr val="FFFF00"/>
                </a:solidFill>
              </a:rPr>
              <a:t>Parallelism using GPGPU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b="1" dirty="0" smtClean="0"/>
              <a:t>Research Questions &amp; Results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b="1" dirty="0" smtClean="0"/>
              <a:t>Tool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415025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9073" y="635620"/>
            <a:ext cx="7326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Why Parallelization???</a:t>
            </a:r>
            <a:endParaRPr lang="en-US" sz="2400" b="1" dirty="0"/>
          </a:p>
        </p:txBody>
      </p:sp>
      <p:pic>
        <p:nvPicPr>
          <p:cNvPr id="3" name="图片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62" y="4700450"/>
            <a:ext cx="1807481" cy="1084108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669073" y="1306397"/>
            <a:ext cx="73263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Genetic Algorithm is computational expensive,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Mangers just don’t like to wait hours for an optimized solution. 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However, due to the nature of GA, the fitness evaluation of each individual solution is independent from all other solutions in term of data and computation.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GPU has more cores than CPU!!!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933" y="4700450"/>
            <a:ext cx="1730012" cy="10829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046" y="1410346"/>
            <a:ext cx="730378" cy="10411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714" y="4717951"/>
            <a:ext cx="2751148" cy="104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9073" y="635620"/>
            <a:ext cx="7326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Our </a:t>
            </a:r>
            <a:r>
              <a:rPr lang="en-US" sz="2800" b="1" dirty="0"/>
              <a:t>I</a:t>
            </a:r>
            <a:r>
              <a:rPr lang="en-US" sz="2800" b="1" dirty="0" smtClean="0"/>
              <a:t>mplementation of Parallel Algorithm</a:t>
            </a:r>
            <a:endParaRPr 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52" y="1505414"/>
            <a:ext cx="1695053" cy="347205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73845" y="5139378"/>
            <a:ext cx="138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sequential</a:t>
            </a:r>
            <a:endParaRPr 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5506607" y="5139378"/>
            <a:ext cx="138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parallel</a:t>
            </a:r>
            <a:endParaRPr lang="en-US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4526052" y="1505414"/>
            <a:ext cx="3346976" cy="3472056"/>
            <a:chOff x="4526052" y="1505414"/>
            <a:chExt cx="3346976" cy="347205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052" y="1505414"/>
              <a:ext cx="3346976" cy="3472056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7454684" y="2657959"/>
              <a:ext cx="340962" cy="69742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361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9073" y="635620"/>
            <a:ext cx="7326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Sequential 	 </a:t>
            </a:r>
            <a:r>
              <a:rPr lang="en-US" altLang="zh-CN" sz="2800" b="1" dirty="0" err="1" smtClean="0"/>
              <a:t>v.s</a:t>
            </a:r>
            <a:r>
              <a:rPr lang="en-US" altLang="zh-CN" sz="2800" b="1" dirty="0" smtClean="0"/>
              <a:t>.           	 Parallel </a:t>
            </a:r>
            <a:endParaRPr 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7" y="1275605"/>
            <a:ext cx="3592952" cy="2700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b="25657"/>
          <a:stretch/>
        </p:blipFill>
        <p:spPr>
          <a:xfrm>
            <a:off x="422234" y="2396753"/>
            <a:ext cx="2672570" cy="2034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394" y="1275605"/>
            <a:ext cx="4331361" cy="1818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946" y="1919497"/>
            <a:ext cx="2451201" cy="2511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9394" y="4105868"/>
            <a:ext cx="4432516" cy="777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2" name="组合 11"/>
          <p:cNvGrpSpPr/>
          <p:nvPr/>
        </p:nvGrpSpPr>
        <p:grpSpPr>
          <a:xfrm>
            <a:off x="493181" y="4147543"/>
            <a:ext cx="6157836" cy="1169661"/>
            <a:chOff x="348711" y="4542749"/>
            <a:chExt cx="6157836" cy="1169661"/>
          </a:xfrm>
        </p:grpSpPr>
        <p:sp>
          <p:nvSpPr>
            <p:cNvPr id="13" name="矩形 12"/>
            <p:cNvSpPr/>
            <p:nvPr/>
          </p:nvSpPr>
          <p:spPr>
            <a:xfrm>
              <a:off x="4653468" y="4542749"/>
              <a:ext cx="1853079" cy="33930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348711" y="4804475"/>
              <a:ext cx="4246536" cy="907935"/>
              <a:chOff x="348711" y="4804475"/>
              <a:chExt cx="4246536" cy="907935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348711" y="5066079"/>
                <a:ext cx="3649851" cy="646331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 smtClean="0"/>
                  <a:t>npop</a:t>
                </a:r>
                <a:r>
                  <a:rPr lang="en-US" b="1" dirty="0" smtClean="0"/>
                  <a:t>: population size</a:t>
                </a:r>
                <a:endParaRPr lang="en-US" b="1" dirty="0"/>
              </a:p>
              <a:p>
                <a:r>
                  <a:rPr lang="en-US" b="1" dirty="0" smtClean="0"/>
                  <a:t>Put computation into GPU core</a:t>
                </a:r>
                <a:endParaRPr lang="en-US" b="1" dirty="0"/>
              </a:p>
            </p:txBody>
          </p:sp>
          <p:cxnSp>
            <p:nvCxnSpPr>
              <p:cNvPr id="10" name="直接箭头连接符 9"/>
              <p:cNvCxnSpPr>
                <a:stCxn id="5" idx="0"/>
              </p:cNvCxnSpPr>
              <p:nvPr/>
            </p:nvCxnSpPr>
            <p:spPr>
              <a:xfrm flipV="1">
                <a:off x="2173637" y="4804475"/>
                <a:ext cx="2421610" cy="26160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1352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9073" y="635620"/>
            <a:ext cx="7326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Outline</a:t>
            </a:r>
            <a:endParaRPr 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68645" y="1697064"/>
            <a:ext cx="664102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b="1" dirty="0" smtClean="0"/>
              <a:t>Background &amp; Problem Definition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b="1" dirty="0" smtClean="0"/>
              <a:t>Evolutionary Algorithm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b="1" dirty="0" smtClean="0"/>
              <a:t>Parallelism using GPGPU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b="1" dirty="0" smtClean="0">
                <a:solidFill>
                  <a:srgbClr val="FFFF00"/>
                </a:solidFill>
              </a:rPr>
              <a:t>Research Questions &amp; Results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b="1" dirty="0" smtClean="0"/>
              <a:t>Tool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7510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9073" y="635620"/>
            <a:ext cx="7326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Research Questions</a:t>
            </a:r>
            <a:endParaRPr 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669073" y="1472628"/>
            <a:ext cx="70475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RQ1(effectiveness) : </a:t>
            </a:r>
            <a:r>
              <a:rPr lang="en-US" sz="2400" b="1" dirty="0"/>
              <a:t>Does the evolutionary algorithm effectively optimize project </a:t>
            </a:r>
            <a:r>
              <a:rPr lang="en-US" sz="2400" b="1" dirty="0" smtClean="0"/>
              <a:t>management </a:t>
            </a:r>
            <a:r>
              <a:rPr lang="en-US" sz="2400" b="1" dirty="0"/>
              <a:t>problem, and get an optimized </a:t>
            </a:r>
            <a:r>
              <a:rPr lang="en-US" sz="2400" b="1" dirty="0" smtClean="0"/>
              <a:t>solution</a:t>
            </a:r>
            <a:r>
              <a:rPr lang="en-US" sz="2400" b="1" dirty="0"/>
              <a:t>?</a:t>
            </a:r>
          </a:p>
        </p:txBody>
      </p:sp>
      <p:sp>
        <p:nvSpPr>
          <p:cNvPr id="5" name="矩形 4"/>
          <p:cNvSpPr/>
          <p:nvPr/>
        </p:nvSpPr>
        <p:spPr>
          <a:xfrm>
            <a:off x="669073" y="3356076"/>
            <a:ext cx="68356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RQ2(efficiency) : </a:t>
            </a:r>
            <a:r>
              <a:rPr lang="en-US" sz="2400" b="1" dirty="0"/>
              <a:t>Is the parallel evolutionary algorithm able to improve the efficiency </a:t>
            </a:r>
            <a:r>
              <a:rPr lang="en-US" sz="2400" b="1" dirty="0" smtClean="0"/>
              <a:t>in the </a:t>
            </a:r>
            <a:r>
              <a:rPr lang="en-US" sz="2400" b="1" dirty="0"/>
              <a:t>project management </a:t>
            </a:r>
            <a:r>
              <a:rPr lang="en-US" sz="2400" b="1" dirty="0" smtClean="0"/>
              <a:t>problem</a:t>
            </a:r>
            <a:r>
              <a:rPr lang="en-US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393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9073" y="635620"/>
            <a:ext cx="7326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Industrial Project Data</a:t>
            </a:r>
            <a:endParaRPr 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40" y="1763012"/>
            <a:ext cx="6339470" cy="130357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4940" y="3367668"/>
            <a:ext cx="6188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A-Input: s simulated small-scale project planning.</a:t>
            </a:r>
          </a:p>
          <a:p>
            <a:endParaRPr lang="en-US" altLang="zh-CN" b="1" dirty="0" smtClean="0"/>
          </a:p>
          <a:p>
            <a:r>
              <a:rPr lang="en-US" b="1" dirty="0" smtClean="0"/>
              <a:t>B-</a:t>
            </a:r>
            <a:r>
              <a:rPr lang="en-US" b="1" dirty="0" err="1" smtClean="0"/>
              <a:t>DBUpgrade</a:t>
            </a:r>
            <a:r>
              <a:rPr lang="en-US" b="1" dirty="0"/>
              <a:t>: </a:t>
            </a:r>
            <a:r>
              <a:rPr lang="en-US" b="1" dirty="0" smtClean="0"/>
              <a:t>upgrade </a:t>
            </a:r>
            <a:r>
              <a:rPr lang="en-US" b="1" dirty="0"/>
              <a:t>the Oracle database </a:t>
            </a:r>
            <a:r>
              <a:rPr lang="en-US" b="1" dirty="0" smtClean="0"/>
              <a:t>from the </a:t>
            </a:r>
            <a:r>
              <a:rPr lang="en-US" b="1" dirty="0"/>
              <a:t>9g version to the </a:t>
            </a:r>
            <a:r>
              <a:rPr lang="en-US" b="1" dirty="0" smtClean="0"/>
              <a:t>10g version</a:t>
            </a:r>
          </a:p>
          <a:p>
            <a:endParaRPr lang="en-US" b="1" dirty="0"/>
          </a:p>
          <a:p>
            <a:r>
              <a:rPr lang="en-US" b="1" dirty="0" smtClean="0"/>
              <a:t>C-</a:t>
            </a:r>
            <a:r>
              <a:rPr lang="en-US" b="1" dirty="0" err="1" smtClean="0"/>
              <a:t>SmartPrice</a:t>
            </a:r>
            <a:r>
              <a:rPr lang="en-US" b="1" dirty="0"/>
              <a:t>:  a supply </a:t>
            </a:r>
            <a:r>
              <a:rPr lang="en-US" b="1" dirty="0" smtClean="0"/>
              <a:t>chain enhancement of medium </a:t>
            </a:r>
            <a:r>
              <a:rPr lang="en-US" b="1" dirty="0"/>
              <a:t>size affecting mostly the website as well as a few </a:t>
            </a:r>
            <a:r>
              <a:rPr lang="en-US" b="1" dirty="0" smtClean="0"/>
              <a:t>internal applications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701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9073" y="635620"/>
            <a:ext cx="7326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Work </a:t>
            </a:r>
            <a:r>
              <a:rPr lang="en-US" sz="2400" b="1" dirty="0"/>
              <a:t>P</a:t>
            </a:r>
            <a:r>
              <a:rPr lang="en-US" sz="2400" b="1" dirty="0" smtClean="0"/>
              <a:t>ackage Dependencies</a:t>
            </a:r>
            <a:endParaRPr 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53" y="1290657"/>
            <a:ext cx="2911595" cy="201550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86021" y="1619573"/>
            <a:ext cx="3425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DAG (</a:t>
            </a:r>
            <a:r>
              <a:rPr lang="en-US" sz="1600" b="1" dirty="0"/>
              <a:t>Directed Acyclic Graph</a:t>
            </a:r>
            <a:r>
              <a:rPr lang="en-US" sz="1600" b="1" dirty="0" smtClean="0"/>
              <a:t>)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Black Box -&gt; Work Package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Blue Box -&gt; Resource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Arrows -&gt; Dependency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29" y="4676693"/>
            <a:ext cx="7501638" cy="11590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50" y="3370286"/>
            <a:ext cx="7625166" cy="117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8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9073" y="635620"/>
            <a:ext cx="7326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Motivations</a:t>
            </a:r>
            <a:endParaRPr 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69073" y="1471961"/>
            <a:ext cx="7326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Software Project Management</a:t>
            </a:r>
          </a:p>
          <a:p>
            <a:r>
              <a:rPr lang="en-US" sz="2000" b="1" dirty="0" smtClean="0"/>
              <a:t> </a:t>
            </a:r>
            <a:r>
              <a:rPr lang="en-US" sz="2000" b="1" i="1" dirty="0" smtClean="0"/>
              <a:t>1. </a:t>
            </a:r>
            <a:r>
              <a:rPr lang="en-US" altLang="zh-CN" sz="2000" b="1" i="1" dirty="0" smtClean="0"/>
              <a:t>resources allocation</a:t>
            </a:r>
          </a:p>
          <a:p>
            <a:r>
              <a:rPr lang="en-US" sz="2000" b="1" i="1" dirty="0"/>
              <a:t> </a:t>
            </a:r>
            <a:r>
              <a:rPr lang="en-US" sz="2000" b="1" i="1" dirty="0" smtClean="0"/>
              <a:t>2. </a:t>
            </a:r>
            <a:r>
              <a:rPr lang="en-US" altLang="zh-CN" sz="2000" b="1" i="1" dirty="0" smtClean="0"/>
              <a:t>work package scheduling</a:t>
            </a:r>
            <a:endParaRPr lang="en-US" sz="2000" b="1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669073" y="2865863"/>
            <a:ext cx="7326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GPGPU Acceleration</a:t>
            </a:r>
          </a:p>
          <a:p>
            <a:r>
              <a:rPr lang="en-US" sz="2000" b="1" i="1" dirty="0"/>
              <a:t> </a:t>
            </a:r>
            <a:r>
              <a:rPr lang="en-US" sz="2000" b="1" i="1" dirty="0" smtClean="0"/>
              <a:t>H</a:t>
            </a:r>
            <a:r>
              <a:rPr lang="en-US" altLang="zh-CN" sz="2000" b="1" i="1" dirty="0" smtClean="0"/>
              <a:t>ow to accelerate computing by parallelism</a:t>
            </a:r>
            <a:r>
              <a:rPr lang="en-US" altLang="zh-CN" sz="2000" b="1" i="1" dirty="0"/>
              <a:t>?</a:t>
            </a:r>
            <a:endParaRPr lang="en-US" sz="2000" b="1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9072" y="3951988"/>
            <a:ext cx="73263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Objective</a:t>
            </a:r>
          </a:p>
          <a:p>
            <a:r>
              <a:rPr lang="en-US" sz="2000" dirty="0"/>
              <a:t> </a:t>
            </a:r>
            <a:r>
              <a:rPr lang="en-US" sz="2000" b="1" i="1" dirty="0" smtClean="0"/>
              <a:t>To find </a:t>
            </a:r>
            <a:r>
              <a:rPr lang="en-US" altLang="zh-CN" sz="2000" b="1" i="1" dirty="0" smtClean="0">
                <a:solidFill>
                  <a:srgbClr val="FFC000"/>
                </a:solidFill>
              </a:rPr>
              <a:t>minimal overall duration </a:t>
            </a:r>
            <a:r>
              <a:rPr lang="en-US" altLang="zh-CN" sz="2000" b="1" i="1" dirty="0" smtClean="0"/>
              <a:t>of a software project</a:t>
            </a:r>
          </a:p>
          <a:p>
            <a:r>
              <a:rPr lang="en-US" altLang="zh-CN" sz="2000" b="1" i="1" dirty="0"/>
              <a:t> </a:t>
            </a:r>
            <a:r>
              <a:rPr lang="en-US" altLang="zh-CN" sz="2000" b="1" i="1" dirty="0" smtClean="0"/>
              <a:t>by optimizing Work Package Sequence</a:t>
            </a:r>
            <a:r>
              <a:rPr lang="zh-CN" altLang="en-US" sz="2000" b="1" i="1" dirty="0"/>
              <a:t> </a:t>
            </a:r>
            <a:r>
              <a:rPr lang="en-US" altLang="zh-CN" sz="2000" b="1" i="1" dirty="0" smtClean="0"/>
              <a:t>(WPS),   </a:t>
            </a:r>
          </a:p>
          <a:p>
            <a:r>
              <a:rPr lang="en-US" altLang="zh-CN" sz="2000" b="1" i="1" dirty="0"/>
              <a:t> </a:t>
            </a:r>
            <a:r>
              <a:rPr lang="en-US" altLang="zh-CN" sz="2000" b="1" i="1" dirty="0" smtClean="0"/>
              <a:t>while satisfying </a:t>
            </a:r>
            <a:r>
              <a:rPr lang="en-US" sz="2000" b="1" i="1" dirty="0" smtClean="0"/>
              <a:t> </a:t>
            </a:r>
            <a:r>
              <a:rPr lang="en-US" altLang="zh-CN" sz="2000" b="1" i="1" dirty="0" smtClean="0">
                <a:solidFill>
                  <a:srgbClr val="FFFF00"/>
                </a:solidFill>
              </a:rPr>
              <a:t>work package dependencies </a:t>
            </a:r>
            <a:r>
              <a:rPr lang="en-US" altLang="zh-CN" sz="2000" b="1" i="1" dirty="0" smtClean="0"/>
              <a:t>and </a:t>
            </a:r>
          </a:p>
          <a:p>
            <a:r>
              <a:rPr lang="en-US" altLang="zh-CN" sz="2000" b="1" i="1" dirty="0">
                <a:solidFill>
                  <a:srgbClr val="FFFF00"/>
                </a:solidFill>
              </a:rPr>
              <a:t> </a:t>
            </a:r>
            <a:r>
              <a:rPr lang="en-US" altLang="zh-CN" sz="2000" b="1" i="1" dirty="0" smtClean="0">
                <a:solidFill>
                  <a:srgbClr val="FFFF00"/>
                </a:solidFill>
              </a:rPr>
              <a:t>resources constraint</a:t>
            </a:r>
            <a:r>
              <a:rPr lang="en-US" altLang="zh-CN" sz="2000" b="1" i="1" dirty="0" smtClean="0"/>
              <a:t>.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96282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9073" y="635620"/>
            <a:ext cx="7326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Result for RQ1: Effectiveness</a:t>
            </a:r>
            <a:endParaRPr 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87" y="1097286"/>
            <a:ext cx="3626583" cy="22721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051" y="1094777"/>
            <a:ext cx="3888373" cy="22746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051" y="3618742"/>
            <a:ext cx="3838990" cy="2270454"/>
          </a:xfrm>
          <a:prstGeom prst="rect">
            <a:avLst/>
          </a:prstGeom>
        </p:spPr>
      </p:pic>
      <p:cxnSp>
        <p:nvCxnSpPr>
          <p:cNvPr id="10" name="直接箭头连接符 9"/>
          <p:cNvCxnSpPr>
            <a:stCxn id="16" idx="0"/>
          </p:cNvCxnSpPr>
          <p:nvPr/>
        </p:nvCxnSpPr>
        <p:spPr>
          <a:xfrm flipH="1" flipV="1">
            <a:off x="1660495" y="2688956"/>
            <a:ext cx="214454" cy="15155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494494" y="2688956"/>
            <a:ext cx="2464604" cy="15155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6" idx="3"/>
          </p:cNvCxnSpPr>
          <p:nvPr/>
        </p:nvCxnSpPr>
        <p:spPr>
          <a:xfrm>
            <a:off x="3478996" y="4558479"/>
            <a:ext cx="1976407" cy="6032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70902" y="4204536"/>
            <a:ext cx="320809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The solutions converge in optimization progress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0762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9073" y="635620"/>
            <a:ext cx="7326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Runtime environment of CPU &amp; GPU</a:t>
            </a:r>
            <a:endParaRPr lang="en-US" sz="24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09741"/>
              </p:ext>
            </p:extLst>
          </p:nvPr>
        </p:nvGraphicFramePr>
        <p:xfrm>
          <a:off x="490844" y="1588576"/>
          <a:ext cx="7684512" cy="2336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2256"/>
                <a:gridCol w="3842256"/>
              </a:tblGrid>
              <a:tr h="507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CPU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GPU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Intel i7</a:t>
                      </a:r>
                      <a:r>
                        <a:rPr lang="en-US" altLang="zh-CN" sz="2400" baseline="0" dirty="0" smtClean="0"/>
                        <a:t> series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Nvidia</a:t>
                      </a:r>
                      <a:r>
                        <a:rPr lang="en-US" sz="2400" dirty="0" smtClean="0"/>
                        <a:t> GeForce</a:t>
                      </a:r>
                      <a:r>
                        <a:rPr lang="en-US" sz="2400" baseline="0" dirty="0" smtClean="0"/>
                        <a:t> GTX 970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2.93GHz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1.27GHz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 cores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1664 cores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Visual Studio C++</a:t>
                      </a:r>
                      <a:r>
                        <a:rPr lang="en-US" sz="2400" baseline="0" dirty="0" smtClean="0"/>
                        <a:t> 2012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CUDA</a:t>
                      </a:r>
                      <a:r>
                        <a:rPr lang="en-US" sz="2400" baseline="0" dirty="0" smtClean="0"/>
                        <a:t> 7.0.28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3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9073" y="635620"/>
            <a:ext cx="7326351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Result for RQ2: Acceleration</a:t>
            </a:r>
            <a:endParaRPr 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82" y="1388408"/>
            <a:ext cx="6257131" cy="32661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/>
          <p:cNvSpPr/>
          <p:nvPr/>
        </p:nvSpPr>
        <p:spPr>
          <a:xfrm>
            <a:off x="867728" y="5185893"/>
            <a:ext cx="707231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dk1">
                <a:hueMod val="94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From the table, the </a:t>
            </a:r>
            <a:r>
              <a:rPr lang="en-US" b="1" dirty="0"/>
              <a:t>executing time of sequential algorithm on CPU is </a:t>
            </a:r>
            <a:r>
              <a:rPr lang="en-US" b="1" dirty="0" smtClean="0"/>
              <a:t>roughly </a:t>
            </a:r>
            <a:r>
              <a:rPr lang="en-US" b="1" dirty="0" smtClean="0">
                <a:solidFill>
                  <a:srgbClr val="FFFF00"/>
                </a:solidFill>
              </a:rPr>
              <a:t>twice</a:t>
            </a:r>
            <a:r>
              <a:rPr lang="en-US" b="1" dirty="0" smtClean="0"/>
              <a:t> </a:t>
            </a:r>
            <a:r>
              <a:rPr lang="en-US" b="1" dirty="0"/>
              <a:t>as long as the parallel algorithm on GPU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274473" y="4353150"/>
            <a:ext cx="5017267" cy="203350"/>
            <a:chOff x="2274473" y="4353150"/>
            <a:chExt cx="5017267" cy="203350"/>
          </a:xfrm>
        </p:grpSpPr>
        <p:sp>
          <p:nvSpPr>
            <p:cNvPr id="6" name="矩形 5"/>
            <p:cNvSpPr/>
            <p:nvPr/>
          </p:nvSpPr>
          <p:spPr>
            <a:xfrm>
              <a:off x="2274473" y="4353150"/>
              <a:ext cx="662456" cy="2033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97755" y="4353150"/>
              <a:ext cx="662456" cy="2033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151089" y="4353150"/>
              <a:ext cx="662456" cy="2033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629284" y="4353150"/>
              <a:ext cx="662456" cy="2033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044523" y="4353150"/>
              <a:ext cx="662456" cy="2033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921139" y="4353150"/>
              <a:ext cx="662456" cy="2033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268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9073" y="635620"/>
            <a:ext cx="7326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Outline</a:t>
            </a:r>
            <a:endParaRPr 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68645" y="1697064"/>
            <a:ext cx="664102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b="1" dirty="0" smtClean="0"/>
              <a:t>Background &amp; Problem Definition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b="1" dirty="0" smtClean="0"/>
              <a:t>Evolutionary Algorithm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b="1" dirty="0" smtClean="0"/>
              <a:t>Parallelism using GPGPU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b="1" dirty="0" smtClean="0"/>
              <a:t>Research Questions &amp; Results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b="1" dirty="0" smtClean="0">
                <a:solidFill>
                  <a:srgbClr val="FFFF00"/>
                </a:solidFill>
              </a:rPr>
              <a:t>Tool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18694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73" y="1468249"/>
            <a:ext cx="2524596" cy="18251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7" name="组合 16"/>
          <p:cNvGrpSpPr/>
          <p:nvPr/>
        </p:nvGrpSpPr>
        <p:grpSpPr>
          <a:xfrm>
            <a:off x="669073" y="2766447"/>
            <a:ext cx="2671086" cy="2650131"/>
            <a:chOff x="669073" y="2766447"/>
            <a:chExt cx="2671086" cy="265013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073" y="3625412"/>
              <a:ext cx="2671086" cy="179116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cxnSp>
          <p:nvCxnSpPr>
            <p:cNvPr id="14" name="直接箭头连接符 13"/>
            <p:cNvCxnSpPr/>
            <p:nvPr/>
          </p:nvCxnSpPr>
          <p:spPr>
            <a:xfrm flipH="1" flipV="1">
              <a:off x="1234350" y="2766447"/>
              <a:ext cx="443875" cy="89644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762063" y="674562"/>
            <a:ext cx="7326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Tool Demo</a:t>
            </a:r>
            <a:endParaRPr lang="en-US" sz="2400" b="1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143740" y="727117"/>
            <a:ext cx="3031617" cy="3005046"/>
            <a:chOff x="5143740" y="727117"/>
            <a:chExt cx="3031617" cy="300504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740" y="727117"/>
              <a:ext cx="2356385" cy="157092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15" y="2007002"/>
              <a:ext cx="2587742" cy="172516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72" y="1097285"/>
            <a:ext cx="3164421" cy="36827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2" name="组合 11"/>
          <p:cNvGrpSpPr/>
          <p:nvPr/>
        </p:nvGrpSpPr>
        <p:grpSpPr>
          <a:xfrm>
            <a:off x="4601918" y="3662888"/>
            <a:ext cx="3573439" cy="2222770"/>
            <a:chOff x="4601918" y="3662888"/>
            <a:chExt cx="3573439" cy="222277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1918" y="3662888"/>
              <a:ext cx="2279568" cy="201897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437" y="4308361"/>
              <a:ext cx="1748920" cy="157729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370806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9073" y="635620"/>
            <a:ext cx="7326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Future Work</a:t>
            </a:r>
            <a:endParaRPr 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22149" y="1735810"/>
            <a:ext cx="67417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b="1" dirty="0" smtClean="0"/>
              <a:t>more sophisticated problem model</a:t>
            </a:r>
          </a:p>
          <a:p>
            <a:pPr lvl="1">
              <a:lnSpc>
                <a:spcPct val="200000"/>
              </a:lnSpc>
            </a:pPr>
            <a:r>
              <a:rPr lang="en-US" sz="2000" b="1" i="1" dirty="0" smtClean="0"/>
              <a:t>Staff absence, team construction, etc.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2000" b="1" dirty="0" smtClean="0"/>
              <a:t>Advanced optimization techniques</a:t>
            </a:r>
          </a:p>
          <a:p>
            <a:pPr lvl="1">
              <a:lnSpc>
                <a:spcPct val="200000"/>
              </a:lnSpc>
            </a:pPr>
            <a:r>
              <a:rPr lang="en-US" altLang="zh-CN" sz="2000" b="1" i="1" dirty="0"/>
              <a:t>M</a:t>
            </a:r>
            <a:r>
              <a:rPr lang="en-US" altLang="zh-CN" sz="2000" b="1" i="1" dirty="0" smtClean="0"/>
              <a:t>ultiple objective, coevolution, etc.</a:t>
            </a:r>
            <a:endParaRPr lang="en-US" sz="2000" b="1" i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b="1" dirty="0" smtClean="0"/>
              <a:t>Automated decision support</a:t>
            </a:r>
            <a:endParaRPr lang="en-US" sz="20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3" t="18658" r="19353" b="21507"/>
          <a:stretch/>
        </p:blipFill>
        <p:spPr>
          <a:xfrm>
            <a:off x="2988719" y="581437"/>
            <a:ext cx="723125" cy="57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3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9073" y="635620"/>
            <a:ext cx="7326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Reviewer’s comments</a:t>
            </a:r>
            <a:endParaRPr 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68" y="1329273"/>
            <a:ext cx="6018360" cy="4463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834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15321" y="5232423"/>
            <a:ext cx="6873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Jinghui</a:t>
            </a:r>
            <a:r>
              <a:rPr lang="en-US" b="1" dirty="0" smtClean="0"/>
              <a:t> Hu, Xu Wang, Jian Ren, Chao Liu, </a:t>
            </a:r>
            <a:r>
              <a:rPr lang="en-US" b="1" dirty="0" err="1" smtClean="0"/>
              <a:t>Beihang</a:t>
            </a:r>
            <a:r>
              <a:rPr lang="en-US" b="1" dirty="0" smtClean="0"/>
              <a:t> </a:t>
            </a:r>
            <a:r>
              <a:rPr lang="en-US" altLang="zh-CN" b="1" dirty="0" smtClean="0"/>
              <a:t>University</a:t>
            </a:r>
            <a:endParaRPr lang="en-US" b="1" dirty="0" smtClean="0"/>
          </a:p>
          <a:p>
            <a:r>
              <a:rPr lang="en-US" b="1" dirty="0" smtClean="0"/>
              <a:t>{hujinghui, </a:t>
            </a:r>
            <a:r>
              <a:rPr lang="en-US" b="1" dirty="0" err="1" smtClean="0"/>
              <a:t>bhwangxu</a:t>
            </a:r>
            <a:r>
              <a:rPr lang="en-US" b="1" dirty="0" smtClean="0"/>
              <a:t>, </a:t>
            </a:r>
            <a:r>
              <a:rPr lang="en-US" b="1" dirty="0" err="1" smtClean="0"/>
              <a:t>renjian</a:t>
            </a:r>
            <a:r>
              <a:rPr lang="en-US" b="1" dirty="0" smtClean="0"/>
              <a:t>, liuchao}@buaa.edu.cn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269" y="2804066"/>
            <a:ext cx="3044881" cy="20652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08" y="496735"/>
            <a:ext cx="3247237" cy="22972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101" y="477963"/>
            <a:ext cx="2067314" cy="214457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185" y="3019029"/>
            <a:ext cx="2975899" cy="1553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991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9073" y="635620"/>
            <a:ext cx="7326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Outline</a:t>
            </a:r>
            <a:endParaRPr 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68645" y="1697064"/>
            <a:ext cx="664102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b="1" dirty="0" smtClean="0">
                <a:solidFill>
                  <a:srgbClr val="FFFF00"/>
                </a:solidFill>
              </a:rPr>
              <a:t>Background &amp; Problem Definition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b="1" dirty="0" smtClean="0"/>
              <a:t>Evolutionary Algorithm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b="1" dirty="0" smtClean="0"/>
              <a:t>Parallelism using GPGPU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b="1" dirty="0" smtClean="0"/>
              <a:t>Research Questions &amp; Results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b="1" dirty="0" smtClean="0"/>
              <a:t>Tool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20621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9073" y="635620"/>
            <a:ext cx="7326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How PM mange a project in Microsoft Project</a:t>
            </a:r>
            <a:endParaRPr 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82" y="1284395"/>
            <a:ext cx="6681471" cy="44804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8" name="组合 27"/>
          <p:cNvGrpSpPr/>
          <p:nvPr/>
        </p:nvGrpSpPr>
        <p:grpSpPr>
          <a:xfrm>
            <a:off x="2053525" y="2867189"/>
            <a:ext cx="2890434" cy="1650638"/>
            <a:chOff x="2053526" y="2867189"/>
            <a:chExt cx="2711138" cy="1650638"/>
          </a:xfrm>
        </p:grpSpPr>
        <p:cxnSp>
          <p:nvCxnSpPr>
            <p:cNvPr id="8" name="直接箭头连接符 7"/>
            <p:cNvCxnSpPr>
              <a:stCxn id="10" idx="0"/>
            </p:cNvCxnSpPr>
            <p:nvPr/>
          </p:nvCxnSpPr>
          <p:spPr>
            <a:xfrm flipH="1" flipV="1">
              <a:off x="2053526" y="2867189"/>
              <a:ext cx="1711724" cy="128130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765837" y="4148495"/>
              <a:ext cx="1998827" cy="3693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work packages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800679" y="1880513"/>
            <a:ext cx="1325042" cy="756712"/>
            <a:chOff x="4800679" y="1880513"/>
            <a:chExt cx="1325042" cy="756712"/>
          </a:xfrm>
        </p:grpSpPr>
        <p:cxnSp>
          <p:nvCxnSpPr>
            <p:cNvPr id="11" name="直接箭头连接符 10"/>
            <p:cNvCxnSpPr/>
            <p:nvPr/>
          </p:nvCxnSpPr>
          <p:spPr>
            <a:xfrm flipH="1">
              <a:off x="5005953" y="2252712"/>
              <a:ext cx="457247" cy="38451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800679" y="1880513"/>
              <a:ext cx="1325042" cy="3693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resources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11485" y="2786681"/>
            <a:ext cx="2324746" cy="803984"/>
            <a:chOff x="4711485" y="2786681"/>
            <a:chExt cx="2324746" cy="803984"/>
          </a:xfrm>
        </p:grpSpPr>
        <p:cxnSp>
          <p:nvCxnSpPr>
            <p:cNvPr id="15" name="直接箭头连接符 14"/>
            <p:cNvCxnSpPr>
              <a:stCxn id="17" idx="2"/>
            </p:cNvCxnSpPr>
            <p:nvPr/>
          </p:nvCxnSpPr>
          <p:spPr>
            <a:xfrm flipH="1">
              <a:off x="4711485" y="3156013"/>
              <a:ext cx="1414236" cy="43465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215211" y="2786681"/>
              <a:ext cx="1821020" cy="3693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dependencies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817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9073" y="635620"/>
            <a:ext cx="7326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Problem Definition 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3529085"/>
                  </p:ext>
                </p:extLst>
              </p:nvPr>
            </p:nvGraphicFramePr>
            <p:xfrm>
              <a:off x="371960" y="1735808"/>
              <a:ext cx="8082365" cy="33787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68664"/>
                    <a:gridCol w="5013701"/>
                  </a:tblGrid>
                  <a:tr h="532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/>
                            <a:t>Description</a:t>
                          </a:r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/>
                            <a:t>Notation</a:t>
                          </a:r>
                          <a:endParaRPr lang="en-US" sz="1800" b="1" dirty="0"/>
                        </a:p>
                      </a:txBody>
                      <a:tcPr/>
                    </a:tc>
                  </a:tr>
                  <a:tr h="532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/>
                            <a:t>Work packages</a:t>
                          </a:r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={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, …, 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</a:tr>
                  <a:tr h="532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Resources</a:t>
                          </a:r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={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, …, 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</a:tr>
                  <a:tr h="532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/>
                            <a:t>Effort (estimated time)</a:t>
                          </a:r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={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,…, 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</a:tr>
                  <a:tr h="7180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Resources</a:t>
                          </a:r>
                          <a:r>
                            <a:rPr lang="en-US" sz="1800" b="1" baseline="0" dirty="0" smtClean="0"/>
                            <a:t> constraint</a:t>
                          </a:r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1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𝐓𝐑</m:t>
                              </m:r>
                              <m:d>
                                <m:dPr>
                                  <m:ctrlPr>
                                    <a:rPr lang="en-US" sz="1600" b="1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1" i="1" kern="120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 kern="120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sz="1600" b="1" i="1" kern="120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600" b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600" b="1" i="1" kern="120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 kern="120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1600" b="1" i="1" kern="120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sz="1600" b="1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work package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1600" b="1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needs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600" b="1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𝒋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𝐓𝐑</m:t>
                              </m:r>
                              <m:d>
                                <m:dPr>
                                  <m:ctrlPr>
                                    <a:rPr lang="en-US" sz="1600" b="1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1" i="1" kern="120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 kern="120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sz="1600" b="1" i="1" kern="120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600" b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600" b="1" i="1" kern="120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 kern="120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1600" b="1" i="1" kern="120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sz="1600" b="1" i="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work package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1600" b="1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does</a:t>
                          </a:r>
                          <a:r>
                            <a:rPr lang="en-US" sz="1600" b="1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not</a:t>
                          </a:r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need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600" b="1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𝒋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 </a:t>
                          </a:r>
                          <a:endParaRPr lang="en-US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32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Dependencies constraint</a:t>
                          </a:r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𝑫𝒆𝒑</m:t>
                                </m:r>
                                <m:r>
                                  <a:rPr lang="en-US" sz="1600" b="1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→</m:t>
                                    </m:r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sz="1600" b="1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600" b="1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600" b="1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r>
                                  <a:rPr lang="en-US" sz="1600" b="1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𝑻</m:t>
                                </m:r>
                                <m:r>
                                  <a:rPr lang="en-US" sz="1600" b="1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600" b="1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1600" b="1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𝒅𝒆𝒑𝒆𝒏𝒅𝒔</m:t>
                                </m:r>
                                <m:r>
                                  <a:rPr lang="en-US" sz="1600" b="1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1600" b="1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𝒐𝒏</m:t>
                                </m:r>
                                <m:r>
                                  <a:rPr lang="en-US" sz="1600" b="1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600" b="1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3529085"/>
                  </p:ext>
                </p:extLst>
              </p:nvPr>
            </p:nvGraphicFramePr>
            <p:xfrm>
              <a:off x="371960" y="1735808"/>
              <a:ext cx="8082365" cy="33787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68664"/>
                    <a:gridCol w="5013701"/>
                  </a:tblGrid>
                  <a:tr h="532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/>
                            <a:t>Description</a:t>
                          </a:r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/>
                            <a:t>Notation</a:t>
                          </a:r>
                          <a:endParaRPr lang="en-US" sz="1800" b="1" dirty="0"/>
                        </a:p>
                      </a:txBody>
                      <a:tcPr/>
                    </a:tc>
                  </a:tr>
                  <a:tr h="532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/>
                            <a:t>Work packages</a:t>
                          </a:r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1361" t="-106897" r="-608" b="-440230"/>
                          </a:stretch>
                        </a:blipFill>
                      </a:tcPr>
                    </a:tc>
                  </a:tr>
                  <a:tr h="532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Resources</a:t>
                          </a:r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1361" t="-204545" r="-608" b="-335227"/>
                          </a:stretch>
                        </a:blipFill>
                      </a:tcPr>
                    </a:tc>
                  </a:tr>
                  <a:tr h="532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/>
                            <a:t>Effort (estimated time)</a:t>
                          </a:r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1361" t="-308046" r="-608" b="-239080"/>
                          </a:stretch>
                        </a:blipFill>
                      </a:tcPr>
                    </a:tc>
                  </a:tr>
                  <a:tr h="7180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Resources</a:t>
                          </a:r>
                          <a:r>
                            <a:rPr lang="en-US" sz="1800" b="1" baseline="0" dirty="0" smtClean="0"/>
                            <a:t> constraint</a:t>
                          </a:r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1361" t="-300847" r="-608" b="-76271"/>
                          </a:stretch>
                        </a:blipFill>
                      </a:tcPr>
                    </a:tc>
                  </a:tr>
                  <a:tr h="532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Dependencies constraint</a:t>
                          </a:r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1361" t="-537500" r="-608" b="-227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567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9073" y="643369"/>
            <a:ext cx="7326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The Objective of Optimization</a:t>
            </a:r>
            <a:endParaRPr 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44871" y="1589133"/>
            <a:ext cx="654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an optimal work package sequence:</a:t>
            </a:r>
            <a:endParaRPr 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73" y="2372699"/>
            <a:ext cx="6586565" cy="4477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7080" y="3488411"/>
            <a:ext cx="654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Objective is to minimize </a:t>
            </a:r>
            <a:r>
              <a:rPr lang="en-US" b="1" dirty="0"/>
              <a:t>overall </a:t>
            </a:r>
            <a:r>
              <a:rPr lang="en-US" b="1" dirty="0" smtClean="0"/>
              <a:t>duration:</a:t>
            </a:r>
            <a:endParaRPr 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73" y="4191131"/>
            <a:ext cx="5106692" cy="4418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90" y="3784964"/>
            <a:ext cx="2263950" cy="12542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0827" y="1682385"/>
            <a:ext cx="2605268" cy="45720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7844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7853" y="325654"/>
            <a:ext cx="7326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How we model the problem</a:t>
            </a:r>
            <a:endParaRPr 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47" y="922149"/>
            <a:ext cx="6921057" cy="46583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99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9073" y="635620"/>
            <a:ext cx="7326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Outline</a:t>
            </a:r>
            <a:endParaRPr 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68645" y="1697064"/>
            <a:ext cx="664102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b="1" dirty="0" smtClean="0"/>
              <a:t>Background &amp; Problem Definition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b="1" dirty="0" smtClean="0">
                <a:solidFill>
                  <a:srgbClr val="FFFF00"/>
                </a:solidFill>
              </a:rPr>
              <a:t>Evolutionary Algorithm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b="1" dirty="0" smtClean="0"/>
              <a:t>Parallelism using GPGPU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b="1" dirty="0" smtClean="0"/>
              <a:t>Research Questions &amp; Results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b="1" dirty="0" smtClean="0"/>
              <a:t>Tool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45280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9073" y="635620"/>
            <a:ext cx="7326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The </a:t>
            </a:r>
            <a:r>
              <a:rPr lang="en-US" altLang="zh-CN" sz="2800" b="1" dirty="0"/>
              <a:t>R</a:t>
            </a:r>
            <a:r>
              <a:rPr lang="en-US" altLang="zh-CN" sz="2800" b="1" dirty="0" smtClean="0"/>
              <a:t>epresentation of Solution</a:t>
            </a:r>
            <a:endParaRPr 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29159" y="1480088"/>
            <a:ext cx="654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solution represents the work package sequence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29159" y="2997984"/>
                <a:ext cx="716626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The work packages are sorted by their priorities as shown above.</a:t>
                </a:r>
              </a:p>
              <a:p>
                <a:endParaRPr lang="en-US" b="1" dirty="0"/>
              </a:p>
              <a:p>
                <a:r>
                  <a:rPr lang="en-US" b="1" dirty="0" smtClean="0"/>
                  <a:t>Size of the solution space: </a:t>
                </a:r>
              </a:p>
              <a:p>
                <a:r>
                  <a:rPr lang="en-US" b="1" dirty="0" smtClean="0"/>
                  <a:t>The total number of all possible solutions for a project containing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b="1" dirty="0" smtClean="0">
                    <a:solidFill>
                      <a:srgbClr val="FFC000"/>
                    </a:solidFill>
                  </a:rPr>
                  <a:t> </a:t>
                </a:r>
                <a:r>
                  <a:rPr lang="en-US" b="1" dirty="0" smtClean="0"/>
                  <a:t>work packages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b="1" dirty="0" smtClean="0">
                    <a:solidFill>
                      <a:srgbClr val="FFFF00"/>
                    </a:solidFill>
                  </a:rPr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59" y="2997984"/>
                <a:ext cx="7166265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680" t="-2083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605" y="2166763"/>
            <a:ext cx="5407392" cy="51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2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1373</TotalTime>
  <Words>638</Words>
  <Application>Microsoft Office PowerPoint</Application>
  <PresentationFormat>自定义</PresentationFormat>
  <Paragraphs>135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微软雅黑</vt:lpstr>
      <vt:lpstr>幼圆</vt:lpstr>
      <vt:lpstr>Arial</vt:lpstr>
      <vt:lpstr>Cambria Math</vt:lpstr>
      <vt:lpstr>Century Gothic</vt:lpstr>
      <vt:lpstr>Wingdings 3</vt:lpstr>
      <vt:lpstr>切片</vt:lpstr>
      <vt:lpstr>Parallel Evolutionary Algorithm in  Scheduling Work Packages to Minimize the Duration of Software Project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xhh</dc:creator>
  <cp:lastModifiedBy>hujinghui</cp:lastModifiedBy>
  <cp:revision>289</cp:revision>
  <dcterms:created xsi:type="dcterms:W3CDTF">2017-10-15T04:29:46Z</dcterms:created>
  <dcterms:modified xsi:type="dcterms:W3CDTF">2017-11-04T23:16:51Z</dcterms:modified>
</cp:coreProperties>
</file>