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7" r:id="rId8"/>
    <p:sldId id="262" r:id="rId9"/>
    <p:sldId id="268"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740C01B-45F1-43C1-B365-E2F96241F408}" type="datetimeFigureOut">
              <a:rPr lang="en-ZA" smtClean="0"/>
              <a:t>2020/02/20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15216935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40C01B-45F1-43C1-B365-E2F96241F408}" type="datetimeFigureOut">
              <a:rPr lang="en-ZA" smtClean="0"/>
              <a:t>2020/02/20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54100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40C01B-45F1-43C1-B365-E2F96241F408}" type="datetimeFigureOut">
              <a:rPr lang="en-ZA" smtClean="0"/>
              <a:t>2020/02/20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321903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40C01B-45F1-43C1-B365-E2F96241F408}" type="datetimeFigureOut">
              <a:rPr lang="en-ZA" smtClean="0"/>
              <a:t>2020/02/20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289538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740C01B-45F1-43C1-B365-E2F96241F408}" type="datetimeFigureOut">
              <a:rPr lang="en-ZA" smtClean="0"/>
              <a:t>2020/02/20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37370593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740C01B-45F1-43C1-B365-E2F96241F408}" type="datetimeFigureOut">
              <a:rPr lang="en-ZA" smtClean="0"/>
              <a:t>2020/02/20</a:t>
            </a:fld>
            <a:endParaRPr lang="en-ZA"/>
          </a:p>
        </p:txBody>
      </p:sp>
      <p:sp>
        <p:nvSpPr>
          <p:cNvPr id="9" name="Footer Placeholder 8"/>
          <p:cNvSpPr>
            <a:spLocks noGrp="1"/>
          </p:cNvSpPr>
          <p:nvPr>
            <p:ph type="ftr" sz="quarter" idx="11"/>
          </p:nvPr>
        </p:nvSpPr>
        <p:spPr/>
        <p:txBody>
          <a:bodyPr/>
          <a:lstStyle/>
          <a:p>
            <a:endParaRPr lang="en-ZA"/>
          </a:p>
        </p:txBody>
      </p:sp>
      <p:sp>
        <p:nvSpPr>
          <p:cNvPr id="10" name="Slide Number Placeholder 9"/>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308375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740C01B-45F1-43C1-B365-E2F96241F408}" type="datetimeFigureOut">
              <a:rPr lang="en-ZA" smtClean="0"/>
              <a:t>2020/02/20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A84B061-CBF3-4069-92AB-A0BFC185FD40}" type="slidenum">
              <a:rPr lang="en-ZA" smtClean="0"/>
              <a:t>‹#›</a:t>
            </a:fld>
            <a:endParaRPr lang="en-Z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9661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40C01B-45F1-43C1-B365-E2F96241F408}" type="datetimeFigureOut">
              <a:rPr lang="en-ZA" smtClean="0"/>
              <a:t>2020/02/20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422919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0C01B-45F1-43C1-B365-E2F96241F408}" type="datetimeFigureOut">
              <a:rPr lang="en-ZA" smtClean="0"/>
              <a:t>2020/02/20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25563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740C01B-45F1-43C1-B365-E2F96241F408}" type="datetimeFigureOut">
              <a:rPr lang="en-ZA" smtClean="0"/>
              <a:t>2020/02/20</a:t>
            </a:fld>
            <a:endParaRPr lang="en-Z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ZA"/>
          </a:p>
        </p:txBody>
      </p:sp>
      <p:sp>
        <p:nvSpPr>
          <p:cNvPr id="11" name="Slide Number Placeholder 10"/>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427848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740C01B-45F1-43C1-B365-E2F96241F408}" type="datetimeFigureOut">
              <a:rPr lang="en-ZA" smtClean="0"/>
              <a:t>2020/02/20</a:t>
            </a:fld>
            <a:endParaRPr lang="en-Z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ZA"/>
          </a:p>
        </p:txBody>
      </p:sp>
      <p:sp>
        <p:nvSpPr>
          <p:cNvPr id="10" name="Slide Number Placeholder 9"/>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230945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740C01B-45F1-43C1-B365-E2F96241F408}" type="datetimeFigureOut">
              <a:rPr lang="en-ZA" smtClean="0"/>
              <a:t>2020/02/20</a:t>
            </a:fld>
            <a:endParaRPr lang="en-Z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Z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84B061-CBF3-4069-92AB-A0BFC185FD40}" type="slidenum">
              <a:rPr lang="en-ZA" smtClean="0"/>
              <a:t>‹#›</a:t>
            </a:fld>
            <a:endParaRPr lang="en-ZA"/>
          </a:p>
        </p:txBody>
      </p:sp>
    </p:spTree>
    <p:extLst>
      <p:ext uri="{BB962C8B-B14F-4D97-AF65-F5344CB8AC3E}">
        <p14:creationId xmlns:p14="http://schemas.microsoft.com/office/powerpoint/2010/main" val="11799968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783C-8005-4991-93EE-4CA2AC8A45E0}"/>
              </a:ext>
            </a:extLst>
          </p:cNvPr>
          <p:cNvSpPr>
            <a:spLocks noGrp="1"/>
          </p:cNvSpPr>
          <p:nvPr>
            <p:ph type="ctrTitle"/>
          </p:nvPr>
        </p:nvSpPr>
        <p:spPr/>
        <p:txBody>
          <a:bodyPr>
            <a:normAutofit/>
          </a:bodyPr>
          <a:lstStyle/>
          <a:p>
            <a:r>
              <a:rPr lang="en-ZA" dirty="0"/>
              <a:t>Proposal for the Ticketing development project</a:t>
            </a:r>
          </a:p>
        </p:txBody>
      </p:sp>
      <p:sp>
        <p:nvSpPr>
          <p:cNvPr id="3" name="Subtitle 2">
            <a:extLst>
              <a:ext uri="{FF2B5EF4-FFF2-40B4-BE49-F238E27FC236}">
                <a16:creationId xmlns:a16="http://schemas.microsoft.com/office/drawing/2014/main" id="{20D6CE52-852F-46AE-9366-468E1E5FFFD9}"/>
              </a:ext>
            </a:extLst>
          </p:cNvPr>
          <p:cNvSpPr>
            <a:spLocks noGrp="1"/>
          </p:cNvSpPr>
          <p:nvPr>
            <p:ph type="subTitle" idx="1"/>
          </p:nvPr>
        </p:nvSpPr>
        <p:spPr/>
        <p:txBody>
          <a:bodyPr/>
          <a:lstStyle/>
          <a:p>
            <a:r>
              <a:rPr lang="en-ZA" dirty="0"/>
              <a:t>For the Take One Movie Theatre</a:t>
            </a:r>
          </a:p>
          <a:p>
            <a:r>
              <a:rPr lang="en-ZA" dirty="0"/>
              <a:t> </a:t>
            </a:r>
          </a:p>
        </p:txBody>
      </p:sp>
    </p:spTree>
    <p:extLst>
      <p:ext uri="{BB962C8B-B14F-4D97-AF65-F5344CB8AC3E}">
        <p14:creationId xmlns:p14="http://schemas.microsoft.com/office/powerpoint/2010/main" val="193609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C37B-484A-4931-B720-BAE06723B9BA}"/>
              </a:ext>
            </a:extLst>
          </p:cNvPr>
          <p:cNvSpPr>
            <a:spLocks noGrp="1"/>
          </p:cNvSpPr>
          <p:nvPr>
            <p:ph type="title"/>
          </p:nvPr>
        </p:nvSpPr>
        <p:spPr/>
        <p:txBody>
          <a:bodyPr/>
          <a:lstStyle/>
          <a:p>
            <a:r>
              <a:rPr lang="en-ZA" dirty="0"/>
              <a:t>6. Opportunities to improve </a:t>
            </a:r>
          </a:p>
        </p:txBody>
      </p:sp>
      <p:sp>
        <p:nvSpPr>
          <p:cNvPr id="3" name="Content Placeholder 2">
            <a:extLst>
              <a:ext uri="{FF2B5EF4-FFF2-40B4-BE49-F238E27FC236}">
                <a16:creationId xmlns:a16="http://schemas.microsoft.com/office/drawing/2014/main" id="{B94806E6-EC76-4099-9B24-6DCC53851189}"/>
              </a:ext>
            </a:extLst>
          </p:cNvPr>
          <p:cNvSpPr>
            <a:spLocks noGrp="1"/>
          </p:cNvSpPr>
          <p:nvPr>
            <p:ph idx="1"/>
          </p:nvPr>
        </p:nvSpPr>
        <p:spPr/>
        <p:txBody>
          <a:bodyPr/>
          <a:lstStyle/>
          <a:p>
            <a:r>
              <a:rPr lang="en-ZA" dirty="0">
                <a:solidFill>
                  <a:srgbClr val="00B050"/>
                </a:solidFill>
              </a:rPr>
              <a:t>Allow of tickets to be sent via </a:t>
            </a:r>
            <a:r>
              <a:rPr lang="en-ZA" dirty="0"/>
              <a:t>WhatsApp</a:t>
            </a:r>
          </a:p>
          <a:p>
            <a:r>
              <a:rPr lang="en-ZA" dirty="0"/>
              <a:t>Artists book shows to play directly through the theatre company </a:t>
            </a:r>
            <a:r>
              <a:rPr lang="en-ZA" dirty="0">
                <a:solidFill>
                  <a:srgbClr val="00B050"/>
                </a:solidFill>
              </a:rPr>
              <a:t>Online booking system</a:t>
            </a:r>
            <a:r>
              <a:rPr lang="en-ZA" dirty="0"/>
              <a:t>(not through a third party).</a:t>
            </a:r>
          </a:p>
          <a:p>
            <a:r>
              <a:rPr lang="en-ZA" dirty="0">
                <a:solidFill>
                  <a:schemeClr val="accent2"/>
                </a:solidFill>
              </a:rPr>
              <a:t>The following opportunities to improve were identified:</a:t>
            </a:r>
          </a:p>
          <a:p>
            <a:endParaRPr lang="en-ZA" dirty="0"/>
          </a:p>
        </p:txBody>
      </p:sp>
    </p:spTree>
    <p:extLst>
      <p:ext uri="{BB962C8B-B14F-4D97-AF65-F5344CB8AC3E}">
        <p14:creationId xmlns:p14="http://schemas.microsoft.com/office/powerpoint/2010/main" val="134199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3C5B-BE79-4C96-8253-A9AF2B7CCD27}"/>
              </a:ext>
            </a:extLst>
          </p:cNvPr>
          <p:cNvSpPr>
            <a:spLocks noGrp="1"/>
          </p:cNvSpPr>
          <p:nvPr>
            <p:ph type="title"/>
          </p:nvPr>
        </p:nvSpPr>
        <p:spPr>
          <a:xfrm>
            <a:off x="2231136" y="328588"/>
            <a:ext cx="7729728" cy="1188720"/>
          </a:xfrm>
        </p:spPr>
        <p:txBody>
          <a:bodyPr/>
          <a:lstStyle/>
          <a:p>
            <a:r>
              <a:rPr lang="en-ZA" dirty="0"/>
              <a:t>7. Schedule </a:t>
            </a:r>
          </a:p>
        </p:txBody>
      </p:sp>
      <p:graphicFrame>
        <p:nvGraphicFramePr>
          <p:cNvPr id="4" name="Content Placeholder 3">
            <a:extLst>
              <a:ext uri="{FF2B5EF4-FFF2-40B4-BE49-F238E27FC236}">
                <a16:creationId xmlns:a16="http://schemas.microsoft.com/office/drawing/2014/main" id="{6478AA69-8886-47E0-8892-74524D5A43B1}"/>
              </a:ext>
            </a:extLst>
          </p:cNvPr>
          <p:cNvGraphicFramePr>
            <a:graphicFrameLocks noGrp="1"/>
          </p:cNvGraphicFramePr>
          <p:nvPr>
            <p:ph idx="1"/>
            <p:extLst>
              <p:ext uri="{D42A27DB-BD31-4B8C-83A1-F6EECF244321}">
                <p14:modId xmlns:p14="http://schemas.microsoft.com/office/powerpoint/2010/main" val="1930706421"/>
              </p:ext>
            </p:extLst>
          </p:nvPr>
        </p:nvGraphicFramePr>
        <p:xfrm>
          <a:off x="838200" y="1690688"/>
          <a:ext cx="10683240" cy="4527231"/>
        </p:xfrm>
        <a:graphic>
          <a:graphicData uri="http://schemas.openxmlformats.org/drawingml/2006/table">
            <a:tbl>
              <a:tblPr firstRow="1" firstCol="1" bandRow="1"/>
              <a:tblGrid>
                <a:gridCol w="2067353">
                  <a:extLst>
                    <a:ext uri="{9D8B030D-6E8A-4147-A177-3AD203B41FA5}">
                      <a16:colId xmlns:a16="http://schemas.microsoft.com/office/drawing/2014/main" val="577156623"/>
                    </a:ext>
                  </a:extLst>
                </a:gridCol>
                <a:gridCol w="6459560">
                  <a:extLst>
                    <a:ext uri="{9D8B030D-6E8A-4147-A177-3AD203B41FA5}">
                      <a16:colId xmlns:a16="http://schemas.microsoft.com/office/drawing/2014/main" val="2836251614"/>
                    </a:ext>
                  </a:extLst>
                </a:gridCol>
                <a:gridCol w="2156327">
                  <a:extLst>
                    <a:ext uri="{9D8B030D-6E8A-4147-A177-3AD203B41FA5}">
                      <a16:colId xmlns:a16="http://schemas.microsoft.com/office/drawing/2014/main" val="1574645357"/>
                    </a:ext>
                  </a:extLst>
                </a:gridCol>
              </a:tblGrid>
              <a:tr h="216201">
                <a:tc>
                  <a:txBody>
                    <a:bodyPr/>
                    <a:lstStyle/>
                    <a:p>
                      <a:pPr algn="l">
                        <a:lnSpc>
                          <a:spcPct val="107000"/>
                        </a:lnSpc>
                        <a:spcAft>
                          <a:spcPts val="800"/>
                        </a:spcAft>
                      </a:pPr>
                      <a:r>
                        <a:rPr lang="en-GB" sz="1000" b="1">
                          <a:effectLst/>
                          <a:latin typeface="Arial" panose="020B0604020202020204" pitchFamily="34" charset="0"/>
                          <a:ea typeface="Arial" panose="020B0604020202020204" pitchFamily="34" charset="0"/>
                          <a:cs typeface="Times New Roman" panose="02020603050405020304" pitchFamily="18" charset="0"/>
                        </a:rPr>
                        <a:t>Project Steps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Steps Implemented</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Proposed date</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2630199878"/>
                  </a:ext>
                </a:extLst>
              </a:tr>
              <a:tr h="324078">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Scope definition</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Scope definition documented in the project proposal. </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a:lnSpc>
                          <a:spcPct val="107000"/>
                        </a:lnSpc>
                        <a:spcAft>
                          <a:spcPts val="800"/>
                        </a:spcAft>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24-02-2020</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2146653066"/>
                  </a:ext>
                </a:extLst>
              </a:tr>
              <a:tr h="487936">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Problem analysis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The project proposal with the existing problems, proposed solutions to the problems, business opportunities, schedule of events and the economic justification. </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a:lnSpc>
                          <a:spcPct val="107000"/>
                        </a:lnSpc>
                        <a:spcAft>
                          <a:spcPts val="800"/>
                        </a:spcAft>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24-02-2020</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194890412"/>
                  </a:ext>
                </a:extLst>
              </a:tr>
              <a:tr h="324078">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Requirements analysis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Business requirement statements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a:lnSpc>
                          <a:spcPct val="107000"/>
                        </a:lnSpc>
                        <a:spcAft>
                          <a:spcPts val="800"/>
                        </a:spcAft>
                      </a:pPr>
                      <a:r>
                        <a:rPr lang="en-ZA" sz="1000">
                          <a:effectLst/>
                          <a:latin typeface="Arial" panose="020B0604020202020204" pitchFamily="34" charset="0"/>
                          <a:ea typeface="Arial" panose="020B0604020202020204" pitchFamily="34" charset="0"/>
                          <a:cs typeface="Times New Roman" panose="02020603050405020304" pitchFamily="18" charset="0"/>
                        </a:rPr>
                        <a:t> </a:t>
                      </a: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1231726446"/>
                  </a:ext>
                </a:extLst>
              </a:tr>
              <a:tr h="160220">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Logical design</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Specifications and the logical system modules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a:lnSpc>
                          <a:spcPct val="107000"/>
                        </a:lnSpc>
                      </a:pPr>
                      <a:endParaRPr lang="en-ZA" sz="1000">
                        <a:effectLst/>
                        <a:latin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694365686"/>
                  </a:ext>
                </a:extLst>
              </a:tr>
              <a:tr h="815652">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Decision analysis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Document with evaluation for each candidate solution in terms of technical-, operational-, economic-, schedule- and risk- feasibility</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Choose best candidate solution and decide whether project must be completed</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a:lnSpc>
                          <a:spcPct val="107000"/>
                        </a:lnSpc>
                      </a:pPr>
                      <a:endParaRPr lang="en-ZA" sz="1000">
                        <a:effectLst/>
                        <a:latin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883941746"/>
                  </a:ext>
                </a:extLst>
              </a:tr>
              <a:tr h="698924">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Physical design &amp; integration</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Physical design models</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Detail specifications</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Prototypes</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Redesigned business processes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a:lnSpc>
                          <a:spcPct val="107000"/>
                        </a:lnSpc>
                      </a:pPr>
                      <a:endParaRPr lang="en-ZA" sz="1000">
                        <a:effectLst/>
                        <a:latin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845913821"/>
                  </a:ext>
                </a:extLst>
              </a:tr>
              <a:tr h="777995">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Construction &amp; testing</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Database</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Custom-built software</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User Interfaces (Windows or Web)</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Test plan</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a:lnSpc>
                          <a:spcPct val="107000"/>
                        </a:lnSpc>
                      </a:pPr>
                      <a:endParaRPr lang="en-ZA" sz="1000">
                        <a:effectLst/>
                        <a:latin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2861595659"/>
                  </a:ext>
                </a:extLst>
              </a:tr>
              <a:tr h="722147">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Installation</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An operational system</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Operation manual</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Documented quality review</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Updated logical and physical system models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FF7"/>
                    </a:solidFill>
                  </a:tcPr>
                </a:tc>
                <a:tc>
                  <a:txBody>
                    <a:bodyPr/>
                    <a:lstStyle/>
                    <a:p>
                      <a:pPr algn="l">
                        <a:lnSpc>
                          <a:spcPct val="107000"/>
                        </a:lnSpc>
                      </a:pPr>
                      <a:endParaRPr lang="en-ZA" sz="1000" dirty="0">
                        <a:effectLst/>
                        <a:latin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FF7"/>
                    </a:solidFill>
                  </a:tcPr>
                </a:tc>
                <a:extLst>
                  <a:ext uri="{0D108BD9-81ED-4DB2-BD59-A6C34878D82A}">
                    <a16:rowId xmlns:a16="http://schemas.microsoft.com/office/drawing/2014/main" val="3358859721"/>
                  </a:ext>
                </a:extLst>
              </a:tr>
            </a:tbl>
          </a:graphicData>
        </a:graphic>
      </p:graphicFrame>
    </p:spTree>
    <p:extLst>
      <p:ext uri="{BB962C8B-B14F-4D97-AF65-F5344CB8AC3E}">
        <p14:creationId xmlns:p14="http://schemas.microsoft.com/office/powerpoint/2010/main" val="17179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E2F2-B566-494F-901B-6C4158825405}"/>
              </a:ext>
            </a:extLst>
          </p:cNvPr>
          <p:cNvSpPr>
            <a:spLocks noGrp="1"/>
          </p:cNvSpPr>
          <p:nvPr>
            <p:ph type="title"/>
          </p:nvPr>
        </p:nvSpPr>
        <p:spPr/>
        <p:txBody>
          <a:bodyPr/>
          <a:lstStyle/>
          <a:p>
            <a:r>
              <a:rPr lang="en-ZA" dirty="0"/>
              <a:t>8. Budget </a:t>
            </a:r>
          </a:p>
        </p:txBody>
      </p:sp>
      <p:sp>
        <p:nvSpPr>
          <p:cNvPr id="3" name="Content Placeholder 2">
            <a:extLst>
              <a:ext uri="{FF2B5EF4-FFF2-40B4-BE49-F238E27FC236}">
                <a16:creationId xmlns:a16="http://schemas.microsoft.com/office/drawing/2014/main" id="{0866284E-D21F-4B66-9988-36D41ACAFCA4}"/>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67500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8E78-BD95-4BDF-B18A-F008AF409972}"/>
              </a:ext>
            </a:extLst>
          </p:cNvPr>
          <p:cNvSpPr>
            <a:spLocks noGrp="1"/>
          </p:cNvSpPr>
          <p:nvPr>
            <p:ph type="title"/>
          </p:nvPr>
        </p:nvSpPr>
        <p:spPr/>
        <p:txBody>
          <a:bodyPr/>
          <a:lstStyle/>
          <a:p>
            <a:r>
              <a:rPr lang="en-ZA" dirty="0"/>
              <a:t>9. Internal Resources </a:t>
            </a:r>
          </a:p>
        </p:txBody>
      </p:sp>
      <p:sp>
        <p:nvSpPr>
          <p:cNvPr id="3" name="Content Placeholder 2">
            <a:extLst>
              <a:ext uri="{FF2B5EF4-FFF2-40B4-BE49-F238E27FC236}">
                <a16:creationId xmlns:a16="http://schemas.microsoft.com/office/drawing/2014/main" id="{4C318363-4781-465B-A1A7-C85F2C03F004}"/>
              </a:ext>
            </a:extLst>
          </p:cNvPr>
          <p:cNvSpPr>
            <a:spLocks noGrp="1"/>
          </p:cNvSpPr>
          <p:nvPr>
            <p:ph idx="1"/>
          </p:nvPr>
        </p:nvSpPr>
        <p:spPr/>
        <p:txBody>
          <a:bodyPr/>
          <a:lstStyle/>
          <a:p>
            <a:pPr marL="0" indent="0">
              <a:buNone/>
            </a:pPr>
            <a:r>
              <a:rPr lang="en-ZA" dirty="0"/>
              <a:t>The suggested internal resources for the project are:</a:t>
            </a:r>
          </a:p>
          <a:p>
            <a:r>
              <a:rPr lang="en-ZA" dirty="0"/>
              <a:t>System owner (sponsor)</a:t>
            </a:r>
            <a:r>
              <a:rPr lang="en-ZA" dirty="0">
                <a:solidFill>
                  <a:srgbClr val="00B050"/>
                </a:solidFill>
              </a:rPr>
              <a:t>Bob Marley</a:t>
            </a:r>
            <a:r>
              <a:rPr lang="en-ZA" dirty="0"/>
              <a:t>: Director </a:t>
            </a:r>
            <a:r>
              <a:rPr lang="en-ZA" i="1" dirty="0"/>
              <a:t>(enter name)</a:t>
            </a:r>
            <a:r>
              <a:rPr lang="en-ZA" i="1" dirty="0">
                <a:solidFill>
                  <a:srgbClr val="00B050"/>
                </a:solidFill>
              </a:rPr>
              <a:t>Chuck Norris</a:t>
            </a:r>
          </a:p>
          <a:p>
            <a:r>
              <a:rPr lang="en-ZA" i="1" dirty="0">
                <a:solidFill>
                  <a:srgbClr val="00B050"/>
                </a:solidFill>
              </a:rPr>
              <a:t>The following System users are required for training for the duration of the project:</a:t>
            </a:r>
          </a:p>
          <a:p>
            <a:pPr lvl="1"/>
            <a:r>
              <a:rPr lang="en-ZA" i="1" dirty="0">
                <a:solidFill>
                  <a:srgbClr val="00B050"/>
                </a:solidFill>
              </a:rPr>
              <a:t>Theatre Admin Assistants: John Smit, Leonardo de Vinci and William Shakespeare</a:t>
            </a:r>
          </a:p>
          <a:p>
            <a:endParaRPr lang="en-ZA" dirty="0">
              <a:solidFill>
                <a:srgbClr val="00B050"/>
              </a:solidFill>
            </a:endParaRPr>
          </a:p>
          <a:p>
            <a:endParaRPr lang="en-ZA" dirty="0"/>
          </a:p>
        </p:txBody>
      </p:sp>
    </p:spTree>
    <p:extLst>
      <p:ext uri="{BB962C8B-B14F-4D97-AF65-F5344CB8AC3E}">
        <p14:creationId xmlns:p14="http://schemas.microsoft.com/office/powerpoint/2010/main" val="185421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064A-519E-43C7-A63D-03845C5F5F94}"/>
              </a:ext>
            </a:extLst>
          </p:cNvPr>
          <p:cNvSpPr>
            <a:spLocks noGrp="1"/>
          </p:cNvSpPr>
          <p:nvPr>
            <p:ph type="title"/>
          </p:nvPr>
        </p:nvSpPr>
        <p:spPr/>
        <p:txBody>
          <a:bodyPr/>
          <a:lstStyle/>
          <a:p>
            <a:r>
              <a:rPr lang="en-ZA" dirty="0"/>
              <a:t>Table of content</a:t>
            </a:r>
          </a:p>
        </p:txBody>
      </p:sp>
      <p:sp>
        <p:nvSpPr>
          <p:cNvPr id="3" name="Content Placeholder 2">
            <a:extLst>
              <a:ext uri="{FF2B5EF4-FFF2-40B4-BE49-F238E27FC236}">
                <a16:creationId xmlns:a16="http://schemas.microsoft.com/office/drawing/2014/main" id="{265E8C6A-4690-4626-872D-8F55E3F06049}"/>
              </a:ext>
            </a:extLst>
          </p:cNvPr>
          <p:cNvSpPr>
            <a:spLocks noGrp="1"/>
          </p:cNvSpPr>
          <p:nvPr>
            <p:ph idx="1"/>
          </p:nvPr>
        </p:nvSpPr>
        <p:spPr/>
        <p:txBody>
          <a:bodyPr>
            <a:normAutofit fontScale="92500" lnSpcReduction="20000"/>
          </a:bodyPr>
          <a:lstStyle/>
          <a:p>
            <a:pPr marL="514350" indent="-514350">
              <a:buFont typeface="+mj-lt"/>
              <a:buAutoNum type="arabicPeriod"/>
            </a:pPr>
            <a:r>
              <a:rPr lang="en-ZA" dirty="0"/>
              <a:t>Background</a:t>
            </a:r>
          </a:p>
          <a:p>
            <a:pPr marL="514350" indent="-514350">
              <a:buFont typeface="+mj-lt"/>
              <a:buAutoNum type="arabicPeriod"/>
            </a:pPr>
            <a:r>
              <a:rPr lang="en-ZA" dirty="0"/>
              <a:t>Problem Statement</a:t>
            </a:r>
          </a:p>
          <a:p>
            <a:pPr marL="514350" indent="-514350">
              <a:buFont typeface="+mj-lt"/>
              <a:buAutoNum type="arabicPeriod"/>
            </a:pPr>
            <a:r>
              <a:rPr lang="en-ZA" dirty="0"/>
              <a:t>Constraints</a:t>
            </a:r>
          </a:p>
          <a:p>
            <a:pPr marL="514350" indent="-514350">
              <a:buFont typeface="+mj-lt"/>
              <a:buAutoNum type="arabicPeriod"/>
            </a:pPr>
            <a:r>
              <a:rPr lang="en-ZA" dirty="0"/>
              <a:t>Scope Definition</a:t>
            </a:r>
          </a:p>
          <a:p>
            <a:pPr marL="514350" indent="-514350">
              <a:buFont typeface="+mj-lt"/>
              <a:buAutoNum type="arabicPeriod"/>
            </a:pPr>
            <a:r>
              <a:rPr lang="en-ZA" dirty="0"/>
              <a:t>Goals of project</a:t>
            </a:r>
          </a:p>
          <a:p>
            <a:pPr marL="514350" indent="-514350">
              <a:buFont typeface="+mj-lt"/>
              <a:buAutoNum type="arabicPeriod"/>
            </a:pPr>
            <a:r>
              <a:rPr lang="en-ZA" dirty="0"/>
              <a:t>Opportunities to improve</a:t>
            </a:r>
          </a:p>
          <a:p>
            <a:pPr marL="514350" indent="-514350">
              <a:buFont typeface="+mj-lt"/>
              <a:buAutoNum type="arabicPeriod"/>
            </a:pPr>
            <a:r>
              <a:rPr lang="en-ZA" dirty="0"/>
              <a:t>Schedule</a:t>
            </a:r>
          </a:p>
          <a:p>
            <a:pPr marL="514350" indent="-514350">
              <a:buFont typeface="+mj-lt"/>
              <a:buAutoNum type="arabicPeriod"/>
            </a:pPr>
            <a:r>
              <a:rPr lang="en-ZA" dirty="0"/>
              <a:t>Budget</a:t>
            </a:r>
          </a:p>
          <a:p>
            <a:pPr marL="514350" indent="-514350">
              <a:buFont typeface="+mj-lt"/>
              <a:buAutoNum type="arabicPeriod"/>
            </a:pPr>
            <a:r>
              <a:rPr lang="en-ZA" dirty="0"/>
              <a:t>Internal Resources</a:t>
            </a:r>
          </a:p>
          <a:p>
            <a:pPr marL="0" indent="0">
              <a:buNone/>
            </a:pPr>
            <a:endParaRPr lang="en-ZA" dirty="0"/>
          </a:p>
        </p:txBody>
      </p:sp>
    </p:spTree>
    <p:extLst>
      <p:ext uri="{BB962C8B-B14F-4D97-AF65-F5344CB8AC3E}">
        <p14:creationId xmlns:p14="http://schemas.microsoft.com/office/powerpoint/2010/main" val="25614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DDB7-0FB1-4BED-8E09-DDA6D03EF94A}"/>
              </a:ext>
            </a:extLst>
          </p:cNvPr>
          <p:cNvSpPr>
            <a:spLocks noGrp="1"/>
          </p:cNvSpPr>
          <p:nvPr>
            <p:ph type="title"/>
          </p:nvPr>
        </p:nvSpPr>
        <p:spPr/>
        <p:txBody>
          <a:bodyPr/>
          <a:lstStyle/>
          <a:p>
            <a:r>
              <a:rPr lang="en-ZA" dirty="0"/>
              <a:t>1. Background</a:t>
            </a:r>
          </a:p>
        </p:txBody>
      </p:sp>
      <p:sp>
        <p:nvSpPr>
          <p:cNvPr id="3" name="Content Placeholder 2">
            <a:extLst>
              <a:ext uri="{FF2B5EF4-FFF2-40B4-BE49-F238E27FC236}">
                <a16:creationId xmlns:a16="http://schemas.microsoft.com/office/drawing/2014/main" id="{678012E9-7170-4150-BB43-E2C82F90615A}"/>
              </a:ext>
            </a:extLst>
          </p:cNvPr>
          <p:cNvSpPr>
            <a:spLocks noGrp="1"/>
          </p:cNvSpPr>
          <p:nvPr>
            <p:ph idx="1"/>
          </p:nvPr>
        </p:nvSpPr>
        <p:spPr/>
        <p:txBody>
          <a:bodyPr/>
          <a:lstStyle/>
          <a:p>
            <a:r>
              <a:rPr lang="en-ZA" dirty="0"/>
              <a:t>The Take One Movie Theatre is a new up and coming theatre in South Africa. The theatre will provide a platform for artists and performers (booked by a third party). Clients will be able to book seats for the show of their choice. Each weekend there will be multiple shows that clients can book tickets for. </a:t>
            </a:r>
          </a:p>
          <a:p>
            <a:pPr marL="0" indent="0">
              <a:buNone/>
            </a:pPr>
            <a:endParaRPr lang="en-ZA" dirty="0"/>
          </a:p>
        </p:txBody>
      </p:sp>
    </p:spTree>
    <p:extLst>
      <p:ext uri="{BB962C8B-B14F-4D97-AF65-F5344CB8AC3E}">
        <p14:creationId xmlns:p14="http://schemas.microsoft.com/office/powerpoint/2010/main" val="269358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1481-924F-4DAA-8B50-E91EDB2D9654}"/>
              </a:ext>
            </a:extLst>
          </p:cNvPr>
          <p:cNvSpPr>
            <a:spLocks noGrp="1"/>
          </p:cNvSpPr>
          <p:nvPr>
            <p:ph type="title"/>
          </p:nvPr>
        </p:nvSpPr>
        <p:spPr/>
        <p:txBody>
          <a:bodyPr/>
          <a:lstStyle/>
          <a:p>
            <a:r>
              <a:rPr lang="en-ZA" dirty="0"/>
              <a:t>2. Problem Statement</a:t>
            </a:r>
          </a:p>
        </p:txBody>
      </p:sp>
      <p:sp>
        <p:nvSpPr>
          <p:cNvPr id="3" name="Content Placeholder 2">
            <a:extLst>
              <a:ext uri="{FF2B5EF4-FFF2-40B4-BE49-F238E27FC236}">
                <a16:creationId xmlns:a16="http://schemas.microsoft.com/office/drawing/2014/main" id="{061940A9-CC1D-46B1-9D0C-205FDA50D6C1}"/>
              </a:ext>
            </a:extLst>
          </p:cNvPr>
          <p:cNvSpPr>
            <a:spLocks noGrp="1"/>
          </p:cNvSpPr>
          <p:nvPr>
            <p:ph idx="1"/>
          </p:nvPr>
        </p:nvSpPr>
        <p:spPr/>
        <p:txBody>
          <a:bodyPr>
            <a:normAutofit fontScale="92500" lnSpcReduction="20000"/>
          </a:bodyPr>
          <a:lstStyle/>
          <a:p>
            <a:pPr marL="0" lvl="0" indent="0">
              <a:buNone/>
            </a:pPr>
            <a:r>
              <a:rPr lang="en-ZA" dirty="0"/>
              <a:t>There is no existing system in place at the theatre to satisfy the owners’ business requirements. </a:t>
            </a:r>
          </a:p>
          <a:p>
            <a:pPr lvl="0"/>
            <a:r>
              <a:rPr lang="en-ZA" dirty="0"/>
              <a:t>The following important business processes needs to be automated:</a:t>
            </a:r>
          </a:p>
          <a:p>
            <a:pPr lvl="1"/>
            <a:r>
              <a:rPr lang="en-ZA" dirty="0"/>
              <a:t>Seat booking system (Notification system)</a:t>
            </a:r>
          </a:p>
          <a:p>
            <a:pPr lvl="1"/>
            <a:r>
              <a:rPr lang="en-ZA" dirty="0"/>
              <a:t>Booking artists and performers</a:t>
            </a:r>
          </a:p>
          <a:p>
            <a:pPr lvl="0"/>
            <a:r>
              <a:rPr lang="en-ZA" dirty="0"/>
              <a:t>Reporting must be implemented e.g. popular shows attended per year, most frequent nights visited.</a:t>
            </a:r>
          </a:p>
          <a:p>
            <a:pPr lvl="0"/>
            <a:r>
              <a:rPr lang="en-ZA" dirty="0"/>
              <a:t>Help function is needed for new clients using the system.</a:t>
            </a:r>
          </a:p>
          <a:p>
            <a:pPr lvl="0"/>
            <a:r>
              <a:rPr lang="en-ZA" dirty="0"/>
              <a:t>There is no transaction history to predict what time shows are most popular.</a:t>
            </a:r>
          </a:p>
          <a:p>
            <a:pPr lvl="0"/>
            <a:r>
              <a:rPr lang="en-ZA" dirty="0"/>
              <a:t>The system should allow clients to book seats for shows over the internet.</a:t>
            </a:r>
          </a:p>
          <a:p>
            <a:pPr marL="0" indent="0">
              <a:buNone/>
            </a:pPr>
            <a:endParaRPr lang="en-ZA" dirty="0"/>
          </a:p>
        </p:txBody>
      </p:sp>
    </p:spTree>
    <p:extLst>
      <p:ext uri="{BB962C8B-B14F-4D97-AF65-F5344CB8AC3E}">
        <p14:creationId xmlns:p14="http://schemas.microsoft.com/office/powerpoint/2010/main" val="396848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42B9-6D98-4649-ADE8-608A5F8ACF68}"/>
              </a:ext>
            </a:extLst>
          </p:cNvPr>
          <p:cNvSpPr>
            <a:spLocks noGrp="1"/>
          </p:cNvSpPr>
          <p:nvPr>
            <p:ph type="title"/>
          </p:nvPr>
        </p:nvSpPr>
        <p:spPr/>
        <p:txBody>
          <a:bodyPr/>
          <a:lstStyle/>
          <a:p>
            <a:r>
              <a:rPr lang="en-ZA" dirty="0"/>
              <a:t>3. Constraints</a:t>
            </a:r>
          </a:p>
        </p:txBody>
      </p:sp>
      <p:sp>
        <p:nvSpPr>
          <p:cNvPr id="3" name="Content Placeholder 2">
            <a:extLst>
              <a:ext uri="{FF2B5EF4-FFF2-40B4-BE49-F238E27FC236}">
                <a16:creationId xmlns:a16="http://schemas.microsoft.com/office/drawing/2014/main" id="{1AEBFEFB-919C-4C33-9865-9286AE7FD5E8}"/>
              </a:ext>
            </a:extLst>
          </p:cNvPr>
          <p:cNvSpPr>
            <a:spLocks noGrp="1"/>
          </p:cNvSpPr>
          <p:nvPr>
            <p:ph idx="1"/>
          </p:nvPr>
        </p:nvSpPr>
        <p:spPr/>
        <p:txBody>
          <a:bodyPr/>
          <a:lstStyle/>
          <a:p>
            <a:pPr lvl="0"/>
            <a:r>
              <a:rPr lang="en-ZA" dirty="0"/>
              <a:t>There is currently no system in place at the theatre. </a:t>
            </a:r>
          </a:p>
          <a:p>
            <a:pPr lvl="0"/>
            <a:r>
              <a:rPr lang="en-ZA" dirty="0">
                <a:solidFill>
                  <a:srgbClr val="00B050"/>
                </a:solidFill>
              </a:rPr>
              <a:t>There is a </a:t>
            </a:r>
            <a:r>
              <a:rPr lang="en-ZA" dirty="0"/>
              <a:t>Budget of only </a:t>
            </a:r>
            <a:r>
              <a:rPr lang="en-ZA" i="1" dirty="0"/>
              <a:t>(enter budget)</a:t>
            </a:r>
            <a:endParaRPr lang="en-ZA" dirty="0"/>
          </a:p>
          <a:p>
            <a:pPr lvl="0"/>
            <a:r>
              <a:rPr lang="en-ZA" dirty="0"/>
              <a:t>No software or hardware is in place to ensure that the systems can fully function. Since the business does not own any licenses yet, the system will be written in </a:t>
            </a:r>
            <a:r>
              <a:rPr lang="en-ZA" i="1" dirty="0"/>
              <a:t>(enter programs the system will be written in).</a:t>
            </a:r>
            <a:r>
              <a:rPr lang="en-ZA" i="1" dirty="0">
                <a:solidFill>
                  <a:srgbClr val="00B050"/>
                </a:solidFill>
              </a:rPr>
              <a:t>Visual studio with a Built in (NAME OF DATABASE)Database</a:t>
            </a:r>
            <a:endParaRPr lang="en-ZA" dirty="0">
              <a:solidFill>
                <a:srgbClr val="00B050"/>
              </a:solidFill>
            </a:endParaRPr>
          </a:p>
          <a:p>
            <a:pPr lvl="0"/>
            <a:r>
              <a:rPr lang="en-ZA" dirty="0"/>
              <a:t>The system must be fully functional and implemented by November 2020 before the festive season starts.</a:t>
            </a:r>
          </a:p>
        </p:txBody>
      </p:sp>
    </p:spTree>
    <p:extLst>
      <p:ext uri="{BB962C8B-B14F-4D97-AF65-F5344CB8AC3E}">
        <p14:creationId xmlns:p14="http://schemas.microsoft.com/office/powerpoint/2010/main" val="7711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B852-1D00-4B3A-8ABE-BB73BC25F99C}"/>
              </a:ext>
            </a:extLst>
          </p:cNvPr>
          <p:cNvSpPr>
            <a:spLocks noGrp="1"/>
          </p:cNvSpPr>
          <p:nvPr>
            <p:ph type="title"/>
          </p:nvPr>
        </p:nvSpPr>
        <p:spPr/>
        <p:txBody>
          <a:bodyPr/>
          <a:lstStyle/>
          <a:p>
            <a:r>
              <a:rPr lang="en-ZA" dirty="0"/>
              <a:t>4. Scope Definition</a:t>
            </a:r>
          </a:p>
        </p:txBody>
      </p:sp>
      <p:sp>
        <p:nvSpPr>
          <p:cNvPr id="3" name="Content Placeholder 2">
            <a:extLst>
              <a:ext uri="{FF2B5EF4-FFF2-40B4-BE49-F238E27FC236}">
                <a16:creationId xmlns:a16="http://schemas.microsoft.com/office/drawing/2014/main" id="{2CA1424E-B096-4D34-9094-0CCEB9055989}"/>
              </a:ext>
            </a:extLst>
          </p:cNvPr>
          <p:cNvSpPr>
            <a:spLocks noGrp="1"/>
          </p:cNvSpPr>
          <p:nvPr>
            <p:ph idx="1"/>
          </p:nvPr>
        </p:nvSpPr>
        <p:spPr/>
        <p:txBody>
          <a:bodyPr>
            <a:normAutofit/>
          </a:bodyPr>
          <a:lstStyle/>
          <a:p>
            <a:pPr marL="0" indent="0">
              <a:buNone/>
            </a:pPr>
            <a:r>
              <a:rPr lang="en-ZA" dirty="0"/>
              <a:t>The system must include functionality for the following:</a:t>
            </a:r>
          </a:p>
          <a:p>
            <a:pPr marL="514350" lvl="0" indent="-514350">
              <a:buFont typeface="+mj-lt"/>
              <a:buAutoNum type="arabicPeriod"/>
            </a:pPr>
            <a:r>
              <a:rPr lang="en-ZA" dirty="0"/>
              <a:t>Maintain clients</a:t>
            </a:r>
          </a:p>
          <a:p>
            <a:pPr marL="514350" lvl="0" indent="-514350">
              <a:buFont typeface="+mj-lt"/>
              <a:buAutoNum type="arabicPeriod"/>
            </a:pPr>
            <a:r>
              <a:rPr lang="en-ZA" dirty="0"/>
              <a:t>Maintain tickets</a:t>
            </a:r>
          </a:p>
          <a:p>
            <a:pPr marL="514350" lvl="0" indent="-514350">
              <a:buFont typeface="+mj-lt"/>
              <a:buAutoNum type="arabicPeriod"/>
            </a:pPr>
            <a:r>
              <a:rPr lang="en-ZA" dirty="0"/>
              <a:t>Maintain shows</a:t>
            </a:r>
          </a:p>
          <a:p>
            <a:pPr marL="514350" lvl="0" indent="-514350">
              <a:buFont typeface="+mj-lt"/>
              <a:buAutoNum type="arabicPeriod"/>
            </a:pPr>
            <a:r>
              <a:rPr lang="en-ZA" dirty="0"/>
              <a:t>Selling of tickets (Notify client about ticket information when sale is complete)</a:t>
            </a:r>
          </a:p>
          <a:p>
            <a:pPr marL="514350" lvl="0" indent="-514350">
              <a:buFont typeface="+mj-lt"/>
              <a:buAutoNum type="arabicPeriod"/>
            </a:pPr>
            <a:r>
              <a:rPr lang="en-ZA" dirty="0"/>
              <a:t>Show seat that are booked</a:t>
            </a:r>
          </a:p>
        </p:txBody>
      </p:sp>
    </p:spTree>
    <p:extLst>
      <p:ext uri="{BB962C8B-B14F-4D97-AF65-F5344CB8AC3E}">
        <p14:creationId xmlns:p14="http://schemas.microsoft.com/office/powerpoint/2010/main" val="381640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AA88-BE70-49D2-A623-33DF1D4424F1}"/>
              </a:ext>
            </a:extLst>
          </p:cNvPr>
          <p:cNvSpPr>
            <a:spLocks noGrp="1"/>
          </p:cNvSpPr>
          <p:nvPr>
            <p:ph type="title"/>
          </p:nvPr>
        </p:nvSpPr>
        <p:spPr/>
        <p:txBody>
          <a:bodyPr/>
          <a:lstStyle/>
          <a:p>
            <a:r>
              <a:rPr lang="en-ZA" dirty="0"/>
              <a:t>4. Scope Definition Continued</a:t>
            </a:r>
          </a:p>
        </p:txBody>
      </p:sp>
      <p:sp>
        <p:nvSpPr>
          <p:cNvPr id="3" name="Content Placeholder 2">
            <a:extLst>
              <a:ext uri="{FF2B5EF4-FFF2-40B4-BE49-F238E27FC236}">
                <a16:creationId xmlns:a16="http://schemas.microsoft.com/office/drawing/2014/main" id="{ADD48FBF-713A-4044-9CCE-E3FB9377A6A1}"/>
              </a:ext>
            </a:extLst>
          </p:cNvPr>
          <p:cNvSpPr>
            <a:spLocks noGrp="1"/>
          </p:cNvSpPr>
          <p:nvPr>
            <p:ph idx="1"/>
          </p:nvPr>
        </p:nvSpPr>
        <p:spPr/>
        <p:txBody>
          <a:bodyPr>
            <a:normAutofit lnSpcReduction="10000"/>
          </a:bodyPr>
          <a:lstStyle/>
          <a:p>
            <a:pPr marL="514350" lvl="0" indent="-514350">
              <a:buFont typeface="+mj-lt"/>
              <a:buAutoNum type="arabicPeriod" startAt="6"/>
            </a:pPr>
            <a:r>
              <a:rPr lang="en-ZA" dirty="0"/>
              <a:t>Export data </a:t>
            </a:r>
            <a:r>
              <a:rPr lang="en-ZA" i="1" dirty="0"/>
              <a:t>(enter data to export )</a:t>
            </a:r>
            <a:r>
              <a:rPr lang="en-ZA" i="1" dirty="0">
                <a:solidFill>
                  <a:srgbClr val="00B050"/>
                </a:solidFill>
              </a:rPr>
              <a:t>Current seat bookings and booked shows</a:t>
            </a:r>
            <a:r>
              <a:rPr lang="en-ZA" i="1" dirty="0"/>
              <a:t> </a:t>
            </a:r>
            <a:r>
              <a:rPr lang="en-ZA" i="1" dirty="0">
                <a:solidFill>
                  <a:srgbClr val="00B050"/>
                </a:solidFill>
              </a:rPr>
              <a:t>To external data storage</a:t>
            </a:r>
            <a:endParaRPr lang="en-ZA" dirty="0">
              <a:solidFill>
                <a:srgbClr val="00B050"/>
              </a:solidFill>
            </a:endParaRPr>
          </a:p>
          <a:p>
            <a:pPr marL="514350" lvl="0" indent="-514350">
              <a:buFont typeface="+mj-lt"/>
              <a:buAutoNum type="arabicPeriod" startAt="6"/>
            </a:pPr>
            <a:r>
              <a:rPr lang="en-ZA" dirty="0"/>
              <a:t>Request report:</a:t>
            </a:r>
          </a:p>
          <a:p>
            <a:pPr lvl="1"/>
            <a:r>
              <a:rPr lang="en-ZA" dirty="0"/>
              <a:t>List of shows</a:t>
            </a:r>
          </a:p>
          <a:p>
            <a:pPr lvl="1"/>
            <a:r>
              <a:rPr lang="en-ZA" dirty="0"/>
              <a:t>Attendance list of shows to determine popular shows</a:t>
            </a:r>
          </a:p>
          <a:p>
            <a:pPr lvl="1"/>
            <a:r>
              <a:rPr lang="en-ZA" dirty="0"/>
              <a:t>Type of shows in high attendance per time period (Type e.g. comedy, play, musical, concert)</a:t>
            </a:r>
          </a:p>
          <a:p>
            <a:pPr lvl="1"/>
            <a:r>
              <a:rPr lang="en-ZA" dirty="0"/>
              <a:t>Audience size per time period (time of day, day of weekend)</a:t>
            </a:r>
          </a:p>
          <a:p>
            <a:pPr lvl="1"/>
            <a:r>
              <a:rPr lang="en-ZA" dirty="0"/>
              <a:t>List of performers with high attendance</a:t>
            </a:r>
          </a:p>
          <a:p>
            <a:endParaRPr lang="en-ZA" dirty="0"/>
          </a:p>
        </p:txBody>
      </p:sp>
    </p:spTree>
    <p:extLst>
      <p:ext uri="{BB962C8B-B14F-4D97-AF65-F5344CB8AC3E}">
        <p14:creationId xmlns:p14="http://schemas.microsoft.com/office/powerpoint/2010/main" val="224128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CCB9-8916-45FA-81B8-3506182F6101}"/>
              </a:ext>
            </a:extLst>
          </p:cNvPr>
          <p:cNvSpPr>
            <a:spLocks noGrp="1"/>
          </p:cNvSpPr>
          <p:nvPr>
            <p:ph type="title"/>
          </p:nvPr>
        </p:nvSpPr>
        <p:spPr/>
        <p:txBody>
          <a:bodyPr/>
          <a:lstStyle/>
          <a:p>
            <a:r>
              <a:rPr lang="en-ZA" dirty="0"/>
              <a:t>5. Goals of project</a:t>
            </a:r>
          </a:p>
        </p:txBody>
      </p:sp>
      <p:sp>
        <p:nvSpPr>
          <p:cNvPr id="3" name="Content Placeholder 2">
            <a:extLst>
              <a:ext uri="{FF2B5EF4-FFF2-40B4-BE49-F238E27FC236}">
                <a16:creationId xmlns:a16="http://schemas.microsoft.com/office/drawing/2014/main" id="{B1EE9066-5B0F-4D1B-BE7D-0DD826728571}"/>
              </a:ext>
            </a:extLst>
          </p:cNvPr>
          <p:cNvSpPr>
            <a:spLocks noGrp="1"/>
          </p:cNvSpPr>
          <p:nvPr>
            <p:ph idx="1"/>
          </p:nvPr>
        </p:nvSpPr>
        <p:spPr>
          <a:xfrm>
            <a:off x="2231136" y="2638044"/>
            <a:ext cx="7729728" cy="3101983"/>
          </a:xfrm>
        </p:spPr>
        <p:txBody>
          <a:bodyPr>
            <a:normAutofit/>
          </a:bodyPr>
          <a:lstStyle/>
          <a:p>
            <a:r>
              <a:rPr lang="en-ZA" dirty="0"/>
              <a:t>The following goals were identified:</a:t>
            </a:r>
          </a:p>
          <a:p>
            <a:pPr lvl="0"/>
            <a:r>
              <a:rPr lang="en-ZA" dirty="0"/>
              <a:t>The system must improve the business knowledge by:</a:t>
            </a:r>
          </a:p>
          <a:p>
            <a:pPr lvl="1"/>
            <a:r>
              <a:rPr lang="en-ZA" dirty="0"/>
              <a:t>Providing reports of shows that was well received by the audience.  The reports must clearly state which type of shows are most popular. This information will allow the owners to ensure that the most popular type of shows is frequently booked for performances. </a:t>
            </a:r>
          </a:p>
          <a:p>
            <a:pPr lvl="1"/>
            <a:r>
              <a:rPr lang="en-ZA" dirty="0">
                <a:solidFill>
                  <a:schemeClr val="accent2"/>
                </a:solidFill>
              </a:rPr>
              <a:t>Informing the clients of which shows are in high-demand.</a:t>
            </a:r>
          </a:p>
        </p:txBody>
      </p:sp>
    </p:spTree>
    <p:extLst>
      <p:ext uri="{BB962C8B-B14F-4D97-AF65-F5344CB8AC3E}">
        <p14:creationId xmlns:p14="http://schemas.microsoft.com/office/powerpoint/2010/main" val="166395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76A5-93E0-4BF5-8076-A76DD56D81AD}"/>
              </a:ext>
            </a:extLst>
          </p:cNvPr>
          <p:cNvSpPr>
            <a:spLocks noGrp="1"/>
          </p:cNvSpPr>
          <p:nvPr>
            <p:ph type="title"/>
          </p:nvPr>
        </p:nvSpPr>
        <p:spPr/>
        <p:txBody>
          <a:bodyPr/>
          <a:lstStyle/>
          <a:p>
            <a:r>
              <a:rPr lang="en-ZA" dirty="0"/>
              <a:t>5.Goals of project Continued</a:t>
            </a:r>
          </a:p>
        </p:txBody>
      </p:sp>
      <p:sp>
        <p:nvSpPr>
          <p:cNvPr id="3" name="Content Placeholder 2">
            <a:extLst>
              <a:ext uri="{FF2B5EF4-FFF2-40B4-BE49-F238E27FC236}">
                <a16:creationId xmlns:a16="http://schemas.microsoft.com/office/drawing/2014/main" id="{C3213CCD-105E-4A99-9C36-18EAD67E93FD}"/>
              </a:ext>
            </a:extLst>
          </p:cNvPr>
          <p:cNvSpPr>
            <a:spLocks noGrp="1"/>
          </p:cNvSpPr>
          <p:nvPr>
            <p:ph idx="1"/>
          </p:nvPr>
        </p:nvSpPr>
        <p:spPr/>
        <p:txBody>
          <a:bodyPr/>
          <a:lstStyle/>
          <a:p>
            <a:pPr lvl="0"/>
            <a:r>
              <a:rPr lang="en-ZA" dirty="0"/>
              <a:t>The system must improve the business processes by:</a:t>
            </a:r>
          </a:p>
          <a:p>
            <a:pPr lvl="1"/>
            <a:r>
              <a:rPr lang="en-ZA" dirty="0"/>
              <a:t>Automating ticket sales. The ticket sales must be done over the internet.</a:t>
            </a:r>
          </a:p>
          <a:p>
            <a:pPr lvl="1"/>
            <a:r>
              <a:rPr lang="en-ZA" dirty="0"/>
              <a:t>Reserving seats that are already booked to ensure that no double booking occur.</a:t>
            </a:r>
          </a:p>
          <a:p>
            <a:pPr lvl="0"/>
            <a:r>
              <a:rPr lang="en-ZA" dirty="0"/>
              <a:t>The system must improve the business communication by:</a:t>
            </a:r>
          </a:p>
          <a:p>
            <a:pPr lvl="1"/>
            <a:r>
              <a:rPr lang="en-ZA" dirty="0">
                <a:solidFill>
                  <a:schemeClr val="accent2"/>
                </a:solidFill>
              </a:rPr>
              <a:t>Providing a graphical user interface that supports multiple languages to accommodate various clients.</a:t>
            </a:r>
          </a:p>
          <a:p>
            <a:pPr lvl="1"/>
            <a:r>
              <a:rPr lang="en-ZA" dirty="0"/>
              <a:t>Notifying the client when their seat/s have been successfully booked by sending their ticket code via e-mail </a:t>
            </a:r>
            <a:r>
              <a:rPr lang="en-ZA" dirty="0">
                <a:solidFill>
                  <a:srgbClr val="00B050"/>
                </a:solidFill>
              </a:rPr>
              <a:t>or being able to print</a:t>
            </a:r>
            <a:r>
              <a:rPr lang="en-ZA" dirty="0"/>
              <a:t>. </a:t>
            </a:r>
          </a:p>
          <a:p>
            <a:endParaRPr lang="en-ZA" dirty="0"/>
          </a:p>
        </p:txBody>
      </p:sp>
    </p:spTree>
    <p:extLst>
      <p:ext uri="{BB962C8B-B14F-4D97-AF65-F5344CB8AC3E}">
        <p14:creationId xmlns:p14="http://schemas.microsoft.com/office/powerpoint/2010/main" val="8545927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67</TotalTime>
  <Words>815</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Symbol</vt:lpstr>
      <vt:lpstr>Parcel</vt:lpstr>
      <vt:lpstr>Proposal for the Ticketing development project</vt:lpstr>
      <vt:lpstr>Table of content</vt:lpstr>
      <vt:lpstr>1. Background</vt:lpstr>
      <vt:lpstr>2. Problem Statement</vt:lpstr>
      <vt:lpstr>3. Constraints</vt:lpstr>
      <vt:lpstr>4. Scope Definition</vt:lpstr>
      <vt:lpstr>4. Scope Definition Continued</vt:lpstr>
      <vt:lpstr>5. Goals of project</vt:lpstr>
      <vt:lpstr>5.Goals of project Continued</vt:lpstr>
      <vt:lpstr>6. Opportunities to improve </vt:lpstr>
      <vt:lpstr>7. Schedule </vt:lpstr>
      <vt:lpstr>8. Budget </vt:lpstr>
      <vt:lpstr>9. Internal 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the Ticketing information system development project</dc:title>
  <dc:creator>christopher slaghuis</dc:creator>
  <cp:lastModifiedBy>christopher slaghuis</cp:lastModifiedBy>
  <cp:revision>8</cp:revision>
  <dcterms:created xsi:type="dcterms:W3CDTF">2020-02-15T08:17:45Z</dcterms:created>
  <dcterms:modified xsi:type="dcterms:W3CDTF">2020-02-20T11:15:54Z</dcterms:modified>
</cp:coreProperties>
</file>