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9" r:id="rId6"/>
    <p:sldId id="260" r:id="rId7"/>
    <p:sldId id="261" r:id="rId8"/>
    <p:sldId id="267" r:id="rId9"/>
    <p:sldId id="262" r:id="rId10"/>
    <p:sldId id="268" r:id="rId11"/>
    <p:sldId id="263" r:id="rId12"/>
    <p:sldId id="264" r:id="rId13"/>
    <p:sldId id="265" r:id="rId14"/>
    <p:sldId id="270" r:id="rId15"/>
    <p:sldId id="266"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slaghuis" initials="c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5" d="100"/>
          <a:sy n="125" d="100"/>
        </p:scale>
        <p:origin x="1824" y="10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20T13:46:40.396" idx="1">
    <p:pos x="5835" y="2479"/>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740C01B-45F1-43C1-B365-E2F96241F408}" type="datetimeFigureOut">
              <a:rPr lang="en-ZA" smtClean="0"/>
              <a:t>2020/02/23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1521693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0C01B-45F1-43C1-B365-E2F96241F408}" type="datetimeFigureOut">
              <a:rPr lang="en-ZA" smtClean="0"/>
              <a:t>2020/02/23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54100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0C01B-45F1-43C1-B365-E2F96241F408}" type="datetimeFigureOut">
              <a:rPr lang="en-ZA" smtClean="0"/>
              <a:t>2020/02/23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321903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40C01B-45F1-43C1-B365-E2F96241F408}" type="datetimeFigureOut">
              <a:rPr lang="en-ZA" smtClean="0"/>
              <a:t>2020/02/23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289538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740C01B-45F1-43C1-B365-E2F96241F408}" type="datetimeFigureOut">
              <a:rPr lang="en-ZA" smtClean="0"/>
              <a:t>2020/02/23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37370593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40C01B-45F1-43C1-B365-E2F96241F408}" type="datetimeFigureOut">
              <a:rPr lang="en-ZA" smtClean="0"/>
              <a:t>2020/02/23</a:t>
            </a:fld>
            <a:endParaRPr lang="en-ZA"/>
          </a:p>
        </p:txBody>
      </p:sp>
      <p:sp>
        <p:nvSpPr>
          <p:cNvPr id="9" name="Footer Placeholder 8"/>
          <p:cNvSpPr>
            <a:spLocks noGrp="1"/>
          </p:cNvSpPr>
          <p:nvPr>
            <p:ph type="ftr" sz="quarter" idx="11"/>
          </p:nvPr>
        </p:nvSpPr>
        <p:spPr/>
        <p:txBody>
          <a:bodyPr/>
          <a:lstStyle/>
          <a:p>
            <a:endParaRPr lang="en-ZA"/>
          </a:p>
        </p:txBody>
      </p:sp>
      <p:sp>
        <p:nvSpPr>
          <p:cNvPr id="10" name="Slide Number Placeholder 9"/>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30837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40C01B-45F1-43C1-B365-E2F96241F408}" type="datetimeFigureOut">
              <a:rPr lang="en-ZA" smtClean="0"/>
              <a:t>2020/02/23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9661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40C01B-45F1-43C1-B365-E2F96241F408}" type="datetimeFigureOut">
              <a:rPr lang="en-ZA" smtClean="0"/>
              <a:t>2020/02/23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422919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0C01B-45F1-43C1-B365-E2F96241F408}" type="datetimeFigureOut">
              <a:rPr lang="en-ZA" smtClean="0"/>
              <a:t>2020/02/23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25563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40C01B-45F1-43C1-B365-E2F96241F408}" type="datetimeFigureOut">
              <a:rPr lang="en-ZA" smtClean="0"/>
              <a:t>2020/02/23</a:t>
            </a:fld>
            <a:endParaRPr lang="en-Z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1" name="Slide Number Placeholder 10"/>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427848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740C01B-45F1-43C1-B365-E2F96241F408}" type="datetimeFigureOut">
              <a:rPr lang="en-ZA" smtClean="0"/>
              <a:t>2020/02/23</a:t>
            </a:fld>
            <a:endParaRPr lang="en-Z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0" name="Slide Number Placeholder 9"/>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230945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40C01B-45F1-43C1-B365-E2F96241F408}" type="datetimeFigureOut">
              <a:rPr lang="en-ZA" smtClean="0"/>
              <a:t>2020/02/23</a:t>
            </a:fld>
            <a:endParaRPr lang="en-Z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Z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84B061-CBF3-4069-92AB-A0BFC185FD40}" type="slidenum">
              <a:rPr lang="en-ZA" smtClean="0"/>
              <a:t>‹#›</a:t>
            </a:fld>
            <a:endParaRPr lang="en-ZA"/>
          </a:p>
        </p:txBody>
      </p:sp>
    </p:spTree>
    <p:extLst>
      <p:ext uri="{BB962C8B-B14F-4D97-AF65-F5344CB8AC3E}">
        <p14:creationId xmlns:p14="http://schemas.microsoft.com/office/powerpoint/2010/main" val="11799968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4783C-8005-4991-93EE-4CA2AC8A45E0}"/>
              </a:ext>
            </a:extLst>
          </p:cNvPr>
          <p:cNvSpPr>
            <a:spLocks noGrp="1"/>
          </p:cNvSpPr>
          <p:nvPr>
            <p:ph type="ctrTitle"/>
          </p:nvPr>
        </p:nvSpPr>
        <p:spPr/>
        <p:txBody>
          <a:bodyPr>
            <a:normAutofit/>
          </a:bodyPr>
          <a:lstStyle/>
          <a:p>
            <a:r>
              <a:rPr lang="en-ZA" dirty="0"/>
              <a:t>Proposal for the Ticketing development project</a:t>
            </a:r>
          </a:p>
        </p:txBody>
      </p:sp>
      <p:sp>
        <p:nvSpPr>
          <p:cNvPr id="3" name="Subtitle 2">
            <a:extLst>
              <a:ext uri="{FF2B5EF4-FFF2-40B4-BE49-F238E27FC236}">
                <a16:creationId xmlns:a16="http://schemas.microsoft.com/office/drawing/2014/main" xmlns="" id="{20D6CE52-852F-46AE-9366-468E1E5FFFD9}"/>
              </a:ext>
            </a:extLst>
          </p:cNvPr>
          <p:cNvSpPr>
            <a:spLocks noGrp="1"/>
          </p:cNvSpPr>
          <p:nvPr>
            <p:ph type="subTitle" idx="1"/>
          </p:nvPr>
        </p:nvSpPr>
        <p:spPr/>
        <p:txBody>
          <a:bodyPr/>
          <a:lstStyle/>
          <a:p>
            <a:r>
              <a:rPr lang="en-ZA" dirty="0" smtClean="0"/>
              <a:t>Take </a:t>
            </a:r>
            <a:r>
              <a:rPr lang="en-ZA" dirty="0"/>
              <a:t>One Movie Theatre</a:t>
            </a:r>
          </a:p>
          <a:p>
            <a:r>
              <a:rPr lang="en-ZA" dirty="0"/>
              <a:t> </a:t>
            </a:r>
          </a:p>
        </p:txBody>
      </p:sp>
    </p:spTree>
    <p:extLst>
      <p:ext uri="{BB962C8B-B14F-4D97-AF65-F5344CB8AC3E}">
        <p14:creationId xmlns:p14="http://schemas.microsoft.com/office/powerpoint/2010/main" val="1936099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D276A5-93E0-4BF5-8076-A76DD56D81AD}"/>
              </a:ext>
            </a:extLst>
          </p:cNvPr>
          <p:cNvSpPr>
            <a:spLocks noGrp="1"/>
          </p:cNvSpPr>
          <p:nvPr>
            <p:ph type="title"/>
          </p:nvPr>
        </p:nvSpPr>
        <p:spPr/>
        <p:txBody>
          <a:bodyPr/>
          <a:lstStyle/>
          <a:p>
            <a:r>
              <a:rPr lang="en-ZA" dirty="0"/>
              <a:t>5.Goals of project Continued</a:t>
            </a:r>
          </a:p>
        </p:txBody>
      </p:sp>
      <p:sp>
        <p:nvSpPr>
          <p:cNvPr id="3" name="Content Placeholder 2">
            <a:extLst>
              <a:ext uri="{FF2B5EF4-FFF2-40B4-BE49-F238E27FC236}">
                <a16:creationId xmlns:a16="http://schemas.microsoft.com/office/drawing/2014/main" xmlns="" id="{C3213CCD-105E-4A99-9C36-18EAD67E93FD}"/>
              </a:ext>
            </a:extLst>
          </p:cNvPr>
          <p:cNvSpPr>
            <a:spLocks noGrp="1"/>
          </p:cNvSpPr>
          <p:nvPr>
            <p:ph idx="1"/>
          </p:nvPr>
        </p:nvSpPr>
        <p:spPr/>
        <p:txBody>
          <a:bodyPr/>
          <a:lstStyle/>
          <a:p>
            <a:pPr lvl="0"/>
            <a:r>
              <a:rPr lang="en-ZA" dirty="0"/>
              <a:t>The system must improve the business processes by:</a:t>
            </a:r>
          </a:p>
          <a:p>
            <a:pPr lvl="1"/>
            <a:r>
              <a:rPr lang="en-ZA" dirty="0"/>
              <a:t>Automating ticket sales. The ticket sales must be done over the internet.</a:t>
            </a:r>
          </a:p>
          <a:p>
            <a:pPr lvl="1"/>
            <a:r>
              <a:rPr lang="en-ZA" dirty="0"/>
              <a:t>Reserving seats that are already booked to ensure that no double bookings occur.</a:t>
            </a:r>
          </a:p>
          <a:p>
            <a:pPr lvl="0"/>
            <a:r>
              <a:rPr lang="en-ZA" dirty="0"/>
              <a:t>The system must improve the business communication by:</a:t>
            </a:r>
          </a:p>
          <a:p>
            <a:pPr lvl="1"/>
            <a:r>
              <a:rPr lang="en-ZA" dirty="0"/>
              <a:t>Providing a graphical user interface that supports a common language to accommodate most clients.</a:t>
            </a:r>
          </a:p>
          <a:p>
            <a:pPr lvl="1"/>
            <a:r>
              <a:rPr lang="en-ZA" dirty="0"/>
              <a:t>Notifying the client when their seat/s have been successfully booked by sending their ticket code via e-mail. </a:t>
            </a:r>
          </a:p>
          <a:p>
            <a:endParaRPr lang="en-ZA" dirty="0"/>
          </a:p>
        </p:txBody>
      </p:sp>
    </p:spTree>
    <p:extLst>
      <p:ext uri="{BB962C8B-B14F-4D97-AF65-F5344CB8AC3E}">
        <p14:creationId xmlns:p14="http://schemas.microsoft.com/office/powerpoint/2010/main" val="8545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8C37B-484A-4931-B720-BAE06723B9BA}"/>
              </a:ext>
            </a:extLst>
          </p:cNvPr>
          <p:cNvSpPr>
            <a:spLocks noGrp="1"/>
          </p:cNvSpPr>
          <p:nvPr>
            <p:ph type="title"/>
          </p:nvPr>
        </p:nvSpPr>
        <p:spPr/>
        <p:txBody>
          <a:bodyPr/>
          <a:lstStyle/>
          <a:p>
            <a:r>
              <a:rPr lang="en-ZA" dirty="0"/>
              <a:t>6. Opportunities to improve </a:t>
            </a:r>
          </a:p>
        </p:txBody>
      </p:sp>
      <p:sp>
        <p:nvSpPr>
          <p:cNvPr id="3" name="Content Placeholder 2">
            <a:extLst>
              <a:ext uri="{FF2B5EF4-FFF2-40B4-BE49-F238E27FC236}">
                <a16:creationId xmlns:a16="http://schemas.microsoft.com/office/drawing/2014/main" xmlns="" id="{B94806E6-EC76-4099-9B24-6DCC53851189}"/>
              </a:ext>
            </a:extLst>
          </p:cNvPr>
          <p:cNvSpPr>
            <a:spLocks noGrp="1"/>
          </p:cNvSpPr>
          <p:nvPr>
            <p:ph idx="1"/>
          </p:nvPr>
        </p:nvSpPr>
        <p:spPr/>
        <p:txBody>
          <a:bodyPr>
            <a:normAutofit/>
          </a:bodyPr>
          <a:lstStyle/>
          <a:p>
            <a:r>
              <a:rPr lang="en-ZA" dirty="0"/>
              <a:t>The following opportunities to improve were identified:</a:t>
            </a:r>
          </a:p>
          <a:p>
            <a:pPr lvl="1"/>
            <a:r>
              <a:rPr lang="en-ZA" dirty="0" smtClean="0"/>
              <a:t>Additional WhatsApp </a:t>
            </a:r>
            <a:r>
              <a:rPr lang="en-ZA" dirty="0"/>
              <a:t>system to confirm the </a:t>
            </a:r>
            <a:r>
              <a:rPr lang="en-ZA" dirty="0" smtClean="0"/>
              <a:t>booking and send the e-ticket to. WhatsApp </a:t>
            </a:r>
            <a:r>
              <a:rPr lang="en-ZA" dirty="0"/>
              <a:t>is more accessible to more users in today’s day and age.</a:t>
            </a:r>
          </a:p>
          <a:p>
            <a:pPr lvl="1"/>
            <a:r>
              <a:rPr lang="en-ZA" dirty="0"/>
              <a:t>Multiple language interface to accommodate more clients. This must ask the user of their preferred language</a:t>
            </a:r>
            <a:r>
              <a:rPr lang="en-ZA" dirty="0" smtClean="0"/>
              <a:t>.  </a:t>
            </a:r>
            <a:r>
              <a:rPr lang="en-ZA" dirty="0"/>
              <a:t>The system will continue in the selected language.</a:t>
            </a:r>
          </a:p>
          <a:p>
            <a:pPr lvl="1"/>
            <a:r>
              <a:rPr lang="en-ZA" dirty="0"/>
              <a:t>If the theatre has the opportunity to expand, theatres must be maintained. </a:t>
            </a:r>
            <a:r>
              <a:rPr lang="en-ZA" dirty="0" smtClean="0"/>
              <a:t> The </a:t>
            </a:r>
            <a:r>
              <a:rPr lang="en-ZA" dirty="0"/>
              <a:t>possibility for the new theatre to expand must be taken into consideration for the future.</a:t>
            </a:r>
          </a:p>
          <a:p>
            <a:pPr lvl="1"/>
            <a:r>
              <a:rPr lang="en-ZA" dirty="0"/>
              <a:t>QR code scanners can be implemented to ease the checking of tickets at the movie theatre. </a:t>
            </a:r>
            <a:r>
              <a:rPr lang="en-ZA" dirty="0" smtClean="0"/>
              <a:t> This </a:t>
            </a:r>
            <a:r>
              <a:rPr lang="en-ZA" dirty="0"/>
              <a:t>will show the movie the client will watch and which seats are booked. </a:t>
            </a:r>
          </a:p>
          <a:p>
            <a:endParaRPr lang="en-ZA" dirty="0"/>
          </a:p>
        </p:txBody>
      </p:sp>
    </p:spTree>
    <p:extLst>
      <p:ext uri="{BB962C8B-B14F-4D97-AF65-F5344CB8AC3E}">
        <p14:creationId xmlns:p14="http://schemas.microsoft.com/office/powerpoint/2010/main" val="1341995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483C5B-BE79-4C96-8253-A9AF2B7CCD27}"/>
              </a:ext>
            </a:extLst>
          </p:cNvPr>
          <p:cNvSpPr>
            <a:spLocks noGrp="1"/>
          </p:cNvSpPr>
          <p:nvPr>
            <p:ph type="title"/>
          </p:nvPr>
        </p:nvSpPr>
        <p:spPr>
          <a:xfrm>
            <a:off x="2231136" y="328588"/>
            <a:ext cx="7729728" cy="1188720"/>
          </a:xfrm>
        </p:spPr>
        <p:txBody>
          <a:bodyPr/>
          <a:lstStyle/>
          <a:p>
            <a:r>
              <a:rPr lang="en-ZA" dirty="0"/>
              <a:t>7. Schedule </a:t>
            </a:r>
          </a:p>
        </p:txBody>
      </p:sp>
      <p:graphicFrame>
        <p:nvGraphicFramePr>
          <p:cNvPr id="4" name="Content Placeholder 3">
            <a:extLst>
              <a:ext uri="{FF2B5EF4-FFF2-40B4-BE49-F238E27FC236}">
                <a16:creationId xmlns:a16="http://schemas.microsoft.com/office/drawing/2014/main" xmlns="" id="{6478AA69-8886-47E0-8892-74524D5A43B1}"/>
              </a:ext>
            </a:extLst>
          </p:cNvPr>
          <p:cNvGraphicFramePr>
            <a:graphicFrameLocks noGrp="1"/>
          </p:cNvGraphicFramePr>
          <p:nvPr>
            <p:ph idx="1"/>
            <p:extLst>
              <p:ext uri="{D42A27DB-BD31-4B8C-83A1-F6EECF244321}">
                <p14:modId xmlns:p14="http://schemas.microsoft.com/office/powerpoint/2010/main" val="1453202674"/>
              </p:ext>
            </p:extLst>
          </p:nvPr>
        </p:nvGraphicFramePr>
        <p:xfrm>
          <a:off x="838200" y="1690688"/>
          <a:ext cx="10683240" cy="4653730"/>
        </p:xfrm>
        <a:graphic>
          <a:graphicData uri="http://schemas.openxmlformats.org/drawingml/2006/table">
            <a:tbl>
              <a:tblPr firstRow="1" firstCol="1" bandRow="1"/>
              <a:tblGrid>
                <a:gridCol w="2067353">
                  <a:extLst>
                    <a:ext uri="{9D8B030D-6E8A-4147-A177-3AD203B41FA5}">
                      <a16:colId xmlns:a16="http://schemas.microsoft.com/office/drawing/2014/main" xmlns="" val="577156623"/>
                    </a:ext>
                  </a:extLst>
                </a:gridCol>
                <a:gridCol w="6459560">
                  <a:extLst>
                    <a:ext uri="{9D8B030D-6E8A-4147-A177-3AD203B41FA5}">
                      <a16:colId xmlns:a16="http://schemas.microsoft.com/office/drawing/2014/main" xmlns="" val="2836251614"/>
                    </a:ext>
                  </a:extLst>
                </a:gridCol>
                <a:gridCol w="2156327">
                  <a:extLst>
                    <a:ext uri="{9D8B030D-6E8A-4147-A177-3AD203B41FA5}">
                      <a16:colId xmlns:a16="http://schemas.microsoft.com/office/drawing/2014/main" xmlns="" val="1574645357"/>
                    </a:ext>
                  </a:extLst>
                </a:gridCol>
              </a:tblGrid>
              <a:tr h="216201">
                <a:tc>
                  <a:txBody>
                    <a:bodyPr/>
                    <a:lstStyle/>
                    <a:p>
                      <a:pPr algn="l">
                        <a:lnSpc>
                          <a:spcPct val="107000"/>
                        </a:lnSpc>
                        <a:spcAft>
                          <a:spcPts val="800"/>
                        </a:spcAft>
                      </a:pPr>
                      <a:r>
                        <a:rPr lang="en-GB" sz="1050" b="1" dirty="0">
                          <a:effectLst/>
                          <a:latin typeface="+mn-lt"/>
                          <a:ea typeface="Arial" panose="020B0604020202020204" pitchFamily="34" charset="0"/>
                          <a:cs typeface="Times New Roman" panose="02020603050405020304" pitchFamily="18" charset="0"/>
                        </a:rPr>
                        <a:t>Project Steps</a:t>
                      </a:r>
                      <a:endParaRPr lang="en-ZA" sz="1050" dirty="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50" b="1">
                          <a:solidFill>
                            <a:srgbClr val="000000"/>
                          </a:solidFill>
                          <a:effectLst/>
                          <a:latin typeface="+mn-lt"/>
                          <a:ea typeface="Arial" panose="020B0604020202020204" pitchFamily="34" charset="0"/>
                          <a:cs typeface="Times New Roman" panose="02020603050405020304" pitchFamily="18" charset="0"/>
                        </a:rPr>
                        <a:t>Steps Implemented</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algn="l">
                        <a:lnSpc>
                          <a:spcPct val="150000"/>
                        </a:lnSpc>
                        <a:spcAft>
                          <a:spcPts val="0"/>
                        </a:spcAft>
                      </a:pPr>
                      <a:r>
                        <a:rPr lang="en-GB" sz="1100" b="1">
                          <a:effectLst/>
                          <a:latin typeface="Arial"/>
                          <a:ea typeface="Arial"/>
                          <a:cs typeface="Times New Roman"/>
                        </a:rPr>
                        <a:t>Proposed date</a:t>
                      </a:r>
                      <a:endParaRPr lang="en-GB" sz="1100">
                        <a:effectLst/>
                        <a:latin typeface="Arial"/>
                        <a:ea typeface="Arial"/>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xmlns="" val="2630199878"/>
                  </a:ext>
                </a:extLst>
              </a:tr>
              <a:tr h="324078">
                <a:tc>
                  <a:txBody>
                    <a:bodyPr/>
                    <a:lstStyle/>
                    <a:p>
                      <a:pPr algn="l">
                        <a:lnSpc>
                          <a:spcPct val="107000"/>
                        </a:lnSpc>
                        <a:spcAft>
                          <a:spcPts val="800"/>
                        </a:spcAft>
                      </a:pPr>
                      <a:r>
                        <a:rPr lang="en-GB" sz="1050" b="1">
                          <a:solidFill>
                            <a:srgbClr val="000000"/>
                          </a:solidFill>
                          <a:effectLst/>
                          <a:latin typeface="+mn-lt"/>
                          <a:ea typeface="Arial" panose="020B0604020202020204" pitchFamily="34" charset="0"/>
                          <a:cs typeface="Times New Roman" panose="02020603050405020304" pitchFamily="18" charset="0"/>
                        </a:rPr>
                        <a:t>Scope definition</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50">
                          <a:solidFill>
                            <a:srgbClr val="000000"/>
                          </a:solidFill>
                          <a:effectLst/>
                          <a:latin typeface="+mn-lt"/>
                          <a:ea typeface="Arial" panose="020B0604020202020204" pitchFamily="34" charset="0"/>
                          <a:cs typeface="Times New Roman" panose="02020603050405020304" pitchFamily="18" charset="0"/>
                        </a:rPr>
                        <a:t>Scope definition documented in the project proposal. </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50000"/>
                        </a:lnSpc>
                        <a:spcAft>
                          <a:spcPts val="0"/>
                        </a:spcAft>
                      </a:pPr>
                      <a:r>
                        <a:rPr lang="en-GB" sz="1100">
                          <a:effectLst/>
                          <a:latin typeface="Arial"/>
                          <a:ea typeface="Arial"/>
                          <a:cs typeface="Times New Roman"/>
                        </a:rPr>
                        <a:t>24-02-2020</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xmlns="" val="2146653066"/>
                  </a:ext>
                </a:extLst>
              </a:tr>
              <a:tr h="487936">
                <a:tc>
                  <a:txBody>
                    <a:bodyPr/>
                    <a:lstStyle/>
                    <a:p>
                      <a:pPr algn="l">
                        <a:lnSpc>
                          <a:spcPct val="107000"/>
                        </a:lnSpc>
                        <a:spcAft>
                          <a:spcPts val="800"/>
                        </a:spcAft>
                      </a:pPr>
                      <a:r>
                        <a:rPr lang="en-GB" sz="1050" b="1">
                          <a:solidFill>
                            <a:srgbClr val="000000"/>
                          </a:solidFill>
                          <a:effectLst/>
                          <a:latin typeface="+mn-lt"/>
                          <a:ea typeface="Arial" panose="020B0604020202020204" pitchFamily="34" charset="0"/>
                          <a:cs typeface="Times New Roman" panose="02020603050405020304" pitchFamily="18" charset="0"/>
                        </a:rPr>
                        <a:t>Problem analysis</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50">
                          <a:solidFill>
                            <a:srgbClr val="000000"/>
                          </a:solidFill>
                          <a:effectLst/>
                          <a:latin typeface="+mn-lt"/>
                          <a:ea typeface="Arial" panose="020B0604020202020204" pitchFamily="34" charset="0"/>
                          <a:cs typeface="Times New Roman" panose="02020603050405020304" pitchFamily="18" charset="0"/>
                        </a:rPr>
                        <a:t>The project proposal with the existing problems, proposed solutions to the problems, business opportunities, schedule of events and the economic justification. </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a:lnSpc>
                          <a:spcPct val="150000"/>
                        </a:lnSpc>
                        <a:spcAft>
                          <a:spcPts val="0"/>
                        </a:spcAft>
                      </a:pPr>
                      <a:r>
                        <a:rPr lang="en-GB" sz="1100">
                          <a:effectLst/>
                          <a:latin typeface="Arial"/>
                          <a:ea typeface="Arial"/>
                          <a:cs typeface="Times New Roman"/>
                        </a:rPr>
                        <a:t>24-02-2020</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xmlns="" val="3194890412"/>
                  </a:ext>
                </a:extLst>
              </a:tr>
              <a:tr h="324078">
                <a:tc>
                  <a:txBody>
                    <a:bodyPr/>
                    <a:lstStyle/>
                    <a:p>
                      <a:pPr algn="l">
                        <a:lnSpc>
                          <a:spcPct val="107000"/>
                        </a:lnSpc>
                        <a:spcAft>
                          <a:spcPts val="800"/>
                        </a:spcAft>
                      </a:pPr>
                      <a:r>
                        <a:rPr lang="en-GB" sz="1050" b="1">
                          <a:solidFill>
                            <a:srgbClr val="000000"/>
                          </a:solidFill>
                          <a:effectLst/>
                          <a:latin typeface="+mn-lt"/>
                          <a:ea typeface="Arial" panose="020B0604020202020204" pitchFamily="34" charset="0"/>
                          <a:cs typeface="Times New Roman" panose="02020603050405020304" pitchFamily="18" charset="0"/>
                        </a:rPr>
                        <a:t>Requirements analysis</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50">
                          <a:solidFill>
                            <a:srgbClr val="000000"/>
                          </a:solidFill>
                          <a:effectLst/>
                          <a:latin typeface="+mn-lt"/>
                          <a:ea typeface="Arial" panose="020B0604020202020204" pitchFamily="34" charset="0"/>
                          <a:cs typeface="Times New Roman" panose="02020603050405020304" pitchFamily="18" charset="0"/>
                        </a:rPr>
                        <a:t>Business requirement statements</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50000"/>
                        </a:lnSpc>
                        <a:spcAft>
                          <a:spcPts val="0"/>
                        </a:spcAft>
                      </a:pPr>
                      <a:r>
                        <a:rPr lang="en-ZA" sz="1100">
                          <a:effectLst/>
                          <a:latin typeface="Arial"/>
                          <a:ea typeface="Arial"/>
                          <a:cs typeface="Times New Roman"/>
                        </a:rPr>
                        <a:t>20-03-2020</a:t>
                      </a:r>
                      <a:endParaRPr lang="en-GB" sz="1100">
                        <a:effectLst/>
                        <a:latin typeface="Arial"/>
                        <a:ea typeface="Arial"/>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xmlns="" val="1231726446"/>
                  </a:ext>
                </a:extLst>
              </a:tr>
              <a:tr h="160220">
                <a:tc>
                  <a:txBody>
                    <a:bodyPr/>
                    <a:lstStyle/>
                    <a:p>
                      <a:pPr algn="l">
                        <a:lnSpc>
                          <a:spcPct val="107000"/>
                        </a:lnSpc>
                        <a:spcAft>
                          <a:spcPts val="800"/>
                        </a:spcAft>
                      </a:pPr>
                      <a:r>
                        <a:rPr lang="en-GB" sz="1050" b="1">
                          <a:solidFill>
                            <a:srgbClr val="000000"/>
                          </a:solidFill>
                          <a:effectLst/>
                          <a:latin typeface="+mn-lt"/>
                          <a:ea typeface="Arial" panose="020B0604020202020204" pitchFamily="34" charset="0"/>
                          <a:cs typeface="Times New Roman" panose="02020603050405020304" pitchFamily="18" charset="0"/>
                        </a:rPr>
                        <a:t>Logical design</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50">
                          <a:solidFill>
                            <a:srgbClr val="000000"/>
                          </a:solidFill>
                          <a:effectLst/>
                          <a:latin typeface="+mn-lt"/>
                          <a:ea typeface="Arial" panose="020B0604020202020204" pitchFamily="34" charset="0"/>
                          <a:cs typeface="Times New Roman" panose="02020603050405020304" pitchFamily="18" charset="0"/>
                        </a:rPr>
                        <a:t>Specifications and the logical system modules</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a:lnSpc>
                          <a:spcPct val="150000"/>
                        </a:lnSpc>
                        <a:spcAft>
                          <a:spcPts val="0"/>
                        </a:spcAft>
                      </a:pPr>
                      <a:r>
                        <a:rPr lang="en-ZA" sz="1100">
                          <a:effectLst/>
                          <a:latin typeface="Arial"/>
                          <a:ea typeface="Arial"/>
                          <a:cs typeface="Times New Roman"/>
                        </a:rPr>
                        <a:t>04-05-2020</a:t>
                      </a:r>
                      <a:endParaRPr lang="en-GB" sz="1100">
                        <a:effectLst/>
                        <a:latin typeface="Arial"/>
                        <a:ea typeface="Arial"/>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xmlns="" val="3694365686"/>
                  </a:ext>
                </a:extLst>
              </a:tr>
              <a:tr h="815652">
                <a:tc>
                  <a:txBody>
                    <a:bodyPr/>
                    <a:lstStyle/>
                    <a:p>
                      <a:pPr algn="l">
                        <a:lnSpc>
                          <a:spcPct val="107000"/>
                        </a:lnSpc>
                        <a:spcAft>
                          <a:spcPts val="800"/>
                        </a:spcAft>
                      </a:pPr>
                      <a:r>
                        <a:rPr lang="en-GB" sz="1050" b="1">
                          <a:solidFill>
                            <a:srgbClr val="000000"/>
                          </a:solidFill>
                          <a:effectLst/>
                          <a:latin typeface="+mn-lt"/>
                          <a:ea typeface="Arial" panose="020B0604020202020204" pitchFamily="34" charset="0"/>
                          <a:cs typeface="Times New Roman" panose="02020603050405020304" pitchFamily="18" charset="0"/>
                        </a:rPr>
                        <a:t>Decision analysis</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50" dirty="0">
                          <a:solidFill>
                            <a:srgbClr val="000000"/>
                          </a:solidFill>
                          <a:effectLst/>
                          <a:latin typeface="+mn-lt"/>
                          <a:ea typeface="Arial" panose="020B0604020202020204" pitchFamily="34" charset="0"/>
                          <a:cs typeface="Times New Roman" panose="02020603050405020304" pitchFamily="18" charset="0"/>
                        </a:rPr>
                        <a:t>Document with evaluation for each candidate solution in terms of technical-, operational-, economic-, schedule- and risk- feasibility</a:t>
                      </a:r>
                      <a:endParaRPr lang="en-ZA" sz="1050" dirty="0">
                        <a:effectLst/>
                        <a:latin typeface="+mn-lt"/>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50" dirty="0">
                          <a:solidFill>
                            <a:srgbClr val="000000"/>
                          </a:solidFill>
                          <a:effectLst/>
                          <a:latin typeface="+mn-lt"/>
                          <a:ea typeface="Arial" panose="020B0604020202020204" pitchFamily="34" charset="0"/>
                          <a:cs typeface="Times New Roman" panose="02020603050405020304" pitchFamily="18" charset="0"/>
                        </a:rPr>
                        <a:t>Choose best candidate solution and decide whether project must be completed</a:t>
                      </a:r>
                      <a:endParaRPr lang="en-ZA" sz="1050" dirty="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50000"/>
                        </a:lnSpc>
                        <a:spcAft>
                          <a:spcPts val="0"/>
                        </a:spcAft>
                      </a:pPr>
                      <a:r>
                        <a:rPr lang="en-ZA" sz="1100">
                          <a:effectLst/>
                          <a:latin typeface="Arial"/>
                          <a:ea typeface="Arial"/>
                          <a:cs typeface="Times New Roman"/>
                        </a:rPr>
                        <a:t>04-05-2020</a:t>
                      </a:r>
                      <a:endParaRPr lang="en-GB" sz="1100">
                        <a:effectLst/>
                        <a:latin typeface="Arial"/>
                        <a:ea typeface="Arial"/>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xmlns="" val="3883941746"/>
                  </a:ext>
                </a:extLst>
              </a:tr>
              <a:tr h="698924">
                <a:tc>
                  <a:txBody>
                    <a:bodyPr/>
                    <a:lstStyle/>
                    <a:p>
                      <a:pPr algn="l">
                        <a:lnSpc>
                          <a:spcPct val="107000"/>
                        </a:lnSpc>
                        <a:spcAft>
                          <a:spcPts val="800"/>
                        </a:spcAft>
                      </a:pPr>
                      <a:r>
                        <a:rPr lang="en-GB" sz="1050" b="1">
                          <a:solidFill>
                            <a:srgbClr val="000000"/>
                          </a:solidFill>
                          <a:effectLst/>
                          <a:latin typeface="+mn-lt"/>
                          <a:ea typeface="Arial" panose="020B0604020202020204" pitchFamily="34" charset="0"/>
                          <a:cs typeface="Times New Roman" panose="02020603050405020304" pitchFamily="18" charset="0"/>
                        </a:rPr>
                        <a:t>Physical design &amp; integration</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Physical design models</a:t>
                      </a:r>
                      <a:endParaRPr lang="en-ZA" sz="1050">
                        <a:effectLst/>
                        <a:latin typeface="+mn-lt"/>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Detail specifications</a:t>
                      </a:r>
                      <a:endParaRPr lang="en-ZA" sz="1050">
                        <a:effectLst/>
                        <a:latin typeface="+mn-lt"/>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Prototypes</a:t>
                      </a:r>
                      <a:endParaRPr lang="en-ZA" sz="1050">
                        <a:effectLst/>
                        <a:latin typeface="+mn-lt"/>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Redesigned business processes</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a:lnSpc>
                          <a:spcPct val="150000"/>
                        </a:lnSpc>
                        <a:spcAft>
                          <a:spcPts val="0"/>
                        </a:spcAft>
                      </a:pPr>
                      <a:r>
                        <a:rPr lang="en-ZA" sz="1100" dirty="0">
                          <a:effectLst/>
                          <a:latin typeface="Arial"/>
                          <a:ea typeface="Arial"/>
                          <a:cs typeface="Times New Roman"/>
                        </a:rPr>
                        <a:t>07-08-2020</a:t>
                      </a:r>
                      <a:endParaRPr lang="en-GB" sz="1100" dirty="0">
                        <a:effectLst/>
                        <a:latin typeface="Arial"/>
                        <a:ea typeface="Arial"/>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xmlns="" val="1845913821"/>
                  </a:ext>
                </a:extLst>
              </a:tr>
              <a:tr h="777995">
                <a:tc>
                  <a:txBody>
                    <a:bodyPr/>
                    <a:lstStyle/>
                    <a:p>
                      <a:pPr algn="l">
                        <a:lnSpc>
                          <a:spcPct val="107000"/>
                        </a:lnSpc>
                        <a:spcAft>
                          <a:spcPts val="800"/>
                        </a:spcAft>
                      </a:pPr>
                      <a:r>
                        <a:rPr lang="en-GB" sz="1050" b="1">
                          <a:solidFill>
                            <a:srgbClr val="000000"/>
                          </a:solidFill>
                          <a:effectLst/>
                          <a:latin typeface="+mn-lt"/>
                          <a:ea typeface="Arial" panose="020B0604020202020204" pitchFamily="34" charset="0"/>
                          <a:cs typeface="Times New Roman" panose="02020603050405020304" pitchFamily="18" charset="0"/>
                        </a:rPr>
                        <a:t>Construction &amp; testing</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Database</a:t>
                      </a:r>
                      <a:endParaRPr lang="en-ZA" sz="1050">
                        <a:effectLst/>
                        <a:latin typeface="+mn-lt"/>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Custom-built software</a:t>
                      </a:r>
                      <a:endParaRPr lang="en-ZA" sz="1050">
                        <a:effectLst/>
                        <a:latin typeface="+mn-lt"/>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User Interfaces (Windows or Web)</a:t>
                      </a:r>
                      <a:endParaRPr lang="en-ZA" sz="1050">
                        <a:effectLst/>
                        <a:latin typeface="+mn-lt"/>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Test plan</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50000"/>
                        </a:lnSpc>
                        <a:spcAft>
                          <a:spcPts val="0"/>
                        </a:spcAft>
                      </a:pPr>
                      <a:r>
                        <a:rPr lang="en-ZA" sz="1100">
                          <a:effectLst/>
                          <a:latin typeface="Arial"/>
                          <a:ea typeface="Arial"/>
                          <a:cs typeface="Times New Roman"/>
                        </a:rPr>
                        <a:t>04-09-2020</a:t>
                      </a:r>
                      <a:endParaRPr lang="en-GB" sz="1100">
                        <a:effectLst/>
                        <a:latin typeface="Arial"/>
                        <a:ea typeface="Arial"/>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xmlns="" val="2861595659"/>
                  </a:ext>
                </a:extLst>
              </a:tr>
              <a:tr h="722147">
                <a:tc>
                  <a:txBody>
                    <a:bodyPr/>
                    <a:lstStyle/>
                    <a:p>
                      <a:pPr algn="l">
                        <a:lnSpc>
                          <a:spcPct val="107000"/>
                        </a:lnSpc>
                        <a:spcAft>
                          <a:spcPts val="800"/>
                        </a:spcAft>
                      </a:pPr>
                      <a:r>
                        <a:rPr lang="en-GB" sz="1050" b="1">
                          <a:solidFill>
                            <a:srgbClr val="000000"/>
                          </a:solidFill>
                          <a:effectLst/>
                          <a:latin typeface="+mn-lt"/>
                          <a:ea typeface="Arial" panose="020B0604020202020204" pitchFamily="34" charset="0"/>
                          <a:cs typeface="Times New Roman" panose="02020603050405020304" pitchFamily="18" charset="0"/>
                        </a:rPr>
                        <a:t>Installation</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An operational system</a:t>
                      </a:r>
                      <a:endParaRPr lang="en-ZA" sz="1050">
                        <a:effectLst/>
                        <a:latin typeface="+mn-lt"/>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Operation manual</a:t>
                      </a:r>
                      <a:endParaRPr lang="en-ZA" sz="1050">
                        <a:effectLst/>
                        <a:latin typeface="+mn-lt"/>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Documented quality review</a:t>
                      </a:r>
                      <a:endParaRPr lang="en-ZA" sz="1050">
                        <a:effectLst/>
                        <a:latin typeface="+mn-lt"/>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50">
                          <a:solidFill>
                            <a:srgbClr val="000000"/>
                          </a:solidFill>
                          <a:effectLst/>
                          <a:latin typeface="+mn-lt"/>
                          <a:ea typeface="Arial" panose="020B0604020202020204" pitchFamily="34" charset="0"/>
                          <a:cs typeface="Times New Roman" panose="02020603050405020304" pitchFamily="18" charset="0"/>
                        </a:rPr>
                        <a:t>Updated logical and physical system models</a:t>
                      </a:r>
                      <a:endParaRPr lang="en-ZA" sz="1050">
                        <a:effectLst/>
                        <a:latin typeface="+mn-lt"/>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FF7"/>
                    </a:solidFill>
                  </a:tcPr>
                </a:tc>
                <a:tc>
                  <a:txBody>
                    <a:bodyPr/>
                    <a:lstStyle/>
                    <a:p>
                      <a:pPr algn="l">
                        <a:lnSpc>
                          <a:spcPct val="150000"/>
                        </a:lnSpc>
                        <a:spcAft>
                          <a:spcPts val="0"/>
                        </a:spcAft>
                      </a:pPr>
                      <a:r>
                        <a:rPr lang="en-ZA" sz="1100" dirty="0">
                          <a:effectLst/>
                          <a:latin typeface="Arial"/>
                          <a:ea typeface="Arial"/>
                          <a:cs typeface="Times New Roman"/>
                        </a:rPr>
                        <a:t>02-10-2020</a:t>
                      </a:r>
                      <a:endParaRPr lang="en-GB" sz="1100" dirty="0">
                        <a:effectLst/>
                        <a:latin typeface="Arial"/>
                        <a:ea typeface="Arial"/>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FF7"/>
                    </a:solidFill>
                  </a:tcPr>
                </a:tc>
                <a:extLst>
                  <a:ext uri="{0D108BD9-81ED-4DB2-BD59-A6C34878D82A}">
                    <a16:rowId xmlns:a16="http://schemas.microsoft.com/office/drawing/2014/main" xmlns="" val="3358859721"/>
                  </a:ext>
                </a:extLst>
              </a:tr>
            </a:tbl>
          </a:graphicData>
        </a:graphic>
      </p:graphicFrame>
    </p:spTree>
    <p:extLst>
      <p:ext uri="{BB962C8B-B14F-4D97-AF65-F5344CB8AC3E}">
        <p14:creationId xmlns:p14="http://schemas.microsoft.com/office/powerpoint/2010/main" val="1717920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0E2F2-B566-494F-901B-6C4158825405}"/>
              </a:ext>
            </a:extLst>
          </p:cNvPr>
          <p:cNvSpPr>
            <a:spLocks noGrp="1"/>
          </p:cNvSpPr>
          <p:nvPr>
            <p:ph type="title"/>
          </p:nvPr>
        </p:nvSpPr>
        <p:spPr/>
        <p:txBody>
          <a:bodyPr/>
          <a:lstStyle/>
          <a:p>
            <a:r>
              <a:rPr lang="en-ZA" dirty="0"/>
              <a:t>8. Budget </a:t>
            </a:r>
          </a:p>
        </p:txBody>
      </p:sp>
      <p:sp>
        <p:nvSpPr>
          <p:cNvPr id="3" name="Content Placeholder 2">
            <a:extLst>
              <a:ext uri="{FF2B5EF4-FFF2-40B4-BE49-F238E27FC236}">
                <a16:creationId xmlns:a16="http://schemas.microsoft.com/office/drawing/2014/main" xmlns="" id="{0866284E-D21F-4B66-9988-36D41ACAFCA4}"/>
              </a:ext>
            </a:extLst>
          </p:cNvPr>
          <p:cNvSpPr>
            <a:spLocks noGrp="1"/>
          </p:cNvSpPr>
          <p:nvPr>
            <p:ph idx="1"/>
          </p:nvPr>
        </p:nvSpPr>
        <p:spPr/>
        <p:txBody>
          <a:bodyPr>
            <a:normAutofit fontScale="25000" lnSpcReduction="20000"/>
          </a:bodyPr>
          <a:lstStyle/>
          <a:p>
            <a:pPr marL="0" indent="0">
              <a:buNone/>
            </a:pPr>
            <a:r>
              <a:rPr lang="en-ZA" sz="7200" b="1" dirty="0"/>
              <a:t>Man-hour cost:</a:t>
            </a:r>
            <a:endParaRPr lang="en-ZA" sz="7200" dirty="0"/>
          </a:p>
          <a:p>
            <a:pPr marL="0" indent="0">
              <a:buNone/>
            </a:pPr>
            <a:r>
              <a:rPr lang="en-ZA" sz="6400" dirty="0"/>
              <a:t>Cost from Scope definition till Decision analysis</a:t>
            </a:r>
          </a:p>
          <a:p>
            <a:pPr marL="0" indent="0">
              <a:buNone/>
            </a:pPr>
            <a:r>
              <a:rPr lang="en-ZA" sz="6400" dirty="0"/>
              <a:t>= 5 people working 5 hours a week and working for 8 weeks @ R450/h</a:t>
            </a:r>
          </a:p>
          <a:p>
            <a:pPr marL="0" indent="0">
              <a:buNone/>
            </a:pPr>
            <a:r>
              <a:rPr lang="en-ZA" sz="6400" dirty="0"/>
              <a:t>		= 5 x 5 x 8 x 450</a:t>
            </a:r>
          </a:p>
          <a:p>
            <a:pPr marL="0" indent="0">
              <a:buNone/>
            </a:pPr>
            <a:r>
              <a:rPr lang="en-ZA" sz="6400" b="1" dirty="0"/>
              <a:t>		= R 90 000</a:t>
            </a:r>
            <a:endParaRPr lang="en-ZA" sz="6400" dirty="0"/>
          </a:p>
          <a:p>
            <a:pPr marL="0" indent="0">
              <a:buNone/>
            </a:pPr>
            <a:r>
              <a:rPr lang="en-ZA" sz="6400" b="1" dirty="0"/>
              <a:t> </a:t>
            </a:r>
            <a:endParaRPr lang="en-ZA" sz="6400" dirty="0"/>
          </a:p>
          <a:p>
            <a:pPr marL="0" indent="0">
              <a:buNone/>
            </a:pPr>
            <a:r>
              <a:rPr lang="en-ZA" sz="6400" dirty="0"/>
              <a:t>Cost from Physical design and integration	</a:t>
            </a:r>
          </a:p>
          <a:p>
            <a:pPr marL="0" indent="0">
              <a:buNone/>
            </a:pPr>
            <a:r>
              <a:rPr lang="en-ZA" sz="6400" dirty="0"/>
              <a:t>= 5 people working 10 hours a week and working for 8 weeks @ R450/h</a:t>
            </a:r>
          </a:p>
          <a:p>
            <a:pPr marL="0" indent="0">
              <a:buNone/>
            </a:pPr>
            <a:r>
              <a:rPr lang="en-ZA" sz="6400" dirty="0"/>
              <a:t>		= 5 x 10 x 8 x 450</a:t>
            </a:r>
          </a:p>
          <a:p>
            <a:pPr marL="0" indent="0">
              <a:buNone/>
            </a:pPr>
            <a:r>
              <a:rPr lang="en-ZA" sz="6400" b="1" dirty="0"/>
              <a:t>		= R 180 000</a:t>
            </a:r>
            <a:endParaRPr lang="en-ZA" sz="6400" dirty="0"/>
          </a:p>
          <a:p>
            <a:r>
              <a:rPr lang="en-ZA" dirty="0"/>
              <a:t> </a:t>
            </a:r>
          </a:p>
          <a:p>
            <a:endParaRPr lang="en-ZA" dirty="0"/>
          </a:p>
        </p:txBody>
      </p:sp>
    </p:spTree>
    <p:extLst>
      <p:ext uri="{BB962C8B-B14F-4D97-AF65-F5344CB8AC3E}">
        <p14:creationId xmlns:p14="http://schemas.microsoft.com/office/powerpoint/2010/main" val="675003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24E2C2-1D47-4EC9-8567-0015F31A6D7E}"/>
              </a:ext>
            </a:extLst>
          </p:cNvPr>
          <p:cNvSpPr>
            <a:spLocks noGrp="1"/>
          </p:cNvSpPr>
          <p:nvPr>
            <p:ph type="title"/>
          </p:nvPr>
        </p:nvSpPr>
        <p:spPr/>
        <p:txBody>
          <a:bodyPr/>
          <a:lstStyle/>
          <a:p>
            <a:r>
              <a:rPr lang="en-ZA" dirty="0"/>
              <a:t>8. Budget continued </a:t>
            </a:r>
          </a:p>
        </p:txBody>
      </p:sp>
      <p:sp>
        <p:nvSpPr>
          <p:cNvPr id="3" name="Content Placeholder 2">
            <a:extLst>
              <a:ext uri="{FF2B5EF4-FFF2-40B4-BE49-F238E27FC236}">
                <a16:creationId xmlns:a16="http://schemas.microsoft.com/office/drawing/2014/main" xmlns="" id="{22FE9083-E62F-47F1-BC01-69904F805435}"/>
              </a:ext>
            </a:extLst>
          </p:cNvPr>
          <p:cNvSpPr>
            <a:spLocks noGrp="1"/>
          </p:cNvSpPr>
          <p:nvPr>
            <p:ph idx="1"/>
          </p:nvPr>
        </p:nvSpPr>
        <p:spPr/>
        <p:txBody>
          <a:bodyPr>
            <a:normAutofit fontScale="62500" lnSpcReduction="20000"/>
          </a:bodyPr>
          <a:lstStyle/>
          <a:p>
            <a:r>
              <a:rPr lang="en-ZA" b="1" dirty="0"/>
              <a:t>Software cost:</a:t>
            </a:r>
            <a:endParaRPr lang="en-ZA" dirty="0"/>
          </a:p>
          <a:p>
            <a:r>
              <a:rPr lang="en-ZA" dirty="0"/>
              <a:t>None: 	Assumption was made that the hardware currently running at the theatre has Windows installed that is needed for the system to fully function. Currently no other software requirements are needed.</a:t>
            </a:r>
          </a:p>
          <a:p>
            <a:r>
              <a:rPr lang="en-ZA" dirty="0"/>
              <a:t> </a:t>
            </a:r>
          </a:p>
          <a:p>
            <a:r>
              <a:rPr lang="en-ZA" b="1" dirty="0"/>
              <a:t>Recurring cost:</a:t>
            </a:r>
            <a:endParaRPr lang="en-ZA" dirty="0"/>
          </a:p>
          <a:p>
            <a:r>
              <a:rPr lang="en-ZA" dirty="0"/>
              <a:t>Website host: </a:t>
            </a:r>
            <a:r>
              <a:rPr lang="en-ZA" b="1" dirty="0"/>
              <a:t>R 69/month from Domains.co.za for 12 months</a:t>
            </a:r>
            <a:endParaRPr lang="en-ZA" dirty="0"/>
          </a:p>
          <a:p>
            <a:r>
              <a:rPr lang="en-ZA" dirty="0"/>
              <a:t>	5GB bandwidth</a:t>
            </a:r>
          </a:p>
          <a:p>
            <a:r>
              <a:rPr lang="en-ZA" dirty="0"/>
              <a:t>	25 email accounts</a:t>
            </a:r>
          </a:p>
          <a:p>
            <a:r>
              <a:rPr lang="en-ZA" dirty="0"/>
              <a:t>	1 website</a:t>
            </a:r>
          </a:p>
          <a:p>
            <a:r>
              <a:rPr lang="en-ZA" dirty="0"/>
              <a:t>	5 MySQL databases</a:t>
            </a:r>
          </a:p>
          <a:p>
            <a:r>
              <a:rPr lang="en-ZA" dirty="0"/>
              <a:t> </a:t>
            </a:r>
          </a:p>
          <a:p>
            <a:r>
              <a:rPr lang="en-ZA" b="1" dirty="0"/>
              <a:t>Total project cost: R 270 828</a:t>
            </a:r>
            <a:endParaRPr lang="en-ZA" dirty="0"/>
          </a:p>
          <a:p>
            <a:endParaRPr lang="en-ZA" dirty="0"/>
          </a:p>
        </p:txBody>
      </p:sp>
    </p:spTree>
    <p:extLst>
      <p:ext uri="{BB962C8B-B14F-4D97-AF65-F5344CB8AC3E}">
        <p14:creationId xmlns:p14="http://schemas.microsoft.com/office/powerpoint/2010/main" val="482846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128E78-BD95-4BDF-B18A-F008AF409972}"/>
              </a:ext>
            </a:extLst>
          </p:cNvPr>
          <p:cNvSpPr>
            <a:spLocks noGrp="1"/>
          </p:cNvSpPr>
          <p:nvPr>
            <p:ph type="title"/>
          </p:nvPr>
        </p:nvSpPr>
        <p:spPr/>
        <p:txBody>
          <a:bodyPr/>
          <a:lstStyle/>
          <a:p>
            <a:r>
              <a:rPr lang="en-ZA" dirty="0"/>
              <a:t>9. Internal Resources </a:t>
            </a:r>
          </a:p>
        </p:txBody>
      </p:sp>
      <p:sp>
        <p:nvSpPr>
          <p:cNvPr id="3" name="Content Placeholder 2">
            <a:extLst>
              <a:ext uri="{FF2B5EF4-FFF2-40B4-BE49-F238E27FC236}">
                <a16:creationId xmlns:a16="http://schemas.microsoft.com/office/drawing/2014/main" xmlns="" id="{4C318363-4781-465B-A1A7-C85F2C03F004}"/>
              </a:ext>
            </a:extLst>
          </p:cNvPr>
          <p:cNvSpPr>
            <a:spLocks noGrp="1"/>
          </p:cNvSpPr>
          <p:nvPr>
            <p:ph idx="1"/>
          </p:nvPr>
        </p:nvSpPr>
        <p:spPr/>
        <p:txBody>
          <a:bodyPr>
            <a:normAutofit fontScale="85000" lnSpcReduction="20000"/>
          </a:bodyPr>
          <a:lstStyle/>
          <a:p>
            <a:r>
              <a:rPr lang="en-ZA" dirty="0"/>
              <a:t>The internal resources for the project are:</a:t>
            </a:r>
          </a:p>
          <a:p>
            <a:pPr lvl="0"/>
            <a:r>
              <a:rPr lang="en-ZA" dirty="0"/>
              <a:t>System owner (sponsor): </a:t>
            </a:r>
          </a:p>
          <a:p>
            <a:pPr lvl="1"/>
            <a:r>
              <a:rPr lang="en-ZA" dirty="0"/>
              <a:t>Director Charlotte Doyle</a:t>
            </a:r>
          </a:p>
          <a:p>
            <a:pPr lvl="0"/>
            <a:r>
              <a:rPr lang="en-ZA" dirty="0"/>
              <a:t>System user (client-based): </a:t>
            </a:r>
          </a:p>
          <a:p>
            <a:pPr lvl="1"/>
            <a:r>
              <a:rPr lang="en-ZA" dirty="0"/>
              <a:t>Clients buying tickets using the system.</a:t>
            </a:r>
          </a:p>
          <a:p>
            <a:pPr lvl="0"/>
            <a:r>
              <a:rPr lang="en-ZA" dirty="0"/>
              <a:t>System user (employee-based): </a:t>
            </a:r>
          </a:p>
          <a:p>
            <a:pPr lvl="1"/>
            <a:r>
              <a:rPr lang="en-ZA" dirty="0"/>
              <a:t>Jamie Hansen (manager)</a:t>
            </a:r>
          </a:p>
          <a:p>
            <a:pPr lvl="1"/>
            <a:r>
              <a:rPr lang="en-ZA" dirty="0"/>
              <a:t>Arthur Finn</a:t>
            </a:r>
          </a:p>
          <a:p>
            <a:pPr lvl="1"/>
            <a:r>
              <a:rPr lang="en-ZA" dirty="0"/>
              <a:t>Tom Adler</a:t>
            </a:r>
          </a:p>
          <a:p>
            <a:r>
              <a:rPr lang="en-ZA" dirty="0"/>
              <a:t> </a:t>
            </a:r>
          </a:p>
          <a:p>
            <a:endParaRPr lang="en-ZA" dirty="0">
              <a:solidFill>
                <a:srgbClr val="00B050"/>
              </a:solidFill>
            </a:endParaRPr>
          </a:p>
          <a:p>
            <a:endParaRPr lang="en-ZA" dirty="0"/>
          </a:p>
        </p:txBody>
      </p:sp>
    </p:spTree>
    <p:extLst>
      <p:ext uri="{BB962C8B-B14F-4D97-AF65-F5344CB8AC3E}">
        <p14:creationId xmlns:p14="http://schemas.microsoft.com/office/powerpoint/2010/main" val="185421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44D55-72E5-4F59-BC5D-D6C758D24D38}"/>
              </a:ext>
            </a:extLst>
          </p:cNvPr>
          <p:cNvSpPr>
            <a:spLocks noGrp="1"/>
          </p:cNvSpPr>
          <p:nvPr>
            <p:ph type="title"/>
          </p:nvPr>
        </p:nvSpPr>
        <p:spPr/>
        <p:txBody>
          <a:bodyPr/>
          <a:lstStyle/>
          <a:p>
            <a:r>
              <a:rPr lang="en-ZA" dirty="0"/>
              <a:t>9. Internal Resources Continued</a:t>
            </a:r>
          </a:p>
        </p:txBody>
      </p:sp>
      <p:sp>
        <p:nvSpPr>
          <p:cNvPr id="3" name="Content Placeholder 2">
            <a:extLst>
              <a:ext uri="{FF2B5EF4-FFF2-40B4-BE49-F238E27FC236}">
                <a16:creationId xmlns:a16="http://schemas.microsoft.com/office/drawing/2014/main" xmlns="" id="{8332786D-08D6-4DBE-ACAC-682319B978B7}"/>
              </a:ext>
            </a:extLst>
          </p:cNvPr>
          <p:cNvSpPr>
            <a:spLocks noGrp="1"/>
          </p:cNvSpPr>
          <p:nvPr>
            <p:ph idx="1"/>
          </p:nvPr>
        </p:nvSpPr>
        <p:spPr/>
        <p:txBody>
          <a:bodyPr/>
          <a:lstStyle/>
          <a:p>
            <a:pPr marL="0" indent="0">
              <a:buNone/>
            </a:pPr>
            <a:r>
              <a:rPr lang="en-ZA" dirty="0"/>
              <a:t>The following system will be developed by</a:t>
            </a:r>
          </a:p>
          <a:p>
            <a:pPr lvl="0"/>
            <a:r>
              <a:rPr lang="en-ZA" dirty="0" err="1"/>
              <a:t>Johané</a:t>
            </a:r>
            <a:r>
              <a:rPr lang="en-ZA" dirty="0"/>
              <a:t> le Roux</a:t>
            </a:r>
          </a:p>
          <a:p>
            <a:pPr lvl="0"/>
            <a:r>
              <a:rPr lang="en-ZA" dirty="0"/>
              <a:t>Christopher Slaghuis</a:t>
            </a:r>
          </a:p>
          <a:p>
            <a:pPr lvl="0"/>
            <a:r>
              <a:rPr lang="en-ZA" dirty="0"/>
              <a:t>Jean Marx</a:t>
            </a:r>
          </a:p>
          <a:p>
            <a:pPr lvl="0"/>
            <a:r>
              <a:rPr lang="en-ZA" dirty="0"/>
              <a:t>Reinhardt Nel</a:t>
            </a:r>
          </a:p>
          <a:p>
            <a:pPr lvl="0"/>
            <a:r>
              <a:rPr lang="en-ZA" dirty="0"/>
              <a:t>James </a:t>
            </a:r>
            <a:r>
              <a:rPr lang="en-ZA" dirty="0" err="1"/>
              <a:t>Uys</a:t>
            </a:r>
            <a:endParaRPr lang="en-ZA" dirty="0"/>
          </a:p>
          <a:p>
            <a:endParaRPr lang="en-ZA" dirty="0"/>
          </a:p>
        </p:txBody>
      </p:sp>
    </p:spTree>
    <p:extLst>
      <p:ext uri="{BB962C8B-B14F-4D97-AF65-F5344CB8AC3E}">
        <p14:creationId xmlns:p14="http://schemas.microsoft.com/office/powerpoint/2010/main" val="398194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7064A-519E-43C7-A63D-03845C5F5F94}"/>
              </a:ext>
            </a:extLst>
          </p:cNvPr>
          <p:cNvSpPr>
            <a:spLocks noGrp="1"/>
          </p:cNvSpPr>
          <p:nvPr>
            <p:ph type="title"/>
          </p:nvPr>
        </p:nvSpPr>
        <p:spPr/>
        <p:txBody>
          <a:bodyPr/>
          <a:lstStyle/>
          <a:p>
            <a:r>
              <a:rPr lang="en-ZA" dirty="0"/>
              <a:t>Table of content</a:t>
            </a:r>
          </a:p>
        </p:txBody>
      </p:sp>
      <p:sp>
        <p:nvSpPr>
          <p:cNvPr id="3" name="Content Placeholder 2">
            <a:extLst>
              <a:ext uri="{FF2B5EF4-FFF2-40B4-BE49-F238E27FC236}">
                <a16:creationId xmlns:a16="http://schemas.microsoft.com/office/drawing/2014/main" xmlns="" id="{265E8C6A-4690-4626-872D-8F55E3F06049}"/>
              </a:ext>
            </a:extLst>
          </p:cNvPr>
          <p:cNvSpPr>
            <a:spLocks noGrp="1"/>
          </p:cNvSpPr>
          <p:nvPr>
            <p:ph idx="1"/>
          </p:nvPr>
        </p:nvSpPr>
        <p:spPr/>
        <p:txBody>
          <a:bodyPr>
            <a:normAutofit fontScale="92500" lnSpcReduction="20000"/>
          </a:bodyPr>
          <a:lstStyle/>
          <a:p>
            <a:pPr marL="514350" indent="-514350">
              <a:buFont typeface="+mj-lt"/>
              <a:buAutoNum type="arabicPeriod"/>
            </a:pPr>
            <a:r>
              <a:rPr lang="en-ZA" dirty="0"/>
              <a:t>Background</a:t>
            </a:r>
          </a:p>
          <a:p>
            <a:pPr marL="514350" indent="-514350">
              <a:buFont typeface="+mj-lt"/>
              <a:buAutoNum type="arabicPeriod"/>
            </a:pPr>
            <a:r>
              <a:rPr lang="en-ZA" dirty="0"/>
              <a:t>Problem Statement</a:t>
            </a:r>
          </a:p>
          <a:p>
            <a:pPr marL="514350" indent="-514350">
              <a:buFont typeface="+mj-lt"/>
              <a:buAutoNum type="arabicPeriod"/>
            </a:pPr>
            <a:r>
              <a:rPr lang="en-ZA" dirty="0"/>
              <a:t>Constraints</a:t>
            </a:r>
          </a:p>
          <a:p>
            <a:pPr marL="514350" indent="-514350">
              <a:buFont typeface="+mj-lt"/>
              <a:buAutoNum type="arabicPeriod"/>
            </a:pPr>
            <a:r>
              <a:rPr lang="en-ZA" dirty="0"/>
              <a:t>Scope Definition</a:t>
            </a:r>
          </a:p>
          <a:p>
            <a:pPr marL="514350" indent="-514350">
              <a:buFont typeface="+mj-lt"/>
              <a:buAutoNum type="arabicPeriod"/>
            </a:pPr>
            <a:r>
              <a:rPr lang="en-ZA" dirty="0"/>
              <a:t>Goals of project</a:t>
            </a:r>
          </a:p>
          <a:p>
            <a:pPr marL="514350" indent="-514350">
              <a:buFont typeface="+mj-lt"/>
              <a:buAutoNum type="arabicPeriod"/>
            </a:pPr>
            <a:r>
              <a:rPr lang="en-ZA" dirty="0"/>
              <a:t>Opportunities to improve</a:t>
            </a:r>
          </a:p>
          <a:p>
            <a:pPr marL="514350" indent="-514350">
              <a:buFont typeface="+mj-lt"/>
              <a:buAutoNum type="arabicPeriod"/>
            </a:pPr>
            <a:r>
              <a:rPr lang="en-ZA" dirty="0"/>
              <a:t>Schedule</a:t>
            </a:r>
          </a:p>
          <a:p>
            <a:pPr marL="514350" indent="-514350">
              <a:buFont typeface="+mj-lt"/>
              <a:buAutoNum type="arabicPeriod"/>
            </a:pPr>
            <a:r>
              <a:rPr lang="en-ZA" dirty="0"/>
              <a:t>Budget</a:t>
            </a:r>
          </a:p>
          <a:p>
            <a:pPr marL="514350" indent="-514350">
              <a:buFont typeface="+mj-lt"/>
              <a:buAutoNum type="arabicPeriod"/>
            </a:pPr>
            <a:r>
              <a:rPr lang="en-ZA" dirty="0"/>
              <a:t>Internal Resources</a:t>
            </a:r>
          </a:p>
          <a:p>
            <a:pPr marL="0" indent="0">
              <a:buNone/>
            </a:pPr>
            <a:endParaRPr lang="en-ZA" dirty="0"/>
          </a:p>
        </p:txBody>
      </p:sp>
    </p:spTree>
    <p:extLst>
      <p:ext uri="{BB962C8B-B14F-4D97-AF65-F5344CB8AC3E}">
        <p14:creationId xmlns:p14="http://schemas.microsoft.com/office/powerpoint/2010/main" val="256144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7DDB7-0FB1-4BED-8E09-DDA6D03EF94A}"/>
              </a:ext>
            </a:extLst>
          </p:cNvPr>
          <p:cNvSpPr>
            <a:spLocks noGrp="1"/>
          </p:cNvSpPr>
          <p:nvPr>
            <p:ph type="title"/>
          </p:nvPr>
        </p:nvSpPr>
        <p:spPr/>
        <p:txBody>
          <a:bodyPr/>
          <a:lstStyle/>
          <a:p>
            <a:r>
              <a:rPr lang="en-ZA" dirty="0"/>
              <a:t>1. Background</a:t>
            </a:r>
          </a:p>
        </p:txBody>
      </p:sp>
      <p:sp>
        <p:nvSpPr>
          <p:cNvPr id="3" name="Content Placeholder 2">
            <a:extLst>
              <a:ext uri="{FF2B5EF4-FFF2-40B4-BE49-F238E27FC236}">
                <a16:creationId xmlns:a16="http://schemas.microsoft.com/office/drawing/2014/main" xmlns="" id="{678012E9-7170-4150-BB43-E2C82F90615A}"/>
              </a:ext>
            </a:extLst>
          </p:cNvPr>
          <p:cNvSpPr>
            <a:spLocks noGrp="1"/>
          </p:cNvSpPr>
          <p:nvPr>
            <p:ph idx="1"/>
          </p:nvPr>
        </p:nvSpPr>
        <p:spPr/>
        <p:txBody>
          <a:bodyPr/>
          <a:lstStyle/>
          <a:p>
            <a:pPr marL="0" indent="0">
              <a:buNone/>
            </a:pPr>
            <a:r>
              <a:rPr lang="en-ZA" dirty="0"/>
              <a:t>The </a:t>
            </a:r>
            <a:r>
              <a:rPr lang="en-ZA" i="1" dirty="0"/>
              <a:t>TAKE </a:t>
            </a:r>
            <a:r>
              <a:rPr lang="en-ZA" i="1" dirty="0" smtClean="0"/>
              <a:t>ONE </a:t>
            </a:r>
            <a:r>
              <a:rPr lang="en-ZA" dirty="0" smtClean="0"/>
              <a:t>movie theatre</a:t>
            </a:r>
            <a:r>
              <a:rPr lang="en-ZA" dirty="0" smtClean="0"/>
              <a:t> </a:t>
            </a:r>
            <a:r>
              <a:rPr lang="en-ZA" dirty="0"/>
              <a:t>is a new up and coming movie theatre in a residential area of South Africa. The movie theatre will show recently released </a:t>
            </a:r>
            <a:r>
              <a:rPr lang="en-ZA" b="1" dirty="0"/>
              <a:t>movies</a:t>
            </a:r>
            <a:r>
              <a:rPr lang="en-ZA" dirty="0"/>
              <a:t> as well as special movies for special occasions (e.g. Christmas season, Valentine’s day, ladies’ night</a:t>
            </a:r>
            <a:r>
              <a:rPr lang="en-ZA" dirty="0" smtClean="0"/>
              <a:t>).  </a:t>
            </a:r>
            <a:r>
              <a:rPr lang="en-ZA" dirty="0"/>
              <a:t>Audience members will be able to book </a:t>
            </a:r>
            <a:r>
              <a:rPr lang="en-ZA" b="1" dirty="0"/>
              <a:t>tickets</a:t>
            </a:r>
            <a:r>
              <a:rPr lang="en-ZA" dirty="0"/>
              <a:t> for the movie of their choice. Each day there will be a specific time schedule according to which the movies will be shown.  </a:t>
            </a:r>
            <a:r>
              <a:rPr lang="en-ZA" b="1" dirty="0"/>
              <a:t>Members (loyalty program)</a:t>
            </a:r>
            <a:r>
              <a:rPr lang="en-ZA" dirty="0"/>
              <a:t> of the movie theatre will receive special deals and newsletters.</a:t>
            </a:r>
          </a:p>
          <a:p>
            <a:pPr marL="0" indent="0">
              <a:buNone/>
            </a:pPr>
            <a:r>
              <a:rPr lang="en-ZA" dirty="0"/>
              <a:t>There is currently no </a:t>
            </a:r>
            <a:r>
              <a:rPr lang="en-ZA" i="1" dirty="0"/>
              <a:t>automated</a:t>
            </a:r>
            <a:r>
              <a:rPr lang="en-ZA" dirty="0"/>
              <a:t> system in place at the movie </a:t>
            </a:r>
            <a:r>
              <a:rPr lang="en-ZA" dirty="0" smtClean="0"/>
              <a:t>theatre, and </a:t>
            </a:r>
            <a:r>
              <a:rPr lang="en-ZA" dirty="0"/>
              <a:t>the owners requested a system that is not run by a third party</a:t>
            </a:r>
            <a:r>
              <a:rPr lang="en-ZA" dirty="0"/>
              <a:t>. </a:t>
            </a:r>
            <a:r>
              <a:rPr lang="en-ZA" dirty="0" smtClean="0"/>
              <a:t>However </a:t>
            </a:r>
            <a:r>
              <a:rPr lang="en-ZA" dirty="0"/>
              <a:t>we will implement </a:t>
            </a:r>
            <a:r>
              <a:rPr lang="en-ZA" dirty="0" smtClean="0"/>
              <a:t>an Information System using existing hardware.</a:t>
            </a:r>
            <a:endParaRPr lang="en-ZA" dirty="0"/>
          </a:p>
          <a:p>
            <a:pPr marL="0" indent="0">
              <a:buNone/>
            </a:pPr>
            <a:endParaRPr lang="en-ZA" dirty="0"/>
          </a:p>
        </p:txBody>
      </p:sp>
    </p:spTree>
    <p:extLst>
      <p:ext uri="{BB962C8B-B14F-4D97-AF65-F5344CB8AC3E}">
        <p14:creationId xmlns:p14="http://schemas.microsoft.com/office/powerpoint/2010/main" val="2693589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B41481-924F-4DAA-8B50-E91EDB2D9654}"/>
              </a:ext>
            </a:extLst>
          </p:cNvPr>
          <p:cNvSpPr>
            <a:spLocks noGrp="1"/>
          </p:cNvSpPr>
          <p:nvPr>
            <p:ph type="title"/>
          </p:nvPr>
        </p:nvSpPr>
        <p:spPr/>
        <p:txBody>
          <a:bodyPr/>
          <a:lstStyle/>
          <a:p>
            <a:r>
              <a:rPr lang="en-ZA" dirty="0"/>
              <a:t>2. Problem Statement</a:t>
            </a:r>
          </a:p>
        </p:txBody>
      </p:sp>
      <p:sp>
        <p:nvSpPr>
          <p:cNvPr id="3" name="Content Placeholder 2">
            <a:extLst>
              <a:ext uri="{FF2B5EF4-FFF2-40B4-BE49-F238E27FC236}">
                <a16:creationId xmlns:a16="http://schemas.microsoft.com/office/drawing/2014/main" xmlns="" id="{061940A9-CC1D-46B1-9D0C-205FDA50D6C1}"/>
              </a:ext>
            </a:extLst>
          </p:cNvPr>
          <p:cNvSpPr>
            <a:spLocks noGrp="1"/>
          </p:cNvSpPr>
          <p:nvPr>
            <p:ph idx="1"/>
          </p:nvPr>
        </p:nvSpPr>
        <p:spPr/>
        <p:txBody>
          <a:bodyPr>
            <a:normAutofit/>
          </a:bodyPr>
          <a:lstStyle/>
          <a:p>
            <a:pPr lvl="0"/>
            <a:r>
              <a:rPr lang="en-ZA" dirty="0"/>
              <a:t>There is no automated system in place at the theatre to satisfy the owners’ business requirements. </a:t>
            </a:r>
          </a:p>
          <a:p>
            <a:pPr lvl="0"/>
            <a:r>
              <a:rPr lang="en-ZA" dirty="0"/>
              <a:t>The following important business processes needs to be automated:</a:t>
            </a:r>
          </a:p>
          <a:p>
            <a:pPr lvl="1"/>
            <a:r>
              <a:rPr lang="en-ZA" dirty="0"/>
              <a:t>Seat booking system (Notification system)</a:t>
            </a:r>
          </a:p>
          <a:p>
            <a:pPr lvl="1"/>
            <a:r>
              <a:rPr lang="en-ZA" dirty="0"/>
              <a:t>Specify which movies that is shown in the theatre.</a:t>
            </a:r>
          </a:p>
          <a:p>
            <a:pPr lvl="0"/>
            <a:r>
              <a:rPr lang="en-ZA" dirty="0"/>
              <a:t>Reporting must be implemented e.g. popular movie genre attended per year, most frequent nights </a:t>
            </a:r>
            <a:r>
              <a:rPr lang="en-ZA" dirty="0" smtClean="0"/>
              <a:t>visited, profit margins.</a:t>
            </a:r>
            <a:endParaRPr lang="en-ZA" dirty="0"/>
          </a:p>
          <a:p>
            <a:pPr marL="0" indent="0">
              <a:buNone/>
            </a:pPr>
            <a:endParaRPr lang="en-ZA" dirty="0"/>
          </a:p>
        </p:txBody>
      </p:sp>
    </p:spTree>
    <p:extLst>
      <p:ext uri="{BB962C8B-B14F-4D97-AF65-F5344CB8AC3E}">
        <p14:creationId xmlns:p14="http://schemas.microsoft.com/office/powerpoint/2010/main" val="396848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F5704-4815-4A72-85A6-D272841FF921}"/>
              </a:ext>
            </a:extLst>
          </p:cNvPr>
          <p:cNvSpPr>
            <a:spLocks noGrp="1"/>
          </p:cNvSpPr>
          <p:nvPr>
            <p:ph type="title"/>
          </p:nvPr>
        </p:nvSpPr>
        <p:spPr/>
        <p:txBody>
          <a:bodyPr/>
          <a:lstStyle/>
          <a:p>
            <a:r>
              <a:rPr lang="en-ZA" dirty="0"/>
              <a:t>2. Problem Statement Continued</a:t>
            </a:r>
          </a:p>
        </p:txBody>
      </p:sp>
      <p:sp>
        <p:nvSpPr>
          <p:cNvPr id="3" name="Content Placeholder 2">
            <a:extLst>
              <a:ext uri="{FF2B5EF4-FFF2-40B4-BE49-F238E27FC236}">
                <a16:creationId xmlns:a16="http://schemas.microsoft.com/office/drawing/2014/main" xmlns="" id="{2B3813E4-1034-4908-BFDF-20FD5E9C05BF}"/>
              </a:ext>
            </a:extLst>
          </p:cNvPr>
          <p:cNvSpPr>
            <a:spLocks noGrp="1"/>
          </p:cNvSpPr>
          <p:nvPr>
            <p:ph idx="1"/>
          </p:nvPr>
        </p:nvSpPr>
        <p:spPr>
          <a:xfrm>
            <a:off x="2231136" y="2645995"/>
            <a:ext cx="7729728" cy="3101983"/>
          </a:xfrm>
        </p:spPr>
        <p:txBody>
          <a:bodyPr/>
          <a:lstStyle/>
          <a:p>
            <a:pPr lvl="0"/>
            <a:r>
              <a:rPr lang="en-ZA" dirty="0"/>
              <a:t>The current system in place is a simple point of sale system that incorporated no automation. The tickets must be bought at the movie theatre. This can cause clients to arrive at the movie theatre but there is no space available in the movie theatre.</a:t>
            </a:r>
          </a:p>
          <a:p>
            <a:pPr lvl="0"/>
            <a:r>
              <a:rPr lang="en-ZA" dirty="0"/>
              <a:t>Help function is needed for new </a:t>
            </a:r>
            <a:r>
              <a:rPr lang="en-ZA" dirty="0" smtClean="0"/>
              <a:t>users </a:t>
            </a:r>
            <a:r>
              <a:rPr lang="en-ZA" dirty="0" smtClean="0"/>
              <a:t>and clients </a:t>
            </a:r>
            <a:r>
              <a:rPr lang="en-ZA" dirty="0" smtClean="0"/>
              <a:t>using </a:t>
            </a:r>
            <a:r>
              <a:rPr lang="en-ZA" dirty="0"/>
              <a:t>the system.</a:t>
            </a:r>
          </a:p>
          <a:p>
            <a:pPr lvl="0"/>
            <a:r>
              <a:rPr lang="en-ZA" dirty="0"/>
              <a:t>There is no transaction history to predict what time shows are most popular.</a:t>
            </a:r>
          </a:p>
          <a:p>
            <a:pPr lvl="0"/>
            <a:r>
              <a:rPr lang="en-ZA" dirty="0"/>
              <a:t>The system should allow clients to book seats for shows over the internet.</a:t>
            </a:r>
          </a:p>
          <a:p>
            <a:endParaRPr lang="en-ZA" dirty="0"/>
          </a:p>
        </p:txBody>
      </p:sp>
    </p:spTree>
    <p:extLst>
      <p:ext uri="{BB962C8B-B14F-4D97-AF65-F5344CB8AC3E}">
        <p14:creationId xmlns:p14="http://schemas.microsoft.com/office/powerpoint/2010/main" val="784156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A42B9-6D98-4649-ADE8-608A5F8ACF68}"/>
              </a:ext>
            </a:extLst>
          </p:cNvPr>
          <p:cNvSpPr>
            <a:spLocks noGrp="1"/>
          </p:cNvSpPr>
          <p:nvPr>
            <p:ph type="title"/>
          </p:nvPr>
        </p:nvSpPr>
        <p:spPr/>
        <p:txBody>
          <a:bodyPr/>
          <a:lstStyle/>
          <a:p>
            <a:r>
              <a:rPr lang="en-ZA" dirty="0"/>
              <a:t>3. Constraints</a:t>
            </a:r>
          </a:p>
        </p:txBody>
      </p:sp>
      <p:sp>
        <p:nvSpPr>
          <p:cNvPr id="3" name="Content Placeholder 2">
            <a:extLst>
              <a:ext uri="{FF2B5EF4-FFF2-40B4-BE49-F238E27FC236}">
                <a16:creationId xmlns:a16="http://schemas.microsoft.com/office/drawing/2014/main" xmlns="" id="{1AEBFEFB-919C-4C33-9865-9286AE7FD5E8}"/>
              </a:ext>
            </a:extLst>
          </p:cNvPr>
          <p:cNvSpPr>
            <a:spLocks noGrp="1"/>
          </p:cNvSpPr>
          <p:nvPr>
            <p:ph idx="1"/>
          </p:nvPr>
        </p:nvSpPr>
        <p:spPr/>
        <p:txBody>
          <a:bodyPr/>
          <a:lstStyle/>
          <a:p>
            <a:pPr lvl="0"/>
            <a:r>
              <a:rPr lang="en-ZA" dirty="0"/>
              <a:t>There is currently no automated system in place at the theatre. The necessary hardware to run the system is already in place at the movie theatre.</a:t>
            </a:r>
          </a:p>
          <a:p>
            <a:pPr lvl="0"/>
            <a:r>
              <a:rPr lang="en-ZA" dirty="0"/>
              <a:t>Budget of only R 300 000.</a:t>
            </a:r>
          </a:p>
          <a:p>
            <a:pPr lvl="0"/>
            <a:r>
              <a:rPr lang="en-ZA" dirty="0"/>
              <a:t>All the necessary licences to develop the project, we as a company own. </a:t>
            </a:r>
            <a:r>
              <a:rPr lang="en-ZA" dirty="0" smtClean="0"/>
              <a:t> The </a:t>
            </a:r>
            <a:r>
              <a:rPr lang="en-ZA" dirty="0"/>
              <a:t>movie theatre does not need any special software to run the system other than the Windows operating system which is already in place.</a:t>
            </a:r>
          </a:p>
          <a:p>
            <a:pPr lvl="0"/>
            <a:r>
              <a:rPr lang="en-ZA" dirty="0"/>
              <a:t>The system must be fully functional and implemented by November 2020 before the festive season starts.</a:t>
            </a:r>
          </a:p>
        </p:txBody>
      </p:sp>
    </p:spTree>
    <p:extLst>
      <p:ext uri="{BB962C8B-B14F-4D97-AF65-F5344CB8AC3E}">
        <p14:creationId xmlns:p14="http://schemas.microsoft.com/office/powerpoint/2010/main" val="7711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33B852-1D00-4B3A-8ABE-BB73BC25F99C}"/>
              </a:ext>
            </a:extLst>
          </p:cNvPr>
          <p:cNvSpPr>
            <a:spLocks noGrp="1"/>
          </p:cNvSpPr>
          <p:nvPr>
            <p:ph type="title"/>
          </p:nvPr>
        </p:nvSpPr>
        <p:spPr/>
        <p:txBody>
          <a:bodyPr/>
          <a:lstStyle/>
          <a:p>
            <a:r>
              <a:rPr lang="en-ZA" dirty="0"/>
              <a:t>4. Scope Definition</a:t>
            </a:r>
          </a:p>
        </p:txBody>
      </p:sp>
      <p:sp>
        <p:nvSpPr>
          <p:cNvPr id="3" name="Content Placeholder 2">
            <a:extLst>
              <a:ext uri="{FF2B5EF4-FFF2-40B4-BE49-F238E27FC236}">
                <a16:creationId xmlns:a16="http://schemas.microsoft.com/office/drawing/2014/main" xmlns="" id="{2CA1424E-B096-4D34-9094-0CCEB9055989}"/>
              </a:ext>
            </a:extLst>
          </p:cNvPr>
          <p:cNvSpPr>
            <a:spLocks noGrp="1"/>
          </p:cNvSpPr>
          <p:nvPr>
            <p:ph idx="1"/>
          </p:nvPr>
        </p:nvSpPr>
        <p:spPr/>
        <p:txBody>
          <a:bodyPr>
            <a:normAutofit fontScale="92500" lnSpcReduction="10000"/>
          </a:bodyPr>
          <a:lstStyle/>
          <a:p>
            <a:pPr marL="0" indent="0">
              <a:buNone/>
            </a:pPr>
            <a:r>
              <a:rPr lang="en-ZA" dirty="0"/>
              <a:t>The system must include functionality for the following:</a:t>
            </a:r>
          </a:p>
          <a:p>
            <a:pPr marL="342900" lvl="0" indent="-342900">
              <a:buFont typeface="+mj-lt"/>
              <a:buAutoNum type="arabicPeriod"/>
            </a:pPr>
            <a:r>
              <a:rPr lang="en-ZA" dirty="0"/>
              <a:t>Maintain </a:t>
            </a:r>
            <a:r>
              <a:rPr lang="en-ZA" dirty="0" smtClean="0"/>
              <a:t>clients of </a:t>
            </a:r>
            <a:r>
              <a:rPr lang="en-ZA" dirty="0"/>
              <a:t>movie theatre</a:t>
            </a:r>
          </a:p>
          <a:p>
            <a:pPr marL="342900" lvl="0" indent="-342900">
              <a:buFont typeface="+mj-lt"/>
              <a:buAutoNum type="arabicPeriod"/>
            </a:pPr>
            <a:r>
              <a:rPr lang="en-ZA" dirty="0"/>
              <a:t>Maintain movies</a:t>
            </a:r>
          </a:p>
          <a:p>
            <a:pPr lvl="1"/>
            <a:r>
              <a:rPr lang="en-ZA" dirty="0"/>
              <a:t>Regular movies that are newly released</a:t>
            </a:r>
          </a:p>
          <a:p>
            <a:pPr lvl="1"/>
            <a:r>
              <a:rPr lang="en-ZA" dirty="0"/>
              <a:t>Special </a:t>
            </a:r>
            <a:r>
              <a:rPr lang="en-ZA" dirty="0" smtClean="0"/>
              <a:t>occasions (Valentines, ladies &amp; boys nights, etc.) </a:t>
            </a:r>
            <a:endParaRPr lang="en-ZA" dirty="0"/>
          </a:p>
          <a:p>
            <a:pPr marL="342900" lvl="0" indent="-342900">
              <a:buFont typeface="+mj-lt"/>
              <a:buAutoNum type="arabicPeriod"/>
            </a:pPr>
            <a:r>
              <a:rPr lang="en-ZA" dirty="0"/>
              <a:t>Selling of tickets</a:t>
            </a:r>
          </a:p>
          <a:p>
            <a:pPr lvl="1"/>
            <a:r>
              <a:rPr lang="en-ZA" dirty="0"/>
              <a:t>Notify client about ticket information when sale is complete.</a:t>
            </a:r>
          </a:p>
          <a:p>
            <a:pPr lvl="1"/>
            <a:r>
              <a:rPr lang="en-ZA" dirty="0"/>
              <a:t>The notification will include their movie ticket code.</a:t>
            </a:r>
          </a:p>
          <a:p>
            <a:pPr marL="342900" lvl="0" indent="-342900">
              <a:buFont typeface="+mj-lt"/>
              <a:buAutoNum type="arabicPeriod"/>
            </a:pPr>
            <a:r>
              <a:rPr lang="en-ZA" dirty="0" smtClean="0"/>
              <a:t>Indicate </a:t>
            </a:r>
            <a:r>
              <a:rPr lang="en-ZA" dirty="0" smtClean="0"/>
              <a:t>seats </a:t>
            </a:r>
            <a:r>
              <a:rPr lang="en-ZA" dirty="0"/>
              <a:t>that are booked.</a:t>
            </a:r>
          </a:p>
          <a:p>
            <a:pPr marL="0" indent="0">
              <a:buNone/>
            </a:pPr>
            <a:endParaRPr lang="en-ZA" dirty="0"/>
          </a:p>
        </p:txBody>
      </p:sp>
    </p:spTree>
    <p:extLst>
      <p:ext uri="{BB962C8B-B14F-4D97-AF65-F5344CB8AC3E}">
        <p14:creationId xmlns:p14="http://schemas.microsoft.com/office/powerpoint/2010/main" val="381640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6CAA88-BE70-49D2-A623-33DF1D4424F1}"/>
              </a:ext>
            </a:extLst>
          </p:cNvPr>
          <p:cNvSpPr>
            <a:spLocks noGrp="1"/>
          </p:cNvSpPr>
          <p:nvPr>
            <p:ph type="title"/>
          </p:nvPr>
        </p:nvSpPr>
        <p:spPr/>
        <p:txBody>
          <a:bodyPr/>
          <a:lstStyle/>
          <a:p>
            <a:r>
              <a:rPr lang="en-ZA" dirty="0"/>
              <a:t>4. Scope Definition Continued</a:t>
            </a:r>
          </a:p>
        </p:txBody>
      </p:sp>
      <p:sp>
        <p:nvSpPr>
          <p:cNvPr id="3" name="Content Placeholder 2">
            <a:extLst>
              <a:ext uri="{FF2B5EF4-FFF2-40B4-BE49-F238E27FC236}">
                <a16:creationId xmlns:a16="http://schemas.microsoft.com/office/drawing/2014/main" xmlns="" id="{ADD48FBF-713A-4044-9CCE-E3FB9377A6A1}"/>
              </a:ext>
            </a:extLst>
          </p:cNvPr>
          <p:cNvSpPr>
            <a:spLocks noGrp="1"/>
          </p:cNvSpPr>
          <p:nvPr>
            <p:ph idx="1"/>
          </p:nvPr>
        </p:nvSpPr>
        <p:spPr/>
        <p:txBody>
          <a:bodyPr>
            <a:normAutofit lnSpcReduction="10000"/>
          </a:bodyPr>
          <a:lstStyle/>
          <a:p>
            <a:pPr marL="342900" lvl="0" indent="-342900">
              <a:buFont typeface="+mj-lt"/>
              <a:buAutoNum type="arabicPeriod" startAt="5"/>
            </a:pPr>
            <a:r>
              <a:rPr lang="en-ZA" dirty="0"/>
              <a:t>Export data</a:t>
            </a:r>
          </a:p>
          <a:p>
            <a:pPr lvl="1"/>
            <a:r>
              <a:rPr lang="en-ZA" dirty="0"/>
              <a:t>Backups</a:t>
            </a:r>
          </a:p>
          <a:p>
            <a:pPr lvl="1"/>
            <a:r>
              <a:rPr lang="en-ZA" dirty="0"/>
              <a:t>Profit margins</a:t>
            </a:r>
          </a:p>
          <a:p>
            <a:pPr marL="342900" lvl="0" indent="-342900">
              <a:buFont typeface="+mj-lt"/>
              <a:buAutoNum type="arabicPeriod" startAt="5"/>
            </a:pPr>
            <a:r>
              <a:rPr lang="en-ZA" dirty="0"/>
              <a:t>Request report:</a:t>
            </a:r>
          </a:p>
          <a:p>
            <a:pPr lvl="1"/>
            <a:r>
              <a:rPr lang="en-ZA" dirty="0"/>
              <a:t>List of movies</a:t>
            </a:r>
          </a:p>
          <a:p>
            <a:pPr lvl="1"/>
            <a:r>
              <a:rPr lang="en-ZA" dirty="0"/>
              <a:t>Attendance list of movies to determine popular genre per time period (e.g. comedy, drama, action)</a:t>
            </a:r>
          </a:p>
          <a:p>
            <a:pPr lvl="1"/>
            <a:r>
              <a:rPr lang="en-ZA" dirty="0"/>
              <a:t>Audience size per time period (time of day, day of weekend)</a:t>
            </a:r>
          </a:p>
          <a:p>
            <a:pPr lvl="1"/>
            <a:r>
              <a:rPr lang="en-ZA" dirty="0"/>
              <a:t>Graphical representation of popular times movies </a:t>
            </a:r>
            <a:r>
              <a:rPr lang="en-ZA" dirty="0" smtClean="0"/>
              <a:t>are watched</a:t>
            </a:r>
            <a:r>
              <a:rPr lang="en-ZA" dirty="0"/>
              <a:t>.</a:t>
            </a:r>
          </a:p>
          <a:p>
            <a:endParaRPr lang="en-ZA" dirty="0"/>
          </a:p>
        </p:txBody>
      </p:sp>
    </p:spTree>
    <p:extLst>
      <p:ext uri="{BB962C8B-B14F-4D97-AF65-F5344CB8AC3E}">
        <p14:creationId xmlns:p14="http://schemas.microsoft.com/office/powerpoint/2010/main" val="224128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0CCB9-8916-45FA-81B8-3506182F6101}"/>
              </a:ext>
            </a:extLst>
          </p:cNvPr>
          <p:cNvSpPr>
            <a:spLocks noGrp="1"/>
          </p:cNvSpPr>
          <p:nvPr>
            <p:ph type="title"/>
          </p:nvPr>
        </p:nvSpPr>
        <p:spPr/>
        <p:txBody>
          <a:bodyPr/>
          <a:lstStyle/>
          <a:p>
            <a:r>
              <a:rPr lang="en-ZA" dirty="0"/>
              <a:t>5. Goals of project</a:t>
            </a:r>
          </a:p>
        </p:txBody>
      </p:sp>
      <p:sp>
        <p:nvSpPr>
          <p:cNvPr id="3" name="Content Placeholder 2">
            <a:extLst>
              <a:ext uri="{FF2B5EF4-FFF2-40B4-BE49-F238E27FC236}">
                <a16:creationId xmlns:a16="http://schemas.microsoft.com/office/drawing/2014/main" xmlns="" id="{B1EE9066-5B0F-4D1B-BE7D-0DD826728571}"/>
              </a:ext>
            </a:extLst>
          </p:cNvPr>
          <p:cNvSpPr>
            <a:spLocks noGrp="1"/>
          </p:cNvSpPr>
          <p:nvPr>
            <p:ph idx="1"/>
          </p:nvPr>
        </p:nvSpPr>
        <p:spPr>
          <a:xfrm>
            <a:off x="2231136" y="2638044"/>
            <a:ext cx="7729728" cy="3101983"/>
          </a:xfrm>
        </p:spPr>
        <p:txBody>
          <a:bodyPr>
            <a:normAutofit/>
          </a:bodyPr>
          <a:lstStyle/>
          <a:p>
            <a:r>
              <a:rPr lang="en-ZA" dirty="0"/>
              <a:t>The following goals were identified for the system:</a:t>
            </a:r>
          </a:p>
          <a:p>
            <a:pPr lvl="0"/>
            <a:r>
              <a:rPr lang="en-ZA" dirty="0"/>
              <a:t>The system must improve the business knowledge by:</a:t>
            </a:r>
          </a:p>
          <a:p>
            <a:pPr lvl="1"/>
            <a:r>
              <a:rPr lang="en-ZA" dirty="0"/>
              <a:t>Providing reports of movies that was well received by the audience.  The reports must clearly state which genre of movies is most popular.</a:t>
            </a:r>
          </a:p>
          <a:p>
            <a:pPr lvl="1"/>
            <a:r>
              <a:rPr lang="en-ZA" dirty="0"/>
              <a:t>Informing the clients of which shows are in high-demand.</a:t>
            </a:r>
          </a:p>
        </p:txBody>
      </p:sp>
    </p:spTree>
    <p:extLst>
      <p:ext uri="{BB962C8B-B14F-4D97-AF65-F5344CB8AC3E}">
        <p14:creationId xmlns:p14="http://schemas.microsoft.com/office/powerpoint/2010/main" val="166395712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117</TotalTime>
  <Words>1015</Words>
  <Application>Microsoft Office PowerPoint</Application>
  <PresentationFormat>Custom</PresentationFormat>
  <Paragraphs>149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Parcel</vt:lpstr>
      <vt:lpstr>Proposal for the Ticketing development project</vt:lpstr>
      <vt:lpstr>Table of content</vt:lpstr>
      <vt:lpstr>1. Background</vt:lpstr>
      <vt:lpstr>2. Problem Statement</vt:lpstr>
      <vt:lpstr>2. Problem Statement Continued</vt:lpstr>
      <vt:lpstr>3. Constraints</vt:lpstr>
      <vt:lpstr>4. Scope Definition</vt:lpstr>
      <vt:lpstr>4. Scope Definition Continued</vt:lpstr>
      <vt:lpstr>5. Goals of project</vt:lpstr>
      <vt:lpstr>5.Goals of project Continued</vt:lpstr>
      <vt:lpstr>6. Opportunities to improve </vt:lpstr>
      <vt:lpstr>7. Schedule </vt:lpstr>
      <vt:lpstr>8. Budget </vt:lpstr>
      <vt:lpstr>8. Budget continued </vt:lpstr>
      <vt:lpstr>9. Internal Resources </vt:lpstr>
      <vt:lpstr>9. Internal Resources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the Ticketing information system development project</dc:title>
  <dc:creator>christopher slaghuis</dc:creator>
  <cp:lastModifiedBy>Christelle</cp:lastModifiedBy>
  <cp:revision>17</cp:revision>
  <dcterms:created xsi:type="dcterms:W3CDTF">2020-02-15T08:17:45Z</dcterms:created>
  <dcterms:modified xsi:type="dcterms:W3CDTF">2020-02-23T11:51:35Z</dcterms:modified>
</cp:coreProperties>
</file>