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63" r:id="rId5"/>
    <p:sldId id="259" r:id="rId6"/>
    <p:sldId id="261" r:id="rId7"/>
    <p:sldId id="260"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5AF6B-2F5B-4557-B038-E226946BD7FD}" v="146" dt="2023-04-23T08:58:33.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2385" autoAdjust="0"/>
  </p:normalViewPr>
  <p:slideViewPr>
    <p:cSldViewPr snapToGrid="0">
      <p:cViewPr varScale="1">
        <p:scale>
          <a:sx n="48" d="100"/>
          <a:sy n="48" d="100"/>
        </p:scale>
        <p:origin x="1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7B5E63-E7C3-4218-9479-FFA584B2A19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D9F4B5B-9124-456D-8E69-C855BDD509DF}">
      <dgm:prSet/>
      <dgm:spPr/>
      <dgm:t>
        <a:bodyPr/>
        <a:lstStyle/>
        <a:p>
          <a:pPr>
            <a:lnSpc>
              <a:spcPct val="100000"/>
            </a:lnSpc>
          </a:pPr>
          <a:r>
            <a:rPr lang="en-ZA"/>
            <a:t>Company sentiment analysis</a:t>
          </a:r>
          <a:endParaRPr lang="en-US"/>
        </a:p>
      </dgm:t>
    </dgm:pt>
    <dgm:pt modelId="{26945CE2-A856-433F-8200-84959527F40B}" type="parTrans" cxnId="{2F16BB60-30D3-4010-8E7D-9D9A7D83EBDF}">
      <dgm:prSet/>
      <dgm:spPr/>
      <dgm:t>
        <a:bodyPr/>
        <a:lstStyle/>
        <a:p>
          <a:endParaRPr lang="en-US"/>
        </a:p>
      </dgm:t>
    </dgm:pt>
    <dgm:pt modelId="{5FE7E29F-6562-4688-B70B-264EA94F1CF4}" type="sibTrans" cxnId="{2F16BB60-30D3-4010-8E7D-9D9A7D83EBDF}">
      <dgm:prSet/>
      <dgm:spPr/>
      <dgm:t>
        <a:bodyPr/>
        <a:lstStyle/>
        <a:p>
          <a:endParaRPr lang="en-US"/>
        </a:p>
      </dgm:t>
    </dgm:pt>
    <dgm:pt modelId="{87F5B2B4-7C2B-414E-8DBB-9B783F78DB44}">
      <dgm:prSet/>
      <dgm:spPr/>
      <dgm:t>
        <a:bodyPr/>
        <a:lstStyle/>
        <a:p>
          <a:pPr>
            <a:lnSpc>
              <a:spcPct val="100000"/>
            </a:lnSpc>
          </a:pPr>
          <a:r>
            <a:rPr lang="en-ZA"/>
            <a:t>Lack of data for comprehensive fundamental analysis</a:t>
          </a:r>
          <a:endParaRPr lang="en-US"/>
        </a:p>
      </dgm:t>
    </dgm:pt>
    <dgm:pt modelId="{F1649019-1E03-4526-B1A5-1420C67BFFC0}" type="parTrans" cxnId="{6932B956-8AE1-4321-AD1E-0D6A4C4633BC}">
      <dgm:prSet/>
      <dgm:spPr/>
      <dgm:t>
        <a:bodyPr/>
        <a:lstStyle/>
        <a:p>
          <a:endParaRPr lang="en-US"/>
        </a:p>
      </dgm:t>
    </dgm:pt>
    <dgm:pt modelId="{26F49907-676F-470C-A9B7-25911EB2C84F}" type="sibTrans" cxnId="{6932B956-8AE1-4321-AD1E-0D6A4C4633BC}">
      <dgm:prSet/>
      <dgm:spPr/>
      <dgm:t>
        <a:bodyPr/>
        <a:lstStyle/>
        <a:p>
          <a:endParaRPr lang="en-US"/>
        </a:p>
      </dgm:t>
    </dgm:pt>
    <dgm:pt modelId="{EC307F78-3269-4E89-A9D8-50A66A59B2AE}">
      <dgm:prSet/>
      <dgm:spPr/>
      <dgm:t>
        <a:bodyPr/>
        <a:lstStyle/>
        <a:p>
          <a:pPr>
            <a:lnSpc>
              <a:spcPct val="100000"/>
            </a:lnSpc>
          </a:pPr>
          <a:r>
            <a:rPr lang="en-US"/>
            <a:t>Portfolio-based suggestions</a:t>
          </a:r>
        </a:p>
      </dgm:t>
    </dgm:pt>
    <dgm:pt modelId="{7F948675-8DA8-4356-8FF2-9AAC90865999}" type="parTrans" cxnId="{8B2846C1-D385-4D4B-9464-F47931E867E2}">
      <dgm:prSet/>
      <dgm:spPr/>
      <dgm:t>
        <a:bodyPr/>
        <a:lstStyle/>
        <a:p>
          <a:endParaRPr lang="en-ZA"/>
        </a:p>
      </dgm:t>
    </dgm:pt>
    <dgm:pt modelId="{7BF72330-45DD-4C52-8B37-5BDBE4702944}" type="sibTrans" cxnId="{8B2846C1-D385-4D4B-9464-F47931E867E2}">
      <dgm:prSet/>
      <dgm:spPr/>
      <dgm:t>
        <a:bodyPr/>
        <a:lstStyle/>
        <a:p>
          <a:endParaRPr lang="en-ZA"/>
        </a:p>
      </dgm:t>
    </dgm:pt>
    <dgm:pt modelId="{18322077-C3E9-4A0E-B02F-FDADC0480CBD}">
      <dgm:prSet/>
      <dgm:spPr/>
      <dgm:t>
        <a:bodyPr/>
        <a:lstStyle/>
        <a:p>
          <a:pPr>
            <a:lnSpc>
              <a:spcPct val="100000"/>
            </a:lnSpc>
          </a:pPr>
          <a:r>
            <a:rPr lang="en-US"/>
            <a:t>Switch from cloud computing to local</a:t>
          </a:r>
        </a:p>
      </dgm:t>
    </dgm:pt>
    <dgm:pt modelId="{43E9E2F8-E864-4C48-A5C1-264906E9C0C1}" type="parTrans" cxnId="{0C00033A-CCE9-4EB4-9AD0-74C297FB65FF}">
      <dgm:prSet/>
      <dgm:spPr/>
      <dgm:t>
        <a:bodyPr/>
        <a:lstStyle/>
        <a:p>
          <a:endParaRPr lang="en-ZA"/>
        </a:p>
      </dgm:t>
    </dgm:pt>
    <dgm:pt modelId="{A7A741DD-8DF6-4A8A-9741-FC7D45BBD7DD}" type="sibTrans" cxnId="{0C00033A-CCE9-4EB4-9AD0-74C297FB65FF}">
      <dgm:prSet/>
      <dgm:spPr/>
      <dgm:t>
        <a:bodyPr/>
        <a:lstStyle/>
        <a:p>
          <a:endParaRPr lang="en-ZA"/>
        </a:p>
      </dgm:t>
    </dgm:pt>
    <dgm:pt modelId="{1838A274-AD51-484E-9BCB-3FECB29D04B0}" type="pres">
      <dgm:prSet presAssocID="{F87B5E63-E7C3-4218-9479-FFA584B2A19B}" presName="root" presStyleCnt="0">
        <dgm:presLayoutVars>
          <dgm:dir/>
          <dgm:resizeHandles val="exact"/>
        </dgm:presLayoutVars>
      </dgm:prSet>
      <dgm:spPr/>
    </dgm:pt>
    <dgm:pt modelId="{86F0B266-1BD4-409D-BDB8-80D5571CABE2}" type="pres">
      <dgm:prSet presAssocID="{0D9F4B5B-9124-456D-8E69-C855BDD509DF}" presName="compNode" presStyleCnt="0"/>
      <dgm:spPr/>
    </dgm:pt>
    <dgm:pt modelId="{0ACE4560-11F1-476D-B00F-3EB8CE550A40}" type="pres">
      <dgm:prSet presAssocID="{0D9F4B5B-9124-456D-8E69-C855BDD509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D06AA734-075C-49C4-9964-2A473088A06C}" type="pres">
      <dgm:prSet presAssocID="{0D9F4B5B-9124-456D-8E69-C855BDD509DF}" presName="spaceRect" presStyleCnt="0"/>
      <dgm:spPr/>
    </dgm:pt>
    <dgm:pt modelId="{9DAA39B7-777C-4A7C-9EAC-C9735778C342}" type="pres">
      <dgm:prSet presAssocID="{0D9F4B5B-9124-456D-8E69-C855BDD509DF}" presName="textRect" presStyleLbl="revTx" presStyleIdx="0" presStyleCnt="4">
        <dgm:presLayoutVars>
          <dgm:chMax val="1"/>
          <dgm:chPref val="1"/>
        </dgm:presLayoutVars>
      </dgm:prSet>
      <dgm:spPr/>
    </dgm:pt>
    <dgm:pt modelId="{F13B11A1-170F-46E9-A96E-4E31C692CB1B}" type="pres">
      <dgm:prSet presAssocID="{5FE7E29F-6562-4688-B70B-264EA94F1CF4}" presName="sibTrans" presStyleCnt="0"/>
      <dgm:spPr/>
    </dgm:pt>
    <dgm:pt modelId="{40A2A0FA-6881-4723-90B2-01C6EA41D978}" type="pres">
      <dgm:prSet presAssocID="{87F5B2B4-7C2B-414E-8DBB-9B783F78DB44}" presName="compNode" presStyleCnt="0"/>
      <dgm:spPr/>
    </dgm:pt>
    <dgm:pt modelId="{808A2721-EAB7-4EC0-B0EC-A698DC59A671}" type="pres">
      <dgm:prSet presAssocID="{87F5B2B4-7C2B-414E-8DBB-9B783F78DB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5673B025-75FD-4B68-9177-26BB29A272D4}" type="pres">
      <dgm:prSet presAssocID="{87F5B2B4-7C2B-414E-8DBB-9B783F78DB44}" presName="spaceRect" presStyleCnt="0"/>
      <dgm:spPr/>
    </dgm:pt>
    <dgm:pt modelId="{9D533B35-83F1-4608-B74F-EAD988188B7E}" type="pres">
      <dgm:prSet presAssocID="{87F5B2B4-7C2B-414E-8DBB-9B783F78DB44}" presName="textRect" presStyleLbl="revTx" presStyleIdx="1" presStyleCnt="4">
        <dgm:presLayoutVars>
          <dgm:chMax val="1"/>
          <dgm:chPref val="1"/>
        </dgm:presLayoutVars>
      </dgm:prSet>
      <dgm:spPr/>
    </dgm:pt>
    <dgm:pt modelId="{B5C894CF-8959-4423-AFB4-289C75541BB2}" type="pres">
      <dgm:prSet presAssocID="{26F49907-676F-470C-A9B7-25911EB2C84F}" presName="sibTrans" presStyleCnt="0"/>
      <dgm:spPr/>
    </dgm:pt>
    <dgm:pt modelId="{BDDAD055-C3E6-4152-B5BA-101461B915C4}" type="pres">
      <dgm:prSet presAssocID="{EC307F78-3269-4E89-A9D8-50A66A59B2AE}" presName="compNode" presStyleCnt="0"/>
      <dgm:spPr/>
    </dgm:pt>
    <dgm:pt modelId="{D67EEBB4-CC15-4AB7-A7D6-1CC7DB48FA5B}" type="pres">
      <dgm:prSet presAssocID="{EC307F78-3269-4E89-A9D8-50A66A59B2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ncil"/>
        </a:ext>
      </dgm:extLst>
    </dgm:pt>
    <dgm:pt modelId="{72D00FFE-E876-43AF-9935-3CB6F1F2A7A6}" type="pres">
      <dgm:prSet presAssocID="{EC307F78-3269-4E89-A9D8-50A66A59B2AE}" presName="spaceRect" presStyleCnt="0"/>
      <dgm:spPr/>
    </dgm:pt>
    <dgm:pt modelId="{960C652E-E2B4-4B93-9E9D-34BAE4E8AB35}" type="pres">
      <dgm:prSet presAssocID="{EC307F78-3269-4E89-A9D8-50A66A59B2AE}" presName="textRect" presStyleLbl="revTx" presStyleIdx="2" presStyleCnt="4">
        <dgm:presLayoutVars>
          <dgm:chMax val="1"/>
          <dgm:chPref val="1"/>
        </dgm:presLayoutVars>
      </dgm:prSet>
      <dgm:spPr/>
    </dgm:pt>
    <dgm:pt modelId="{D0914C2D-EEA7-4513-B182-C80D720B9311}" type="pres">
      <dgm:prSet presAssocID="{7BF72330-45DD-4C52-8B37-5BDBE4702944}" presName="sibTrans" presStyleCnt="0"/>
      <dgm:spPr/>
    </dgm:pt>
    <dgm:pt modelId="{EB3632EA-B959-47D2-9799-2DA00486CCDE}" type="pres">
      <dgm:prSet presAssocID="{18322077-C3E9-4A0E-B02F-FDADC0480CBD}" presName="compNode" presStyleCnt="0"/>
      <dgm:spPr/>
    </dgm:pt>
    <dgm:pt modelId="{9075F2B2-DDC2-4525-94DB-BDB2F2106164}" type="pres">
      <dgm:prSet presAssocID="{18322077-C3E9-4A0E-B02F-FDADC0480C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a:ext>
      </dgm:extLst>
    </dgm:pt>
    <dgm:pt modelId="{B537A919-6FBF-4F1D-9FE0-76EB7F8B727F}" type="pres">
      <dgm:prSet presAssocID="{18322077-C3E9-4A0E-B02F-FDADC0480CBD}" presName="spaceRect" presStyleCnt="0"/>
      <dgm:spPr/>
    </dgm:pt>
    <dgm:pt modelId="{5B4FBC7E-69BE-4AF3-83CC-3F1CE63DA898}" type="pres">
      <dgm:prSet presAssocID="{18322077-C3E9-4A0E-B02F-FDADC0480CBD}" presName="textRect" presStyleLbl="revTx" presStyleIdx="3" presStyleCnt="4">
        <dgm:presLayoutVars>
          <dgm:chMax val="1"/>
          <dgm:chPref val="1"/>
        </dgm:presLayoutVars>
      </dgm:prSet>
      <dgm:spPr/>
    </dgm:pt>
  </dgm:ptLst>
  <dgm:cxnLst>
    <dgm:cxn modelId="{EA851D0D-2752-4C2E-97DE-12810C294B4E}" type="presOf" srcId="{F87B5E63-E7C3-4218-9479-FFA584B2A19B}" destId="{1838A274-AD51-484E-9BCB-3FECB29D04B0}" srcOrd="0" destOrd="0" presId="urn:microsoft.com/office/officeart/2018/2/layout/IconLabelList"/>
    <dgm:cxn modelId="{0C00033A-CCE9-4EB4-9AD0-74C297FB65FF}" srcId="{F87B5E63-E7C3-4218-9479-FFA584B2A19B}" destId="{18322077-C3E9-4A0E-B02F-FDADC0480CBD}" srcOrd="3" destOrd="0" parTransId="{43E9E2F8-E864-4C48-A5C1-264906E9C0C1}" sibTransId="{A7A741DD-8DF6-4A8A-9741-FC7D45BBD7DD}"/>
    <dgm:cxn modelId="{2F16BB60-30D3-4010-8E7D-9D9A7D83EBDF}" srcId="{F87B5E63-E7C3-4218-9479-FFA584B2A19B}" destId="{0D9F4B5B-9124-456D-8E69-C855BDD509DF}" srcOrd="0" destOrd="0" parTransId="{26945CE2-A856-433F-8200-84959527F40B}" sibTransId="{5FE7E29F-6562-4688-B70B-264EA94F1CF4}"/>
    <dgm:cxn modelId="{82053248-500C-43B6-B650-8FC905D191F6}" type="presOf" srcId="{18322077-C3E9-4A0E-B02F-FDADC0480CBD}" destId="{5B4FBC7E-69BE-4AF3-83CC-3F1CE63DA898}" srcOrd="0" destOrd="0" presId="urn:microsoft.com/office/officeart/2018/2/layout/IconLabelList"/>
    <dgm:cxn modelId="{6932B956-8AE1-4321-AD1E-0D6A4C4633BC}" srcId="{F87B5E63-E7C3-4218-9479-FFA584B2A19B}" destId="{87F5B2B4-7C2B-414E-8DBB-9B783F78DB44}" srcOrd="1" destOrd="0" parTransId="{F1649019-1E03-4526-B1A5-1420C67BFFC0}" sibTransId="{26F49907-676F-470C-A9B7-25911EB2C84F}"/>
    <dgm:cxn modelId="{EEDC717A-0CF9-410C-98E3-2EB7833986E1}" type="presOf" srcId="{0D9F4B5B-9124-456D-8E69-C855BDD509DF}" destId="{9DAA39B7-777C-4A7C-9EAC-C9735778C342}" srcOrd="0" destOrd="0" presId="urn:microsoft.com/office/officeart/2018/2/layout/IconLabelList"/>
    <dgm:cxn modelId="{17624CAC-E8A1-4E25-8F74-1A87F3C3C78D}" type="presOf" srcId="{EC307F78-3269-4E89-A9D8-50A66A59B2AE}" destId="{960C652E-E2B4-4B93-9E9D-34BAE4E8AB35}" srcOrd="0" destOrd="0" presId="urn:microsoft.com/office/officeart/2018/2/layout/IconLabelList"/>
    <dgm:cxn modelId="{0F8CF6BD-B024-49A7-A5B4-AFD8DDC2D021}" type="presOf" srcId="{87F5B2B4-7C2B-414E-8DBB-9B783F78DB44}" destId="{9D533B35-83F1-4608-B74F-EAD988188B7E}" srcOrd="0" destOrd="0" presId="urn:microsoft.com/office/officeart/2018/2/layout/IconLabelList"/>
    <dgm:cxn modelId="{8B2846C1-D385-4D4B-9464-F47931E867E2}" srcId="{F87B5E63-E7C3-4218-9479-FFA584B2A19B}" destId="{EC307F78-3269-4E89-A9D8-50A66A59B2AE}" srcOrd="2" destOrd="0" parTransId="{7F948675-8DA8-4356-8FF2-9AAC90865999}" sibTransId="{7BF72330-45DD-4C52-8B37-5BDBE4702944}"/>
    <dgm:cxn modelId="{4CD9503A-5A94-4D11-B48B-A0C6CA608309}" type="presParOf" srcId="{1838A274-AD51-484E-9BCB-3FECB29D04B0}" destId="{86F0B266-1BD4-409D-BDB8-80D5571CABE2}" srcOrd="0" destOrd="0" presId="urn:microsoft.com/office/officeart/2018/2/layout/IconLabelList"/>
    <dgm:cxn modelId="{31C748C2-F8B1-434A-A636-8D7FD86F45AE}" type="presParOf" srcId="{86F0B266-1BD4-409D-BDB8-80D5571CABE2}" destId="{0ACE4560-11F1-476D-B00F-3EB8CE550A40}" srcOrd="0" destOrd="0" presId="urn:microsoft.com/office/officeart/2018/2/layout/IconLabelList"/>
    <dgm:cxn modelId="{DE6310D1-E85E-4A67-8F0F-038791AD713C}" type="presParOf" srcId="{86F0B266-1BD4-409D-BDB8-80D5571CABE2}" destId="{D06AA734-075C-49C4-9964-2A473088A06C}" srcOrd="1" destOrd="0" presId="urn:microsoft.com/office/officeart/2018/2/layout/IconLabelList"/>
    <dgm:cxn modelId="{022F6D81-FF89-47BD-AD81-990C2151AA40}" type="presParOf" srcId="{86F0B266-1BD4-409D-BDB8-80D5571CABE2}" destId="{9DAA39B7-777C-4A7C-9EAC-C9735778C342}" srcOrd="2" destOrd="0" presId="urn:microsoft.com/office/officeart/2018/2/layout/IconLabelList"/>
    <dgm:cxn modelId="{3B614D25-CC04-4C54-8157-9CD31DDAA5A0}" type="presParOf" srcId="{1838A274-AD51-484E-9BCB-3FECB29D04B0}" destId="{F13B11A1-170F-46E9-A96E-4E31C692CB1B}" srcOrd="1" destOrd="0" presId="urn:microsoft.com/office/officeart/2018/2/layout/IconLabelList"/>
    <dgm:cxn modelId="{4E170B07-C613-419F-A18D-71B7CD6F1661}" type="presParOf" srcId="{1838A274-AD51-484E-9BCB-3FECB29D04B0}" destId="{40A2A0FA-6881-4723-90B2-01C6EA41D978}" srcOrd="2" destOrd="0" presId="urn:microsoft.com/office/officeart/2018/2/layout/IconLabelList"/>
    <dgm:cxn modelId="{6B4B4896-2886-49AC-A30F-9DA421B58519}" type="presParOf" srcId="{40A2A0FA-6881-4723-90B2-01C6EA41D978}" destId="{808A2721-EAB7-4EC0-B0EC-A698DC59A671}" srcOrd="0" destOrd="0" presId="urn:microsoft.com/office/officeart/2018/2/layout/IconLabelList"/>
    <dgm:cxn modelId="{1ABB5C1D-E0C5-4E8D-8655-4E9BC1D8744E}" type="presParOf" srcId="{40A2A0FA-6881-4723-90B2-01C6EA41D978}" destId="{5673B025-75FD-4B68-9177-26BB29A272D4}" srcOrd="1" destOrd="0" presId="urn:microsoft.com/office/officeart/2018/2/layout/IconLabelList"/>
    <dgm:cxn modelId="{B93C5B34-0C03-4C09-9764-732E349D8F70}" type="presParOf" srcId="{40A2A0FA-6881-4723-90B2-01C6EA41D978}" destId="{9D533B35-83F1-4608-B74F-EAD988188B7E}" srcOrd="2" destOrd="0" presId="urn:microsoft.com/office/officeart/2018/2/layout/IconLabelList"/>
    <dgm:cxn modelId="{A9AED278-100B-43CF-8EC5-CEE9E2BE46EE}" type="presParOf" srcId="{1838A274-AD51-484E-9BCB-3FECB29D04B0}" destId="{B5C894CF-8959-4423-AFB4-289C75541BB2}" srcOrd="3" destOrd="0" presId="urn:microsoft.com/office/officeart/2018/2/layout/IconLabelList"/>
    <dgm:cxn modelId="{AC20E2F4-832E-4E05-A6C6-BAB54EE22172}" type="presParOf" srcId="{1838A274-AD51-484E-9BCB-3FECB29D04B0}" destId="{BDDAD055-C3E6-4152-B5BA-101461B915C4}" srcOrd="4" destOrd="0" presId="urn:microsoft.com/office/officeart/2018/2/layout/IconLabelList"/>
    <dgm:cxn modelId="{87093E0F-19B3-4A74-9167-E4D13921B74C}" type="presParOf" srcId="{BDDAD055-C3E6-4152-B5BA-101461B915C4}" destId="{D67EEBB4-CC15-4AB7-A7D6-1CC7DB48FA5B}" srcOrd="0" destOrd="0" presId="urn:microsoft.com/office/officeart/2018/2/layout/IconLabelList"/>
    <dgm:cxn modelId="{64614D76-D2BE-4E8B-87DD-EF2C5784986D}" type="presParOf" srcId="{BDDAD055-C3E6-4152-B5BA-101461B915C4}" destId="{72D00FFE-E876-43AF-9935-3CB6F1F2A7A6}" srcOrd="1" destOrd="0" presId="urn:microsoft.com/office/officeart/2018/2/layout/IconLabelList"/>
    <dgm:cxn modelId="{A97BA651-FF0E-469E-B486-8F2633DE6EDB}" type="presParOf" srcId="{BDDAD055-C3E6-4152-B5BA-101461B915C4}" destId="{960C652E-E2B4-4B93-9E9D-34BAE4E8AB35}" srcOrd="2" destOrd="0" presId="urn:microsoft.com/office/officeart/2018/2/layout/IconLabelList"/>
    <dgm:cxn modelId="{94A9E50A-6B8D-4E60-8F2B-3C7A9270736B}" type="presParOf" srcId="{1838A274-AD51-484E-9BCB-3FECB29D04B0}" destId="{D0914C2D-EEA7-4513-B182-C80D720B9311}" srcOrd="5" destOrd="0" presId="urn:microsoft.com/office/officeart/2018/2/layout/IconLabelList"/>
    <dgm:cxn modelId="{F9659179-A92F-4D33-B3DE-7B6AE0AAD342}" type="presParOf" srcId="{1838A274-AD51-484E-9BCB-3FECB29D04B0}" destId="{EB3632EA-B959-47D2-9799-2DA00486CCDE}" srcOrd="6" destOrd="0" presId="urn:microsoft.com/office/officeart/2018/2/layout/IconLabelList"/>
    <dgm:cxn modelId="{5CE3C0D1-D082-40FF-90CF-30CA054C5656}" type="presParOf" srcId="{EB3632EA-B959-47D2-9799-2DA00486CCDE}" destId="{9075F2B2-DDC2-4525-94DB-BDB2F2106164}" srcOrd="0" destOrd="0" presId="urn:microsoft.com/office/officeart/2018/2/layout/IconLabelList"/>
    <dgm:cxn modelId="{F651BCA0-B70E-4382-9257-8ABA7DADFF99}" type="presParOf" srcId="{EB3632EA-B959-47D2-9799-2DA00486CCDE}" destId="{B537A919-6FBF-4F1D-9FE0-76EB7F8B727F}" srcOrd="1" destOrd="0" presId="urn:microsoft.com/office/officeart/2018/2/layout/IconLabelList"/>
    <dgm:cxn modelId="{26213F9D-2031-45BB-A8E0-560CFBA664FD}" type="presParOf" srcId="{EB3632EA-B959-47D2-9799-2DA00486CCDE}" destId="{5B4FBC7E-69BE-4AF3-83CC-3F1CE63DA89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E4560-11F1-476D-B00F-3EB8CE550A40}">
      <dsp:nvSpPr>
        <dsp:cNvPr id="0" name=""/>
        <dsp:cNvSpPr/>
      </dsp:nvSpPr>
      <dsp:spPr>
        <a:xfrm>
          <a:off x="720179" y="127566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A39B7-777C-4A7C-9EAC-C9735778C342}">
      <dsp:nvSpPr>
        <dsp:cNvPr id="0" name=""/>
        <dsp:cNvSpPr/>
      </dsp:nvSpPr>
      <dsp:spPr>
        <a:xfrm>
          <a:off x="225179"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ZA" sz="1400" kern="1200"/>
            <a:t>Company sentiment analysis</a:t>
          </a:r>
          <a:endParaRPr lang="en-US" sz="1400" kern="1200"/>
        </a:p>
      </dsp:txBody>
      <dsp:txXfrm>
        <a:off x="225179" y="2355670"/>
        <a:ext cx="1800000" cy="720000"/>
      </dsp:txXfrm>
    </dsp:sp>
    <dsp:sp modelId="{808A2721-EAB7-4EC0-B0EC-A698DC59A671}">
      <dsp:nvSpPr>
        <dsp:cNvPr id="0" name=""/>
        <dsp:cNvSpPr/>
      </dsp:nvSpPr>
      <dsp:spPr>
        <a:xfrm>
          <a:off x="2835180" y="127566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533B35-83F1-4608-B74F-EAD988188B7E}">
      <dsp:nvSpPr>
        <dsp:cNvPr id="0" name=""/>
        <dsp:cNvSpPr/>
      </dsp:nvSpPr>
      <dsp:spPr>
        <a:xfrm>
          <a:off x="234018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ZA" sz="1400" kern="1200"/>
            <a:t>Lack of data for comprehensive fundamental analysis</a:t>
          </a:r>
          <a:endParaRPr lang="en-US" sz="1400" kern="1200"/>
        </a:p>
      </dsp:txBody>
      <dsp:txXfrm>
        <a:off x="2340180" y="2355670"/>
        <a:ext cx="1800000" cy="720000"/>
      </dsp:txXfrm>
    </dsp:sp>
    <dsp:sp modelId="{D67EEBB4-CC15-4AB7-A7D6-1CC7DB48FA5B}">
      <dsp:nvSpPr>
        <dsp:cNvPr id="0" name=""/>
        <dsp:cNvSpPr/>
      </dsp:nvSpPr>
      <dsp:spPr>
        <a:xfrm>
          <a:off x="4950180" y="127566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C652E-E2B4-4B93-9E9D-34BAE4E8AB35}">
      <dsp:nvSpPr>
        <dsp:cNvPr id="0" name=""/>
        <dsp:cNvSpPr/>
      </dsp:nvSpPr>
      <dsp:spPr>
        <a:xfrm>
          <a:off x="445518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Portfolio-based suggestions</a:t>
          </a:r>
        </a:p>
      </dsp:txBody>
      <dsp:txXfrm>
        <a:off x="4455180" y="2355670"/>
        <a:ext cx="1800000" cy="720000"/>
      </dsp:txXfrm>
    </dsp:sp>
    <dsp:sp modelId="{9075F2B2-DDC2-4525-94DB-BDB2F2106164}">
      <dsp:nvSpPr>
        <dsp:cNvPr id="0" name=""/>
        <dsp:cNvSpPr/>
      </dsp:nvSpPr>
      <dsp:spPr>
        <a:xfrm>
          <a:off x="7065180" y="127566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FBC7E-69BE-4AF3-83CC-3F1CE63DA898}">
      <dsp:nvSpPr>
        <dsp:cNvPr id="0" name=""/>
        <dsp:cNvSpPr/>
      </dsp:nvSpPr>
      <dsp:spPr>
        <a:xfrm>
          <a:off x="657018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Switch from cloud computing to local</a:t>
          </a:r>
        </a:p>
      </dsp:txBody>
      <dsp:txXfrm>
        <a:off x="6570180" y="235567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84AE2-B731-4534-9076-F08C454250ED}" type="datetimeFigureOut">
              <a:rPr lang="en-ZA" smtClean="0"/>
              <a:t>2023/04/23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52CF2-2401-4EE7-B9E9-78151D0B620F}" type="slidenum">
              <a:rPr lang="en-ZA" smtClean="0"/>
              <a:t>‹#›</a:t>
            </a:fld>
            <a:endParaRPr lang="en-ZA"/>
          </a:p>
        </p:txBody>
      </p:sp>
    </p:spTree>
    <p:extLst>
      <p:ext uri="{BB962C8B-B14F-4D97-AF65-F5344CB8AC3E}">
        <p14:creationId xmlns:p14="http://schemas.microsoft.com/office/powerpoint/2010/main" val="469840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Introductions:</a:t>
            </a:r>
          </a:p>
          <a:p>
            <a:r>
              <a:rPr lang="en-ZA" dirty="0"/>
              <a:t>Sarah – UI development, database design, integration of backend to front end</a:t>
            </a:r>
          </a:p>
          <a:p>
            <a:r>
              <a:rPr lang="en-ZA" dirty="0"/>
              <a:t>Daniel – Data cleaning, forecasting model, , integration of backend to front end</a:t>
            </a:r>
          </a:p>
          <a:p>
            <a:r>
              <a:rPr lang="en-ZA" dirty="0"/>
              <a:t>Sean – Fundamental financial data scraping, cluster analysis, machine learning models</a:t>
            </a:r>
          </a:p>
          <a:p>
            <a:r>
              <a:rPr lang="en-ZA" dirty="0"/>
              <a:t>Jean – Machine learning models</a:t>
            </a:r>
          </a:p>
        </p:txBody>
      </p:sp>
      <p:sp>
        <p:nvSpPr>
          <p:cNvPr id="4" name="Slide Number Placeholder 3"/>
          <p:cNvSpPr>
            <a:spLocks noGrp="1"/>
          </p:cNvSpPr>
          <p:nvPr>
            <p:ph type="sldNum" sz="quarter" idx="5"/>
          </p:nvPr>
        </p:nvSpPr>
        <p:spPr/>
        <p:txBody>
          <a:bodyPr/>
          <a:lstStyle/>
          <a:p>
            <a:fld id="{88952CF2-2401-4EE7-B9E9-78151D0B620F}" type="slidenum">
              <a:rPr lang="en-ZA" smtClean="0"/>
              <a:t>1</a:t>
            </a:fld>
            <a:endParaRPr lang="en-ZA"/>
          </a:p>
        </p:txBody>
      </p:sp>
    </p:spTree>
    <p:extLst>
      <p:ext uri="{BB962C8B-B14F-4D97-AF65-F5344CB8AC3E}">
        <p14:creationId xmlns:p14="http://schemas.microsoft.com/office/powerpoint/2010/main" val="532635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Discovery is about making peoples lives better, our platform is about making your users financially healthy.</a:t>
            </a:r>
          </a:p>
          <a:p>
            <a:endParaRPr lang="en-ZA" dirty="0"/>
          </a:p>
          <a:p>
            <a:r>
              <a:rPr lang="en-ZA" dirty="0"/>
              <a:t>In South Africa, most people do not have access to timely financial advice. Often it is the very people that need this advice the most that do not have access to it. </a:t>
            </a:r>
          </a:p>
          <a:p>
            <a:endParaRPr lang="en-ZA" dirty="0"/>
          </a:p>
          <a:p>
            <a:r>
              <a:rPr lang="en-ZA" dirty="0"/>
              <a:t>Our platform was designed to bridge the gap between financial advice and the everyday South African from the comfort of your own home.</a:t>
            </a:r>
          </a:p>
          <a:p>
            <a:endParaRPr lang="en-ZA" dirty="0"/>
          </a:p>
          <a:p>
            <a:r>
              <a:rPr lang="en-ZA" dirty="0"/>
              <a:t>We want to pave the way to financial health in the future by helping South Africans invest today. </a:t>
            </a:r>
          </a:p>
          <a:p>
            <a:endParaRPr lang="en-ZA" dirty="0"/>
          </a:p>
          <a:p>
            <a:r>
              <a:rPr lang="en-ZA" dirty="0"/>
              <a:t>We completed a data analysis block and we all really enjoyed it. Combining that fact with a burning curiosity and a desire to help South Africans,  we developed this idea</a:t>
            </a:r>
          </a:p>
        </p:txBody>
      </p:sp>
      <p:sp>
        <p:nvSpPr>
          <p:cNvPr id="4" name="Slide Number Placeholder 3"/>
          <p:cNvSpPr>
            <a:spLocks noGrp="1"/>
          </p:cNvSpPr>
          <p:nvPr>
            <p:ph type="sldNum" sz="quarter" idx="5"/>
          </p:nvPr>
        </p:nvSpPr>
        <p:spPr/>
        <p:txBody>
          <a:bodyPr/>
          <a:lstStyle/>
          <a:p>
            <a:fld id="{88952CF2-2401-4EE7-B9E9-78151D0B620F}" type="slidenum">
              <a:rPr lang="en-ZA" smtClean="0"/>
              <a:t>2</a:t>
            </a:fld>
            <a:endParaRPr lang="en-ZA"/>
          </a:p>
        </p:txBody>
      </p:sp>
    </p:spTree>
    <p:extLst>
      <p:ext uri="{BB962C8B-B14F-4D97-AF65-F5344CB8AC3E}">
        <p14:creationId xmlns:p14="http://schemas.microsoft.com/office/powerpoint/2010/main" val="94298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Daniel</a:t>
            </a:r>
          </a:p>
          <a:p>
            <a:endParaRPr lang="en-ZA" dirty="0"/>
          </a:p>
          <a:p>
            <a:r>
              <a:rPr lang="en-ZA" dirty="0"/>
              <a:t>We created three models that allow us to give the users a selection of shares that they can purchase based on their risk appetite.</a:t>
            </a:r>
          </a:p>
          <a:p>
            <a:endParaRPr lang="en-ZA" dirty="0"/>
          </a:p>
          <a:p>
            <a:r>
              <a:rPr lang="en-ZA" dirty="0"/>
              <a:t>Two of these models classify the shares of companies that are listed on the S&amp;P500. They were categorised into three risk categories – High, Medium, and Low.</a:t>
            </a:r>
          </a:p>
          <a:p>
            <a:endParaRPr lang="en-ZA" dirty="0"/>
          </a:p>
          <a:p>
            <a:r>
              <a:rPr lang="en-ZA" dirty="0"/>
              <a:t>The first model is a AI model built using technical data – the open, close, high and low price for each day.</a:t>
            </a:r>
          </a:p>
          <a:p>
            <a:endParaRPr lang="en-ZA" dirty="0"/>
          </a:p>
          <a:p>
            <a:r>
              <a:rPr lang="en-ZA" dirty="0"/>
              <a:t>The second model was built using fundamental data – specifically a number of the ratios that were chosen due to their significance when applied to the risk of a share. </a:t>
            </a:r>
          </a:p>
          <a:p>
            <a:endParaRPr lang="en-ZA" dirty="0"/>
          </a:p>
          <a:p>
            <a:r>
              <a:rPr lang="en-ZA" dirty="0"/>
              <a:t>The last model is the one that predicts the share price of the shares – this was done using technical statistical data. </a:t>
            </a:r>
          </a:p>
          <a:p>
            <a:endParaRPr lang="en-ZA" dirty="0"/>
          </a:p>
          <a:p>
            <a:r>
              <a:rPr lang="en-ZA" dirty="0"/>
              <a:t>We have also built a UI using R and linked it to a </a:t>
            </a:r>
            <a:r>
              <a:rPr lang="en-ZA" dirty="0" err="1"/>
              <a:t>Postgresql</a:t>
            </a:r>
            <a:r>
              <a:rPr lang="en-ZA" dirty="0"/>
              <a:t> database.</a:t>
            </a:r>
          </a:p>
          <a:p>
            <a:endParaRPr lang="en-ZA" dirty="0"/>
          </a:p>
        </p:txBody>
      </p:sp>
      <p:sp>
        <p:nvSpPr>
          <p:cNvPr id="4" name="Slide Number Placeholder 3"/>
          <p:cNvSpPr>
            <a:spLocks noGrp="1"/>
          </p:cNvSpPr>
          <p:nvPr>
            <p:ph type="sldNum" sz="quarter" idx="5"/>
          </p:nvPr>
        </p:nvSpPr>
        <p:spPr/>
        <p:txBody>
          <a:bodyPr/>
          <a:lstStyle/>
          <a:p>
            <a:fld id="{88952CF2-2401-4EE7-B9E9-78151D0B620F}" type="slidenum">
              <a:rPr lang="en-ZA" smtClean="0"/>
              <a:t>3</a:t>
            </a:fld>
            <a:endParaRPr lang="en-ZA"/>
          </a:p>
        </p:txBody>
      </p:sp>
    </p:spTree>
    <p:extLst>
      <p:ext uri="{BB962C8B-B14F-4D97-AF65-F5344CB8AC3E}">
        <p14:creationId xmlns:p14="http://schemas.microsoft.com/office/powerpoint/2010/main" val="3585089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Jean walkthrough of dataflow</a:t>
            </a:r>
          </a:p>
        </p:txBody>
      </p:sp>
      <p:sp>
        <p:nvSpPr>
          <p:cNvPr id="4" name="Slide Number Placeholder 3"/>
          <p:cNvSpPr>
            <a:spLocks noGrp="1"/>
          </p:cNvSpPr>
          <p:nvPr>
            <p:ph type="sldNum" sz="quarter" idx="5"/>
          </p:nvPr>
        </p:nvSpPr>
        <p:spPr/>
        <p:txBody>
          <a:bodyPr/>
          <a:lstStyle/>
          <a:p>
            <a:fld id="{88952CF2-2401-4EE7-B9E9-78151D0B620F}" type="slidenum">
              <a:rPr lang="en-ZA" smtClean="0"/>
              <a:t>4</a:t>
            </a:fld>
            <a:endParaRPr lang="en-ZA"/>
          </a:p>
        </p:txBody>
      </p:sp>
    </p:spTree>
    <p:extLst>
      <p:ext uri="{BB962C8B-B14F-4D97-AF65-F5344CB8AC3E}">
        <p14:creationId xmlns:p14="http://schemas.microsoft.com/office/powerpoint/2010/main" val="1212179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ZA" dirty="0"/>
              <a:t>Sean talks about web scraping data</a:t>
            </a:r>
          </a:p>
          <a:p>
            <a:pPr marL="228600" indent="-228600">
              <a:buAutoNum type="arabicPeriod"/>
            </a:pPr>
            <a:r>
              <a:rPr lang="en-ZA" dirty="0"/>
              <a:t>Daniel, Jean and Sean talk about calculating volatility using std deviation, cluster analysis, </a:t>
            </a:r>
          </a:p>
          <a:p>
            <a:pPr marL="228600" indent="-228600">
              <a:buAutoNum type="arabicPeriod"/>
            </a:pPr>
            <a:r>
              <a:rPr lang="en-ZA" dirty="0"/>
              <a:t>Daniel talks about forecasting, GARCH, limitations – shorter prediction period is more accurate</a:t>
            </a:r>
          </a:p>
          <a:p>
            <a:pPr marL="228600" indent="-228600">
              <a:buAutoNum type="arabicPeriod"/>
            </a:pPr>
            <a:r>
              <a:rPr lang="en-ZA" dirty="0"/>
              <a:t>Jean talks about ML – </a:t>
            </a:r>
            <a:r>
              <a:rPr lang="en-ZA" dirty="0" err="1"/>
              <a:t>knn</a:t>
            </a:r>
            <a:r>
              <a:rPr lang="en-ZA" dirty="0"/>
              <a:t> and repeated cross fold validation, trained on 500,000 observations, 99% accuracy</a:t>
            </a:r>
          </a:p>
          <a:p>
            <a:pPr marL="228600" indent="-228600">
              <a:buAutoNum type="arabicPeriod"/>
            </a:pPr>
            <a:r>
              <a:rPr lang="en-ZA" dirty="0"/>
              <a:t>Sarah talks about the web framework</a:t>
            </a:r>
          </a:p>
          <a:p>
            <a:pPr marL="228600" indent="-228600">
              <a:buAutoNum type="arabicPeriod"/>
            </a:pPr>
            <a:r>
              <a:rPr lang="en-ZA" dirty="0"/>
              <a:t>Everyone talks about integration</a:t>
            </a:r>
          </a:p>
        </p:txBody>
      </p:sp>
      <p:sp>
        <p:nvSpPr>
          <p:cNvPr id="4" name="Slide Number Placeholder 3"/>
          <p:cNvSpPr>
            <a:spLocks noGrp="1"/>
          </p:cNvSpPr>
          <p:nvPr>
            <p:ph type="sldNum" sz="quarter" idx="5"/>
          </p:nvPr>
        </p:nvSpPr>
        <p:spPr/>
        <p:txBody>
          <a:bodyPr/>
          <a:lstStyle/>
          <a:p>
            <a:fld id="{88952CF2-2401-4EE7-B9E9-78151D0B620F}" type="slidenum">
              <a:rPr lang="en-ZA" smtClean="0"/>
              <a:t>5</a:t>
            </a:fld>
            <a:endParaRPr lang="en-ZA"/>
          </a:p>
        </p:txBody>
      </p:sp>
    </p:spTree>
    <p:extLst>
      <p:ext uri="{BB962C8B-B14F-4D97-AF65-F5344CB8AC3E}">
        <p14:creationId xmlns:p14="http://schemas.microsoft.com/office/powerpoint/2010/main" val="74100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Sean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Company sentiment analysis: Initial models showed that the analysis had very poor accuracy when making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Lack of data for comprehensive fundamental analysis: Have a model but it is very limited due to lack of data – with access to a database of fundamental data we could produce a weighted risk classification </a:t>
            </a:r>
            <a:endParaRPr lang="en-US" dirty="0"/>
          </a:p>
          <a:p>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Portfolio-based suggestions: This a planned feature, however, for the purposes of this demonstration we have made use of a single share suggestion to she the core functionality of the platform. </a:t>
            </a:r>
          </a:p>
          <a:p>
            <a:endParaRPr lang="en-ZA" dirty="0"/>
          </a:p>
          <a:p>
            <a:r>
              <a:rPr lang="en-ZA" dirty="0"/>
              <a:t>Cloud to local: Could not set up cloud computing, so we brought in additional hardware to increase our computing power</a:t>
            </a:r>
          </a:p>
        </p:txBody>
      </p:sp>
      <p:sp>
        <p:nvSpPr>
          <p:cNvPr id="4" name="Slide Number Placeholder 3"/>
          <p:cNvSpPr>
            <a:spLocks noGrp="1"/>
          </p:cNvSpPr>
          <p:nvPr>
            <p:ph type="sldNum" sz="quarter" idx="5"/>
          </p:nvPr>
        </p:nvSpPr>
        <p:spPr/>
        <p:txBody>
          <a:bodyPr/>
          <a:lstStyle/>
          <a:p>
            <a:fld id="{88952CF2-2401-4EE7-B9E9-78151D0B620F}" type="slidenum">
              <a:rPr lang="en-ZA" smtClean="0"/>
              <a:t>6</a:t>
            </a:fld>
            <a:endParaRPr lang="en-ZA"/>
          </a:p>
        </p:txBody>
      </p:sp>
    </p:spTree>
    <p:extLst>
      <p:ext uri="{BB962C8B-B14F-4D97-AF65-F5344CB8AC3E}">
        <p14:creationId xmlns:p14="http://schemas.microsoft.com/office/powerpoint/2010/main" val="3617225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ZA" dirty="0"/>
              <a:t>Jean </a:t>
            </a:r>
          </a:p>
          <a:p>
            <a:pPr marL="228600" indent="-228600">
              <a:buAutoNum type="arabicPeriod"/>
            </a:pPr>
            <a:r>
              <a:rPr lang="en-ZA" dirty="0"/>
              <a:t>Sean and Daniel – mention fundamental data, such as ratios instead of high low, close etc</a:t>
            </a:r>
          </a:p>
          <a:p>
            <a:pPr marL="228600" indent="-228600">
              <a:buAutoNum type="arabicPeriod"/>
            </a:pPr>
            <a:r>
              <a:rPr lang="en-ZA" dirty="0"/>
              <a:t>Sean</a:t>
            </a:r>
          </a:p>
          <a:p>
            <a:pPr marL="228600" indent="-228600">
              <a:buAutoNum type="arabicPeriod"/>
            </a:pPr>
            <a:r>
              <a:rPr lang="en-ZA" dirty="0"/>
              <a:t>Sarah</a:t>
            </a:r>
          </a:p>
          <a:p>
            <a:pPr marL="228600" indent="-228600">
              <a:buAutoNum type="arabicPeriod"/>
            </a:pPr>
            <a:r>
              <a:rPr lang="en-ZA" dirty="0"/>
              <a:t>Sarah</a:t>
            </a:r>
          </a:p>
          <a:p>
            <a:pPr marL="228600" indent="-228600">
              <a:buAutoNum type="arabicPeriod"/>
            </a:pPr>
            <a:r>
              <a:rPr lang="en-ZA" dirty="0"/>
              <a:t>Daniel</a:t>
            </a:r>
          </a:p>
          <a:p>
            <a:pPr marL="228600" indent="-228600">
              <a:buAutoNum type="arabicPeriod"/>
            </a:pPr>
            <a:r>
              <a:rPr lang="en-ZA" dirty="0"/>
              <a:t>Jean</a:t>
            </a:r>
          </a:p>
        </p:txBody>
      </p:sp>
      <p:sp>
        <p:nvSpPr>
          <p:cNvPr id="4" name="Slide Number Placeholder 3"/>
          <p:cNvSpPr>
            <a:spLocks noGrp="1"/>
          </p:cNvSpPr>
          <p:nvPr>
            <p:ph type="sldNum" sz="quarter" idx="5"/>
          </p:nvPr>
        </p:nvSpPr>
        <p:spPr/>
        <p:txBody>
          <a:bodyPr/>
          <a:lstStyle/>
          <a:p>
            <a:fld id="{88952CF2-2401-4EE7-B9E9-78151D0B620F}" type="slidenum">
              <a:rPr lang="en-ZA" smtClean="0"/>
              <a:t>7</a:t>
            </a:fld>
            <a:endParaRPr lang="en-ZA"/>
          </a:p>
        </p:txBody>
      </p:sp>
    </p:spTree>
    <p:extLst>
      <p:ext uri="{BB962C8B-B14F-4D97-AF65-F5344CB8AC3E}">
        <p14:creationId xmlns:p14="http://schemas.microsoft.com/office/powerpoint/2010/main" val="401618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8952CF2-2401-4EE7-B9E9-78151D0B620F}" type="slidenum">
              <a:rPr lang="en-ZA" smtClean="0"/>
              <a:t>9</a:t>
            </a:fld>
            <a:endParaRPr lang="en-ZA"/>
          </a:p>
        </p:txBody>
      </p:sp>
    </p:spTree>
    <p:extLst>
      <p:ext uri="{BB962C8B-B14F-4D97-AF65-F5344CB8AC3E}">
        <p14:creationId xmlns:p14="http://schemas.microsoft.com/office/powerpoint/2010/main" val="135816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6ACBF8F-476F-4F2E-B297-8218C41BE64C}" type="datetimeFigureOut">
              <a:rPr lang="en-ZA" smtClean="0"/>
              <a:t>2023/04/22</a:t>
            </a:fld>
            <a:endParaRPr lang="en-Z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Z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33A068-E28E-4BCD-8ADC-93501A47CA01}" type="slidenum">
              <a:rPr lang="en-ZA" smtClean="0"/>
              <a:t>‹#›</a:t>
            </a:fld>
            <a:endParaRPr lang="en-Z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86551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CBF8F-476F-4F2E-B297-8218C41BE64C}" type="datetimeFigureOut">
              <a:rPr lang="en-ZA" smtClean="0"/>
              <a:t>2023/04/22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F33A068-E28E-4BCD-8ADC-93501A47CA01}" type="slidenum">
              <a:rPr lang="en-ZA" smtClean="0"/>
              <a:t>‹#›</a:t>
            </a:fld>
            <a:endParaRPr lang="en-ZA"/>
          </a:p>
        </p:txBody>
      </p:sp>
    </p:spTree>
    <p:extLst>
      <p:ext uri="{BB962C8B-B14F-4D97-AF65-F5344CB8AC3E}">
        <p14:creationId xmlns:p14="http://schemas.microsoft.com/office/powerpoint/2010/main" val="62002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CBF8F-476F-4F2E-B297-8218C41BE64C}" type="datetimeFigureOut">
              <a:rPr lang="en-ZA" smtClean="0"/>
              <a:t>2023/04/22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F33A068-E28E-4BCD-8ADC-93501A47CA01}" type="slidenum">
              <a:rPr lang="en-ZA" smtClean="0"/>
              <a:t>‹#›</a:t>
            </a:fld>
            <a:endParaRPr lang="en-ZA"/>
          </a:p>
        </p:txBody>
      </p:sp>
    </p:spTree>
    <p:extLst>
      <p:ext uri="{BB962C8B-B14F-4D97-AF65-F5344CB8AC3E}">
        <p14:creationId xmlns:p14="http://schemas.microsoft.com/office/powerpoint/2010/main" val="53414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CBF8F-476F-4F2E-B297-8218C41BE64C}" type="datetimeFigureOut">
              <a:rPr lang="en-ZA" smtClean="0"/>
              <a:t>2023/04/22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F33A068-E28E-4BCD-8ADC-93501A47CA01}" type="slidenum">
              <a:rPr lang="en-ZA" smtClean="0"/>
              <a:t>‹#›</a:t>
            </a:fld>
            <a:endParaRPr lang="en-ZA"/>
          </a:p>
        </p:txBody>
      </p:sp>
    </p:spTree>
    <p:extLst>
      <p:ext uri="{BB962C8B-B14F-4D97-AF65-F5344CB8AC3E}">
        <p14:creationId xmlns:p14="http://schemas.microsoft.com/office/powerpoint/2010/main" val="43360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CBF8F-476F-4F2E-B297-8218C41BE64C}" type="datetimeFigureOut">
              <a:rPr lang="en-ZA" smtClean="0"/>
              <a:t>2023/04/22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F33A068-E28E-4BCD-8ADC-93501A47CA01}" type="slidenum">
              <a:rPr lang="en-ZA" smtClean="0"/>
              <a:t>‹#›</a:t>
            </a:fld>
            <a:endParaRPr lang="en-Z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657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ACBF8F-476F-4F2E-B297-8218C41BE64C}" type="datetimeFigureOut">
              <a:rPr lang="en-ZA" smtClean="0"/>
              <a:t>2023/04/22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F33A068-E28E-4BCD-8ADC-93501A47CA01}" type="slidenum">
              <a:rPr lang="en-ZA" smtClean="0"/>
              <a:t>‹#›</a:t>
            </a:fld>
            <a:endParaRPr lang="en-ZA"/>
          </a:p>
        </p:txBody>
      </p:sp>
    </p:spTree>
    <p:extLst>
      <p:ext uri="{BB962C8B-B14F-4D97-AF65-F5344CB8AC3E}">
        <p14:creationId xmlns:p14="http://schemas.microsoft.com/office/powerpoint/2010/main" val="118413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CBF8F-476F-4F2E-B297-8218C41BE64C}" type="datetimeFigureOut">
              <a:rPr lang="en-ZA" smtClean="0"/>
              <a:t>2023/04/22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4F33A068-E28E-4BCD-8ADC-93501A47CA01}" type="slidenum">
              <a:rPr lang="en-ZA" smtClean="0"/>
              <a:t>‹#›</a:t>
            </a:fld>
            <a:endParaRPr lang="en-ZA"/>
          </a:p>
        </p:txBody>
      </p:sp>
    </p:spTree>
    <p:extLst>
      <p:ext uri="{BB962C8B-B14F-4D97-AF65-F5344CB8AC3E}">
        <p14:creationId xmlns:p14="http://schemas.microsoft.com/office/powerpoint/2010/main" val="106676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ACBF8F-476F-4F2E-B297-8218C41BE64C}" type="datetimeFigureOut">
              <a:rPr lang="en-ZA" smtClean="0"/>
              <a:t>2023/04/22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4F33A068-E28E-4BCD-8ADC-93501A47CA01}" type="slidenum">
              <a:rPr lang="en-ZA" smtClean="0"/>
              <a:t>‹#›</a:t>
            </a:fld>
            <a:endParaRPr lang="en-ZA"/>
          </a:p>
        </p:txBody>
      </p:sp>
    </p:spTree>
    <p:extLst>
      <p:ext uri="{BB962C8B-B14F-4D97-AF65-F5344CB8AC3E}">
        <p14:creationId xmlns:p14="http://schemas.microsoft.com/office/powerpoint/2010/main" val="52530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CBF8F-476F-4F2E-B297-8218C41BE64C}" type="datetimeFigureOut">
              <a:rPr lang="en-ZA" smtClean="0"/>
              <a:t>2023/04/22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4F33A068-E28E-4BCD-8ADC-93501A47CA01}" type="slidenum">
              <a:rPr lang="en-ZA" smtClean="0"/>
              <a:t>‹#›</a:t>
            </a:fld>
            <a:endParaRPr lang="en-ZA"/>
          </a:p>
        </p:txBody>
      </p:sp>
    </p:spTree>
    <p:extLst>
      <p:ext uri="{BB962C8B-B14F-4D97-AF65-F5344CB8AC3E}">
        <p14:creationId xmlns:p14="http://schemas.microsoft.com/office/powerpoint/2010/main" val="392079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CBF8F-476F-4F2E-B297-8218C41BE64C}" type="datetimeFigureOut">
              <a:rPr lang="en-ZA" smtClean="0"/>
              <a:t>2023/04/22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F33A068-E28E-4BCD-8ADC-93501A47CA01}" type="slidenum">
              <a:rPr lang="en-ZA" smtClean="0"/>
              <a:t>‹#›</a:t>
            </a:fld>
            <a:endParaRPr lang="en-ZA"/>
          </a:p>
        </p:txBody>
      </p:sp>
    </p:spTree>
    <p:extLst>
      <p:ext uri="{BB962C8B-B14F-4D97-AF65-F5344CB8AC3E}">
        <p14:creationId xmlns:p14="http://schemas.microsoft.com/office/powerpoint/2010/main" val="165531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CBF8F-476F-4F2E-B297-8218C41BE64C}" type="datetimeFigureOut">
              <a:rPr lang="en-ZA" smtClean="0"/>
              <a:t>2023/04/22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F33A068-E28E-4BCD-8ADC-93501A47CA01}" type="slidenum">
              <a:rPr lang="en-ZA" smtClean="0"/>
              <a:t>‹#›</a:t>
            </a:fld>
            <a:endParaRPr lang="en-ZA"/>
          </a:p>
        </p:txBody>
      </p:sp>
    </p:spTree>
    <p:extLst>
      <p:ext uri="{BB962C8B-B14F-4D97-AF65-F5344CB8AC3E}">
        <p14:creationId xmlns:p14="http://schemas.microsoft.com/office/powerpoint/2010/main" val="155821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6ACBF8F-476F-4F2E-B297-8218C41BE64C}" type="datetimeFigureOut">
              <a:rPr lang="en-ZA" smtClean="0"/>
              <a:t>2023/04/22</a:t>
            </a:fld>
            <a:endParaRPr lang="en-Z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Z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33A068-E28E-4BCD-8ADC-93501A47CA01}" type="slidenum">
              <a:rPr lang="en-ZA" smtClean="0"/>
              <a:t>‹#›</a:t>
            </a:fld>
            <a:endParaRPr lang="en-ZA"/>
          </a:p>
        </p:txBody>
      </p:sp>
    </p:spTree>
    <p:extLst>
      <p:ext uri="{BB962C8B-B14F-4D97-AF65-F5344CB8AC3E}">
        <p14:creationId xmlns:p14="http://schemas.microsoft.com/office/powerpoint/2010/main" val="2416907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8D48-9649-D545-AF38-3007A02F196B}"/>
              </a:ext>
            </a:extLst>
          </p:cNvPr>
          <p:cNvSpPr>
            <a:spLocks noGrp="1"/>
          </p:cNvSpPr>
          <p:nvPr>
            <p:ph type="ctrTitle"/>
          </p:nvPr>
        </p:nvSpPr>
        <p:spPr/>
        <p:txBody>
          <a:bodyPr/>
          <a:lstStyle/>
          <a:p>
            <a:r>
              <a:rPr lang="en-ZA" dirty="0"/>
              <a:t>Discovery ‘Trust’</a:t>
            </a:r>
          </a:p>
        </p:txBody>
      </p:sp>
      <p:sp>
        <p:nvSpPr>
          <p:cNvPr id="3" name="Subtitle 2">
            <a:extLst>
              <a:ext uri="{FF2B5EF4-FFF2-40B4-BE49-F238E27FC236}">
                <a16:creationId xmlns:a16="http://schemas.microsoft.com/office/drawing/2014/main" id="{F8320CA6-D618-CCBF-D4EF-AD133D1D1A85}"/>
              </a:ext>
            </a:extLst>
          </p:cNvPr>
          <p:cNvSpPr>
            <a:spLocks noGrp="1"/>
          </p:cNvSpPr>
          <p:nvPr>
            <p:ph type="subTitle" idx="1"/>
          </p:nvPr>
        </p:nvSpPr>
        <p:spPr/>
        <p:txBody>
          <a:bodyPr>
            <a:normAutofit fontScale="77500" lnSpcReduction="20000"/>
          </a:bodyPr>
          <a:lstStyle/>
          <a:p>
            <a:r>
              <a:rPr lang="en-ZA" dirty="0"/>
              <a:t>By QWERTY</a:t>
            </a:r>
          </a:p>
          <a:p>
            <a:r>
              <a:rPr lang="en-ZA" sz="1600" dirty="0"/>
              <a:t>Team Leader: Sarah Ingram</a:t>
            </a:r>
          </a:p>
          <a:p>
            <a:r>
              <a:rPr lang="en-ZA" sz="1600" dirty="0"/>
              <a:t>Daniel </a:t>
            </a:r>
            <a:r>
              <a:rPr lang="en-ZA" sz="1600" dirty="0" err="1"/>
              <a:t>Bockle</a:t>
            </a:r>
            <a:endParaRPr lang="en-ZA" sz="1600" dirty="0"/>
          </a:p>
          <a:p>
            <a:r>
              <a:rPr lang="en-ZA" sz="1600" dirty="0"/>
              <a:t>Sean Morrison</a:t>
            </a:r>
          </a:p>
          <a:p>
            <a:r>
              <a:rPr lang="en-ZA" sz="1600" dirty="0"/>
              <a:t>Jean Marx</a:t>
            </a:r>
          </a:p>
        </p:txBody>
      </p:sp>
    </p:spTree>
    <p:extLst>
      <p:ext uri="{BB962C8B-B14F-4D97-AF65-F5344CB8AC3E}">
        <p14:creationId xmlns:p14="http://schemas.microsoft.com/office/powerpoint/2010/main" val="319487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75A96C91-B815-4865-AB6A-3D1D734B3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72337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F2319C27-28E7-8D84-AB4D-EB50839F5AD1}"/>
              </a:ext>
            </a:extLst>
          </p:cNvPr>
          <p:cNvSpPr>
            <a:spLocks noGrp="1"/>
          </p:cNvSpPr>
          <p:nvPr>
            <p:ph type="title"/>
          </p:nvPr>
        </p:nvSpPr>
        <p:spPr>
          <a:xfrm>
            <a:off x="4654296" y="931862"/>
            <a:ext cx="6293104" cy="3103108"/>
          </a:xfrm>
        </p:spPr>
        <p:txBody>
          <a:bodyPr vert="horz" lIns="91440" tIns="45720" rIns="91440" bIns="45720" rtlCol="0" anchor="b">
            <a:normAutofit/>
          </a:bodyPr>
          <a:lstStyle/>
          <a:p>
            <a:pPr>
              <a:lnSpc>
                <a:spcPct val="85000"/>
              </a:lnSpc>
            </a:pPr>
            <a:r>
              <a:rPr lang="en-US" dirty="0"/>
              <a:t>What was the South African issue we wanted to solve</a:t>
            </a:r>
          </a:p>
        </p:txBody>
      </p:sp>
      <p:pic>
        <p:nvPicPr>
          <p:cNvPr id="5" name="Picture 4" descr="Small white light bulbs with one large yellow light bulb drawn on a black surface">
            <a:extLst>
              <a:ext uri="{FF2B5EF4-FFF2-40B4-BE49-F238E27FC236}">
                <a16:creationId xmlns:a16="http://schemas.microsoft.com/office/drawing/2014/main" id="{7F27E497-D147-72F7-46FE-ADE60DD8FA6B}"/>
              </a:ext>
            </a:extLst>
          </p:cNvPr>
          <p:cNvPicPr>
            <a:picLocks noChangeAspect="1"/>
          </p:cNvPicPr>
          <p:nvPr/>
        </p:nvPicPr>
        <p:blipFill rotWithShape="1">
          <a:blip r:embed="rId3">
            <a:extLst>
              <a:ext uri="{28A0092B-C50C-407E-A947-70E740481C1C}">
                <a14:useLocalDpi xmlns:a14="http://schemas.microsoft.com/office/drawing/2010/main" val="0"/>
              </a:ext>
            </a:extLst>
          </a:blip>
          <a:srcRect t="6175" b="5155"/>
          <a:stretch/>
        </p:blipFill>
        <p:spPr>
          <a:xfrm rot="16200000">
            <a:off x="-1399460" y="1399460"/>
            <a:ext cx="6858000" cy="4059079"/>
          </a:xfrm>
          <a:prstGeom prst="rect">
            <a:avLst/>
          </a:prstGeom>
        </p:spPr>
      </p:pic>
    </p:spTree>
    <p:extLst>
      <p:ext uri="{BB962C8B-B14F-4D97-AF65-F5344CB8AC3E}">
        <p14:creationId xmlns:p14="http://schemas.microsoft.com/office/powerpoint/2010/main" val="183285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0">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6ED7D-3C2A-2D13-2E9A-F8A6BA6E853A}"/>
              </a:ext>
            </a:extLst>
          </p:cNvPr>
          <p:cNvSpPr>
            <a:spLocks noGrp="1"/>
          </p:cNvSpPr>
          <p:nvPr>
            <p:ph type="title"/>
          </p:nvPr>
        </p:nvSpPr>
        <p:spPr>
          <a:xfrm>
            <a:off x="566058" y="836023"/>
            <a:ext cx="2718788" cy="5183777"/>
          </a:xfrm>
        </p:spPr>
        <p:txBody>
          <a:bodyPr vert="horz" lIns="91440" tIns="45720" rIns="91440" bIns="45720" rtlCol="0" anchor="ctr">
            <a:normAutofit/>
          </a:bodyPr>
          <a:lstStyle/>
          <a:p>
            <a:r>
              <a:rPr lang="en-US" sz="3600">
                <a:solidFill>
                  <a:srgbClr val="FFFFFF"/>
                </a:solidFill>
              </a:rPr>
              <a:t>What did we do?</a:t>
            </a:r>
          </a:p>
        </p:txBody>
      </p:sp>
      <p:sp>
        <p:nvSpPr>
          <p:cNvPr id="14" name="Rectangle 12">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CDF51032-7538-0F33-A7B6-048B15D76962}"/>
              </a:ext>
            </a:extLst>
          </p:cNvPr>
          <p:cNvSpPr>
            <a:spLocks noGrp="1"/>
          </p:cNvSpPr>
          <p:nvPr>
            <p:ph idx="1"/>
          </p:nvPr>
        </p:nvSpPr>
        <p:spPr>
          <a:xfrm>
            <a:off x="4658815" y="1919468"/>
            <a:ext cx="5990136" cy="3032462"/>
          </a:xfrm>
        </p:spPr>
        <p:txBody>
          <a:bodyPr/>
          <a:lstStyle/>
          <a:p>
            <a:pPr marL="126187" indent="-126187" defTabSz="630936">
              <a:spcBef>
                <a:spcPts val="966"/>
              </a:spcBef>
              <a:spcAft>
                <a:spcPts val="138"/>
              </a:spcAft>
            </a:pPr>
            <a:endParaRPr lang="en-ZA" sz="1242" kern="1200" spc="7" baseline="0">
              <a:solidFill>
                <a:schemeClr val="tx1"/>
              </a:solidFill>
              <a:latin typeface="+mn-lt"/>
              <a:ea typeface="+mn-ea"/>
              <a:cs typeface="+mn-cs"/>
            </a:endParaRPr>
          </a:p>
          <a:p>
            <a:pPr marL="342900" indent="-342900">
              <a:buFont typeface="Arial" panose="020B0604020202020204" pitchFamily="34" charset="0"/>
              <a:buChar char="•"/>
            </a:pPr>
            <a:endParaRPr lang="en-ZA" dirty="0"/>
          </a:p>
        </p:txBody>
      </p:sp>
      <p:sp>
        <p:nvSpPr>
          <p:cNvPr id="6" name="TextBox 5">
            <a:extLst>
              <a:ext uri="{FF2B5EF4-FFF2-40B4-BE49-F238E27FC236}">
                <a16:creationId xmlns:a16="http://schemas.microsoft.com/office/drawing/2014/main" id="{0700E2A2-9EE4-B973-35DE-15FC24CE08D0}"/>
              </a:ext>
            </a:extLst>
          </p:cNvPr>
          <p:cNvSpPr txBox="1"/>
          <p:nvPr/>
        </p:nvSpPr>
        <p:spPr>
          <a:xfrm>
            <a:off x="4658815" y="2005098"/>
            <a:ext cx="5464223" cy="2646878"/>
          </a:xfrm>
          <a:prstGeom prst="rect">
            <a:avLst/>
          </a:prstGeom>
          <a:noFill/>
        </p:spPr>
        <p:txBody>
          <a:bodyPr wrap="square" rtlCol="0">
            <a:spAutoFit/>
          </a:bodyPr>
          <a:lstStyle/>
          <a:p>
            <a:pPr marL="197168" indent="-197168" defTabSz="315468">
              <a:spcAft>
                <a:spcPts val="600"/>
              </a:spcAft>
              <a:buFont typeface="Arial" panose="020B0604020202020204" pitchFamily="34" charset="0"/>
              <a:buChar char="•"/>
            </a:pPr>
            <a:r>
              <a:rPr lang="en-GB" dirty="0"/>
              <a:t>Data acquisition, cleaning and pre-processing</a:t>
            </a:r>
          </a:p>
          <a:p>
            <a:pPr marL="197168" indent="-197168" defTabSz="315468">
              <a:spcAft>
                <a:spcPts val="600"/>
              </a:spcAft>
              <a:buFont typeface="Arial" panose="020B0604020202020204" pitchFamily="34" charset="0"/>
              <a:buChar char="•"/>
            </a:pPr>
            <a:r>
              <a:rPr lang="en-GB" dirty="0"/>
              <a:t>Exploratory data analysis</a:t>
            </a:r>
          </a:p>
          <a:p>
            <a:pPr marL="197168" indent="-197168" defTabSz="315468">
              <a:spcAft>
                <a:spcPts val="600"/>
              </a:spcAft>
              <a:buFont typeface="Arial" panose="020B0604020202020204" pitchFamily="34" charset="0"/>
              <a:buChar char="•"/>
            </a:pPr>
            <a:r>
              <a:rPr lang="en-ZA" kern="1200" dirty="0">
                <a:solidFill>
                  <a:schemeClr val="tx1"/>
                </a:solidFill>
                <a:latin typeface="+mn-lt"/>
                <a:ea typeface="+mn-ea"/>
                <a:cs typeface="+mn-cs"/>
              </a:rPr>
              <a:t>Web framework</a:t>
            </a:r>
          </a:p>
          <a:p>
            <a:pPr marL="197168" indent="-197168" defTabSz="315468">
              <a:spcAft>
                <a:spcPts val="600"/>
              </a:spcAft>
              <a:buFont typeface="Arial" panose="020B0604020202020204" pitchFamily="34" charset="0"/>
              <a:buChar char="•"/>
            </a:pPr>
            <a:r>
              <a:rPr lang="en-GB" kern="1200" dirty="0">
                <a:solidFill>
                  <a:schemeClr val="tx1"/>
                </a:solidFill>
                <a:latin typeface="+mn-lt"/>
                <a:ea typeface="+mn-ea"/>
                <a:cs typeface="+mn-cs"/>
              </a:rPr>
              <a:t>Forecasting models </a:t>
            </a:r>
          </a:p>
          <a:p>
            <a:pPr marL="197168" indent="-197168" defTabSz="315468">
              <a:spcAft>
                <a:spcPts val="600"/>
              </a:spcAft>
              <a:buFont typeface="Arial" panose="020B0604020202020204" pitchFamily="34" charset="0"/>
              <a:buChar char="•"/>
            </a:pPr>
            <a:r>
              <a:rPr lang="en-GB" kern="1200" dirty="0">
                <a:solidFill>
                  <a:schemeClr val="tx1"/>
                </a:solidFill>
                <a:latin typeface="+mn-lt"/>
                <a:ea typeface="+mn-ea"/>
                <a:cs typeface="+mn-cs"/>
              </a:rPr>
              <a:t>Machine learning models</a:t>
            </a:r>
          </a:p>
          <a:p>
            <a:pPr marL="197168" indent="-197168" defTabSz="315468">
              <a:spcAft>
                <a:spcPts val="600"/>
              </a:spcAft>
              <a:buFont typeface="Arial" panose="020B0604020202020204" pitchFamily="34" charset="0"/>
              <a:buChar char="•"/>
            </a:pPr>
            <a:r>
              <a:rPr lang="en-GB" dirty="0"/>
              <a:t>Database design and implementation</a:t>
            </a:r>
            <a:endParaRPr lang="en-GB" kern="1200" dirty="0">
              <a:solidFill>
                <a:schemeClr val="tx1"/>
              </a:solidFill>
              <a:latin typeface="+mn-lt"/>
              <a:ea typeface="+mn-ea"/>
              <a:cs typeface="+mn-cs"/>
            </a:endParaRPr>
          </a:p>
          <a:p>
            <a:pPr marL="285750" indent="-285750">
              <a:spcAft>
                <a:spcPts val="600"/>
              </a:spcAft>
              <a:buFont typeface="Arial" panose="020B0604020202020204" pitchFamily="34" charset="0"/>
              <a:buChar char="•"/>
            </a:pPr>
            <a:endParaRPr lang="en-ZA" sz="2800" dirty="0"/>
          </a:p>
        </p:txBody>
      </p:sp>
    </p:spTree>
    <p:extLst>
      <p:ext uri="{BB962C8B-B14F-4D97-AF65-F5344CB8AC3E}">
        <p14:creationId xmlns:p14="http://schemas.microsoft.com/office/powerpoint/2010/main" val="129244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C7C1DB-76D1-2C0C-9F70-E0503D010D66}"/>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Dataflow</a:t>
            </a:r>
          </a:p>
        </p:txBody>
      </p:sp>
      <p:sp useBgFill="1">
        <p:nvSpPr>
          <p:cNvPr id="30" name="Rectangle 1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AB99169-1393-A672-D0BE-F8782153A73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035912" y="484632"/>
            <a:ext cx="6393749" cy="5882248"/>
          </a:xfrm>
          <a:prstGeom prst="rect">
            <a:avLst/>
          </a:prstGeom>
        </p:spPr>
      </p:pic>
      <p:sp>
        <p:nvSpPr>
          <p:cNvPr id="31" name="Rectangle 1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86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FFE5-216A-0661-C7E0-5BC9E84D5DBD}"/>
              </a:ext>
            </a:extLst>
          </p:cNvPr>
          <p:cNvSpPr>
            <a:spLocks noGrp="1"/>
          </p:cNvSpPr>
          <p:nvPr>
            <p:ph type="title"/>
          </p:nvPr>
        </p:nvSpPr>
        <p:spPr>
          <a:xfrm>
            <a:off x="4965290" y="365760"/>
            <a:ext cx="5997678" cy="1325562"/>
          </a:xfrm>
        </p:spPr>
        <p:txBody>
          <a:bodyPr vert="horz" lIns="91440" tIns="45720" rIns="91440" bIns="45720" rtlCol="0" anchor="b">
            <a:normAutofit/>
          </a:bodyPr>
          <a:lstStyle/>
          <a:p>
            <a:r>
              <a:rPr lang="en-US"/>
              <a:t>How did we do it?</a:t>
            </a:r>
          </a:p>
        </p:txBody>
      </p:sp>
      <p:pic>
        <p:nvPicPr>
          <p:cNvPr id="5" name="Picture 4" descr="Close-up of two people's hands pointing at laptop screen with stack of 4 books in background, one person holding a pen">
            <a:extLst>
              <a:ext uri="{FF2B5EF4-FFF2-40B4-BE49-F238E27FC236}">
                <a16:creationId xmlns:a16="http://schemas.microsoft.com/office/drawing/2014/main" id="{5933F81C-882E-F496-46F9-0DA189EC3126}"/>
              </a:ext>
            </a:extLst>
          </p:cNvPr>
          <p:cNvPicPr>
            <a:picLocks noChangeAspect="1"/>
          </p:cNvPicPr>
          <p:nvPr/>
        </p:nvPicPr>
        <p:blipFill rotWithShape="1">
          <a:blip r:embed="rId3">
            <a:extLst>
              <a:ext uri="{28A0092B-C50C-407E-A947-70E740481C1C}">
                <a14:useLocalDpi xmlns:a14="http://schemas.microsoft.com/office/drawing/2010/main" val="0"/>
              </a:ext>
            </a:extLst>
          </a:blip>
          <a:srcRect l="27355" r="27353" b="-1"/>
          <a:stretch/>
        </p:blipFill>
        <p:spPr>
          <a:xfrm>
            <a:off x="20" y="10"/>
            <a:ext cx="4653291" cy="6857990"/>
          </a:xfrm>
          <a:prstGeom prst="rect">
            <a:avLst/>
          </a:prstGeom>
        </p:spPr>
      </p:pic>
      <p:sp>
        <p:nvSpPr>
          <p:cNvPr id="6" name="TextBox 5">
            <a:extLst>
              <a:ext uri="{FF2B5EF4-FFF2-40B4-BE49-F238E27FC236}">
                <a16:creationId xmlns:a16="http://schemas.microsoft.com/office/drawing/2014/main" id="{5C8BD183-2BB6-48E1-847D-288EEE3171E8}"/>
              </a:ext>
            </a:extLst>
          </p:cNvPr>
          <p:cNvSpPr txBox="1"/>
          <p:nvPr/>
        </p:nvSpPr>
        <p:spPr>
          <a:xfrm>
            <a:off x="4965290" y="2005739"/>
            <a:ext cx="6015571" cy="4174398"/>
          </a:xfrm>
          <a:prstGeom prst="rect">
            <a:avLst/>
          </a:prstGeom>
        </p:spPr>
        <p:txBody>
          <a:bodyPr vert="horz" lIns="91440" tIns="45720" rIns="91440" bIns="45720" rtlCol="0">
            <a:normAutofit/>
          </a:bodyPr>
          <a:lstStyle/>
          <a:p>
            <a:pPr indent="-182880" defTabSz="914400">
              <a:spcAft>
                <a:spcPts val="600"/>
              </a:spcAft>
              <a:buClr>
                <a:schemeClr val="accent1"/>
              </a:buClr>
            </a:pPr>
            <a:r>
              <a:rPr lang="en-US" b="1" dirty="0"/>
              <a:t>Phase 1 </a:t>
            </a:r>
          </a:p>
          <a:p>
            <a:pPr marL="171450" indent="-182880" defTabSz="914400">
              <a:spcAft>
                <a:spcPts val="600"/>
              </a:spcAft>
              <a:buClr>
                <a:schemeClr val="accent1"/>
              </a:buClr>
              <a:buFontTx/>
              <a:buChar char="-"/>
            </a:pPr>
            <a:r>
              <a:rPr lang="en-US" dirty="0"/>
              <a:t>Data acquisition, cleaning and preprocessing</a:t>
            </a:r>
          </a:p>
          <a:p>
            <a:pPr marL="171450" indent="-182880" defTabSz="914400">
              <a:spcAft>
                <a:spcPts val="600"/>
              </a:spcAft>
              <a:buClr>
                <a:schemeClr val="accent1"/>
              </a:buClr>
              <a:buFontTx/>
              <a:buChar char="-"/>
            </a:pPr>
            <a:r>
              <a:rPr lang="en-US" dirty="0"/>
              <a:t>Risk classification </a:t>
            </a:r>
          </a:p>
          <a:p>
            <a:pPr marL="171450" indent="-182880" defTabSz="914400">
              <a:spcAft>
                <a:spcPts val="600"/>
              </a:spcAft>
              <a:buClr>
                <a:schemeClr val="accent1"/>
              </a:buClr>
              <a:buFontTx/>
              <a:buChar char="-"/>
            </a:pPr>
            <a:endParaRPr lang="en-US" b="1" dirty="0"/>
          </a:p>
          <a:p>
            <a:pPr marL="0" indent="-182880" defTabSz="914400">
              <a:spcAft>
                <a:spcPts val="600"/>
              </a:spcAft>
              <a:buClr>
                <a:schemeClr val="accent1"/>
              </a:buClr>
              <a:buFontTx/>
              <a:buNone/>
            </a:pPr>
            <a:r>
              <a:rPr lang="en-US" b="1" dirty="0"/>
              <a:t>Phase 2:</a:t>
            </a:r>
          </a:p>
          <a:p>
            <a:pPr marL="171450" indent="-182880" defTabSz="914400">
              <a:spcAft>
                <a:spcPts val="600"/>
              </a:spcAft>
              <a:buClr>
                <a:schemeClr val="accent1"/>
              </a:buClr>
              <a:buFontTx/>
              <a:buChar char="-"/>
            </a:pPr>
            <a:r>
              <a:rPr lang="en-US" dirty="0"/>
              <a:t>Forecasting </a:t>
            </a:r>
          </a:p>
          <a:p>
            <a:pPr marL="171450" indent="-182880" defTabSz="914400">
              <a:spcAft>
                <a:spcPts val="600"/>
              </a:spcAft>
              <a:buClr>
                <a:schemeClr val="accent1"/>
              </a:buClr>
              <a:buFontTx/>
              <a:buChar char="-"/>
            </a:pPr>
            <a:r>
              <a:rPr lang="en-US" dirty="0"/>
              <a:t>Supervised machine learning for risk classification</a:t>
            </a:r>
          </a:p>
          <a:p>
            <a:pPr marL="171450" marR="0" lvl="0" indent="-182880" defTabSz="914400" fontAlgn="auto">
              <a:spcBef>
                <a:spcPts val="0"/>
              </a:spcBef>
              <a:spcAft>
                <a:spcPts val="600"/>
              </a:spcAft>
              <a:buClr>
                <a:schemeClr val="accent1"/>
              </a:buClr>
              <a:buSzTx/>
              <a:buFontTx/>
              <a:buChar char="-"/>
              <a:tabLst/>
              <a:defRPr/>
            </a:pPr>
            <a:r>
              <a:rPr lang="en-US" dirty="0"/>
              <a:t>UI and Database Development</a:t>
            </a:r>
          </a:p>
          <a:p>
            <a:pPr marL="0" indent="-182880" defTabSz="914400">
              <a:spcAft>
                <a:spcPts val="600"/>
              </a:spcAft>
              <a:buClr>
                <a:schemeClr val="accent1"/>
              </a:buClr>
              <a:buFontTx/>
              <a:buNone/>
            </a:pPr>
            <a:endParaRPr lang="en-US" dirty="0"/>
          </a:p>
          <a:p>
            <a:pPr marL="0" indent="-182880" defTabSz="914400">
              <a:spcAft>
                <a:spcPts val="600"/>
              </a:spcAft>
              <a:buClr>
                <a:schemeClr val="accent1"/>
              </a:buClr>
              <a:buFontTx/>
              <a:buNone/>
            </a:pPr>
            <a:r>
              <a:rPr lang="en-US" b="1" dirty="0"/>
              <a:t>Phase 3:</a:t>
            </a:r>
          </a:p>
          <a:p>
            <a:pPr marL="171450" indent="-182880" defTabSz="914400">
              <a:spcAft>
                <a:spcPts val="600"/>
              </a:spcAft>
              <a:buClr>
                <a:schemeClr val="accent1"/>
              </a:buClr>
              <a:buFontTx/>
              <a:buChar char="-"/>
            </a:pPr>
            <a:r>
              <a:rPr lang="en-US" dirty="0"/>
              <a:t>Integration of front end and back end</a:t>
            </a:r>
          </a:p>
          <a:p>
            <a:pPr indent="-182880" defTabSz="914400">
              <a:spcAft>
                <a:spcPts val="600"/>
              </a:spcAft>
              <a:buClr>
                <a:schemeClr val="accent1"/>
              </a:buClr>
            </a:pPr>
            <a:endParaRPr lang="en-US" dirty="0"/>
          </a:p>
        </p:txBody>
      </p:sp>
    </p:spTree>
    <p:extLst>
      <p:ext uri="{BB962C8B-B14F-4D97-AF65-F5344CB8AC3E}">
        <p14:creationId xmlns:p14="http://schemas.microsoft.com/office/powerpoint/2010/main" val="110812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C706-7316-3790-2812-08450867D925}"/>
              </a:ext>
            </a:extLst>
          </p:cNvPr>
          <p:cNvSpPr>
            <a:spLocks noGrp="1"/>
          </p:cNvSpPr>
          <p:nvPr>
            <p:ph type="title"/>
          </p:nvPr>
        </p:nvSpPr>
        <p:spPr/>
        <p:txBody>
          <a:bodyPr/>
          <a:lstStyle/>
          <a:p>
            <a:r>
              <a:rPr lang="en-ZA" dirty="0"/>
              <a:t>Changes from proposed plan</a:t>
            </a:r>
          </a:p>
        </p:txBody>
      </p:sp>
      <p:graphicFrame>
        <p:nvGraphicFramePr>
          <p:cNvPr id="9" name="Content Placeholder 2">
            <a:extLst>
              <a:ext uri="{FF2B5EF4-FFF2-40B4-BE49-F238E27FC236}">
                <a16:creationId xmlns:a16="http://schemas.microsoft.com/office/drawing/2014/main" id="{801148B1-4023-A8F2-F3E1-BE084A8CDE72}"/>
              </a:ext>
            </a:extLst>
          </p:cNvPr>
          <p:cNvGraphicFramePr>
            <a:graphicFrameLocks noGrp="1"/>
          </p:cNvGraphicFramePr>
          <p:nvPr>
            <p:ph idx="1"/>
            <p:extLst>
              <p:ext uri="{D42A27DB-BD31-4B8C-83A1-F6EECF244321}">
                <p14:modId xmlns:p14="http://schemas.microsoft.com/office/powerpoint/2010/main" val="1242491689"/>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81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9B68-E4F9-B75E-975E-5801EF7A217F}"/>
              </a:ext>
            </a:extLst>
          </p:cNvPr>
          <p:cNvSpPr>
            <a:spLocks noGrp="1"/>
          </p:cNvSpPr>
          <p:nvPr>
            <p:ph type="title"/>
          </p:nvPr>
        </p:nvSpPr>
        <p:spPr/>
        <p:txBody>
          <a:bodyPr/>
          <a:lstStyle/>
          <a:p>
            <a:r>
              <a:rPr lang="en-ZA" dirty="0"/>
              <a:t>Future of Discovery ‘Trust’</a:t>
            </a:r>
          </a:p>
        </p:txBody>
      </p:sp>
      <p:sp>
        <p:nvSpPr>
          <p:cNvPr id="3" name="Content Placeholder 2">
            <a:extLst>
              <a:ext uri="{FF2B5EF4-FFF2-40B4-BE49-F238E27FC236}">
                <a16:creationId xmlns:a16="http://schemas.microsoft.com/office/drawing/2014/main" id="{FF22B4DF-AB20-F3FA-B41E-36F9583F2664}"/>
              </a:ext>
            </a:extLst>
          </p:cNvPr>
          <p:cNvSpPr>
            <a:spLocks noGrp="1"/>
          </p:cNvSpPr>
          <p:nvPr>
            <p:ph idx="1"/>
          </p:nvPr>
        </p:nvSpPr>
        <p:spPr/>
        <p:txBody>
          <a:bodyPr/>
          <a:lstStyle/>
          <a:p>
            <a:r>
              <a:rPr lang="en-ZA" dirty="0"/>
              <a:t>Weighted risk model</a:t>
            </a:r>
          </a:p>
          <a:p>
            <a:r>
              <a:rPr lang="en-ZA" dirty="0"/>
              <a:t>Weighted forecast model</a:t>
            </a:r>
          </a:p>
          <a:p>
            <a:r>
              <a:rPr lang="en-ZA" dirty="0"/>
              <a:t>Current data</a:t>
            </a:r>
          </a:p>
          <a:p>
            <a:r>
              <a:rPr lang="en-ZA" dirty="0"/>
              <a:t>Portfolios</a:t>
            </a:r>
          </a:p>
          <a:p>
            <a:r>
              <a:rPr lang="en-ZA" dirty="0"/>
              <a:t>Integration with Discovery Points</a:t>
            </a:r>
          </a:p>
          <a:p>
            <a:r>
              <a:rPr lang="en-ZA" dirty="0"/>
              <a:t>Advanced User input and output</a:t>
            </a:r>
          </a:p>
          <a:p>
            <a:r>
              <a:rPr lang="en-ZA" dirty="0"/>
              <a:t>Cloud based</a:t>
            </a:r>
          </a:p>
        </p:txBody>
      </p:sp>
    </p:spTree>
    <p:extLst>
      <p:ext uri="{BB962C8B-B14F-4D97-AF65-F5344CB8AC3E}">
        <p14:creationId xmlns:p14="http://schemas.microsoft.com/office/powerpoint/2010/main" val="32882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218EA3D6-6DB4-1141-2619-5E6401EC9227}"/>
              </a:ext>
            </a:extLst>
          </p:cNvPr>
          <p:cNvSpPr txBox="1"/>
          <p:nvPr/>
        </p:nvSpPr>
        <p:spPr>
          <a:xfrm>
            <a:off x="8318090" y="758952"/>
            <a:ext cx="2802194" cy="404164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spc="-50">
                <a:solidFill>
                  <a:srgbClr val="FFFFFF"/>
                </a:solidFill>
                <a:latin typeface="+mj-lt"/>
                <a:ea typeface="+mj-ea"/>
                <a:cs typeface="+mj-cs"/>
              </a:rPr>
              <a:t>Proof of concept</a:t>
            </a:r>
          </a:p>
          <a:p>
            <a:pPr defTabSz="914400">
              <a:lnSpc>
                <a:spcPct val="85000"/>
              </a:lnSpc>
              <a:spcBef>
                <a:spcPct val="0"/>
              </a:spcBef>
              <a:spcAft>
                <a:spcPts val="600"/>
              </a:spcAft>
            </a:pPr>
            <a:r>
              <a:rPr lang="en-US" sz="4400" spc="-50">
                <a:solidFill>
                  <a:srgbClr val="FFFFFF"/>
                </a:solidFill>
                <a:latin typeface="+mj-lt"/>
                <a:ea typeface="+mj-ea"/>
                <a:cs typeface="+mj-cs"/>
              </a:rPr>
              <a:t>(user interface)</a:t>
            </a:r>
          </a:p>
        </p:txBody>
      </p:sp>
      <p:sp useBgFill="1">
        <p:nvSpPr>
          <p:cNvPr id="45" name="Rectangle 4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text, application&#10;&#10;Description automatically generated">
            <a:extLst>
              <a:ext uri="{FF2B5EF4-FFF2-40B4-BE49-F238E27FC236}">
                <a16:creationId xmlns:a16="http://schemas.microsoft.com/office/drawing/2014/main" id="{0E4A70C6-415E-35FB-B3E8-1339D14551D7}"/>
              </a:ext>
            </a:extLst>
          </p:cNvPr>
          <p:cNvPicPr>
            <a:picLocks noChangeAspect="1"/>
          </p:cNvPicPr>
          <p:nvPr/>
        </p:nvPicPr>
        <p:blipFill rotWithShape="1">
          <a:blip r:embed="rId2">
            <a:extLst>
              <a:ext uri="{28A0092B-C50C-407E-A947-70E740481C1C}">
                <a14:useLocalDpi xmlns:a14="http://schemas.microsoft.com/office/drawing/2010/main" val="0"/>
              </a:ext>
            </a:extLst>
          </a:blip>
          <a:srcRect t="902"/>
          <a:stretch/>
        </p:blipFill>
        <p:spPr>
          <a:xfrm>
            <a:off x="924375" y="835686"/>
            <a:ext cx="6616823" cy="5180139"/>
          </a:xfrm>
          <a:prstGeom prst="rect">
            <a:avLst/>
          </a:prstGeom>
        </p:spPr>
      </p:pic>
      <p:sp>
        <p:nvSpPr>
          <p:cNvPr id="47" name="Rectangle 4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9">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8AD4C-B652-5D54-84ED-008819AF5412}"/>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7200" dirty="0"/>
              <a:t>Questions?</a:t>
            </a:r>
          </a:p>
        </p:txBody>
      </p:sp>
      <p:sp>
        <p:nvSpPr>
          <p:cNvPr id="3" name="Content Placeholder 2">
            <a:extLst>
              <a:ext uri="{FF2B5EF4-FFF2-40B4-BE49-F238E27FC236}">
                <a16:creationId xmlns:a16="http://schemas.microsoft.com/office/drawing/2014/main" id="{FB057526-6305-F61A-9E1F-B82B3C4509C0}"/>
              </a:ext>
            </a:extLst>
          </p:cNvPr>
          <p:cNvSpPr>
            <a:spLocks noGrp="1"/>
          </p:cNvSpPr>
          <p:nvPr>
            <p:ph idx="1"/>
          </p:nvPr>
        </p:nvSpPr>
        <p:spPr>
          <a:xfrm>
            <a:off x="1261872" y="4800600"/>
            <a:ext cx="9418320" cy="1691640"/>
          </a:xfrm>
        </p:spPr>
        <p:txBody>
          <a:bodyPr vert="horz" lIns="91440" tIns="45720" rIns="91440" bIns="45720" rtlCol="0">
            <a:normAutofit/>
          </a:bodyPr>
          <a:lstStyle/>
          <a:p>
            <a:pPr marL="0" indent="0">
              <a:buNone/>
            </a:pPr>
            <a:r>
              <a:rPr lang="en-US" sz="2200" dirty="0">
                <a:solidFill>
                  <a:schemeClr val="tx1">
                    <a:lumMod val="75000"/>
                  </a:schemeClr>
                </a:solidFill>
              </a:rPr>
              <a:t>https://github.com/Jeaninjeanz/qwerty2023</a:t>
            </a:r>
          </a:p>
        </p:txBody>
      </p:sp>
      <p:sp>
        <p:nvSpPr>
          <p:cNvPr id="25" name="Rectangle 11">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3">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9816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705</TotalTime>
  <Words>704</Words>
  <Application>Microsoft Office PowerPoint</Application>
  <PresentationFormat>Widescreen</PresentationFormat>
  <Paragraphs>102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Schoolbook</vt:lpstr>
      <vt:lpstr>Wingdings 2</vt:lpstr>
      <vt:lpstr>View</vt:lpstr>
      <vt:lpstr>Discovery ‘Trust’</vt:lpstr>
      <vt:lpstr>What was the South African issue we wanted to solve</vt:lpstr>
      <vt:lpstr>What did we do?</vt:lpstr>
      <vt:lpstr>Dataflow</vt:lpstr>
      <vt:lpstr>How did we do it?</vt:lpstr>
      <vt:lpstr>Changes from proposed plan</vt:lpstr>
      <vt:lpstr>Future of Discovery ‘Trust’</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Discovery ‘Trust’</dc:title>
  <dc:creator>Sean Morrison</dc:creator>
  <cp:lastModifiedBy>Sean Morrison</cp:lastModifiedBy>
  <cp:revision>2</cp:revision>
  <dcterms:created xsi:type="dcterms:W3CDTF">2023-04-22T21:56:56Z</dcterms:created>
  <dcterms:modified xsi:type="dcterms:W3CDTF">2023-04-23T09:42:41Z</dcterms:modified>
</cp:coreProperties>
</file>