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ora" pitchFamily="2" charset="0"/>
      <p:regular r:id="rId15"/>
    </p:embeddedFont>
    <p:embeddedFont>
      <p:font typeface="Lora Bold" charset="0"/>
      <p:regular r:id="rId16"/>
    </p:embeddedFont>
    <p:embeddedFont>
      <p:font typeface="Montserrat Classic" panose="020B0604020202020204" charset="0"/>
      <p:regular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BD121-FC5E-4107-BD25-6FDD4AB233B3}" v="2" dt="2023-05-04T13:30:59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2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Ingram" userId="64219904f03d6b89" providerId="LiveId" clId="{869BD121-FC5E-4107-BD25-6FDD4AB233B3}"/>
    <pc:docChg chg="undo custSel addSld delSld modSld sldOrd">
      <pc:chgData name="Sarah Ingram" userId="64219904f03d6b89" providerId="LiveId" clId="{869BD121-FC5E-4107-BD25-6FDD4AB233B3}" dt="2023-05-04T13:32:15.102" v="34" actId="1076"/>
      <pc:docMkLst>
        <pc:docMk/>
      </pc:docMkLst>
      <pc:sldChg chg="ord">
        <pc:chgData name="Sarah Ingram" userId="64219904f03d6b89" providerId="LiveId" clId="{869BD121-FC5E-4107-BD25-6FDD4AB233B3}" dt="2023-05-03T10:07:31.852" v="1"/>
        <pc:sldMkLst>
          <pc:docMk/>
          <pc:sldMk cId="0" sldId="260"/>
        </pc:sldMkLst>
      </pc:sldChg>
      <pc:sldChg chg="modSp mod">
        <pc:chgData name="Sarah Ingram" userId="64219904f03d6b89" providerId="LiveId" clId="{869BD121-FC5E-4107-BD25-6FDD4AB233B3}" dt="2023-05-03T10:10:55.386" v="7" actId="20577"/>
        <pc:sldMkLst>
          <pc:docMk/>
          <pc:sldMk cId="0" sldId="262"/>
        </pc:sldMkLst>
        <pc:spChg chg="mod">
          <ac:chgData name="Sarah Ingram" userId="64219904f03d6b89" providerId="LiveId" clId="{869BD121-FC5E-4107-BD25-6FDD4AB233B3}" dt="2023-05-03T10:10:55.386" v="7" actId="20577"/>
          <ac:spMkLst>
            <pc:docMk/>
            <pc:sldMk cId="0" sldId="262"/>
            <ac:spMk id="4" creationId="{00000000-0000-0000-0000-000000000000}"/>
          </ac:spMkLst>
        </pc:spChg>
      </pc:sldChg>
      <pc:sldChg chg="addSp modSp new mod">
        <pc:chgData name="Sarah Ingram" userId="64219904f03d6b89" providerId="LiveId" clId="{869BD121-FC5E-4107-BD25-6FDD4AB233B3}" dt="2023-05-04T13:32:15.102" v="34" actId="1076"/>
        <pc:sldMkLst>
          <pc:docMk/>
          <pc:sldMk cId="3078998407" sldId="264"/>
        </pc:sldMkLst>
        <pc:picChg chg="add mod modCrop">
          <ac:chgData name="Sarah Ingram" userId="64219904f03d6b89" providerId="LiveId" clId="{869BD121-FC5E-4107-BD25-6FDD4AB233B3}" dt="2023-05-04T13:32:03.550" v="32" actId="1076"/>
          <ac:picMkLst>
            <pc:docMk/>
            <pc:sldMk cId="3078998407" sldId="264"/>
            <ac:picMk id="3" creationId="{1DAB8AA6-CF11-8262-EF10-D2B37E30ACE0}"/>
          </ac:picMkLst>
        </pc:picChg>
        <pc:picChg chg="add mod modCrop">
          <ac:chgData name="Sarah Ingram" userId="64219904f03d6b89" providerId="LiveId" clId="{869BD121-FC5E-4107-BD25-6FDD4AB233B3}" dt="2023-05-04T13:32:15.102" v="34" actId="1076"/>
          <ac:picMkLst>
            <pc:docMk/>
            <pc:sldMk cId="3078998407" sldId="264"/>
            <ac:picMk id="5" creationId="{49E3A0ED-DE9C-E013-2ECF-047CC23220F4}"/>
          </ac:picMkLst>
        </pc:picChg>
      </pc:sldChg>
      <pc:sldChg chg="new del">
        <pc:chgData name="Sarah Ingram" userId="64219904f03d6b89" providerId="LiveId" clId="{869BD121-FC5E-4107-BD25-6FDD4AB233B3}" dt="2023-05-04T13:30:53.511" v="15" actId="680"/>
        <pc:sldMkLst>
          <pc:docMk/>
          <pc:sldMk cId="270396893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21499" y="4059566"/>
            <a:ext cx="6245003" cy="232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51"/>
              </a:lnSpc>
              <a:spcBef>
                <a:spcPct val="0"/>
              </a:spcBef>
            </a:pPr>
            <a:r>
              <a:rPr lang="en-US" sz="16228" spc="-162" dirty="0">
                <a:solidFill>
                  <a:srgbClr val="000000"/>
                </a:solidFill>
                <a:latin typeface="Oswald"/>
              </a:rPr>
              <a:t>QWERTY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945503" y="3766052"/>
            <a:ext cx="5247421" cy="275489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89344" y="4146888"/>
            <a:ext cx="9348629" cy="212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54"/>
              </a:lnSpc>
            </a:pPr>
            <a:r>
              <a:rPr lang="en-US" sz="14867" spc="-148">
                <a:solidFill>
                  <a:srgbClr val="1B406A"/>
                </a:solidFill>
                <a:latin typeface="Montserrat Classic"/>
              </a:rPr>
              <a:t>Discovery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049000" y="4204396"/>
            <a:ext cx="7582753" cy="2069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38"/>
              </a:lnSpc>
              <a:spcBef>
                <a:spcPct val="0"/>
              </a:spcBef>
            </a:pPr>
            <a:r>
              <a:rPr lang="en-US" sz="14489" spc="-144" dirty="0">
                <a:solidFill>
                  <a:srgbClr val="000000"/>
                </a:solidFill>
                <a:latin typeface="Montserrat Classic"/>
              </a:rPr>
              <a:t>| Trust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8216" y="2840760"/>
            <a:ext cx="7485784" cy="4605481"/>
            <a:chOff x="0" y="0"/>
            <a:chExt cx="9981046" cy="6140641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981046" cy="3230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 spc="-84">
                  <a:solidFill>
                    <a:srgbClr val="3B3B3B"/>
                  </a:solidFill>
                  <a:latin typeface="Lora"/>
                </a:rPr>
                <a:t>The South African impact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041966"/>
              <a:ext cx="9282009" cy="209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B3B3B"/>
                  </a:solidFill>
                  <a:latin typeface="Lora"/>
                </a:rPr>
                <a:t>How Discovery </a:t>
              </a:r>
              <a:r>
                <a:rPr lang="en-US" sz="3000">
                  <a:solidFill>
                    <a:srgbClr val="306EB4"/>
                  </a:solidFill>
                  <a:latin typeface="Lora Bold"/>
                </a:rPr>
                <a:t>| Trust</a:t>
              </a:r>
              <a:r>
                <a:rPr lang="en-US" sz="3000">
                  <a:solidFill>
                    <a:srgbClr val="3B3B3B"/>
                  </a:solidFill>
                  <a:latin typeface="Lora"/>
                </a:rPr>
                <a:t> can increase the financial health of the everyday South African.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38767" y="7278546"/>
            <a:ext cx="2034000" cy="20340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flipH="1" flipV="1">
            <a:off x="15355767" y="0"/>
            <a:ext cx="0" cy="7278546"/>
          </a:xfrm>
          <a:prstGeom prst="line">
            <a:avLst/>
          </a:prstGeom>
          <a:ln w="19050" cap="flat">
            <a:solidFill>
              <a:srgbClr val="1B406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4317542" y="8127390"/>
            <a:ext cx="2055225" cy="336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sz="2206">
                <a:solidFill>
                  <a:srgbClr val="1B406A"/>
                </a:solidFill>
                <a:latin typeface="Lora Bold"/>
              </a:rPr>
              <a:t>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491" y="2840760"/>
            <a:ext cx="6585073" cy="4605481"/>
            <a:chOff x="0" y="0"/>
            <a:chExt cx="8780097" cy="6140641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8780097" cy="3230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 spc="-84">
                  <a:solidFill>
                    <a:srgbClr val="3B3B3B"/>
                  </a:solidFill>
                  <a:latin typeface="Lora"/>
                </a:rPr>
                <a:t>Risk classification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041966"/>
              <a:ext cx="8165171" cy="209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B3B3B"/>
                  </a:solidFill>
                  <a:latin typeface="Lora"/>
                </a:rPr>
                <a:t>The development and implementation of Qwerty's own </a:t>
              </a:r>
              <a:r>
                <a:rPr lang="en-US" sz="3000">
                  <a:solidFill>
                    <a:srgbClr val="306EB4"/>
                  </a:solidFill>
                  <a:latin typeface="Lora Bold"/>
                </a:rPr>
                <a:t>Artificial Intelligence</a:t>
              </a:r>
              <a:r>
                <a:rPr lang="en-US" sz="3000">
                  <a:solidFill>
                    <a:srgbClr val="3B3B3B"/>
                  </a:solidFill>
                  <a:latin typeface="Lora"/>
                </a:rPr>
                <a:t> model.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4589" y="1028700"/>
            <a:ext cx="2034000" cy="9258306"/>
            <a:chOff x="0" y="0"/>
            <a:chExt cx="2711999" cy="1234440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711999" cy="2711999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 flipV="1">
              <a:off x="1356000" y="2711999"/>
              <a:ext cx="6350" cy="9632401"/>
            </a:xfrm>
            <a:prstGeom prst="line">
              <a:avLst/>
            </a:prstGeom>
            <a:ln w="25400" cap="flat">
              <a:solidFill>
                <a:srgbClr val="1B40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528921" y="1049958"/>
              <a:ext cx="1628757" cy="59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2"/>
                </a:lnSpc>
              </a:pPr>
              <a:r>
                <a:rPr lang="en-US" sz="2918">
                  <a:solidFill>
                    <a:srgbClr val="1B406A"/>
                  </a:solidFill>
                  <a:latin typeface="Lora Bold"/>
                </a:rPr>
                <a:t>AI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75083" y="1550199"/>
            <a:ext cx="6585073" cy="6325032"/>
            <a:chOff x="0" y="0"/>
            <a:chExt cx="8780097" cy="8433376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8780097" cy="4812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 spc="-84">
                  <a:solidFill>
                    <a:srgbClr val="3B3B3B"/>
                  </a:solidFill>
                  <a:latin typeface="Lora"/>
                </a:rPr>
                <a:t>Predictive statistical model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623501"/>
              <a:ext cx="8165171" cy="2809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B3B3B"/>
                  </a:solidFill>
                  <a:latin typeface="Lora"/>
                </a:rPr>
                <a:t>Using </a:t>
              </a:r>
              <a:r>
                <a:rPr lang="en-US" sz="3000">
                  <a:solidFill>
                    <a:srgbClr val="306EB4"/>
                  </a:solidFill>
                  <a:latin typeface="Lora Bold"/>
                </a:rPr>
                <a:t>GARCH</a:t>
              </a:r>
              <a:r>
                <a:rPr lang="en-US" sz="3000">
                  <a:solidFill>
                    <a:srgbClr val="3B3B3B"/>
                  </a:solidFill>
                  <a:latin typeface="Lora"/>
                </a:rPr>
                <a:t>, a statistical model that predicts future stock trends, with our AI </a:t>
              </a:r>
              <a:r>
                <a:rPr lang="en-US" sz="3000">
                  <a:solidFill>
                    <a:srgbClr val="306EB4"/>
                  </a:solidFill>
                  <a:latin typeface="Lora Bold"/>
                </a:rPr>
                <a:t>risk classification</a:t>
              </a:r>
              <a:r>
                <a:rPr lang="en-US" sz="3000">
                  <a:solidFill>
                    <a:srgbClr val="3B3B3B"/>
                  </a:solidFill>
                  <a:latin typeface="Lora"/>
                </a:rPr>
                <a:t> model.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6085" y="-9"/>
            <a:ext cx="2034000" cy="10287018"/>
            <a:chOff x="0" y="0"/>
            <a:chExt cx="2711999" cy="1371602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4927626"/>
              <a:ext cx="2711999" cy="2711999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 flipH="1" flipV="1">
              <a:off x="1356000" y="7639626"/>
              <a:ext cx="12700" cy="6076372"/>
            </a:xfrm>
            <a:prstGeom prst="line">
              <a:avLst/>
            </a:prstGeom>
            <a:ln w="25400" cap="flat">
              <a:solidFill>
                <a:srgbClr val="1B40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flipV="1">
              <a:off x="1356000" y="33"/>
              <a:ext cx="12700" cy="4927594"/>
            </a:xfrm>
            <a:prstGeom prst="line">
              <a:avLst/>
            </a:prstGeom>
            <a:ln w="25400" cap="flat">
              <a:solidFill>
                <a:srgbClr val="1B40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434110" y="5977587"/>
              <a:ext cx="1818380" cy="602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2"/>
                </a:lnSpc>
              </a:pPr>
              <a:r>
                <a:rPr lang="en-US" sz="2918">
                  <a:solidFill>
                    <a:srgbClr val="1B406A"/>
                  </a:solidFill>
                  <a:latin typeface="Lora Bold"/>
                </a:rPr>
                <a:t>GARCH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8893" y="5138738"/>
            <a:ext cx="8440407" cy="0"/>
          </a:xfrm>
          <a:prstGeom prst="line">
            <a:avLst/>
          </a:prstGeom>
          <a:ln w="9525" cap="rnd">
            <a:solidFill>
              <a:srgbClr val="3B3B3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963742" y="7158603"/>
            <a:ext cx="879349" cy="87934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787133" y="2401733"/>
            <a:ext cx="1232568" cy="56698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92382" y="3392698"/>
            <a:ext cx="5950690" cy="3577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B3B3B"/>
                </a:solidFill>
                <a:latin typeface="Lora"/>
              </a:rPr>
              <a:t>The Business Plan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589922" y="1779522"/>
            <a:ext cx="6669378" cy="1811403"/>
            <a:chOff x="0" y="0"/>
            <a:chExt cx="8892504" cy="2415204"/>
          </a:xfrm>
        </p:grpSpPr>
        <p:sp>
          <p:nvSpPr>
            <p:cNvPr id="7" name="TextBox 7"/>
            <p:cNvSpPr txBox="1"/>
            <p:nvPr/>
          </p:nvSpPr>
          <p:spPr>
            <a:xfrm>
              <a:off x="0" y="727070"/>
              <a:ext cx="8892504" cy="1688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20"/>
                </a:lnSpc>
              </a:pPr>
              <a:r>
                <a:rPr lang="en-US" sz="2200">
                  <a:solidFill>
                    <a:srgbClr val="3B3B3B"/>
                  </a:solidFill>
                  <a:latin typeface="Lora"/>
                </a:rPr>
                <a:t>Discovery | Trust can provide a platform for cheap and accessible investments by removing employee overhead costs.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892504" cy="445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39"/>
                </a:lnSpc>
              </a:pPr>
              <a:r>
                <a:rPr lang="en-US" sz="2199">
                  <a:solidFill>
                    <a:srgbClr val="3B3B3B"/>
                  </a:solidFill>
                  <a:latin typeface="Lora Bold"/>
                </a:rPr>
                <a:t>MAKING FINANCIAL HEALTH ACCESSIBLE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589922" y="6688764"/>
            <a:ext cx="6669378" cy="1819028"/>
            <a:chOff x="0" y="0"/>
            <a:chExt cx="8892504" cy="242537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37236"/>
              <a:ext cx="8892504" cy="1688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20"/>
                </a:lnSpc>
              </a:pPr>
              <a:r>
                <a:rPr lang="en-US" sz="2200">
                  <a:solidFill>
                    <a:srgbClr val="3B3B3B"/>
                  </a:solidFill>
                  <a:latin typeface="Lora"/>
                </a:rPr>
                <a:t>This model can be used to categorise any solution or data to assist in the decision-making processes for businesses and their users.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892504" cy="445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39"/>
                </a:lnSpc>
              </a:pPr>
              <a:r>
                <a:rPr lang="en-US" sz="2199">
                  <a:solidFill>
                    <a:srgbClr val="3B3B3B"/>
                  </a:solidFill>
                  <a:latin typeface="Lora Bold"/>
                </a:rPr>
                <a:t>A CATEGORICAL AI MODEL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57009" y="2308675"/>
            <a:ext cx="11373981" cy="2190510"/>
            <a:chOff x="0" y="76200"/>
            <a:chExt cx="15165309" cy="2920680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15165309" cy="1635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49"/>
                </a:lnSpc>
              </a:pPr>
              <a:r>
                <a:rPr lang="en-US" sz="8499" spc="-84">
                  <a:solidFill>
                    <a:srgbClr val="3B3B3B"/>
                  </a:solidFill>
                  <a:latin typeface="Lora"/>
                </a:rPr>
                <a:t>Our Improvements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26611"/>
              <a:ext cx="15165309" cy="670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dirty="0">
                  <a:solidFill>
                    <a:srgbClr val="3B3B3B"/>
                  </a:solidFill>
                  <a:latin typeface="Lora"/>
                </a:rPr>
                <a:t>(what we've done over the past </a:t>
              </a:r>
              <a:r>
                <a:rPr lang="en-US" sz="2999">
                  <a:solidFill>
                    <a:srgbClr val="3B3B3B"/>
                  </a:solidFill>
                  <a:latin typeface="Lora"/>
                </a:rPr>
                <a:t>2 weeks)</a:t>
              </a:r>
              <a:endParaRPr lang="en-US" sz="2999" dirty="0">
                <a:solidFill>
                  <a:srgbClr val="3B3B3B"/>
                </a:solidFill>
                <a:latin typeface="Lora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7166909"/>
            <a:ext cx="4240718" cy="666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3B3B3B"/>
                </a:solidFill>
                <a:latin typeface="Lora Bold"/>
              </a:rPr>
              <a:t>INTRODUCTION OF FUNDAMENTAL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50835" y="7166616"/>
            <a:ext cx="424071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9"/>
              </a:lnSpc>
            </a:pPr>
            <a:r>
              <a:rPr lang="en-US" sz="2199">
                <a:solidFill>
                  <a:srgbClr val="3B3B3B"/>
                </a:solidFill>
                <a:latin typeface="Lora Bold"/>
              </a:rPr>
              <a:t>INDIVIDUALISED PORTFOLIO-BASED RECOMMENDATIONS</a:t>
            </a:r>
          </a:p>
        </p:txBody>
      </p:sp>
      <p:sp>
        <p:nvSpPr>
          <p:cNvPr id="7" name="AutoShape 7"/>
          <p:cNvSpPr/>
          <p:nvPr/>
        </p:nvSpPr>
        <p:spPr>
          <a:xfrm>
            <a:off x="2704780" y="6002521"/>
            <a:ext cx="3475613" cy="0"/>
          </a:xfrm>
          <a:prstGeom prst="line">
            <a:avLst/>
          </a:prstGeom>
          <a:ln w="28575" cap="rnd">
            <a:solidFill>
              <a:srgbClr val="1B406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" r="359"/>
          <a:stretch>
            <a:fillRect/>
          </a:stretch>
        </p:blipFill>
        <p:spPr>
          <a:xfrm>
            <a:off x="1535938" y="5394817"/>
            <a:ext cx="1168842" cy="117730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701795" y="5844830"/>
            <a:ext cx="837128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B406A"/>
                </a:solidFill>
                <a:latin typeface="Lora Bold"/>
              </a:rPr>
              <a:t>1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" r="359"/>
          <a:stretch>
            <a:fillRect/>
          </a:stretch>
        </p:blipFill>
        <p:spPr>
          <a:xfrm>
            <a:off x="6180393" y="5428154"/>
            <a:ext cx="1168842" cy="117730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350182" y="5854884"/>
            <a:ext cx="837128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B406A"/>
                </a:solidFill>
                <a:latin typeface="Lora Bold"/>
              </a:rPr>
              <a:t>2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" r="359"/>
          <a:stretch>
            <a:fillRect/>
          </a:stretch>
        </p:blipFill>
        <p:spPr>
          <a:xfrm>
            <a:off x="10986773" y="5418100"/>
            <a:ext cx="1168842" cy="117730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152630" y="5854884"/>
            <a:ext cx="837128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B406A"/>
                </a:solidFill>
                <a:latin typeface="Lora Bold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48387" y="7333450"/>
            <a:ext cx="4240718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3B3B3B"/>
                </a:solidFill>
                <a:latin typeface="Lora Bold"/>
              </a:rPr>
              <a:t>COMPLEX USER INTERFACE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90193" y="7987313"/>
            <a:ext cx="3564969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2934" lvl="1" indent="-161467" algn="r">
              <a:lnSpc>
                <a:spcPts val="1794"/>
              </a:lnSpc>
              <a:spcBef>
                <a:spcPct val="0"/>
              </a:spcBef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Lora"/>
              </a:rPr>
              <a:t>ADVANCED USER INPUT &amp; OUTPUT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90193" y="8363332"/>
            <a:ext cx="3565917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2934" lvl="1" indent="-161467" algn="r">
              <a:lnSpc>
                <a:spcPts val="1794"/>
              </a:lnSpc>
              <a:spcBef>
                <a:spcPct val="0"/>
              </a:spcBef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Lora"/>
              </a:rPr>
              <a:t>INTEGRATION WITH DISCOVERY POINTS AND RANDS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9424" y="7987313"/>
            <a:ext cx="2581870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2934" lvl="1" indent="-161467" algn="ctr">
              <a:lnSpc>
                <a:spcPts val="1794"/>
              </a:lnSpc>
              <a:spcBef>
                <a:spcPct val="0"/>
              </a:spcBef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Lora"/>
              </a:rPr>
              <a:t>WEIGHTED RISK MODEL</a:t>
            </a:r>
          </a:p>
        </p:txBody>
      </p:sp>
      <p:sp>
        <p:nvSpPr>
          <p:cNvPr id="18" name="AutoShape 18"/>
          <p:cNvSpPr/>
          <p:nvPr/>
        </p:nvSpPr>
        <p:spPr>
          <a:xfrm>
            <a:off x="7349235" y="5988234"/>
            <a:ext cx="3637538" cy="18521"/>
          </a:xfrm>
          <a:prstGeom prst="line">
            <a:avLst/>
          </a:prstGeom>
          <a:ln w="28575" cap="rnd">
            <a:solidFill>
              <a:srgbClr val="1B406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2155615" y="6006755"/>
            <a:ext cx="3313688" cy="0"/>
          </a:xfrm>
          <a:prstGeom prst="line">
            <a:avLst/>
          </a:prstGeom>
          <a:ln w="28575" cap="rnd">
            <a:solidFill>
              <a:srgbClr val="1B406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" r="359"/>
          <a:stretch>
            <a:fillRect/>
          </a:stretch>
        </p:blipFill>
        <p:spPr>
          <a:xfrm>
            <a:off x="15469303" y="5380529"/>
            <a:ext cx="1168842" cy="1177309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5631228" y="5840596"/>
            <a:ext cx="837128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B406A"/>
                </a:solidFill>
                <a:latin typeface="Lora Bold"/>
              </a:rPr>
              <a:t>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242064" y="7333450"/>
            <a:ext cx="1623320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9"/>
              </a:lnSpc>
            </a:pPr>
            <a:r>
              <a:rPr lang="en-US" sz="2199">
                <a:solidFill>
                  <a:srgbClr val="3B3B3B"/>
                </a:solidFill>
                <a:latin typeface="Lora Bold"/>
              </a:rPr>
              <a:t>ACCURACY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437074" y="7987313"/>
            <a:ext cx="3316420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2934" lvl="1" indent="-161467" algn="r">
              <a:lnSpc>
                <a:spcPts val="1794"/>
              </a:lnSpc>
              <a:spcBef>
                <a:spcPct val="0"/>
              </a:spcBef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Lora"/>
              </a:rPr>
              <a:t>AI ACCURACY IMPROVEMENTS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395514" y="8363332"/>
            <a:ext cx="3316420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2934" lvl="1" indent="-161467" algn="r">
              <a:lnSpc>
                <a:spcPts val="1794"/>
              </a:lnSpc>
              <a:spcBef>
                <a:spcPct val="0"/>
              </a:spcBef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Lora"/>
              </a:rPr>
              <a:t>STATISTICAL PREDICTION IMPROVEMENTS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16673" y="4572650"/>
            <a:ext cx="8054655" cy="121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B3B3B"/>
                </a:solidFill>
                <a:latin typeface="Lora"/>
              </a:rPr>
              <a:t>Closing remarks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111263" y="-1481585"/>
            <a:ext cx="5020569" cy="502056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581466" y="1417031"/>
            <a:ext cx="3726469" cy="372646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427681" y="7725337"/>
            <a:ext cx="7580487" cy="7580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DAB8AA6-CF11-8262-EF10-D2B37E30A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8393" r="-489" b="23081"/>
          <a:stretch/>
        </p:blipFill>
        <p:spPr>
          <a:xfrm>
            <a:off x="2374678" y="114300"/>
            <a:ext cx="13969332" cy="4460160"/>
          </a:xfrm>
          <a:prstGeom prst="rect">
            <a:avLst/>
          </a:prstGeom>
        </p:spPr>
      </p:pic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9E3A0ED-DE9C-E013-2ECF-047CC2322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9" b="82"/>
          <a:stretch/>
        </p:blipFill>
        <p:spPr>
          <a:xfrm>
            <a:off x="2423664" y="4769273"/>
            <a:ext cx="13440672" cy="55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162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Lora</vt:lpstr>
      <vt:lpstr>Lora Bold</vt:lpstr>
      <vt:lpstr>Arial</vt:lpstr>
      <vt:lpstr>Montserrat Classic</vt:lpstr>
      <vt:lpstr>Calibri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White Traditional Serif with Accent Colors Finance Pitch Deck Presentation</dc:title>
  <cp:lastModifiedBy>Sarah Ingram</cp:lastModifiedBy>
  <cp:revision>2</cp:revision>
  <dcterms:created xsi:type="dcterms:W3CDTF">2006-08-16T00:00:00Z</dcterms:created>
  <dcterms:modified xsi:type="dcterms:W3CDTF">2023-05-04T13:32:25Z</dcterms:modified>
  <dc:identifier>DAFhylo35-4</dc:identifier>
</cp:coreProperties>
</file>