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65" d="100"/>
          <a:sy n="65" d="100"/>
        </p:scale>
        <p:origin x="8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evelopment\app_ran\report_bta_el_ensueno_3m_20_week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1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437-49D1-86A4-37C00B1513F1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437-49D1-86A4-37C00B1513F1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437-49D1-86A4-37C00B1513F1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1437-49D1-86A4-37C00B1513F1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1437-49D1-86A4-37C00B1513F1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1437-49D1-86A4-37C00B1513F1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1437-49D1-86A4-37C00B1513F1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1437-49D1-86A4-37C00B1513F1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1437-49D1-86A4-37C00B1513F1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1437-49D1-86A4-37C00B1513F1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1437-49D1-86A4-37C00B1513F1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1437-49D1-86A4-37C00B1513F1}"/>
              </c:ext>
            </c:extLst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9-1437-49D1-86A4-37C00B1513F1}"/>
              </c:ext>
            </c:extLst>
          </c:dPt>
          <c:dPt>
            <c:idx val="1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B-1437-49D1-86A4-37C00B1513F1}"/>
              </c:ext>
            </c:extLst>
          </c:dPt>
          <c:dPt>
            <c:idx val="14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D-1437-49D1-86A4-37C00B1513F1}"/>
              </c:ext>
            </c:extLst>
          </c:dPt>
          <c:dPt>
            <c:idx val="1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F-1437-49D1-86A4-37C00B1513F1}"/>
              </c:ext>
            </c:extLst>
          </c:dPt>
          <c:dPt>
            <c:idx val="16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1-1437-49D1-86A4-37C00B1513F1}"/>
              </c:ext>
            </c:extLst>
          </c:dPt>
          <c:dPt>
            <c:idx val="17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3-1437-49D1-86A4-37C00B1513F1}"/>
              </c:ext>
            </c:extLst>
          </c:dPt>
          <c:dPt>
            <c:idx val="18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5-1437-49D1-86A4-37C00B1513F1}"/>
              </c:ext>
            </c:extLst>
          </c:dPt>
          <c:dPt>
            <c:idx val="19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7-1437-49D1-86A4-37C00B1513F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Hoja1!$B$3:$B$22</c:f>
              <c:strCache>
                <c:ptCount val="20"/>
                <c:pt idx="0">
                  <c:v>95% - 100%</c:v>
                </c:pt>
                <c:pt idx="1">
                  <c:v>90% - 95%</c:v>
                </c:pt>
                <c:pt idx="2">
                  <c:v>85% - 90%</c:v>
                </c:pt>
                <c:pt idx="3">
                  <c:v>80% - 85%</c:v>
                </c:pt>
                <c:pt idx="4">
                  <c:v>75% - 80%</c:v>
                </c:pt>
                <c:pt idx="5">
                  <c:v>70% - 75%</c:v>
                </c:pt>
                <c:pt idx="6">
                  <c:v>65% - 70%</c:v>
                </c:pt>
                <c:pt idx="7">
                  <c:v>60% - 65%</c:v>
                </c:pt>
                <c:pt idx="8">
                  <c:v>55% - 60%</c:v>
                </c:pt>
                <c:pt idx="9">
                  <c:v>50% - 55%</c:v>
                </c:pt>
                <c:pt idx="10">
                  <c:v>45% - 50%</c:v>
                </c:pt>
                <c:pt idx="11">
                  <c:v>40% - 45%</c:v>
                </c:pt>
                <c:pt idx="12">
                  <c:v>35% - 40%</c:v>
                </c:pt>
                <c:pt idx="13">
                  <c:v>30% - 35%</c:v>
                </c:pt>
                <c:pt idx="14">
                  <c:v>25% - 30%</c:v>
                </c:pt>
                <c:pt idx="15">
                  <c:v>20% - 25%</c:v>
                </c:pt>
                <c:pt idx="16">
                  <c:v>15% - 20%</c:v>
                </c:pt>
                <c:pt idx="17">
                  <c:v>10% - 15%</c:v>
                </c:pt>
                <c:pt idx="18">
                  <c:v>5% - 10%</c:v>
                </c:pt>
                <c:pt idx="19">
                  <c:v>0% - 5%</c:v>
                </c:pt>
              </c:strCache>
            </c:strRef>
          </c:cat>
          <c:val>
            <c:numRef>
              <c:f>Hoja1!$C$3:$C$22</c:f>
              <c:numCache>
                <c:formatCode>General</c:formatCode>
                <c:ptCount val="20"/>
                <c:pt idx="0">
                  <c:v>30</c:v>
                </c:pt>
                <c:pt idx="1">
                  <c:v>50</c:v>
                </c:pt>
                <c:pt idx="2">
                  <c:v>150</c:v>
                </c:pt>
                <c:pt idx="3">
                  <c:v>70</c:v>
                </c:pt>
                <c:pt idx="4">
                  <c:v>80</c:v>
                </c:pt>
                <c:pt idx="5">
                  <c:v>80</c:v>
                </c:pt>
                <c:pt idx="6">
                  <c:v>60</c:v>
                </c:pt>
                <c:pt idx="7">
                  <c:v>100</c:v>
                </c:pt>
                <c:pt idx="8">
                  <c:v>90</c:v>
                </c:pt>
                <c:pt idx="9">
                  <c:v>80</c:v>
                </c:pt>
                <c:pt idx="10">
                  <c:v>20</c:v>
                </c:pt>
                <c:pt idx="11">
                  <c:v>10</c:v>
                </c:pt>
                <c:pt idx="12">
                  <c:v>20</c:v>
                </c:pt>
                <c:pt idx="13">
                  <c:v>10</c:v>
                </c:pt>
                <c:pt idx="14">
                  <c:v>20</c:v>
                </c:pt>
                <c:pt idx="15">
                  <c:v>30</c:v>
                </c:pt>
                <c:pt idx="16">
                  <c:v>30</c:v>
                </c:pt>
                <c:pt idx="17">
                  <c:v>40</c:v>
                </c:pt>
                <c:pt idx="18">
                  <c:v>20</c:v>
                </c:pt>
                <c:pt idx="1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8-1437-49D1-86A4-37C00B1513F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  <c:extLst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CANTIDAD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7E7-49E0-96A3-CE6CBCDB5B6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7E7-49E0-96A3-CE6CBCDB5B6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7E7-49E0-96A3-CE6CBCDB5B6D}"/>
              </c:ext>
            </c:extLst>
          </c:dPt>
          <c:cat>
            <c:strRef>
              <c:f>Hoja1!$A$2:$A$4</c:f>
              <c:strCache>
                <c:ptCount val="3"/>
                <c:pt idx="0">
                  <c:v>SIN NOVEDAD</c:v>
                </c:pt>
                <c:pt idx="1">
                  <c:v>SOBRECARGADAS</c:v>
                </c:pt>
                <c:pt idx="2">
                  <c:v>SUBUTILIZADAS</c:v>
                </c:pt>
              </c:strCache>
            </c:strRef>
          </c:cat>
          <c:val>
            <c:numRef>
              <c:f>Hoja1!$B$2:$B$4</c:f>
              <c:numCache>
                <c:formatCode>General</c:formatCode>
                <c:ptCount val="3"/>
                <c:pt idx="0">
                  <c:v>650</c:v>
                </c:pt>
                <c:pt idx="1">
                  <c:v>300</c:v>
                </c:pt>
                <c:pt idx="2">
                  <c:v>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F2-4EBF-8FF7-3E1F65BE12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BBA1A0-54B4-AA1D-873C-973164A35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44B383-C6B5-A2D5-D7A9-48D5ADD0D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A72365-2099-D2A7-E4D1-CD880677F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9A03-3D91-463E-9DCA-5A8392754A3F}" type="datetimeFigureOut">
              <a:rPr lang="es-CO" smtClean="0"/>
              <a:t>9/10/2024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96094E-9CAC-AB9E-7F93-C3BAD450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88C473-AF1B-6114-6416-7A56EEE82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FE8C3-A36B-46DE-B61A-D01181DEC8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9101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5E6F9-204F-CAA0-DD96-46AAB15CA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6EECA04-26C7-47BD-0E64-BFE2C636D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627D84-F810-DC5E-5128-42D19F730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9A03-3D91-463E-9DCA-5A8392754A3F}" type="datetimeFigureOut">
              <a:rPr lang="es-CO" smtClean="0"/>
              <a:t>9/10/2024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13D84A-EBCE-E476-9994-2150E158B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B9597B-8855-8335-660A-FF7A16A53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FE8C3-A36B-46DE-B61A-D01181DEC8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9806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5452848-9170-6CB9-114E-190E0936FF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709E5CA-8810-11F7-F8C7-3EC56DB615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EDADE1-C51D-062A-A39C-924EBDC7C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9A03-3D91-463E-9DCA-5A8392754A3F}" type="datetimeFigureOut">
              <a:rPr lang="es-CO" smtClean="0"/>
              <a:t>9/10/2024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1A42B9-1449-73CC-743A-2E08CB7C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ABE377-A64E-97F6-3C8A-24F2A3B6A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FE8C3-A36B-46DE-B61A-D01181DEC8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1781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E3F983-C047-91D8-3BEB-3183E747B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A115B4-4FAD-7D1A-ED27-E6818492C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B7DB5B-8413-D2D9-5CF9-0BFA67F89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9A03-3D91-463E-9DCA-5A8392754A3F}" type="datetimeFigureOut">
              <a:rPr lang="es-CO" smtClean="0"/>
              <a:t>9/10/2024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AC4620-7639-4BD4-C72E-6811751B7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F0A69E-A7C1-270B-5BCC-BC5D641E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FE8C3-A36B-46DE-B61A-D01181DEC8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6539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4DF447-8C2A-D9A2-D73A-D6B693595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CA5BCD-5F00-EEA0-BBDE-DC4B9D9D2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F64D7F-BFAA-67D3-3A48-1105C7B75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9A03-3D91-463E-9DCA-5A8392754A3F}" type="datetimeFigureOut">
              <a:rPr lang="es-CO" smtClean="0"/>
              <a:t>9/10/2024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28942E-EE36-DF49-E39B-F5C274105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5F7001-885A-7CF2-8948-63C6D6454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FE8C3-A36B-46DE-B61A-D01181DEC8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408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0F7C86-E8FE-2491-4EC6-B2DA0C843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18B08C-A950-C207-F36C-4868717E9B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5C0461D-DE8F-F838-8726-6D3C5E0E7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39DAC0-93BB-6A55-AE09-2426D63B8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9A03-3D91-463E-9DCA-5A8392754A3F}" type="datetimeFigureOut">
              <a:rPr lang="es-CO" smtClean="0"/>
              <a:t>9/10/2024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45D3A60-E2D0-73DB-D73B-F4AC07F31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13D136-E909-2C2A-5EEB-784F93843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FE8C3-A36B-46DE-B61A-D01181DEC8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70342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7B63E5-B518-99C8-2C66-97E102402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7767C2-D4FA-546C-07BA-C343C68A2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C517B6-37A5-6E3A-9527-3157EE99C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AA1A3C7-A689-0F04-3661-5EEB8BA4B2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F320857-F009-DC63-FF55-4C85B81D9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64A0355-AF7D-FB26-22E8-C653B10E4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9A03-3D91-463E-9DCA-5A8392754A3F}" type="datetimeFigureOut">
              <a:rPr lang="es-CO" smtClean="0"/>
              <a:t>9/10/2024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080A3B0-338D-8F6F-6D51-3319CDD90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23AE55E-87F8-31C4-3FB9-22E34BB86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FE8C3-A36B-46DE-B61A-D01181DEC8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2541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3652DA-1420-9F33-944E-91C09185F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223E858-1400-A3A2-DE14-EC890E02A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9A03-3D91-463E-9DCA-5A8392754A3F}" type="datetimeFigureOut">
              <a:rPr lang="es-CO" smtClean="0"/>
              <a:t>9/10/2024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44B63E6-29FE-084F-C576-56EC5C7EC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70D86E4-94C7-7A7C-513D-036F48EC7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FE8C3-A36B-46DE-B61A-D01181DEC8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0995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69CDD30-2178-8031-2C04-A30BA9DC0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9A03-3D91-463E-9DCA-5A8392754A3F}" type="datetimeFigureOut">
              <a:rPr lang="es-CO" smtClean="0"/>
              <a:t>9/10/2024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29358EA-7CF1-B5AC-0223-3D668C0C8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534D7B2-F604-6CCE-2879-F27BC6080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FE8C3-A36B-46DE-B61A-D01181DEC8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2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CC39BF-8885-96ED-0D1D-B59896A1A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DA0A9D-0842-81C4-4B29-457548305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8597D2-CE87-4FCE-4174-9666ECD08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9AB0FF-F4F8-0D01-BB29-DF731CF25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9A03-3D91-463E-9DCA-5A8392754A3F}" type="datetimeFigureOut">
              <a:rPr lang="es-CO" smtClean="0"/>
              <a:t>9/10/2024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504E0B-8F4F-4668-BA14-2C8AF38A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9D0D5E-361D-0478-441E-9B3B5FEA6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FE8C3-A36B-46DE-B61A-D01181DEC8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0600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BDA4B7-7859-655F-1BBB-0E8EF9008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5097297-F57B-FC97-1BEC-6CF3BC762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B749A7D-F8D4-7BFC-0CB1-7C1C37D54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4B2500-C02B-393D-E2E7-9D7B4880B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9A03-3D91-463E-9DCA-5A8392754A3F}" type="datetimeFigureOut">
              <a:rPr lang="es-CO" smtClean="0"/>
              <a:t>9/10/2024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0875C4-F844-5B71-F8E6-9F9509C41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491DC0-2686-99D7-C21A-4CB78B20A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FE8C3-A36B-46DE-B61A-D01181DEC8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5363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908CA1D-EE7F-CD22-E457-E089F7E59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399043-61A3-87AE-58D7-A4014BDAB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73ED67-D63F-021F-25E1-EDA30654D4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D89A03-3D91-463E-9DCA-5A8392754A3F}" type="datetimeFigureOut">
              <a:rPr lang="es-CO" smtClean="0"/>
              <a:t>9/10/2024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2ED8E0-73E0-F7FC-6C72-4625AE2870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916786-1E21-67AA-2252-9129BC9D8B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9FE8C3-A36B-46DE-B61A-D01181DEC8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5562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767FD5A0-F459-A0D3-9D33-765EF0173B6A}"/>
              </a:ext>
            </a:extLst>
          </p:cNvPr>
          <p:cNvSpPr/>
          <p:nvPr/>
        </p:nvSpPr>
        <p:spPr>
          <a:xfrm>
            <a:off x="1867308" y="5743489"/>
            <a:ext cx="1502852" cy="9670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000" dirty="0"/>
              <a:t>300</a:t>
            </a:r>
          </a:p>
          <a:p>
            <a:pPr algn="ctr"/>
            <a:r>
              <a:rPr lang="es-CO" sz="1200" dirty="0"/>
              <a:t>CELDAS SOBRECARGADAS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826AF00D-D39D-61A6-ED01-FD3448ABB56C}"/>
              </a:ext>
            </a:extLst>
          </p:cNvPr>
          <p:cNvSpPr/>
          <p:nvPr/>
        </p:nvSpPr>
        <p:spPr>
          <a:xfrm>
            <a:off x="3486882" y="5743489"/>
            <a:ext cx="1502852" cy="9670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000" dirty="0"/>
              <a:t>150</a:t>
            </a:r>
          </a:p>
          <a:p>
            <a:pPr algn="ctr"/>
            <a:r>
              <a:rPr lang="es-CO" sz="1200" dirty="0"/>
              <a:t>CELDAS SUBUTILIZADAS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A1B7860A-1FE2-AF57-C7D5-FD6C2B2B048A}"/>
              </a:ext>
            </a:extLst>
          </p:cNvPr>
          <p:cNvSpPr/>
          <p:nvPr/>
        </p:nvSpPr>
        <p:spPr>
          <a:xfrm>
            <a:off x="5092358" y="5743489"/>
            <a:ext cx="1502851" cy="9670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000" dirty="0"/>
              <a:t>1000</a:t>
            </a:r>
          </a:p>
          <a:p>
            <a:pPr algn="ctr"/>
            <a:r>
              <a:rPr lang="es-CO" sz="1200" dirty="0"/>
              <a:t>TOTAL CELDAS PAIS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83A4646-CF88-A9B8-8B30-55A561974A77}"/>
              </a:ext>
            </a:extLst>
          </p:cNvPr>
          <p:cNvSpPr txBox="1"/>
          <p:nvPr/>
        </p:nvSpPr>
        <p:spPr>
          <a:xfrm>
            <a:off x="2697056" y="284948"/>
            <a:ext cx="679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/>
              <a:t>MONITOREO DE CELDAS RADIO ACCESO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C23CEC25-06FD-EA2C-3556-B089673935C4}"/>
              </a:ext>
            </a:extLst>
          </p:cNvPr>
          <p:cNvSpPr/>
          <p:nvPr/>
        </p:nvSpPr>
        <p:spPr>
          <a:xfrm>
            <a:off x="247732" y="5743489"/>
            <a:ext cx="1502853" cy="9670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000" dirty="0"/>
              <a:t>650</a:t>
            </a:r>
          </a:p>
          <a:p>
            <a:pPr algn="ctr"/>
            <a:r>
              <a:rPr lang="es-CO" sz="1200" dirty="0"/>
              <a:t>CELDAS OK</a:t>
            </a: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64958592-1843-B8C9-4DC6-579C7D50D592}"/>
              </a:ext>
            </a:extLst>
          </p:cNvPr>
          <p:cNvSpPr/>
          <p:nvPr/>
        </p:nvSpPr>
        <p:spPr>
          <a:xfrm>
            <a:off x="9726000" y="306424"/>
            <a:ext cx="2289795" cy="4023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ÚLTIMA ACTUALIZACIÓN</a:t>
            </a:r>
          </a:p>
          <a:p>
            <a:pPr algn="ctr"/>
            <a:r>
              <a:rPr lang="es-CO" sz="1200" dirty="0"/>
              <a:t>20-05-2024 hasta 20-06-2024</a:t>
            </a:r>
          </a:p>
        </p:txBody>
      </p:sp>
      <p:graphicFrame>
        <p:nvGraphicFramePr>
          <p:cNvPr id="23" name="Gráfico 22">
            <a:extLst>
              <a:ext uri="{FF2B5EF4-FFF2-40B4-BE49-F238E27FC236}">
                <a16:creationId xmlns:a16="http://schemas.microsoft.com/office/drawing/2014/main" id="{E9B500D0-4767-3FC9-1A88-B172A98D48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070568"/>
              </p:ext>
            </p:extLst>
          </p:nvPr>
        </p:nvGraphicFramePr>
        <p:xfrm>
          <a:off x="247732" y="1321052"/>
          <a:ext cx="5437988" cy="41063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E76B43D7-CB0C-47ED-C64B-DA8D826C7FF7}"/>
              </a:ext>
            </a:extLst>
          </p:cNvPr>
          <p:cNvSpPr/>
          <p:nvPr/>
        </p:nvSpPr>
        <p:spPr>
          <a:xfrm>
            <a:off x="9658266" y="5743489"/>
            <a:ext cx="2286001" cy="4065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/>
              <a:t>ACTUALIZAR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26138148-35F5-C919-CBA2-73A6231BEA5D}"/>
              </a:ext>
            </a:extLst>
          </p:cNvPr>
          <p:cNvSpPr/>
          <p:nvPr/>
        </p:nvSpPr>
        <p:spPr>
          <a:xfrm>
            <a:off x="245977" y="147483"/>
            <a:ext cx="1745055" cy="32446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MODELO ACTUAL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146F9A29-FBBF-526B-4C7F-0C45B330ADA3}"/>
              </a:ext>
            </a:extLst>
          </p:cNvPr>
          <p:cNvSpPr/>
          <p:nvPr/>
        </p:nvSpPr>
        <p:spPr>
          <a:xfrm>
            <a:off x="271001" y="546558"/>
            <a:ext cx="1745055" cy="3244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MODELO PREDICTIVO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35D6F06A-36C3-BD93-2D74-1292DD81A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613" y="1321052"/>
            <a:ext cx="6118655" cy="410635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239DC06E-484F-EFD5-C8FF-088C7A85B77B}"/>
              </a:ext>
            </a:extLst>
          </p:cNvPr>
          <p:cNvSpPr/>
          <p:nvPr/>
        </p:nvSpPr>
        <p:spPr>
          <a:xfrm>
            <a:off x="9658267" y="6304624"/>
            <a:ext cx="2286001" cy="4065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DESCARGAR REPORTE</a:t>
            </a:r>
          </a:p>
        </p:txBody>
      </p:sp>
    </p:spTree>
    <p:extLst>
      <p:ext uri="{BB962C8B-B14F-4D97-AF65-F5344CB8AC3E}">
        <p14:creationId xmlns:p14="http://schemas.microsoft.com/office/powerpoint/2010/main" val="3942651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767FD5A0-F459-A0D3-9D33-765EF0173B6A}"/>
              </a:ext>
            </a:extLst>
          </p:cNvPr>
          <p:cNvSpPr/>
          <p:nvPr/>
        </p:nvSpPr>
        <p:spPr>
          <a:xfrm>
            <a:off x="5329616" y="892033"/>
            <a:ext cx="2295866" cy="9670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000" dirty="0"/>
              <a:t>300</a:t>
            </a:r>
          </a:p>
          <a:p>
            <a:pPr algn="ctr"/>
            <a:r>
              <a:rPr lang="es-CO" sz="1200" dirty="0"/>
              <a:t>CELDAS SOBRECARGADAS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826AF00D-D39D-61A6-ED01-FD3448ABB56C}"/>
              </a:ext>
            </a:extLst>
          </p:cNvPr>
          <p:cNvSpPr/>
          <p:nvPr/>
        </p:nvSpPr>
        <p:spPr>
          <a:xfrm>
            <a:off x="7883138" y="892033"/>
            <a:ext cx="2295866" cy="9670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000" dirty="0"/>
              <a:t>150</a:t>
            </a:r>
          </a:p>
          <a:p>
            <a:pPr algn="ctr"/>
            <a:r>
              <a:rPr lang="es-CO" sz="1200" dirty="0"/>
              <a:t>CELDAS SUBUTILIZADAS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A1B7860A-1FE2-AF57-C7D5-FD6C2B2B048A}"/>
              </a:ext>
            </a:extLst>
          </p:cNvPr>
          <p:cNvSpPr/>
          <p:nvPr/>
        </p:nvSpPr>
        <p:spPr>
          <a:xfrm>
            <a:off x="2776094" y="892033"/>
            <a:ext cx="2295866" cy="9670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000" dirty="0"/>
              <a:t>1000</a:t>
            </a:r>
          </a:p>
          <a:p>
            <a:pPr algn="ctr"/>
            <a:r>
              <a:rPr lang="es-CO" sz="1200" dirty="0"/>
              <a:t>TOTAL CELDAS PAIS</a:t>
            </a:r>
          </a:p>
        </p:txBody>
      </p:sp>
      <p:graphicFrame>
        <p:nvGraphicFramePr>
          <p:cNvPr id="15" name="Gráfico 14">
            <a:extLst>
              <a:ext uri="{FF2B5EF4-FFF2-40B4-BE49-F238E27FC236}">
                <a16:creationId xmlns:a16="http://schemas.microsoft.com/office/drawing/2014/main" id="{43AA511A-43B9-4BFF-F774-94CE0E2720BB}"/>
              </a:ext>
            </a:extLst>
          </p:cNvPr>
          <p:cNvGraphicFramePr/>
          <p:nvPr/>
        </p:nvGraphicFramePr>
        <p:xfrm>
          <a:off x="2776094" y="2328121"/>
          <a:ext cx="4940539" cy="3292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322447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7489</TotalTime>
  <Words>40</Words>
  <Application>Microsoft Office PowerPoint</Application>
  <PresentationFormat>Panorámica</PresentationFormat>
  <Paragraphs>21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HERNANDEZ MARTINEZ JEAN CARLOS</dc:creator>
  <cp:lastModifiedBy>HERNANDEZ MARTINEZ JEAN CARLOS</cp:lastModifiedBy>
  <cp:revision>4</cp:revision>
  <dcterms:created xsi:type="dcterms:W3CDTF">2024-10-01T02:41:39Z</dcterms:created>
  <dcterms:modified xsi:type="dcterms:W3CDTF">2024-10-11T07:50:10Z</dcterms:modified>
</cp:coreProperties>
</file>