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6" d="100"/>
          <a:sy n="66"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da-DK"/>
              <a:t>Klik for at redigere titeltypografien i masteren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k billede med billed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og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da-DK"/>
              <a:t>Klik for at redigere titeltypografien i masteren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da-DK"/>
              <a:t>Klik for at redigere titeltypografien i masteren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Klik for at redigere teksttypografierne i masteren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da-DK"/>
              <a:t>Klik for at redigere titeltypografien i masteren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ort med citat og nav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da-DK"/>
              <a:t>Klik for at redigere titeltypografien i masteren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a-DK"/>
              <a:t>Klik for at redigere teksttypografierne i masteren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andt eller falsk">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da-DK"/>
              <a:t>Klik for at redigere titeltypografien i masteren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a-DK"/>
              <a:t>Klik for at redigere teksttypografierne i masteren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ancho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nchor="ct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da-DK"/>
              <a:t>Klik for at redigere titeltypografien i masteren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da-DK"/>
              <a:t>Klik for at redigere titeltypografien i masteren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da-DK"/>
              <a:t>Klik for at redigere titeltypografien i masteren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12/2/2019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43156-1E87-439F-BDAD-92874855E826}"/>
              </a:ext>
            </a:extLst>
          </p:cNvPr>
          <p:cNvSpPr>
            <a:spLocks noGrp="1"/>
          </p:cNvSpPr>
          <p:nvPr>
            <p:ph type="ctrTitle"/>
          </p:nvPr>
        </p:nvSpPr>
        <p:spPr/>
        <p:txBody>
          <a:bodyPr/>
          <a:lstStyle/>
          <a:p>
            <a:r>
              <a:rPr lang="da-DK" b="1" dirty="0" err="1"/>
              <a:t>REpresentational</a:t>
            </a:r>
            <a:r>
              <a:rPr lang="da-DK" b="1" dirty="0"/>
              <a:t> State Transfer (REST)</a:t>
            </a:r>
            <a:br>
              <a:rPr lang="da-DK" b="1" dirty="0"/>
            </a:br>
            <a:endParaRPr lang="da-DK" dirty="0"/>
          </a:p>
        </p:txBody>
      </p:sp>
      <p:sp>
        <p:nvSpPr>
          <p:cNvPr id="3" name="Undertitel 2">
            <a:extLst>
              <a:ext uri="{FF2B5EF4-FFF2-40B4-BE49-F238E27FC236}">
                <a16:creationId xmlns:a16="http://schemas.microsoft.com/office/drawing/2014/main" id="{BD3FE311-0CB1-47FD-AC9F-8BE941ADA7B5}"/>
              </a:ext>
            </a:extLst>
          </p:cNvPr>
          <p:cNvSpPr>
            <a:spLocks noGrp="1"/>
          </p:cNvSpPr>
          <p:nvPr>
            <p:ph type="subTitle" idx="1"/>
          </p:nvPr>
        </p:nvSpPr>
        <p:spPr/>
        <p:txBody>
          <a:bodyPr/>
          <a:lstStyle/>
          <a:p>
            <a:r>
              <a:rPr lang="da-DK" dirty="0"/>
              <a:t>Asger Juel Hansen</a:t>
            </a:r>
          </a:p>
          <a:p>
            <a:r>
              <a:rPr lang="da-DK" dirty="0"/>
              <a:t>asger.hansen@ufst.dk</a:t>
            </a:r>
          </a:p>
        </p:txBody>
      </p:sp>
    </p:spTree>
    <p:extLst>
      <p:ext uri="{BB962C8B-B14F-4D97-AF65-F5344CB8AC3E}">
        <p14:creationId xmlns:p14="http://schemas.microsoft.com/office/powerpoint/2010/main" val="33096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Rektangel 1">
            <a:extLst>
              <a:ext uri="{FF2B5EF4-FFF2-40B4-BE49-F238E27FC236}">
                <a16:creationId xmlns:a16="http://schemas.microsoft.com/office/drawing/2014/main" id="{ECE0283C-CA37-4BC8-BD51-60F689288B26}"/>
              </a:ext>
            </a:extLst>
          </p:cNvPr>
          <p:cNvSpPr/>
          <p:nvPr/>
        </p:nvSpPr>
        <p:spPr>
          <a:xfrm>
            <a:off x="476250" y="790575"/>
            <a:ext cx="11186362" cy="3139321"/>
          </a:xfrm>
          <a:prstGeom prst="rect">
            <a:avLst/>
          </a:prstGeom>
        </p:spPr>
        <p:txBody>
          <a:bodyPr wrap="square">
            <a:spAutoFit/>
          </a:bodyPr>
          <a:lstStyle/>
          <a:p>
            <a:r>
              <a:rPr lang="da-DK" sz="3600" b="1" dirty="0">
                <a:solidFill>
                  <a:srgbClr val="383838"/>
                </a:solidFill>
                <a:latin typeface="Open Sans"/>
              </a:rPr>
              <a:t>Application Programming Interface (API)</a:t>
            </a:r>
            <a:br>
              <a:rPr lang="da-DK" sz="3600" b="1" dirty="0">
                <a:solidFill>
                  <a:srgbClr val="383838"/>
                </a:solidFill>
                <a:latin typeface="Open Sans"/>
              </a:rPr>
            </a:br>
            <a:endParaRPr lang="da-DK" sz="3600" b="1" dirty="0">
              <a:solidFill>
                <a:srgbClr val="383838"/>
              </a:solidFill>
              <a:latin typeface="Open Sans"/>
            </a:endParaRPr>
          </a:p>
          <a:p>
            <a:r>
              <a:rPr lang="da-DK" dirty="0">
                <a:solidFill>
                  <a:schemeClr val="bg1"/>
                </a:solidFill>
                <a:latin typeface="Open Sans"/>
              </a:rPr>
              <a:t>API er en klart defineret kommunikationskanal til en software komponent. </a:t>
            </a:r>
            <a:r>
              <a:rPr lang="da-DK" dirty="0" err="1">
                <a:solidFill>
                  <a:schemeClr val="bg1"/>
                </a:solidFill>
                <a:latin typeface="Open Sans"/>
              </a:rPr>
              <a:t>API’en</a:t>
            </a:r>
            <a:r>
              <a:rPr lang="da-DK" dirty="0">
                <a:solidFill>
                  <a:schemeClr val="bg1"/>
                </a:solidFill>
                <a:latin typeface="Open Sans"/>
              </a:rPr>
              <a:t> beskriver de mulige interaktioner med komponenten, og hvad denne kommunikation kræver for at fungere. Det giver dermed en ensartet og kontrolleret adgang til en komponent på tværs af alle eksterne integratorer.</a:t>
            </a:r>
          </a:p>
          <a:p>
            <a:endParaRPr lang="da-DK" dirty="0">
              <a:solidFill>
                <a:schemeClr val="bg1"/>
              </a:solidFill>
              <a:latin typeface="Open Sans"/>
            </a:endParaRPr>
          </a:p>
          <a:p>
            <a:r>
              <a:rPr lang="da-DK" dirty="0">
                <a:solidFill>
                  <a:schemeClr val="bg1"/>
                </a:solidFill>
                <a:latin typeface="Open Sans"/>
              </a:rPr>
              <a:t>Der anvendes </a:t>
            </a:r>
            <a:r>
              <a:rPr lang="da-DK" dirty="0" err="1">
                <a:solidFill>
                  <a:schemeClr val="bg1"/>
                </a:solidFill>
                <a:latin typeface="Open Sans"/>
              </a:rPr>
              <a:t>API’er</a:t>
            </a:r>
            <a:r>
              <a:rPr lang="da-DK" dirty="0">
                <a:solidFill>
                  <a:schemeClr val="bg1"/>
                </a:solidFill>
                <a:latin typeface="Open Sans"/>
              </a:rPr>
              <a:t> på alt fra styresystemer til browsere til applikationer, og det er en helt essentiel del af softwareudvikling i dag, da det gør det lettere at kommunikere med mange forskellige eksterne systemer, og kan fungere som adgangskontrol til systemer.</a:t>
            </a:r>
          </a:p>
        </p:txBody>
      </p:sp>
    </p:spTree>
    <p:extLst>
      <p:ext uri="{BB962C8B-B14F-4D97-AF65-F5344CB8AC3E}">
        <p14:creationId xmlns:p14="http://schemas.microsoft.com/office/powerpoint/2010/main" val="335732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Rektangel 1">
            <a:extLst>
              <a:ext uri="{FF2B5EF4-FFF2-40B4-BE49-F238E27FC236}">
                <a16:creationId xmlns:a16="http://schemas.microsoft.com/office/drawing/2014/main" id="{ECE0283C-CA37-4BC8-BD51-60F689288B26}"/>
              </a:ext>
            </a:extLst>
          </p:cNvPr>
          <p:cNvSpPr/>
          <p:nvPr/>
        </p:nvSpPr>
        <p:spPr>
          <a:xfrm>
            <a:off x="476250" y="790575"/>
            <a:ext cx="11186362" cy="2031325"/>
          </a:xfrm>
          <a:prstGeom prst="rect">
            <a:avLst/>
          </a:prstGeom>
        </p:spPr>
        <p:txBody>
          <a:bodyPr wrap="square">
            <a:spAutoFit/>
          </a:bodyPr>
          <a:lstStyle/>
          <a:p>
            <a:r>
              <a:rPr lang="da-DK" sz="3600" b="1" dirty="0">
                <a:solidFill>
                  <a:srgbClr val="383838"/>
                </a:solidFill>
                <a:latin typeface="Open Sans"/>
              </a:rPr>
              <a:t>API med andre ord</a:t>
            </a:r>
            <a:br>
              <a:rPr lang="da-DK" sz="3600" b="1" dirty="0">
                <a:solidFill>
                  <a:srgbClr val="383838"/>
                </a:solidFill>
                <a:latin typeface="Open Sans"/>
              </a:rPr>
            </a:br>
            <a:br>
              <a:rPr lang="da-DK" sz="3600" b="1" dirty="0">
                <a:solidFill>
                  <a:srgbClr val="383838"/>
                </a:solidFill>
                <a:latin typeface="Open Sans"/>
              </a:rPr>
            </a:br>
            <a:r>
              <a:rPr lang="da-DK" dirty="0">
                <a:solidFill>
                  <a:schemeClr val="bg1"/>
                </a:solidFill>
                <a:latin typeface="Open Sans"/>
              </a:rPr>
              <a:t>API er en kobling mellem it-komponenter. Koblingen tillader systemerne at ’tale sammen’ og udveksle data.</a:t>
            </a:r>
            <a:br>
              <a:rPr lang="da-DK" dirty="0">
                <a:solidFill>
                  <a:schemeClr val="bg1"/>
                </a:solidFill>
                <a:latin typeface="Open Sans"/>
              </a:rPr>
            </a:br>
            <a:r>
              <a:rPr lang="da-DK" dirty="0">
                <a:solidFill>
                  <a:schemeClr val="bg1"/>
                </a:solidFill>
                <a:latin typeface="Open Sans"/>
              </a:rPr>
              <a:t>Et system kan dermed tilgå data og benytte funktionalitet som et andet system tilbyder uden at kende andet til det andet system end hvad </a:t>
            </a:r>
            <a:r>
              <a:rPr lang="da-DK" dirty="0" err="1">
                <a:solidFill>
                  <a:schemeClr val="bg1"/>
                </a:solidFill>
                <a:latin typeface="Open Sans"/>
              </a:rPr>
              <a:t>API’en</a:t>
            </a:r>
            <a:r>
              <a:rPr lang="da-DK" dirty="0">
                <a:solidFill>
                  <a:schemeClr val="bg1"/>
                </a:solidFill>
                <a:latin typeface="Open Sans"/>
              </a:rPr>
              <a:t> udstiller af funktionalitet.</a:t>
            </a:r>
            <a:endParaRPr lang="da-DK" sz="3600" b="1" dirty="0">
              <a:solidFill>
                <a:schemeClr val="bg1"/>
              </a:solidFill>
              <a:latin typeface="Open Sans"/>
            </a:endParaRPr>
          </a:p>
        </p:txBody>
      </p:sp>
    </p:spTree>
    <p:extLst>
      <p:ext uri="{BB962C8B-B14F-4D97-AF65-F5344CB8AC3E}">
        <p14:creationId xmlns:p14="http://schemas.microsoft.com/office/powerpoint/2010/main" val="1588119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Rektangel 1">
            <a:extLst>
              <a:ext uri="{FF2B5EF4-FFF2-40B4-BE49-F238E27FC236}">
                <a16:creationId xmlns:a16="http://schemas.microsoft.com/office/drawing/2014/main" id="{ECE0283C-CA37-4BC8-BD51-60F689288B26}"/>
              </a:ext>
            </a:extLst>
          </p:cNvPr>
          <p:cNvSpPr/>
          <p:nvPr/>
        </p:nvSpPr>
        <p:spPr>
          <a:xfrm>
            <a:off x="476250" y="790575"/>
            <a:ext cx="11186362" cy="2862322"/>
          </a:xfrm>
          <a:prstGeom prst="rect">
            <a:avLst/>
          </a:prstGeom>
        </p:spPr>
        <p:txBody>
          <a:bodyPr wrap="square">
            <a:spAutoFit/>
          </a:bodyPr>
          <a:lstStyle/>
          <a:p>
            <a:r>
              <a:rPr lang="da-DK" sz="3600" b="1" dirty="0" err="1">
                <a:solidFill>
                  <a:srgbClr val="383838"/>
                </a:solidFill>
                <a:latin typeface="Open Sans"/>
              </a:rPr>
              <a:t>REpresentational</a:t>
            </a:r>
            <a:r>
              <a:rPr lang="da-DK" sz="3600" b="1" dirty="0">
                <a:solidFill>
                  <a:srgbClr val="383838"/>
                </a:solidFill>
                <a:latin typeface="Open Sans"/>
              </a:rPr>
              <a:t> State Transfer (REST)</a:t>
            </a:r>
          </a:p>
          <a:p>
            <a:endParaRPr lang="da-DK" sz="3600" b="1" dirty="0">
              <a:solidFill>
                <a:srgbClr val="383838"/>
              </a:solidFill>
              <a:latin typeface="Open Sans"/>
            </a:endParaRPr>
          </a:p>
          <a:p>
            <a:pPr marL="285750" indent="-285750">
              <a:buFont typeface="Wingdings" panose="05000000000000000000" pitchFamily="2" charset="2"/>
              <a:buChar char="§"/>
            </a:pPr>
            <a:r>
              <a:rPr lang="da-DK" dirty="0">
                <a:solidFill>
                  <a:srgbClr val="2D2D2D"/>
                </a:solidFill>
                <a:latin typeface="Open Sans"/>
              </a:rPr>
              <a:t>REST er en arkitekturstil til udvikling af webservices, der gør det muligt at kommunikere imellem systemer.</a:t>
            </a:r>
          </a:p>
          <a:p>
            <a:pPr marL="285750" indent="-285750">
              <a:buFont typeface="Wingdings" panose="05000000000000000000" pitchFamily="2" charset="2"/>
              <a:buChar char="§"/>
            </a:pPr>
            <a:r>
              <a:rPr lang="da-DK" dirty="0">
                <a:solidFill>
                  <a:srgbClr val="2D2D2D"/>
                </a:solidFill>
                <a:latin typeface="Open Sans"/>
              </a:rPr>
              <a:t>Systemer der er REST kompatible bliver også kaldt </a:t>
            </a:r>
            <a:r>
              <a:rPr lang="da-DK" dirty="0" err="1">
                <a:solidFill>
                  <a:srgbClr val="2D2D2D"/>
                </a:solidFill>
                <a:latin typeface="Open Sans"/>
              </a:rPr>
              <a:t>RESTful</a:t>
            </a:r>
            <a:r>
              <a:rPr lang="da-DK" dirty="0">
                <a:solidFill>
                  <a:srgbClr val="2D2D2D"/>
                </a:solidFill>
                <a:latin typeface="Open Sans"/>
              </a:rPr>
              <a:t>, og de er karakteriseret ved at være uafhængige af systemets individuelle tilstande. Med dette menes, at serveren ikke behøver at vide noget om klienten og vice versa.</a:t>
            </a:r>
          </a:p>
          <a:p>
            <a:pPr marL="285750" indent="-285750">
              <a:buFont typeface="Wingdings" panose="05000000000000000000" pitchFamily="2" charset="2"/>
              <a:buChar char="§"/>
            </a:pPr>
            <a:r>
              <a:rPr lang="da-DK" dirty="0">
                <a:solidFill>
                  <a:srgbClr val="2D2D2D"/>
                </a:solidFill>
                <a:latin typeface="Open Sans"/>
              </a:rPr>
              <a:t>REST bygger på systemer og funktioner fra internettets HTTP, hvilket betyder, at det er mere simpelt at gå til, da det ikke er nødvendigt med nyt framework eller teknologi for at kunne anvende REST. </a:t>
            </a:r>
            <a:endParaRPr lang="da-DK" b="0" i="0" dirty="0">
              <a:solidFill>
                <a:srgbClr val="2D2D2D"/>
              </a:solidFill>
              <a:effectLst/>
              <a:latin typeface="Open Sans"/>
            </a:endParaRPr>
          </a:p>
        </p:txBody>
      </p:sp>
    </p:spTree>
    <p:extLst>
      <p:ext uri="{BB962C8B-B14F-4D97-AF65-F5344CB8AC3E}">
        <p14:creationId xmlns:p14="http://schemas.microsoft.com/office/powerpoint/2010/main" val="361152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Rektangel 2">
            <a:extLst>
              <a:ext uri="{FF2B5EF4-FFF2-40B4-BE49-F238E27FC236}">
                <a16:creationId xmlns:a16="http://schemas.microsoft.com/office/drawing/2014/main" id="{E24582BF-858E-4D0E-9A14-B553C14B99B7}"/>
              </a:ext>
            </a:extLst>
          </p:cNvPr>
          <p:cNvSpPr/>
          <p:nvPr/>
        </p:nvSpPr>
        <p:spPr>
          <a:xfrm>
            <a:off x="478971" y="1248228"/>
            <a:ext cx="11219543" cy="3970318"/>
          </a:xfrm>
          <a:prstGeom prst="rect">
            <a:avLst/>
          </a:prstGeom>
        </p:spPr>
        <p:txBody>
          <a:bodyPr wrap="square">
            <a:spAutoFit/>
          </a:bodyPr>
          <a:lstStyle/>
          <a:p>
            <a:r>
              <a:rPr lang="da-DK" sz="3600" b="1" dirty="0">
                <a:solidFill>
                  <a:srgbClr val="383838"/>
                </a:solidFill>
                <a:latin typeface="Open Sans"/>
              </a:rPr>
              <a:t>Fordele ved REST</a:t>
            </a:r>
          </a:p>
          <a:p>
            <a:endParaRPr lang="en-US" b="1" dirty="0">
              <a:solidFill>
                <a:schemeClr val="bg1"/>
              </a:solidFill>
            </a:endParaRPr>
          </a:p>
          <a:p>
            <a:endParaRPr lang="en-US" b="1" dirty="0">
              <a:solidFill>
                <a:schemeClr val="bg1"/>
              </a:solidFill>
            </a:endParaRPr>
          </a:p>
          <a:p>
            <a:r>
              <a:rPr lang="en-US" b="1" dirty="0">
                <a:solidFill>
                  <a:schemeClr val="bg1"/>
                </a:solidFill>
              </a:rPr>
              <a:t>Separation of concerns</a:t>
            </a:r>
            <a:r>
              <a:rPr lang="en-US" dirty="0">
                <a:solidFill>
                  <a:schemeClr val="bg1"/>
                </a:solidFill>
              </a:rPr>
              <a:t>: Separating the user interface concerns from the data storage concerns improves the portability of the user interface across multiple platforms. It also improves scalability by simplifying the server components.</a:t>
            </a:r>
          </a:p>
          <a:p>
            <a:endParaRPr lang="en-US" dirty="0">
              <a:solidFill>
                <a:schemeClr val="bg1"/>
              </a:solidFill>
            </a:endParaRPr>
          </a:p>
          <a:p>
            <a:r>
              <a:rPr lang="da-DK" b="1" dirty="0" err="1">
                <a:solidFill>
                  <a:schemeClr val="bg1"/>
                </a:solidFill>
              </a:rPr>
              <a:t>Statelessness</a:t>
            </a:r>
            <a:r>
              <a:rPr lang="da-DK" b="1" dirty="0">
                <a:solidFill>
                  <a:schemeClr val="bg1"/>
                </a:solidFill>
              </a:rPr>
              <a:t>: </a:t>
            </a:r>
            <a:r>
              <a:rPr lang="en-US" dirty="0">
                <a:solidFill>
                  <a:schemeClr val="bg1"/>
                </a:solidFill>
              </a:rPr>
              <a:t>Communication is constrained by no client context being stored on the server between requests.</a:t>
            </a:r>
          </a:p>
          <a:p>
            <a:endParaRPr lang="en-US" dirty="0">
              <a:solidFill>
                <a:schemeClr val="bg1"/>
              </a:solidFill>
            </a:endParaRPr>
          </a:p>
          <a:p>
            <a:r>
              <a:rPr lang="da-DK" b="1" dirty="0" err="1">
                <a:solidFill>
                  <a:schemeClr val="bg1"/>
                </a:solidFill>
              </a:rPr>
              <a:t>Cacheability</a:t>
            </a:r>
            <a:r>
              <a:rPr lang="da-DK" b="1" dirty="0">
                <a:solidFill>
                  <a:schemeClr val="bg1"/>
                </a:solidFill>
              </a:rPr>
              <a:t>: </a:t>
            </a:r>
            <a:r>
              <a:rPr lang="en-US" dirty="0">
                <a:solidFill>
                  <a:schemeClr val="bg1"/>
                </a:solidFill>
              </a:rPr>
              <a:t>As on the World Wide Web, clients and intermediaries can cache responses. Responses must therefore, implicitly or explicitly, define themselves as cacheable or not to prevent clients from getting stale or inappropriate data in response to further requests.</a:t>
            </a:r>
          </a:p>
        </p:txBody>
      </p:sp>
    </p:spTree>
    <p:extLst>
      <p:ext uri="{BB962C8B-B14F-4D97-AF65-F5344CB8AC3E}">
        <p14:creationId xmlns:p14="http://schemas.microsoft.com/office/powerpoint/2010/main" val="863318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Rektangel 1">
            <a:extLst>
              <a:ext uri="{FF2B5EF4-FFF2-40B4-BE49-F238E27FC236}">
                <a16:creationId xmlns:a16="http://schemas.microsoft.com/office/drawing/2014/main" id="{ECE0283C-CA37-4BC8-BD51-60F689288B26}"/>
              </a:ext>
            </a:extLst>
          </p:cNvPr>
          <p:cNvSpPr/>
          <p:nvPr/>
        </p:nvSpPr>
        <p:spPr>
          <a:xfrm>
            <a:off x="476250" y="790575"/>
            <a:ext cx="11186362" cy="3416320"/>
          </a:xfrm>
          <a:prstGeom prst="rect">
            <a:avLst/>
          </a:prstGeom>
        </p:spPr>
        <p:txBody>
          <a:bodyPr wrap="square">
            <a:spAutoFit/>
          </a:bodyPr>
          <a:lstStyle/>
          <a:p>
            <a:r>
              <a:rPr lang="da-DK" sz="3600" b="1" dirty="0">
                <a:solidFill>
                  <a:schemeClr val="bg1"/>
                </a:solidFill>
                <a:latin typeface="Open Sans"/>
              </a:rPr>
              <a:t>REST metoder</a:t>
            </a:r>
          </a:p>
          <a:p>
            <a:endParaRPr lang="da-DK" sz="3600" b="1" dirty="0">
              <a:solidFill>
                <a:schemeClr val="bg1"/>
              </a:solidFill>
              <a:latin typeface="Open Sans"/>
            </a:endParaRPr>
          </a:p>
          <a:p>
            <a:r>
              <a:rPr lang="da-DK" dirty="0">
                <a:solidFill>
                  <a:schemeClr val="bg1"/>
                </a:solidFill>
              </a:rPr>
              <a:t>En REST service bruger http til at bestemme, hvilken handling der skal udføres på de særlige ressourcer. Navngivningen af metoderne følger derfor navngivningen fra http. </a:t>
            </a:r>
            <a:br>
              <a:rPr lang="da-DK" dirty="0">
                <a:solidFill>
                  <a:schemeClr val="bg1"/>
                </a:solidFill>
              </a:rPr>
            </a:br>
            <a:r>
              <a:rPr lang="da-DK" dirty="0">
                <a:solidFill>
                  <a:schemeClr val="bg1"/>
                </a:solidFill>
              </a:rPr>
              <a:t>Disse er: </a:t>
            </a:r>
          </a:p>
          <a:p>
            <a:r>
              <a:rPr lang="da-DK" dirty="0">
                <a:solidFill>
                  <a:schemeClr val="bg1"/>
                </a:solidFill>
              </a:rPr>
              <a:t>	▪ Hent (</a:t>
            </a:r>
            <a:r>
              <a:rPr lang="da-DK" dirty="0" err="1">
                <a:solidFill>
                  <a:schemeClr val="bg1"/>
                </a:solidFill>
              </a:rPr>
              <a:t>Get</a:t>
            </a:r>
            <a:r>
              <a:rPr lang="da-DK" dirty="0">
                <a:solidFill>
                  <a:schemeClr val="bg1"/>
                </a:solidFill>
              </a:rPr>
              <a:t>) </a:t>
            </a:r>
          </a:p>
          <a:p>
            <a:r>
              <a:rPr lang="da-DK" dirty="0">
                <a:solidFill>
                  <a:schemeClr val="bg1"/>
                </a:solidFill>
              </a:rPr>
              <a:t>	▪ Opret (Post) </a:t>
            </a:r>
          </a:p>
          <a:p>
            <a:r>
              <a:rPr lang="da-DK" dirty="0">
                <a:solidFill>
                  <a:schemeClr val="bg1"/>
                </a:solidFill>
              </a:rPr>
              <a:t>	▪ Gem (Put) </a:t>
            </a:r>
          </a:p>
          <a:p>
            <a:r>
              <a:rPr lang="da-DK" dirty="0">
                <a:solidFill>
                  <a:schemeClr val="bg1"/>
                </a:solidFill>
              </a:rPr>
              <a:t>	▪ Opdater (Patch) </a:t>
            </a:r>
          </a:p>
          <a:p>
            <a:r>
              <a:rPr lang="da-DK" dirty="0">
                <a:solidFill>
                  <a:schemeClr val="bg1"/>
                </a:solidFill>
              </a:rPr>
              <a:t>	▪ Slet (</a:t>
            </a:r>
            <a:r>
              <a:rPr lang="da-DK" dirty="0" err="1">
                <a:solidFill>
                  <a:schemeClr val="bg1"/>
                </a:solidFill>
              </a:rPr>
              <a:t>Delete</a:t>
            </a:r>
            <a:r>
              <a:rPr lang="da-DK" dirty="0">
                <a:solidFill>
                  <a:schemeClr val="bg1"/>
                </a:solidFill>
              </a:rPr>
              <a:t>) </a:t>
            </a:r>
          </a:p>
        </p:txBody>
      </p:sp>
    </p:spTree>
    <p:extLst>
      <p:ext uri="{BB962C8B-B14F-4D97-AF65-F5344CB8AC3E}">
        <p14:creationId xmlns:p14="http://schemas.microsoft.com/office/powerpoint/2010/main" val="3591394989"/>
      </p:ext>
    </p:extLst>
  </p:cSld>
  <p:clrMapOvr>
    <a:masterClrMapping/>
  </p:clrMapOvr>
</p:sld>
</file>

<file path=ppt/theme/theme1.xml><?xml version="1.0" encoding="utf-8"?>
<a:theme xmlns:a="http://schemas.openxmlformats.org/drawingml/2006/main" name="Udsnit">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TotalTime>
  <Words>258</Words>
  <Application>Microsoft Office PowerPoint</Application>
  <PresentationFormat>Widescreen</PresentationFormat>
  <Paragraphs>29</Paragraphs>
  <Slides>6</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6</vt:i4>
      </vt:variant>
    </vt:vector>
  </HeadingPairs>
  <TitlesOfParts>
    <vt:vector size="11" baseType="lpstr">
      <vt:lpstr>Century Gothic</vt:lpstr>
      <vt:lpstr>Open Sans</vt:lpstr>
      <vt:lpstr>Wingdings</vt:lpstr>
      <vt:lpstr>Wingdings 3</vt:lpstr>
      <vt:lpstr>Udsnit</vt:lpstr>
      <vt:lpstr>REpresentational State Transfer (REST) </vt:lpstr>
      <vt:lpstr>PowerPoint-præsentation</vt:lpstr>
      <vt:lpstr>PowerPoint-præsentation</vt:lpstr>
      <vt:lpstr>PowerPoint-præsentation</vt:lpstr>
      <vt:lpstr>PowerPoint-præsentation</vt:lpstr>
      <vt:lpstr>PowerPoint-præsentation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REpresentational State Transfer (REST) </dc:title>
  <dc:creator>Asger Juel Hansen</dc:creator>
  <cp:lastModifiedBy>Asger Juel Hansen</cp:lastModifiedBy>
  <cp:revision>6</cp:revision>
  <dcterms:created xsi:type="dcterms:W3CDTF">2019-12-02T12:34:49Z</dcterms:created>
  <dcterms:modified xsi:type="dcterms:W3CDTF">2019-12-02T13:12:33Z</dcterms:modified>
</cp:coreProperties>
</file>