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6"/>
  </p:notesMasterIdLst>
  <p:sldIdLst>
    <p:sldId id="396" r:id="rId4"/>
    <p:sldId id="272" r:id="rId5"/>
    <p:sldId id="384" r:id="rId6"/>
    <p:sldId id="284" r:id="rId7"/>
    <p:sldId id="399" r:id="rId8"/>
    <p:sldId id="401" r:id="rId9"/>
    <p:sldId id="402" r:id="rId10"/>
    <p:sldId id="403" r:id="rId11"/>
    <p:sldId id="408" r:id="rId12"/>
    <p:sldId id="409" r:id="rId13"/>
    <p:sldId id="404" r:id="rId14"/>
    <p:sldId id="398" r:id="rId15"/>
    <p:sldId id="414" r:id="rId16"/>
    <p:sldId id="397" r:id="rId17"/>
    <p:sldId id="406" r:id="rId18"/>
    <p:sldId id="410" r:id="rId19"/>
    <p:sldId id="405" r:id="rId20"/>
    <p:sldId id="413" r:id="rId21"/>
    <p:sldId id="411" r:id="rId22"/>
    <p:sldId id="415" r:id="rId23"/>
    <p:sldId id="4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618F7-EF8B-41B2-BE2B-D7405BB68286}" v="67" dt="2024-02-06T01:16:55.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showGuides="1">
      <p:cViewPr varScale="1">
        <p:scale>
          <a:sx n="85" d="100"/>
          <a:sy n="85" d="100"/>
        </p:scale>
        <p:origin x="204" y="84"/>
      </p:cViewPr>
      <p:guideLst>
        <p:guide orient="horz" pos="244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 Pierre NDIAYE" userId="5f4dd0ed3b39c7c7" providerId="LiveId" clId="{6ECA56CB-4419-4609-90D2-9F29EA731E9C}"/>
    <pc:docChg chg="custSel modSld">
      <pc:chgData name="Jean Pierre NDIAYE" userId="5f4dd0ed3b39c7c7" providerId="LiveId" clId="{6ECA56CB-4419-4609-90D2-9F29EA731E9C}" dt="2024-02-06T01:32:35.451" v="29" actId="1076"/>
      <pc:docMkLst>
        <pc:docMk/>
      </pc:docMkLst>
      <pc:sldChg chg="addSp delSp modSp mod">
        <pc:chgData name="Jean Pierre NDIAYE" userId="5f4dd0ed3b39c7c7" providerId="LiveId" clId="{6ECA56CB-4419-4609-90D2-9F29EA731E9C}" dt="2024-02-06T01:32:35.451" v="29" actId="1076"/>
        <pc:sldMkLst>
          <pc:docMk/>
          <pc:sldMk cId="3715107420" sldId="284"/>
        </pc:sldMkLst>
        <pc:spChg chg="del">
          <ac:chgData name="Jean Pierre NDIAYE" userId="5f4dd0ed3b39c7c7" providerId="LiveId" clId="{6ECA56CB-4419-4609-90D2-9F29EA731E9C}" dt="2024-02-06T01:31:19.993" v="1" actId="478"/>
          <ac:spMkLst>
            <pc:docMk/>
            <pc:sldMk cId="3715107420" sldId="284"/>
            <ac:spMk id="8" creationId="{4A27C1AC-B8F1-5A25-C303-C1FC21ADFC88}"/>
          </ac:spMkLst>
        </pc:spChg>
        <pc:spChg chg="del">
          <ac:chgData name="Jean Pierre NDIAYE" userId="5f4dd0ed3b39c7c7" providerId="LiveId" clId="{6ECA56CB-4419-4609-90D2-9F29EA731E9C}" dt="2024-02-06T01:31:16.484" v="0" actId="478"/>
          <ac:spMkLst>
            <pc:docMk/>
            <pc:sldMk cId="3715107420" sldId="284"/>
            <ac:spMk id="9" creationId="{98B3AE24-14AA-863E-EEDB-35859B666DEB}"/>
          </ac:spMkLst>
        </pc:spChg>
        <pc:spChg chg="add mod">
          <ac:chgData name="Jean Pierre NDIAYE" userId="5f4dd0ed3b39c7c7" providerId="LiveId" clId="{6ECA56CB-4419-4609-90D2-9F29EA731E9C}" dt="2024-02-06T01:32:35.451" v="29" actId="1076"/>
          <ac:spMkLst>
            <pc:docMk/>
            <pc:sldMk cId="3715107420" sldId="284"/>
            <ac:spMk id="10" creationId="{FBAA7DAD-D3A3-2A49-3AE2-A93D04DC8B3D}"/>
          </ac:spMkLst>
        </pc:spChg>
        <pc:spChg chg="mod">
          <ac:chgData name="Jean Pierre NDIAYE" userId="5f4dd0ed3b39c7c7" providerId="LiveId" clId="{6ECA56CB-4419-4609-90D2-9F29EA731E9C}" dt="2024-02-06T01:31:23.818" v="2" actId="1076"/>
          <ac:spMkLst>
            <pc:docMk/>
            <pc:sldMk cId="3715107420" sldId="284"/>
            <ac:spMk id="13" creationId="{3DA7CE81-13EF-DF4A-CF42-617782E2FF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5850C-D4BB-4858-A577-CD5D3B982443}"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972AB-C501-4915-961C-7D57DA2F2A4B}" type="slidenum">
              <a:rPr lang="en-US" smtClean="0"/>
              <a:t>‹N°›</a:t>
            </a:fld>
            <a:endParaRPr lang="en-US"/>
          </a:p>
        </p:txBody>
      </p:sp>
    </p:spTree>
    <p:extLst>
      <p:ext uri="{BB962C8B-B14F-4D97-AF65-F5344CB8AC3E}">
        <p14:creationId xmlns:p14="http://schemas.microsoft.com/office/powerpoint/2010/main" val="46597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22</a:t>
            </a:fld>
            <a:endParaRPr lang="fr-FR"/>
          </a:p>
        </p:txBody>
      </p:sp>
    </p:spTree>
    <p:extLst>
      <p:ext uri="{BB962C8B-B14F-4D97-AF65-F5344CB8AC3E}">
        <p14:creationId xmlns:p14="http://schemas.microsoft.com/office/powerpoint/2010/main" val="36783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41000">
              <a:schemeClr val="accent1">
                <a:lumMod val="0"/>
                <a:lumOff val="100000"/>
              </a:schemeClr>
            </a:gs>
            <a:gs pos="75000">
              <a:schemeClr val="bg1">
                <a:lumMod val="85000"/>
              </a:schemeClr>
            </a:gs>
            <a:gs pos="97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45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37" name="그림 개체 틀 2">
            <a:extLst>
              <a:ext uri="{FF2B5EF4-FFF2-40B4-BE49-F238E27FC236}">
                <a16:creationId xmlns:a16="http://schemas.microsoft.com/office/drawing/2014/main" id="{FB18C16F-B5CD-49A5-9132-508D237A8037}"/>
              </a:ext>
            </a:extLst>
          </p:cNvPr>
          <p:cNvSpPr>
            <a:spLocks noGrp="1"/>
          </p:cNvSpPr>
          <p:nvPr>
            <p:ph type="pic" sz="quarter" idx="11" hasCustomPrompt="1"/>
          </p:nvPr>
        </p:nvSpPr>
        <p:spPr>
          <a:xfrm>
            <a:off x="247973" y="244099"/>
            <a:ext cx="11696055" cy="6369803"/>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3776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ermetur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Espace réservé du texte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7" name="Espace réservé du texte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2" name="Espace réservé d’imag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13" name="Titre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3440003774"/>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61"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chemeClr val="accent1">
                <a:lumMod val="0"/>
                <a:lumOff val="100000"/>
              </a:schemeClr>
            </a:gs>
            <a:gs pos="63000">
              <a:schemeClr val="bg1">
                <a:lumMod val="95000"/>
              </a:schemeClr>
            </a:gs>
            <a:gs pos="97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8" name="Rounded Rectangle 7">
            <a:extLst>
              <a:ext uri="{FF2B5EF4-FFF2-40B4-BE49-F238E27FC236}">
                <a16:creationId xmlns:a16="http://schemas.microsoft.com/office/drawing/2014/main" id="{ADAF0387-464D-4E67-93E0-3C4FF34C8B2D}"/>
              </a:ext>
            </a:extLst>
          </p:cNvPr>
          <p:cNvSpPr/>
          <p:nvPr/>
        </p:nvSpPr>
        <p:spPr>
          <a:xfrm>
            <a:off x="5317727" y="6452777"/>
            <a:ext cx="1262227" cy="310203"/>
          </a:xfrm>
          <a:prstGeom prst="roundRect">
            <a:avLst>
              <a:gd name="adj" fmla="val 50000"/>
            </a:avLst>
          </a:prstGeom>
          <a:solidFill>
            <a:schemeClr val="bg1">
              <a:alpha val="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dirty="0">
                <a:solidFill>
                  <a:schemeClr val="tx1"/>
                </a:solidFill>
              </a:rPr>
              <a:t>2024</a:t>
            </a:r>
            <a:endParaRPr lang="ko-KR" altLang="en-US" dirty="0">
              <a:solidFill>
                <a:schemeClr val="tx1"/>
              </a:solidFill>
            </a:endParaRPr>
          </a:p>
        </p:txBody>
      </p:sp>
      <p:sp>
        <p:nvSpPr>
          <p:cNvPr id="230" name="TextBox 229">
            <a:extLst>
              <a:ext uri="{FF2B5EF4-FFF2-40B4-BE49-F238E27FC236}">
                <a16:creationId xmlns:a16="http://schemas.microsoft.com/office/drawing/2014/main" id="{979B836E-89A8-46B0-BD29-37517DA519CC}"/>
              </a:ext>
            </a:extLst>
          </p:cNvPr>
          <p:cNvSpPr txBox="1"/>
          <p:nvPr/>
        </p:nvSpPr>
        <p:spPr>
          <a:xfrm>
            <a:off x="0" y="-39912"/>
            <a:ext cx="12192000" cy="1754326"/>
          </a:xfrm>
          <a:prstGeom prst="rect">
            <a:avLst/>
          </a:prstGeom>
          <a:noFill/>
        </p:spPr>
        <p:txBody>
          <a:bodyPr wrap="square" rtlCol="0" anchor="ctr">
            <a:spAutoFit/>
          </a:bodyPr>
          <a:lstStyle/>
          <a:p>
            <a:pPr algn="ctr"/>
            <a:r>
              <a:rPr lang="en-US" altLang="ko-KR" sz="5400" dirty="0">
                <a:solidFill>
                  <a:srgbClr val="0070C0"/>
                </a:solidFill>
                <a:cs typeface="Arial" pitchFamily="34" charset="0"/>
              </a:rPr>
              <a:t>Prédiction du prix de vente des maisons par </a:t>
            </a:r>
            <a:r>
              <a:rPr lang="fr-FR" sz="5400" b="0" i="0" dirty="0">
                <a:solidFill>
                  <a:srgbClr val="0070C0"/>
                </a:solidFill>
                <a:effectLst/>
                <a:latin typeface="Roboto" panose="02000000000000000000" pitchFamily="2" charset="0"/>
              </a:rPr>
              <a:t>Laplace Immo</a:t>
            </a:r>
            <a:endParaRPr lang="ko-KR" altLang="en-US" sz="5400" dirty="0">
              <a:solidFill>
                <a:srgbClr val="0070C0"/>
              </a:solidFill>
              <a:cs typeface="Arial" pitchFamily="34" charset="0"/>
            </a:endParaRPr>
          </a:p>
        </p:txBody>
      </p:sp>
      <p:sp>
        <p:nvSpPr>
          <p:cNvPr id="231" name="TextBox 230">
            <a:extLst>
              <a:ext uri="{FF2B5EF4-FFF2-40B4-BE49-F238E27FC236}">
                <a16:creationId xmlns:a16="http://schemas.microsoft.com/office/drawing/2014/main" id="{9CCFE827-BBEC-4714-A60A-3894EE62CC9E}"/>
              </a:ext>
            </a:extLst>
          </p:cNvPr>
          <p:cNvSpPr txBox="1"/>
          <p:nvPr/>
        </p:nvSpPr>
        <p:spPr>
          <a:xfrm>
            <a:off x="114176" y="5716907"/>
            <a:ext cx="12191852" cy="666977"/>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Projet de Machine Learning supervise par:</a:t>
            </a:r>
          </a:p>
          <a:p>
            <a:pPr algn="ctr"/>
            <a:r>
              <a:rPr lang="en-US" altLang="ko-KR" sz="1867" b="1" dirty="0" err="1">
                <a:solidFill>
                  <a:schemeClr val="tx1">
                    <a:lumMod val="85000"/>
                    <a:lumOff val="15000"/>
                  </a:schemeClr>
                </a:solidFill>
                <a:cs typeface="Arial" pitchFamily="34" charset="0"/>
              </a:rPr>
              <a:t>Mme</a:t>
            </a:r>
            <a:r>
              <a:rPr lang="en-US" altLang="ko-KR" sz="1867" b="1" dirty="0">
                <a:solidFill>
                  <a:schemeClr val="tx1">
                    <a:lumMod val="85000"/>
                    <a:lumOff val="15000"/>
                  </a:schemeClr>
                </a:solidFill>
                <a:cs typeface="Arial" pitchFamily="34" charset="0"/>
              </a:rPr>
              <a:t> </a:t>
            </a:r>
            <a:r>
              <a:rPr lang="en-US" altLang="ko-KR" sz="1867" b="1" dirty="0" err="1">
                <a:solidFill>
                  <a:schemeClr val="tx1">
                    <a:lumMod val="85000"/>
                    <a:lumOff val="15000"/>
                  </a:schemeClr>
                </a:solidFill>
                <a:cs typeface="Arial" pitchFamily="34" charset="0"/>
              </a:rPr>
              <a:t>Mously</a:t>
            </a:r>
            <a:r>
              <a:rPr lang="en-US" altLang="ko-KR" sz="1867" b="1" dirty="0">
                <a:solidFill>
                  <a:schemeClr val="tx1">
                    <a:lumMod val="85000"/>
                    <a:lumOff val="15000"/>
                  </a:schemeClr>
                </a:solidFill>
                <a:cs typeface="Arial" pitchFamily="34" charset="0"/>
              </a:rPr>
              <a:t> DIAW </a:t>
            </a:r>
            <a:r>
              <a:rPr lang="en-US" altLang="ko-KR" sz="1867" dirty="0">
                <a:solidFill>
                  <a:schemeClr val="tx1">
                    <a:lumMod val="85000"/>
                    <a:lumOff val="15000"/>
                  </a:schemeClr>
                </a:solidFill>
                <a:cs typeface="Arial" pitchFamily="34" charset="0"/>
              </a:rPr>
              <a:t>, </a:t>
            </a:r>
            <a:r>
              <a:rPr lang="en-US" altLang="ko-KR" sz="1867" i="1" dirty="0">
                <a:solidFill>
                  <a:schemeClr val="tx1">
                    <a:lumMod val="85000"/>
                    <a:lumOff val="15000"/>
                  </a:schemeClr>
                </a:solidFill>
                <a:cs typeface="Arial" pitchFamily="34" charset="0"/>
              </a:rPr>
              <a:t>Ingénieure des Travaux statistiques</a:t>
            </a:r>
          </a:p>
        </p:txBody>
      </p:sp>
      <p:sp>
        <p:nvSpPr>
          <p:cNvPr id="3" name="TextBox 230">
            <a:extLst>
              <a:ext uri="{FF2B5EF4-FFF2-40B4-BE49-F238E27FC236}">
                <a16:creationId xmlns:a16="http://schemas.microsoft.com/office/drawing/2014/main" id="{1035367B-3634-2484-DD23-4A0154801E41}"/>
              </a:ext>
            </a:extLst>
          </p:cNvPr>
          <p:cNvSpPr txBox="1"/>
          <p:nvPr/>
        </p:nvSpPr>
        <p:spPr>
          <a:xfrm>
            <a:off x="114176" y="2976699"/>
            <a:ext cx="4982332" cy="1898277"/>
          </a:xfrm>
          <a:prstGeom prst="rect">
            <a:avLst/>
          </a:prstGeom>
          <a:noFill/>
        </p:spPr>
        <p:txBody>
          <a:bodyPr wrap="square" rtlCol="0" anchor="ctr">
            <a:spAutoFit/>
          </a:bodyPr>
          <a:lstStyle/>
          <a:p>
            <a:pPr algn="just"/>
            <a:r>
              <a:rPr lang="en-US" altLang="ko-KR" sz="2400" b="1" dirty="0">
                <a:solidFill>
                  <a:schemeClr val="tx1">
                    <a:lumMod val="85000"/>
                    <a:lumOff val="15000"/>
                  </a:schemeClr>
                </a:solidFill>
                <a:cs typeface="Arial" pitchFamily="34" charset="0"/>
              </a:rPr>
              <a:t>Présenté par:</a:t>
            </a:r>
          </a:p>
          <a:p>
            <a:pPr algn="just"/>
            <a:endParaRPr lang="en-US" altLang="ko-KR" sz="1867" b="1" dirty="0">
              <a:solidFill>
                <a:schemeClr val="tx1">
                  <a:lumMod val="85000"/>
                  <a:lumOff val="15000"/>
                </a:schemeClr>
              </a:solidFill>
              <a:cs typeface="Arial" pitchFamily="34" charset="0"/>
            </a:endParaRP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Jean Pierre Adiouma NDIAYE</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Mouhamed El Moustapha DIOP</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Aissata GUEYE</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Stewart NFEGUE ZOFOA</a:t>
            </a:r>
          </a:p>
        </p:txBody>
      </p:sp>
      <p:pic>
        <p:nvPicPr>
          <p:cNvPr id="4" name="Espace réservé d’image 3" descr="vue rapprochée d’un bâtiment">
            <a:extLst>
              <a:ext uri="{FF2B5EF4-FFF2-40B4-BE49-F238E27FC236}">
                <a16:creationId xmlns:a16="http://schemas.microsoft.com/office/drawing/2014/main" id="{1A331985-4252-ECB6-D256-1896D5573B8E}"/>
              </a:ext>
            </a:extLst>
          </p:cNvPr>
          <p:cNvPicPr>
            <a:picLocks noChangeAspect="1"/>
          </p:cNvPicPr>
          <p:nvPr/>
        </p:nvPicPr>
        <p:blipFill>
          <a:blip r:embed="rId2"/>
          <a:srcRect l="22544" r="22544"/>
          <a:stretch>
            <a:fillRect/>
          </a:stretch>
        </p:blipFill>
        <p:spPr>
          <a:xfrm>
            <a:off x="5545014" y="1714415"/>
            <a:ext cx="6646985" cy="3785154"/>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pic>
    </p:spTree>
    <p:extLst>
      <p:ext uri="{BB962C8B-B14F-4D97-AF65-F5344CB8AC3E}">
        <p14:creationId xmlns:p14="http://schemas.microsoft.com/office/powerpoint/2010/main" val="55154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D22A5-9EA2-D84F-3AD3-3A7036D9326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5447CE5-44CA-C8FA-29C3-268FDB625426}"/>
              </a:ext>
            </a:extLst>
          </p:cNvPr>
          <p:cNvSpPr txBox="1"/>
          <p:nvPr/>
        </p:nvSpPr>
        <p:spPr>
          <a:xfrm>
            <a:off x="221673" y="103237"/>
            <a:ext cx="12050470"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qualitatives</a:t>
            </a:r>
            <a:endParaRPr lang="ko-KR" altLang="en-US" sz="3200" b="1" dirty="0">
              <a:solidFill>
                <a:schemeClr val="accent1"/>
              </a:solidFill>
              <a:cs typeface="Arial" pitchFamily="34" charset="0"/>
            </a:endParaRPr>
          </a:p>
        </p:txBody>
      </p:sp>
      <p:pic>
        <p:nvPicPr>
          <p:cNvPr id="3" name="Image 2">
            <a:extLst>
              <a:ext uri="{FF2B5EF4-FFF2-40B4-BE49-F238E27FC236}">
                <a16:creationId xmlns:a16="http://schemas.microsoft.com/office/drawing/2014/main" id="{4610FC93-E32D-E474-A84D-C71EEA5954EF}"/>
              </a:ext>
            </a:extLst>
          </p:cNvPr>
          <p:cNvPicPr>
            <a:picLocks noChangeAspect="1"/>
          </p:cNvPicPr>
          <p:nvPr/>
        </p:nvPicPr>
        <p:blipFill>
          <a:blip r:embed="rId2"/>
          <a:stretch>
            <a:fillRect/>
          </a:stretch>
        </p:blipFill>
        <p:spPr>
          <a:xfrm>
            <a:off x="97495" y="1993571"/>
            <a:ext cx="11720945" cy="2012903"/>
          </a:xfrm>
          <a:prstGeom prst="rect">
            <a:avLst/>
          </a:prstGeom>
        </p:spPr>
      </p:pic>
      <p:sp>
        <p:nvSpPr>
          <p:cNvPr id="2" name="ZoneTexte 1">
            <a:extLst>
              <a:ext uri="{FF2B5EF4-FFF2-40B4-BE49-F238E27FC236}">
                <a16:creationId xmlns:a16="http://schemas.microsoft.com/office/drawing/2014/main" id="{758F749F-673D-A2D6-4AE9-79C4F56CA1DE}"/>
              </a:ext>
            </a:extLst>
          </p:cNvPr>
          <p:cNvSpPr txBox="1"/>
          <p:nvPr/>
        </p:nvSpPr>
        <p:spPr>
          <a:xfrm>
            <a:off x="361245" y="1245277"/>
            <a:ext cx="10854253" cy="369332"/>
          </a:xfrm>
          <a:prstGeom prst="rect">
            <a:avLst/>
          </a:prstGeom>
          <a:noFill/>
        </p:spPr>
        <p:txBody>
          <a:bodyPr wrap="none" rtlCol="0">
            <a:spAutoFit/>
          </a:bodyPr>
          <a:lstStyle/>
          <a:p>
            <a:r>
              <a:rPr lang="fr-FR" dirty="0"/>
              <a:t>De prime abord, découvrons quelques statistiques basiques sur les variables qualitatives de notre base: </a:t>
            </a:r>
          </a:p>
        </p:txBody>
      </p:sp>
    </p:spTree>
    <p:extLst>
      <p:ext uri="{BB962C8B-B14F-4D97-AF65-F5344CB8AC3E}">
        <p14:creationId xmlns:p14="http://schemas.microsoft.com/office/powerpoint/2010/main" val="163288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30B17-0A3E-4423-6965-47EACED16BD9}"/>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61D0CEF6-C045-BE13-51CF-825628DE626E}"/>
              </a:ext>
            </a:extLst>
          </p:cNvPr>
          <p:cNvPicPr>
            <a:picLocks noChangeAspect="1"/>
          </p:cNvPicPr>
          <p:nvPr/>
        </p:nvPicPr>
        <p:blipFill>
          <a:blip r:embed="rId2"/>
          <a:stretch>
            <a:fillRect/>
          </a:stretch>
        </p:blipFill>
        <p:spPr>
          <a:xfrm>
            <a:off x="100860" y="1100137"/>
            <a:ext cx="12091139" cy="5218506"/>
          </a:xfrm>
          <a:prstGeom prst="rect">
            <a:avLst/>
          </a:prstGeom>
        </p:spPr>
      </p:pic>
      <p:sp>
        <p:nvSpPr>
          <p:cNvPr id="4" name="ZoneTexte 3">
            <a:extLst>
              <a:ext uri="{FF2B5EF4-FFF2-40B4-BE49-F238E27FC236}">
                <a16:creationId xmlns:a16="http://schemas.microsoft.com/office/drawing/2014/main" id="{45AA38B2-22DC-2327-1830-E1AF9548D4C1}"/>
              </a:ext>
            </a:extLst>
          </p:cNvPr>
          <p:cNvSpPr txBox="1"/>
          <p:nvPr/>
        </p:nvSpPr>
        <p:spPr>
          <a:xfrm>
            <a:off x="0" y="143469"/>
            <a:ext cx="10972800" cy="923330"/>
          </a:xfrm>
          <a:prstGeom prst="rect">
            <a:avLst/>
          </a:prstGeom>
          <a:noFill/>
        </p:spPr>
        <p:txBody>
          <a:bodyPr wrap="square">
            <a:spAutoFit/>
          </a:bodyPr>
          <a:lstStyle/>
          <a:p>
            <a:r>
              <a:rPr lang="fr-FR" dirty="0"/>
              <a:t>Observons à quel point les variables qualitatives discriminent la variable cible. Nous remarquons que les variables </a:t>
            </a:r>
            <a:r>
              <a:rPr lang="fr-FR" dirty="0" err="1"/>
              <a:t>LotShape</a:t>
            </a:r>
            <a:r>
              <a:rPr lang="fr-FR" dirty="0"/>
              <a:t>, </a:t>
            </a:r>
            <a:r>
              <a:rPr lang="fr-FR" dirty="0" err="1"/>
              <a:t>LandContour</a:t>
            </a:r>
            <a:r>
              <a:rPr lang="fr-FR" dirty="0"/>
              <a:t> et </a:t>
            </a:r>
            <a:r>
              <a:rPr lang="fr-FR" dirty="0" err="1"/>
              <a:t>LotConfig</a:t>
            </a:r>
            <a:r>
              <a:rPr lang="fr-FR" dirty="0"/>
              <a:t> discriminent la variable </a:t>
            </a:r>
            <a:r>
              <a:rPr lang="fr-FR" dirty="0" err="1"/>
              <a:t>SalePrice</a:t>
            </a:r>
            <a:r>
              <a:rPr lang="fr-FR" dirty="0"/>
              <a:t> par rapport aux autres </a:t>
            </a:r>
            <a:r>
              <a:rPr lang="fr-FR" dirty="0" err="1"/>
              <a:t>variabes</a:t>
            </a:r>
            <a:r>
              <a:rPr lang="fr-FR" dirty="0"/>
              <a:t>.</a:t>
            </a:r>
          </a:p>
        </p:txBody>
      </p:sp>
    </p:spTree>
    <p:extLst>
      <p:ext uri="{BB962C8B-B14F-4D97-AF65-F5344CB8AC3E}">
        <p14:creationId xmlns:p14="http://schemas.microsoft.com/office/powerpoint/2010/main" val="37479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8E30D-66FE-B13E-21D5-284A48110FC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DBFC09C-7192-7579-D956-7B53C9C6A58F}"/>
              </a:ext>
            </a:extLst>
          </p:cNvPr>
          <p:cNvSpPr txBox="1"/>
          <p:nvPr/>
        </p:nvSpPr>
        <p:spPr>
          <a:xfrm>
            <a:off x="337661" y="41437"/>
            <a:ext cx="12048302"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qualitatives</a:t>
            </a:r>
            <a:endParaRPr lang="ko-KR" altLang="en-US" sz="3200" b="1" dirty="0">
              <a:solidFill>
                <a:schemeClr val="accent1"/>
              </a:solidFill>
              <a:cs typeface="Arial" pitchFamily="34" charset="0"/>
            </a:endParaRPr>
          </a:p>
        </p:txBody>
      </p:sp>
      <p:pic>
        <p:nvPicPr>
          <p:cNvPr id="4" name="Image 3">
            <a:extLst>
              <a:ext uri="{FF2B5EF4-FFF2-40B4-BE49-F238E27FC236}">
                <a16:creationId xmlns:a16="http://schemas.microsoft.com/office/drawing/2014/main" id="{93726D0B-A4D6-578E-444B-BBA3A45CB941}"/>
              </a:ext>
            </a:extLst>
          </p:cNvPr>
          <p:cNvPicPr>
            <a:picLocks noChangeAspect="1"/>
          </p:cNvPicPr>
          <p:nvPr/>
        </p:nvPicPr>
        <p:blipFill>
          <a:blip r:embed="rId2"/>
          <a:stretch>
            <a:fillRect/>
          </a:stretch>
        </p:blipFill>
        <p:spPr>
          <a:xfrm>
            <a:off x="143698" y="1699846"/>
            <a:ext cx="12048302" cy="5322277"/>
          </a:xfrm>
          <a:prstGeom prst="rect">
            <a:avLst/>
          </a:prstGeom>
        </p:spPr>
      </p:pic>
      <p:sp>
        <p:nvSpPr>
          <p:cNvPr id="2" name="ZoneTexte 1">
            <a:extLst>
              <a:ext uri="{FF2B5EF4-FFF2-40B4-BE49-F238E27FC236}">
                <a16:creationId xmlns:a16="http://schemas.microsoft.com/office/drawing/2014/main" id="{47CCAA1C-767C-1643-9106-7575C48E2A05}"/>
              </a:ext>
            </a:extLst>
          </p:cNvPr>
          <p:cNvSpPr txBox="1"/>
          <p:nvPr/>
        </p:nvSpPr>
        <p:spPr>
          <a:xfrm>
            <a:off x="143698" y="793697"/>
            <a:ext cx="9026770" cy="369332"/>
          </a:xfrm>
          <a:prstGeom prst="rect">
            <a:avLst/>
          </a:prstGeom>
          <a:noFill/>
        </p:spPr>
        <p:txBody>
          <a:bodyPr wrap="square" rtlCol="0">
            <a:spAutoFit/>
          </a:bodyPr>
          <a:lstStyle/>
          <a:p>
            <a:r>
              <a:rPr lang="fr-FR" dirty="0"/>
              <a:t>Nous retrouvons ici quelques statistiques des variables qualitatives.</a:t>
            </a:r>
          </a:p>
        </p:txBody>
      </p:sp>
    </p:spTree>
    <p:extLst>
      <p:ext uri="{BB962C8B-B14F-4D97-AF65-F5344CB8AC3E}">
        <p14:creationId xmlns:p14="http://schemas.microsoft.com/office/powerpoint/2010/main" val="314082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C975E-FA2F-AAD8-C0A9-8DC67066F5D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155DF3E-4883-FEC3-B724-FC077756467A}"/>
              </a:ext>
            </a:extLst>
          </p:cNvPr>
          <p:cNvSpPr txBox="1"/>
          <p:nvPr/>
        </p:nvSpPr>
        <p:spPr>
          <a:xfrm>
            <a:off x="337661" y="41437"/>
            <a:ext cx="12048302" cy="584775"/>
          </a:xfrm>
          <a:prstGeom prst="rect">
            <a:avLst/>
          </a:prstGeom>
          <a:noFill/>
        </p:spPr>
        <p:txBody>
          <a:bodyPr wrap="square" rtlCol="0">
            <a:spAutoFit/>
          </a:bodyPr>
          <a:lstStyle/>
          <a:p>
            <a:r>
              <a:rPr lang="en-US" altLang="ko-KR" sz="3200" b="1" dirty="0">
                <a:solidFill>
                  <a:schemeClr val="accent1"/>
                </a:solidFill>
                <a:cs typeface="Arial" pitchFamily="34" charset="0"/>
              </a:rPr>
              <a:t>Traitement des données </a:t>
            </a:r>
            <a:r>
              <a:rPr lang="en-US" altLang="ko-KR" sz="3200" b="1" dirty="0" err="1">
                <a:solidFill>
                  <a:schemeClr val="accent1"/>
                </a:solidFill>
                <a:cs typeface="Arial" pitchFamily="34" charset="0"/>
              </a:rPr>
              <a:t>manquantes</a:t>
            </a:r>
            <a:endParaRPr lang="ko-KR" altLang="en-US" sz="3200" b="1" dirty="0">
              <a:solidFill>
                <a:schemeClr val="accent1"/>
              </a:solidFill>
              <a:cs typeface="Arial" pitchFamily="34" charset="0"/>
            </a:endParaRPr>
          </a:p>
        </p:txBody>
      </p:sp>
      <p:sp>
        <p:nvSpPr>
          <p:cNvPr id="5" name="ZoneTexte 4">
            <a:extLst>
              <a:ext uri="{FF2B5EF4-FFF2-40B4-BE49-F238E27FC236}">
                <a16:creationId xmlns:a16="http://schemas.microsoft.com/office/drawing/2014/main" id="{2439B5BC-81F0-98DD-E248-C7A383DB4ABB}"/>
              </a:ext>
            </a:extLst>
          </p:cNvPr>
          <p:cNvSpPr txBox="1"/>
          <p:nvPr/>
        </p:nvSpPr>
        <p:spPr>
          <a:xfrm>
            <a:off x="337661" y="1002858"/>
            <a:ext cx="10778068" cy="646331"/>
          </a:xfrm>
          <a:prstGeom prst="rect">
            <a:avLst/>
          </a:prstGeom>
          <a:noFill/>
        </p:spPr>
        <p:txBody>
          <a:bodyPr wrap="square">
            <a:spAutoFit/>
          </a:bodyPr>
          <a:lstStyle/>
          <a:p>
            <a:r>
              <a:rPr lang="fr-FR" b="0" i="0" dirty="0">
                <a:solidFill>
                  <a:srgbClr val="212121"/>
                </a:solidFill>
                <a:effectLst/>
                <a:latin typeface="Roboto" panose="02000000000000000000" pitchFamily="2" charset="0"/>
              </a:rPr>
              <a:t>A première vue, plusieurs colonnes de notre base ont des valeurs manquantes. Cependant la lecture de la description des données révèle que certaines valeurs manquantes ont une signification particulière.</a:t>
            </a:r>
            <a:endParaRPr lang="fr-FR" dirty="0"/>
          </a:p>
        </p:txBody>
      </p:sp>
      <p:sp>
        <p:nvSpPr>
          <p:cNvPr id="7" name="ZoneTexte 6">
            <a:extLst>
              <a:ext uri="{FF2B5EF4-FFF2-40B4-BE49-F238E27FC236}">
                <a16:creationId xmlns:a16="http://schemas.microsoft.com/office/drawing/2014/main" id="{34D1DBB3-10A4-D9C4-40EC-5FEC7D4F261A}"/>
              </a:ext>
            </a:extLst>
          </p:cNvPr>
          <p:cNvSpPr txBox="1"/>
          <p:nvPr/>
        </p:nvSpPr>
        <p:spPr>
          <a:xfrm>
            <a:off x="337661" y="2082429"/>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PoolQC</a:t>
            </a:r>
            <a:r>
              <a:rPr lang="fr-FR" b="0" i="0" dirty="0">
                <a:solidFill>
                  <a:srgbClr val="212121"/>
                </a:solidFill>
                <a:effectLst/>
                <a:latin typeface="Roboto" panose="02000000000000000000" pitchFamily="2" charset="0"/>
              </a:rPr>
              <a:t> : Les NA correspondent à des "No Pool"</a:t>
            </a:r>
            <a:endParaRPr lang="fr-FR" dirty="0"/>
          </a:p>
        </p:txBody>
      </p:sp>
      <p:sp>
        <p:nvSpPr>
          <p:cNvPr id="9" name="ZoneTexte 8">
            <a:extLst>
              <a:ext uri="{FF2B5EF4-FFF2-40B4-BE49-F238E27FC236}">
                <a16:creationId xmlns:a16="http://schemas.microsoft.com/office/drawing/2014/main" id="{6DE8B680-0E0B-827E-362D-25C8ACBAE411}"/>
              </a:ext>
            </a:extLst>
          </p:cNvPr>
          <p:cNvSpPr txBox="1"/>
          <p:nvPr/>
        </p:nvSpPr>
        <p:spPr>
          <a:xfrm>
            <a:off x="337661" y="2569450"/>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MiscFeature</a:t>
            </a:r>
            <a:r>
              <a:rPr lang="fr-FR" b="0" i="0" dirty="0">
                <a:solidFill>
                  <a:srgbClr val="212121"/>
                </a:solidFill>
                <a:effectLst/>
                <a:latin typeface="Roboto" panose="02000000000000000000" pitchFamily="2" charset="0"/>
              </a:rPr>
              <a:t> : Les NA correspondent à des "None"</a:t>
            </a:r>
            <a:endParaRPr lang="fr-FR" dirty="0"/>
          </a:p>
        </p:txBody>
      </p:sp>
      <p:sp>
        <p:nvSpPr>
          <p:cNvPr id="12" name="ZoneTexte 11">
            <a:extLst>
              <a:ext uri="{FF2B5EF4-FFF2-40B4-BE49-F238E27FC236}">
                <a16:creationId xmlns:a16="http://schemas.microsoft.com/office/drawing/2014/main" id="{29AE8D64-B5D1-1C3E-ED75-627F3DC1C78E}"/>
              </a:ext>
            </a:extLst>
          </p:cNvPr>
          <p:cNvSpPr txBox="1"/>
          <p:nvPr/>
        </p:nvSpPr>
        <p:spPr>
          <a:xfrm>
            <a:off x="337661" y="3066669"/>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Alley</a:t>
            </a:r>
            <a:r>
              <a:rPr lang="fr-FR" b="0" i="0" dirty="0">
                <a:solidFill>
                  <a:srgbClr val="212121"/>
                </a:solidFill>
                <a:effectLst/>
                <a:latin typeface="Roboto" panose="02000000000000000000" pitchFamily="2" charset="0"/>
              </a:rPr>
              <a:t> : Les NA correspondent à des "No </a:t>
            </a:r>
            <a:r>
              <a:rPr lang="fr-FR" b="0" i="0" dirty="0" err="1">
                <a:solidFill>
                  <a:srgbClr val="212121"/>
                </a:solidFill>
                <a:effectLst/>
                <a:latin typeface="Roboto" panose="02000000000000000000" pitchFamily="2" charset="0"/>
              </a:rPr>
              <a:t>alley</a:t>
            </a:r>
            <a:r>
              <a:rPr lang="fr-FR" b="0" i="0" dirty="0">
                <a:solidFill>
                  <a:srgbClr val="212121"/>
                </a:solidFill>
                <a:effectLst/>
                <a:latin typeface="Roboto" panose="02000000000000000000" pitchFamily="2" charset="0"/>
              </a:rPr>
              <a:t> </a:t>
            </a:r>
            <a:r>
              <a:rPr lang="fr-FR" b="0" i="0" dirty="0" err="1">
                <a:solidFill>
                  <a:srgbClr val="212121"/>
                </a:solidFill>
                <a:effectLst/>
                <a:latin typeface="Roboto" panose="02000000000000000000" pitchFamily="2" charset="0"/>
              </a:rPr>
              <a:t>access</a:t>
            </a:r>
            <a:r>
              <a:rPr lang="fr-FR" b="0" i="0" dirty="0">
                <a:solidFill>
                  <a:srgbClr val="212121"/>
                </a:solidFill>
                <a:effectLst/>
                <a:latin typeface="Roboto" panose="02000000000000000000" pitchFamily="2" charset="0"/>
              </a:rPr>
              <a:t>"</a:t>
            </a:r>
            <a:endParaRPr lang="fr-FR" dirty="0"/>
          </a:p>
        </p:txBody>
      </p:sp>
      <p:sp>
        <p:nvSpPr>
          <p:cNvPr id="14" name="ZoneTexte 13">
            <a:extLst>
              <a:ext uri="{FF2B5EF4-FFF2-40B4-BE49-F238E27FC236}">
                <a16:creationId xmlns:a16="http://schemas.microsoft.com/office/drawing/2014/main" id="{1E77FABA-9E86-7A4D-05D1-1E7F1F6847BB}"/>
              </a:ext>
            </a:extLst>
          </p:cNvPr>
          <p:cNvSpPr txBox="1"/>
          <p:nvPr/>
        </p:nvSpPr>
        <p:spPr>
          <a:xfrm>
            <a:off x="337661" y="3563888"/>
            <a:ext cx="6191954" cy="1477328"/>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GarageCond</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GaraType</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GarageFinish</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GarageQual</a:t>
            </a:r>
            <a:r>
              <a:rPr lang="fr-FR" b="0" i="0" dirty="0">
                <a:solidFill>
                  <a:srgbClr val="212121"/>
                </a:solidFill>
                <a:effectLst/>
                <a:latin typeface="Roboto" panose="02000000000000000000" pitchFamily="2" charset="0"/>
              </a:rPr>
              <a:t> : Toutes ces variables sont liées au garage de la maison. D'ailleurs dans le tableau des valeurs manquantes, elles ont toutes le même pourcentage de valeurs manquantes. En réalité, tous les NA correspondent à des "No Garage"</a:t>
            </a:r>
            <a:endParaRPr lang="fr-FR" dirty="0"/>
          </a:p>
        </p:txBody>
      </p:sp>
      <p:sp>
        <p:nvSpPr>
          <p:cNvPr id="16" name="ZoneTexte 15">
            <a:extLst>
              <a:ext uri="{FF2B5EF4-FFF2-40B4-BE49-F238E27FC236}">
                <a16:creationId xmlns:a16="http://schemas.microsoft.com/office/drawing/2014/main" id="{6EDF9AD1-FD71-0525-414A-E3C252D55CD7}"/>
              </a:ext>
            </a:extLst>
          </p:cNvPr>
          <p:cNvSpPr txBox="1"/>
          <p:nvPr/>
        </p:nvSpPr>
        <p:spPr>
          <a:xfrm>
            <a:off x="337661" y="5380672"/>
            <a:ext cx="6191954" cy="1477328"/>
          </a:xfrm>
          <a:prstGeom prst="rect">
            <a:avLst/>
          </a:prstGeom>
          <a:noFill/>
        </p:spPr>
        <p:txBody>
          <a:bodyPr wrap="square">
            <a:spAutoFit/>
          </a:bodyPr>
          <a:lstStyle/>
          <a:p>
            <a:pPr algn="l"/>
            <a:r>
              <a:rPr lang="fr-FR" b="1" i="0" dirty="0" err="1">
                <a:solidFill>
                  <a:srgbClr val="212121"/>
                </a:solidFill>
                <a:effectLst/>
                <a:latin typeface="Roboto" panose="02000000000000000000" pitchFamily="2" charset="0"/>
              </a:rPr>
              <a:t>GarageYrBlt</a:t>
            </a:r>
            <a:r>
              <a:rPr lang="fr-FR" b="0" i="0" dirty="0">
                <a:solidFill>
                  <a:srgbClr val="212121"/>
                </a:solidFill>
                <a:effectLst/>
                <a:latin typeface="Roboto" panose="02000000000000000000" pitchFamily="2" charset="0"/>
              </a:rPr>
              <a:t> : Il ne s'agit pas là de valeurs manquantes, mais de hors champ. Ces observations correspondent aux maisons qui n'ont pas de garage, donc qui ne sont pas concernées par cette variable.</a:t>
            </a:r>
            <a:br>
              <a:rPr lang="fr-FR" b="0" i="0" dirty="0">
                <a:solidFill>
                  <a:srgbClr val="212121"/>
                </a:solidFill>
                <a:effectLst/>
                <a:latin typeface="Roboto" panose="02000000000000000000" pitchFamily="2" charset="0"/>
              </a:rPr>
            </a:br>
            <a:endParaRPr lang="fr-FR" b="0" i="0" dirty="0">
              <a:solidFill>
                <a:srgbClr val="212121"/>
              </a:solidFill>
              <a:effectLst/>
              <a:latin typeface="Roboto" panose="02000000000000000000" pitchFamily="2" charset="0"/>
            </a:endParaRPr>
          </a:p>
        </p:txBody>
      </p:sp>
      <p:sp>
        <p:nvSpPr>
          <p:cNvPr id="17" name="Ellipse 16">
            <a:extLst>
              <a:ext uri="{FF2B5EF4-FFF2-40B4-BE49-F238E27FC236}">
                <a16:creationId xmlns:a16="http://schemas.microsoft.com/office/drawing/2014/main" id="{653F5FB3-8E9B-3223-5E32-244AC4557E09}"/>
              </a:ext>
            </a:extLst>
          </p:cNvPr>
          <p:cNvSpPr/>
          <p:nvPr/>
        </p:nvSpPr>
        <p:spPr>
          <a:xfrm>
            <a:off x="7750634" y="2938782"/>
            <a:ext cx="3365095" cy="18167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ENTRE AUTRES</a:t>
            </a:r>
          </a:p>
        </p:txBody>
      </p:sp>
    </p:spTree>
    <p:extLst>
      <p:ext uri="{BB962C8B-B14F-4D97-AF65-F5344CB8AC3E}">
        <p14:creationId xmlns:p14="http://schemas.microsoft.com/office/powerpoint/2010/main" val="88728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BC5EB-3866-8056-C8AC-39D7A7E00A28}"/>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1646E8CE-8B72-1D56-2A8D-95DB93CC4FFC}"/>
              </a:ext>
            </a:extLst>
          </p:cNvPr>
          <p:cNvPicPr>
            <a:picLocks noChangeAspect="1"/>
          </p:cNvPicPr>
          <p:nvPr/>
        </p:nvPicPr>
        <p:blipFill>
          <a:blip r:embed="rId2"/>
          <a:stretch>
            <a:fillRect/>
          </a:stretch>
        </p:blipFill>
        <p:spPr>
          <a:xfrm>
            <a:off x="6096000" y="4360985"/>
            <a:ext cx="5064370" cy="2051538"/>
          </a:xfrm>
          <a:prstGeom prst="rect">
            <a:avLst/>
          </a:prstGeom>
        </p:spPr>
      </p:pic>
      <p:sp>
        <p:nvSpPr>
          <p:cNvPr id="11" name="TextBox 10">
            <a:extLst>
              <a:ext uri="{FF2B5EF4-FFF2-40B4-BE49-F238E27FC236}">
                <a16:creationId xmlns:a16="http://schemas.microsoft.com/office/drawing/2014/main" id="{11AADE85-70B6-046C-AD75-342C52354ACD}"/>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Modèle</a:t>
            </a:r>
            <a:r>
              <a:rPr lang="en-US" altLang="ko-KR" sz="3200" b="1" dirty="0">
                <a:solidFill>
                  <a:schemeClr val="accent1"/>
                </a:solidFill>
                <a:cs typeface="Arial" pitchFamily="34" charset="0"/>
              </a:rPr>
              <a:t> </a:t>
            </a:r>
            <a:r>
              <a:rPr lang="en-US" altLang="ko-KR" sz="3200" b="1" dirty="0" err="1">
                <a:solidFill>
                  <a:schemeClr val="accent1"/>
                </a:solidFill>
                <a:cs typeface="Arial" pitchFamily="34" charset="0"/>
              </a:rPr>
              <a:t>linéaire</a:t>
            </a:r>
            <a:endParaRPr lang="ko-KR" altLang="en-US" sz="3200" b="1" dirty="0">
              <a:solidFill>
                <a:schemeClr val="accent1"/>
              </a:solidFill>
              <a:cs typeface="Arial" pitchFamily="34" charset="0"/>
            </a:endParaRPr>
          </a:p>
        </p:txBody>
      </p:sp>
      <p:sp>
        <p:nvSpPr>
          <p:cNvPr id="12" name="ZoneTexte 11">
            <a:extLst>
              <a:ext uri="{FF2B5EF4-FFF2-40B4-BE49-F238E27FC236}">
                <a16:creationId xmlns:a16="http://schemas.microsoft.com/office/drawing/2014/main" id="{FCD8C7F4-3AA2-AEDE-20C9-0F966A7BD528}"/>
              </a:ext>
            </a:extLst>
          </p:cNvPr>
          <p:cNvSpPr txBox="1"/>
          <p:nvPr/>
        </p:nvSpPr>
        <p:spPr>
          <a:xfrm>
            <a:off x="0" y="301568"/>
            <a:ext cx="5974079" cy="1477328"/>
          </a:xfrm>
          <a:prstGeom prst="rect">
            <a:avLst/>
          </a:prstGeom>
          <a:noFill/>
        </p:spPr>
        <p:txBody>
          <a:bodyPr wrap="square" rtlCol="0">
            <a:spAutoFit/>
          </a:bodyPr>
          <a:lstStyle/>
          <a:p>
            <a:pPr algn="just"/>
            <a:r>
              <a:rPr lang="fr-FR" dirty="0"/>
              <a:t>L’analyse des résultats montre que la variable « </a:t>
            </a:r>
            <a:r>
              <a:rPr lang="fr-FR" dirty="0" err="1"/>
              <a:t>GrLivArea</a:t>
            </a:r>
            <a:r>
              <a:rPr lang="fr-FR" dirty="0"/>
              <a:t> » qui fait référence à la surface des maisons a une influence très grande sur le prix de vente des maisons. La surface des maisons influence positivement  le prix de vente des maisons.</a:t>
            </a:r>
          </a:p>
        </p:txBody>
      </p:sp>
      <p:pic>
        <p:nvPicPr>
          <p:cNvPr id="4" name="Image 3" descr="Une image contenant texte, capture d’écran, nombre, diagramme&#10;&#10;Description générée automatiquement">
            <a:extLst>
              <a:ext uri="{FF2B5EF4-FFF2-40B4-BE49-F238E27FC236}">
                <a16:creationId xmlns:a16="http://schemas.microsoft.com/office/drawing/2014/main" id="{8773A418-57D9-6F7F-92A5-FE2FF4C7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9" y="2226785"/>
            <a:ext cx="5685387" cy="4631215"/>
          </a:xfrm>
          <a:prstGeom prst="rect">
            <a:avLst/>
          </a:prstGeom>
        </p:spPr>
      </p:pic>
      <p:pic>
        <p:nvPicPr>
          <p:cNvPr id="7" name="Image 6">
            <a:extLst>
              <a:ext uri="{FF2B5EF4-FFF2-40B4-BE49-F238E27FC236}">
                <a16:creationId xmlns:a16="http://schemas.microsoft.com/office/drawing/2014/main" id="{CADAEAAB-9441-8BE5-4B3F-EA3A789595D0}"/>
              </a:ext>
            </a:extLst>
          </p:cNvPr>
          <p:cNvPicPr>
            <a:picLocks noChangeAspect="1"/>
          </p:cNvPicPr>
          <p:nvPr/>
        </p:nvPicPr>
        <p:blipFill>
          <a:blip r:embed="rId4"/>
          <a:stretch>
            <a:fillRect/>
          </a:stretch>
        </p:blipFill>
        <p:spPr>
          <a:xfrm>
            <a:off x="6217923" y="1778895"/>
            <a:ext cx="1960915" cy="2252778"/>
          </a:xfrm>
          <a:prstGeom prst="rect">
            <a:avLst/>
          </a:prstGeom>
        </p:spPr>
      </p:pic>
      <p:pic>
        <p:nvPicPr>
          <p:cNvPr id="9" name="Image 8">
            <a:extLst>
              <a:ext uri="{FF2B5EF4-FFF2-40B4-BE49-F238E27FC236}">
                <a16:creationId xmlns:a16="http://schemas.microsoft.com/office/drawing/2014/main" id="{614F84FF-6E33-550F-D233-DEE5B92D57A0}"/>
              </a:ext>
            </a:extLst>
          </p:cNvPr>
          <p:cNvPicPr>
            <a:picLocks noChangeAspect="1"/>
          </p:cNvPicPr>
          <p:nvPr/>
        </p:nvPicPr>
        <p:blipFill>
          <a:blip r:embed="rId5"/>
          <a:stretch>
            <a:fillRect/>
          </a:stretch>
        </p:blipFill>
        <p:spPr>
          <a:xfrm>
            <a:off x="8285018" y="1435073"/>
            <a:ext cx="3870443" cy="2596600"/>
          </a:xfrm>
          <a:prstGeom prst="rect">
            <a:avLst/>
          </a:prstGeom>
        </p:spPr>
      </p:pic>
    </p:spTree>
    <p:extLst>
      <p:ext uri="{BB962C8B-B14F-4D97-AF65-F5344CB8AC3E}">
        <p14:creationId xmlns:p14="http://schemas.microsoft.com/office/powerpoint/2010/main" val="195474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B0A0-3DDF-0ADB-17A7-E8375818A89F}"/>
            </a:ext>
          </a:extLst>
        </p:cNvPr>
        <p:cNvGrpSpPr/>
        <p:nvPr/>
      </p:nvGrpSpPr>
      <p:grpSpPr>
        <a:xfrm>
          <a:off x="0" y="0"/>
          <a:ext cx="0" cy="0"/>
          <a:chOff x="0" y="0"/>
          <a:chExt cx="0" cy="0"/>
        </a:xfrm>
      </p:grpSpPr>
      <p:pic>
        <p:nvPicPr>
          <p:cNvPr id="7" name="Image 6">
            <a:extLst>
              <a:ext uri="{FF2B5EF4-FFF2-40B4-BE49-F238E27FC236}">
                <a16:creationId xmlns:a16="http://schemas.microsoft.com/office/drawing/2014/main" id="{20D5CA31-7B96-62BE-78FF-18ABB79AB7EF}"/>
              </a:ext>
            </a:extLst>
          </p:cNvPr>
          <p:cNvPicPr>
            <a:picLocks noChangeAspect="1"/>
          </p:cNvPicPr>
          <p:nvPr/>
        </p:nvPicPr>
        <p:blipFill>
          <a:blip r:embed="rId2"/>
          <a:stretch>
            <a:fillRect/>
          </a:stretch>
        </p:blipFill>
        <p:spPr>
          <a:xfrm>
            <a:off x="6096001" y="3862189"/>
            <a:ext cx="6096000" cy="2899037"/>
          </a:xfrm>
          <a:prstGeom prst="rect">
            <a:avLst/>
          </a:prstGeom>
        </p:spPr>
      </p:pic>
      <p:sp>
        <p:nvSpPr>
          <p:cNvPr id="8" name="TextBox 10">
            <a:extLst>
              <a:ext uri="{FF2B5EF4-FFF2-40B4-BE49-F238E27FC236}">
                <a16:creationId xmlns:a16="http://schemas.microsoft.com/office/drawing/2014/main" id="{4C7749F9-AAE8-073A-8B01-A586F168B87D}"/>
              </a:ext>
            </a:extLst>
          </p:cNvPr>
          <p:cNvSpPr txBox="1"/>
          <p:nvPr/>
        </p:nvSpPr>
        <p:spPr>
          <a:xfrm>
            <a:off x="6672867" y="150055"/>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Random Forest</a:t>
            </a:r>
            <a:endParaRPr lang="ko-KR" altLang="en-US" sz="3200" b="1" dirty="0">
              <a:solidFill>
                <a:schemeClr val="accent1"/>
              </a:solidFill>
              <a:cs typeface="Arial" pitchFamily="34" charset="0"/>
            </a:endParaRPr>
          </a:p>
        </p:txBody>
      </p:sp>
      <p:sp>
        <p:nvSpPr>
          <p:cNvPr id="9" name="ZoneTexte 8">
            <a:extLst>
              <a:ext uri="{FF2B5EF4-FFF2-40B4-BE49-F238E27FC236}">
                <a16:creationId xmlns:a16="http://schemas.microsoft.com/office/drawing/2014/main" id="{46C242EE-B9ED-544B-88DD-288EC5FACAE5}"/>
              </a:ext>
            </a:extLst>
          </p:cNvPr>
          <p:cNvSpPr txBox="1"/>
          <p:nvPr/>
        </p:nvSpPr>
        <p:spPr>
          <a:xfrm>
            <a:off x="0" y="134665"/>
            <a:ext cx="4890655" cy="1477328"/>
          </a:xfrm>
          <a:prstGeom prst="rect">
            <a:avLst/>
          </a:prstGeom>
          <a:noFill/>
        </p:spPr>
        <p:txBody>
          <a:bodyPr wrap="square" rtlCol="0">
            <a:spAutoFit/>
          </a:bodyPr>
          <a:lstStyle/>
          <a:p>
            <a:pPr algn="just"/>
            <a:r>
              <a:rPr lang="fr-FR" dirty="0"/>
              <a:t>Les variables </a:t>
            </a:r>
            <a:r>
              <a:rPr lang="fr-FR" dirty="0" err="1"/>
              <a:t>GarageType_CarPortet</a:t>
            </a:r>
            <a:r>
              <a:rPr lang="fr-FR" dirty="0"/>
              <a:t> </a:t>
            </a:r>
            <a:r>
              <a:rPr lang="fr-FR" dirty="0" err="1"/>
              <a:t>Neighborhood_Timber</a:t>
            </a:r>
            <a:r>
              <a:rPr lang="fr-FR" dirty="0"/>
              <a:t> ont une plus grande importance avec le </a:t>
            </a:r>
            <a:r>
              <a:rPr lang="fr-FR" dirty="0" err="1"/>
              <a:t>odèle</a:t>
            </a:r>
            <a:r>
              <a:rPr lang="fr-FR" dirty="0"/>
              <a:t> </a:t>
            </a:r>
            <a:r>
              <a:rPr lang="fr-FR" dirty="0" err="1"/>
              <a:t>Random</a:t>
            </a:r>
            <a:r>
              <a:rPr lang="fr-FR" dirty="0"/>
              <a:t> Forest. Par exemple, le fait d’avoir des voisins a une importance dans le prix de la maison.</a:t>
            </a:r>
          </a:p>
        </p:txBody>
      </p:sp>
      <p:pic>
        <p:nvPicPr>
          <p:cNvPr id="3" name="Image 2" descr="Une image contenant texte, capture d’écran, nombre, Parallèle&#10;&#10;Description générée automatiquement">
            <a:extLst>
              <a:ext uri="{FF2B5EF4-FFF2-40B4-BE49-F238E27FC236}">
                <a16:creationId xmlns:a16="http://schemas.microsoft.com/office/drawing/2014/main" id="{EE5630DC-CF75-D1C7-A30E-A1965E328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1993"/>
            <a:ext cx="5652654" cy="5246007"/>
          </a:xfrm>
          <a:prstGeom prst="rect">
            <a:avLst/>
          </a:prstGeom>
        </p:spPr>
      </p:pic>
      <p:pic>
        <p:nvPicPr>
          <p:cNvPr id="10" name="Image 9">
            <a:extLst>
              <a:ext uri="{FF2B5EF4-FFF2-40B4-BE49-F238E27FC236}">
                <a16:creationId xmlns:a16="http://schemas.microsoft.com/office/drawing/2014/main" id="{B6D53830-D3D8-2536-FA2D-A1FB5FBE16EB}"/>
              </a:ext>
            </a:extLst>
          </p:cNvPr>
          <p:cNvPicPr>
            <a:picLocks noChangeAspect="1"/>
          </p:cNvPicPr>
          <p:nvPr/>
        </p:nvPicPr>
        <p:blipFill>
          <a:blip r:embed="rId4"/>
          <a:stretch>
            <a:fillRect/>
          </a:stretch>
        </p:blipFill>
        <p:spPr>
          <a:xfrm>
            <a:off x="6672867" y="1283857"/>
            <a:ext cx="5120548" cy="2180362"/>
          </a:xfrm>
          <a:prstGeom prst="rect">
            <a:avLst/>
          </a:prstGeom>
        </p:spPr>
      </p:pic>
    </p:spTree>
    <p:extLst>
      <p:ext uri="{BB962C8B-B14F-4D97-AF65-F5344CB8AC3E}">
        <p14:creationId xmlns:p14="http://schemas.microsoft.com/office/powerpoint/2010/main" val="167986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59DCE-5BBC-10F0-F6DC-408B8E3D4661}"/>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1AB78B76-CD67-091F-5369-DDD40EC5C2AC}"/>
              </a:ext>
            </a:extLst>
          </p:cNvPr>
          <p:cNvPicPr>
            <a:picLocks noChangeAspect="1"/>
          </p:cNvPicPr>
          <p:nvPr/>
        </p:nvPicPr>
        <p:blipFill>
          <a:blip r:embed="rId2"/>
          <a:stretch>
            <a:fillRect/>
          </a:stretch>
        </p:blipFill>
        <p:spPr>
          <a:xfrm>
            <a:off x="6290648" y="4296508"/>
            <a:ext cx="5884985" cy="2313477"/>
          </a:xfrm>
          <a:prstGeom prst="rect">
            <a:avLst/>
          </a:prstGeom>
        </p:spPr>
      </p:pic>
      <p:sp>
        <p:nvSpPr>
          <p:cNvPr id="7" name="TextBox 10">
            <a:extLst>
              <a:ext uri="{FF2B5EF4-FFF2-40B4-BE49-F238E27FC236}">
                <a16:creationId xmlns:a16="http://schemas.microsoft.com/office/drawing/2014/main" id="{0FD3BFBB-07D8-88E2-AD37-BA63EC193B5D}"/>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CatBoost</a:t>
            </a:r>
            <a:endParaRPr lang="ko-KR" altLang="en-US" sz="3200" b="1" dirty="0">
              <a:solidFill>
                <a:schemeClr val="accent1"/>
              </a:solidFill>
              <a:cs typeface="Arial" pitchFamily="34" charset="0"/>
            </a:endParaRPr>
          </a:p>
        </p:txBody>
      </p:sp>
      <p:sp>
        <p:nvSpPr>
          <p:cNvPr id="8" name="ZoneTexte 7">
            <a:extLst>
              <a:ext uri="{FF2B5EF4-FFF2-40B4-BE49-F238E27FC236}">
                <a16:creationId xmlns:a16="http://schemas.microsoft.com/office/drawing/2014/main" id="{92683C17-4048-C303-01CD-E56AB1644C22}"/>
              </a:ext>
            </a:extLst>
          </p:cNvPr>
          <p:cNvSpPr txBox="1"/>
          <p:nvPr/>
        </p:nvSpPr>
        <p:spPr>
          <a:xfrm>
            <a:off x="0" y="301568"/>
            <a:ext cx="5974079" cy="1200329"/>
          </a:xfrm>
          <a:prstGeom prst="rect">
            <a:avLst/>
          </a:prstGeom>
          <a:noFill/>
        </p:spPr>
        <p:txBody>
          <a:bodyPr wrap="square" rtlCol="0">
            <a:spAutoFit/>
          </a:bodyPr>
          <a:lstStyle/>
          <a:p>
            <a:pPr algn="just"/>
            <a:r>
              <a:rPr lang="fr-FR" dirty="0"/>
              <a:t>L’analyse des résultats montre que la variable « GarageType_2Types » a une influence plus grande sur le prix de vente des maisons. Le type de garage que l’on a dans une maison détermine son prix.</a:t>
            </a:r>
          </a:p>
        </p:txBody>
      </p:sp>
      <p:pic>
        <p:nvPicPr>
          <p:cNvPr id="5" name="Image 4" descr="Une image contenant texte, capture d’écran, nombre, ligne&#10;&#10;Description générée automatiquement">
            <a:extLst>
              <a:ext uri="{FF2B5EF4-FFF2-40B4-BE49-F238E27FC236}">
                <a16:creationId xmlns:a16="http://schemas.microsoft.com/office/drawing/2014/main" id="{950EBA58-73BC-ED0A-9DF7-9B85DA9C8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4109"/>
            <a:ext cx="6290648" cy="5153891"/>
          </a:xfrm>
          <a:prstGeom prst="rect">
            <a:avLst/>
          </a:prstGeom>
        </p:spPr>
      </p:pic>
      <p:pic>
        <p:nvPicPr>
          <p:cNvPr id="10" name="Image 9">
            <a:extLst>
              <a:ext uri="{FF2B5EF4-FFF2-40B4-BE49-F238E27FC236}">
                <a16:creationId xmlns:a16="http://schemas.microsoft.com/office/drawing/2014/main" id="{D28AE15C-6645-C829-0429-7B917DD7AABA}"/>
              </a:ext>
            </a:extLst>
          </p:cNvPr>
          <p:cNvPicPr>
            <a:picLocks noChangeAspect="1"/>
          </p:cNvPicPr>
          <p:nvPr/>
        </p:nvPicPr>
        <p:blipFill>
          <a:blip r:embed="rId4"/>
          <a:stretch>
            <a:fillRect/>
          </a:stretch>
        </p:blipFill>
        <p:spPr>
          <a:xfrm>
            <a:off x="7156385" y="1446479"/>
            <a:ext cx="5035615" cy="2077191"/>
          </a:xfrm>
          <a:prstGeom prst="rect">
            <a:avLst/>
          </a:prstGeom>
        </p:spPr>
      </p:pic>
    </p:spTree>
    <p:extLst>
      <p:ext uri="{BB962C8B-B14F-4D97-AF65-F5344CB8AC3E}">
        <p14:creationId xmlns:p14="http://schemas.microsoft.com/office/powerpoint/2010/main" val="184728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96628-2765-7678-ECF2-BA58421391FC}"/>
            </a:ext>
          </a:extLst>
        </p:cNvPr>
        <p:cNvGrpSpPr/>
        <p:nvPr/>
      </p:nvGrpSpPr>
      <p:grpSpPr>
        <a:xfrm>
          <a:off x="0" y="0"/>
          <a:ext cx="0" cy="0"/>
          <a:chOff x="0" y="0"/>
          <a:chExt cx="0" cy="0"/>
        </a:xfrm>
      </p:grpSpPr>
      <p:sp>
        <p:nvSpPr>
          <p:cNvPr id="7" name="TextBox 10">
            <a:extLst>
              <a:ext uri="{FF2B5EF4-FFF2-40B4-BE49-F238E27FC236}">
                <a16:creationId xmlns:a16="http://schemas.microsoft.com/office/drawing/2014/main" id="{D728EE89-F517-2500-0D3F-80B7F477F5DE}"/>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XGBoost</a:t>
            </a:r>
            <a:endParaRPr lang="ko-KR" altLang="en-US" sz="3200" b="1" dirty="0">
              <a:solidFill>
                <a:schemeClr val="accent1"/>
              </a:solidFill>
              <a:cs typeface="Arial" pitchFamily="34" charset="0"/>
            </a:endParaRPr>
          </a:p>
        </p:txBody>
      </p:sp>
      <p:sp>
        <p:nvSpPr>
          <p:cNvPr id="8" name="ZoneTexte 7">
            <a:extLst>
              <a:ext uri="{FF2B5EF4-FFF2-40B4-BE49-F238E27FC236}">
                <a16:creationId xmlns:a16="http://schemas.microsoft.com/office/drawing/2014/main" id="{9989353E-95B9-4584-CC86-64F46C0640B3}"/>
              </a:ext>
            </a:extLst>
          </p:cNvPr>
          <p:cNvSpPr txBox="1"/>
          <p:nvPr/>
        </p:nvSpPr>
        <p:spPr>
          <a:xfrm>
            <a:off x="6167276" y="1365170"/>
            <a:ext cx="5974079" cy="1477328"/>
          </a:xfrm>
          <a:prstGeom prst="rect">
            <a:avLst/>
          </a:prstGeom>
          <a:noFill/>
        </p:spPr>
        <p:txBody>
          <a:bodyPr wrap="square" rtlCol="0">
            <a:spAutoFit/>
          </a:bodyPr>
          <a:lstStyle/>
          <a:p>
            <a:pPr algn="just"/>
            <a:r>
              <a:rPr lang="fr-FR" dirty="0"/>
              <a:t>Pour le modèle </a:t>
            </a:r>
            <a:r>
              <a:rPr lang="fr-FR" dirty="0" err="1"/>
              <a:t>XGBoost</a:t>
            </a:r>
            <a:r>
              <a:rPr lang="fr-FR" dirty="0"/>
              <a:t>, les variables «  MSSubClass_45» et «  </a:t>
            </a:r>
            <a:r>
              <a:rPr lang="fr-FR" dirty="0" err="1"/>
              <a:t>KitchenQual_Fa</a:t>
            </a:r>
            <a:r>
              <a:rPr lang="fr-FR" dirty="0"/>
              <a:t>» ont une plus grande importance. Par exemple, la qualité de la cuisine a une grande significativité dans le prix de vente des maisons.</a:t>
            </a:r>
          </a:p>
        </p:txBody>
      </p:sp>
      <p:pic>
        <p:nvPicPr>
          <p:cNvPr id="3" name="Image 2" descr="Une image contenant texte, capture d’écran, nombre&#10;&#10;Description générée automatiquement">
            <a:extLst>
              <a:ext uri="{FF2B5EF4-FFF2-40B4-BE49-F238E27FC236}">
                <a16:creationId xmlns:a16="http://schemas.microsoft.com/office/drawing/2014/main" id="{D7436E7F-C899-AA8C-B04D-5A1F41E2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5" y="734830"/>
            <a:ext cx="6045355" cy="5973115"/>
          </a:xfrm>
          <a:prstGeom prst="rect">
            <a:avLst/>
          </a:prstGeom>
        </p:spPr>
      </p:pic>
      <p:pic>
        <p:nvPicPr>
          <p:cNvPr id="9" name="Image 8">
            <a:extLst>
              <a:ext uri="{FF2B5EF4-FFF2-40B4-BE49-F238E27FC236}">
                <a16:creationId xmlns:a16="http://schemas.microsoft.com/office/drawing/2014/main" id="{82D5BCB1-D9DD-41D4-06F8-BC22840DCDE2}"/>
              </a:ext>
            </a:extLst>
          </p:cNvPr>
          <p:cNvPicPr>
            <a:picLocks noChangeAspect="1"/>
          </p:cNvPicPr>
          <p:nvPr/>
        </p:nvPicPr>
        <p:blipFill>
          <a:blip r:embed="rId3"/>
          <a:stretch>
            <a:fillRect/>
          </a:stretch>
        </p:blipFill>
        <p:spPr>
          <a:xfrm>
            <a:off x="7035886" y="3671455"/>
            <a:ext cx="4929632" cy="2377700"/>
          </a:xfrm>
          <a:prstGeom prst="rect">
            <a:avLst/>
          </a:prstGeom>
        </p:spPr>
      </p:pic>
    </p:spTree>
    <p:extLst>
      <p:ext uri="{BB962C8B-B14F-4D97-AF65-F5344CB8AC3E}">
        <p14:creationId xmlns:p14="http://schemas.microsoft.com/office/powerpoint/2010/main" val="392056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1A596-C998-61E4-854E-EC381EE706B2}"/>
            </a:ext>
          </a:extLst>
        </p:cNvPr>
        <p:cNvGrpSpPr/>
        <p:nvPr/>
      </p:nvGrpSpPr>
      <p:grpSpPr>
        <a:xfrm>
          <a:off x="0" y="0"/>
          <a:ext cx="0" cy="0"/>
          <a:chOff x="0" y="0"/>
          <a:chExt cx="0" cy="0"/>
        </a:xfrm>
      </p:grpSpPr>
      <p:pic>
        <p:nvPicPr>
          <p:cNvPr id="8" name="Image 7">
            <a:extLst>
              <a:ext uri="{FF2B5EF4-FFF2-40B4-BE49-F238E27FC236}">
                <a16:creationId xmlns:a16="http://schemas.microsoft.com/office/drawing/2014/main" id="{CD3079AE-EFA9-09DD-93E0-B9946A1EB305}"/>
              </a:ext>
            </a:extLst>
          </p:cNvPr>
          <p:cNvPicPr>
            <a:picLocks noChangeAspect="1"/>
          </p:cNvPicPr>
          <p:nvPr/>
        </p:nvPicPr>
        <p:blipFill>
          <a:blip r:embed="rId2"/>
          <a:stretch>
            <a:fillRect/>
          </a:stretch>
        </p:blipFill>
        <p:spPr>
          <a:xfrm>
            <a:off x="6867234" y="4278475"/>
            <a:ext cx="5216769" cy="1913974"/>
          </a:xfrm>
          <a:prstGeom prst="rect">
            <a:avLst/>
          </a:prstGeom>
        </p:spPr>
      </p:pic>
      <p:sp>
        <p:nvSpPr>
          <p:cNvPr id="9" name="TextBox 10">
            <a:extLst>
              <a:ext uri="{FF2B5EF4-FFF2-40B4-BE49-F238E27FC236}">
                <a16:creationId xmlns:a16="http://schemas.microsoft.com/office/drawing/2014/main" id="{993F9A7B-E0B7-3FF6-5D51-1144618373D6}"/>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LightGBM</a:t>
            </a:r>
            <a:endParaRPr lang="ko-KR" altLang="en-US" sz="3200" b="1" dirty="0">
              <a:solidFill>
                <a:schemeClr val="accent1"/>
              </a:solidFill>
              <a:cs typeface="Arial" pitchFamily="34" charset="0"/>
            </a:endParaRPr>
          </a:p>
        </p:txBody>
      </p:sp>
      <p:sp>
        <p:nvSpPr>
          <p:cNvPr id="12" name="ZoneTexte 11">
            <a:extLst>
              <a:ext uri="{FF2B5EF4-FFF2-40B4-BE49-F238E27FC236}">
                <a16:creationId xmlns:a16="http://schemas.microsoft.com/office/drawing/2014/main" id="{F9D80860-FBB1-4903-1206-9057775341DC}"/>
              </a:ext>
            </a:extLst>
          </p:cNvPr>
          <p:cNvSpPr txBox="1"/>
          <p:nvPr/>
        </p:nvSpPr>
        <p:spPr>
          <a:xfrm>
            <a:off x="0" y="130343"/>
            <a:ext cx="5974079" cy="1477328"/>
          </a:xfrm>
          <a:prstGeom prst="rect">
            <a:avLst/>
          </a:prstGeom>
          <a:noFill/>
        </p:spPr>
        <p:txBody>
          <a:bodyPr wrap="square" rtlCol="0">
            <a:spAutoFit/>
          </a:bodyPr>
          <a:lstStyle/>
          <a:p>
            <a:pPr algn="just"/>
            <a:r>
              <a:rPr lang="fr-FR" dirty="0"/>
              <a:t>L’analyse des résultats proposé par le modèle </a:t>
            </a:r>
            <a:r>
              <a:rPr lang="fr-FR" dirty="0" err="1"/>
              <a:t>LightGBM</a:t>
            </a:r>
            <a:r>
              <a:rPr lang="fr-FR" dirty="0"/>
              <a:t> montre que les variables « </a:t>
            </a:r>
            <a:r>
              <a:rPr lang="fr-FR" dirty="0" err="1"/>
              <a:t>GrLivArea</a:t>
            </a:r>
            <a:r>
              <a:rPr lang="fr-FR" dirty="0"/>
              <a:t> »» influence plus le prix de vente de la maison. Ainsi la surface de la maison est très significative dans la détermination du prix de la maison.</a:t>
            </a:r>
          </a:p>
        </p:txBody>
      </p:sp>
      <p:pic>
        <p:nvPicPr>
          <p:cNvPr id="4" name="Image 3">
            <a:extLst>
              <a:ext uri="{FF2B5EF4-FFF2-40B4-BE49-F238E27FC236}">
                <a16:creationId xmlns:a16="http://schemas.microsoft.com/office/drawing/2014/main" id="{E8D49127-4E6F-B873-AC33-8141F8AA2004}"/>
              </a:ext>
            </a:extLst>
          </p:cNvPr>
          <p:cNvPicPr>
            <a:picLocks noChangeAspect="1"/>
          </p:cNvPicPr>
          <p:nvPr/>
        </p:nvPicPr>
        <p:blipFill>
          <a:blip r:embed="rId3"/>
          <a:stretch>
            <a:fillRect/>
          </a:stretch>
        </p:blipFill>
        <p:spPr>
          <a:xfrm>
            <a:off x="6975233" y="1884669"/>
            <a:ext cx="5108770" cy="2033588"/>
          </a:xfrm>
          <a:prstGeom prst="rect">
            <a:avLst/>
          </a:prstGeom>
        </p:spPr>
      </p:pic>
      <p:pic>
        <p:nvPicPr>
          <p:cNvPr id="6" name="Image 5" descr="Une image contenant texte, capture d’écran, Tracé, nombre&#10;&#10;Description générée automatiquement">
            <a:extLst>
              <a:ext uri="{FF2B5EF4-FFF2-40B4-BE49-F238E27FC236}">
                <a16:creationId xmlns:a16="http://schemas.microsoft.com/office/drawing/2014/main" id="{0E9E9F2B-20A8-89BC-8F07-C61C79D9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167" y="2022764"/>
            <a:ext cx="5710912" cy="4754607"/>
          </a:xfrm>
          <a:prstGeom prst="rect">
            <a:avLst/>
          </a:prstGeom>
        </p:spPr>
      </p:pic>
    </p:spTree>
    <p:extLst>
      <p:ext uri="{BB962C8B-B14F-4D97-AF65-F5344CB8AC3E}">
        <p14:creationId xmlns:p14="http://schemas.microsoft.com/office/powerpoint/2010/main" val="256200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C3D15-C84D-52F2-AE2F-DEDB8EEC9E56}"/>
            </a:ext>
          </a:extLst>
        </p:cNvPr>
        <p:cNvGrpSpPr/>
        <p:nvPr/>
      </p:nvGrpSpPr>
      <p:grpSpPr>
        <a:xfrm>
          <a:off x="0" y="0"/>
          <a:ext cx="0" cy="0"/>
          <a:chOff x="0" y="0"/>
          <a:chExt cx="0" cy="0"/>
        </a:xfrm>
      </p:grpSpPr>
      <p:sp>
        <p:nvSpPr>
          <p:cNvPr id="3" name="TextBox 10">
            <a:extLst>
              <a:ext uri="{FF2B5EF4-FFF2-40B4-BE49-F238E27FC236}">
                <a16:creationId xmlns:a16="http://schemas.microsoft.com/office/drawing/2014/main" id="{9E7E20AA-866E-4991-A26A-8384CC1EA921}"/>
              </a:ext>
            </a:extLst>
          </p:cNvPr>
          <p:cNvSpPr txBox="1"/>
          <p:nvPr/>
        </p:nvSpPr>
        <p:spPr>
          <a:xfrm>
            <a:off x="4656498" y="103162"/>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Choix du </a:t>
            </a:r>
            <a:r>
              <a:rPr lang="en-US" altLang="ko-KR" sz="3200" b="1" dirty="0" err="1">
                <a:solidFill>
                  <a:schemeClr val="accent1"/>
                </a:solidFill>
                <a:cs typeface="Arial" pitchFamily="34" charset="0"/>
              </a:rPr>
              <a:t>modèle</a:t>
            </a:r>
            <a:endParaRPr lang="ko-KR" altLang="en-US" sz="3200" b="1" dirty="0">
              <a:solidFill>
                <a:schemeClr val="accent1"/>
              </a:solidFill>
              <a:cs typeface="Arial" pitchFamily="34" charset="0"/>
            </a:endParaRPr>
          </a:p>
        </p:txBody>
      </p:sp>
      <p:pic>
        <p:nvPicPr>
          <p:cNvPr id="4" name="Image 3">
            <a:extLst>
              <a:ext uri="{FF2B5EF4-FFF2-40B4-BE49-F238E27FC236}">
                <a16:creationId xmlns:a16="http://schemas.microsoft.com/office/drawing/2014/main" id="{312F9C7C-8FC4-6ABF-6741-A597395B203A}"/>
              </a:ext>
            </a:extLst>
          </p:cNvPr>
          <p:cNvPicPr>
            <a:picLocks noChangeAspect="1"/>
          </p:cNvPicPr>
          <p:nvPr/>
        </p:nvPicPr>
        <p:blipFill>
          <a:blip r:embed="rId2"/>
          <a:stretch>
            <a:fillRect/>
          </a:stretch>
        </p:blipFill>
        <p:spPr>
          <a:xfrm>
            <a:off x="0" y="557262"/>
            <a:ext cx="4267163" cy="3108180"/>
          </a:xfrm>
          <a:prstGeom prst="rect">
            <a:avLst/>
          </a:prstGeom>
        </p:spPr>
      </p:pic>
      <p:sp>
        <p:nvSpPr>
          <p:cNvPr id="11" name="ZoneTexte 10">
            <a:extLst>
              <a:ext uri="{FF2B5EF4-FFF2-40B4-BE49-F238E27FC236}">
                <a16:creationId xmlns:a16="http://schemas.microsoft.com/office/drawing/2014/main" id="{CFFC0355-2DFC-675E-52CA-69BEC1EC08A8}"/>
              </a:ext>
            </a:extLst>
          </p:cNvPr>
          <p:cNvSpPr txBox="1"/>
          <p:nvPr/>
        </p:nvSpPr>
        <p:spPr>
          <a:xfrm>
            <a:off x="4838219" y="1443841"/>
            <a:ext cx="6643868" cy="3693319"/>
          </a:xfrm>
          <a:prstGeom prst="rect">
            <a:avLst/>
          </a:prstGeom>
          <a:noFill/>
        </p:spPr>
        <p:txBody>
          <a:bodyPr wrap="square">
            <a:spAutoFit/>
          </a:bodyPr>
          <a:lstStyle/>
          <a:p>
            <a:pPr marL="285750" indent="-285750">
              <a:buFont typeface="Wingdings" panose="05000000000000000000" pitchFamily="2" charset="2"/>
              <a:buChar char="q"/>
            </a:pPr>
            <a:r>
              <a:rPr lang="fr-FR" b="0" i="0" dirty="0">
                <a:solidFill>
                  <a:srgbClr val="212121"/>
                </a:solidFill>
                <a:effectLst/>
                <a:latin typeface="Roboto" panose="02000000000000000000" pitchFamily="2" charset="0"/>
              </a:rPr>
              <a:t>La comparaison des modèles montre que les modèles de Bagging et de Boosting ont plus tendance à avoir de meilleur score sur le train, que les autres. Sur le test par contre, ils ont tendance à être moins performant. Ces modèles d'approchent donc un peu plus de l'</a:t>
            </a:r>
            <a:r>
              <a:rPr lang="fr-FR" b="0" i="0" dirty="0" err="1">
                <a:solidFill>
                  <a:srgbClr val="212121"/>
                </a:solidFill>
                <a:effectLst/>
                <a:latin typeface="Roboto" panose="02000000000000000000" pitchFamily="2" charset="0"/>
              </a:rPr>
              <a:t>overfitting</a:t>
            </a:r>
            <a:r>
              <a:rPr lang="fr-FR" b="0" i="0" dirty="0">
                <a:solidFill>
                  <a:srgbClr val="212121"/>
                </a:solidFill>
                <a:effectLst/>
                <a:latin typeface="Roboto" panose="02000000000000000000" pitchFamily="2" charset="0"/>
              </a:rPr>
              <a:t> que les autres.</a:t>
            </a:r>
          </a:p>
          <a:p>
            <a:pPr marL="285750" indent="-285750">
              <a:buFont typeface="Wingdings" panose="05000000000000000000" pitchFamily="2" charset="2"/>
              <a:buChar char="q"/>
            </a:pPr>
            <a:r>
              <a:rPr lang="fr-FR" b="0" i="0" dirty="0">
                <a:solidFill>
                  <a:srgbClr val="212121"/>
                </a:solidFill>
                <a:effectLst/>
                <a:latin typeface="Roboto" panose="02000000000000000000" pitchFamily="2" charset="0"/>
              </a:rPr>
              <a:t>La </a:t>
            </a:r>
            <a:r>
              <a:rPr lang="fr-FR" b="1" i="0" dirty="0">
                <a:solidFill>
                  <a:srgbClr val="212121"/>
                </a:solidFill>
                <a:effectLst/>
                <a:latin typeface="Roboto" panose="02000000000000000000" pitchFamily="2" charset="0"/>
              </a:rPr>
              <a:t>régression linéaire simple</a:t>
            </a:r>
            <a:r>
              <a:rPr lang="fr-FR" b="0" i="0" dirty="0">
                <a:solidFill>
                  <a:srgbClr val="212121"/>
                </a:solidFill>
                <a:effectLst/>
                <a:latin typeface="Roboto" panose="02000000000000000000" pitchFamily="2" charset="0"/>
              </a:rPr>
              <a:t> semble être contre toutes attentes, le meilleur modèle parmi ceux testés. Bien que sa performance sur le train reste un cran en dessous des modèles de boosting, sa performance sur le test est meilleure. De plus, les performances sur le train et sur le test sont très proches. Il y'a donc beaucoup moins de risque d'</a:t>
            </a:r>
            <a:r>
              <a:rPr lang="fr-FR" b="0" i="0" dirty="0" err="1">
                <a:solidFill>
                  <a:srgbClr val="212121"/>
                </a:solidFill>
                <a:effectLst/>
                <a:latin typeface="Roboto" panose="02000000000000000000" pitchFamily="2" charset="0"/>
              </a:rPr>
              <a:t>overfitting</a:t>
            </a:r>
            <a:r>
              <a:rPr lang="fr-FR" b="0" i="0" dirty="0">
                <a:solidFill>
                  <a:srgbClr val="212121"/>
                </a:solidFill>
                <a:effectLst/>
                <a:latin typeface="Roboto" panose="02000000000000000000" pitchFamily="2" charset="0"/>
              </a:rPr>
              <a:t>. Nous choisirons donc la </a:t>
            </a:r>
            <a:r>
              <a:rPr lang="fr-FR" b="1" i="0" dirty="0">
                <a:solidFill>
                  <a:srgbClr val="212121"/>
                </a:solidFill>
                <a:effectLst/>
                <a:latin typeface="Roboto" panose="02000000000000000000" pitchFamily="2" charset="0"/>
              </a:rPr>
              <a:t>régression linéaire simple</a:t>
            </a:r>
            <a:endParaRPr lang="fr-FR" dirty="0"/>
          </a:p>
        </p:txBody>
      </p:sp>
    </p:spTree>
    <p:extLst>
      <p:ext uri="{BB962C8B-B14F-4D97-AF65-F5344CB8AC3E}">
        <p14:creationId xmlns:p14="http://schemas.microsoft.com/office/powerpoint/2010/main" val="394798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자유형: 도형 52">
            <a:extLst>
              <a:ext uri="{FF2B5EF4-FFF2-40B4-BE49-F238E27FC236}">
                <a16:creationId xmlns:a16="http://schemas.microsoft.com/office/drawing/2014/main" id="{9AA6925C-10FC-48B4-B01D-E10DA77734DF}"/>
              </a:ext>
            </a:extLst>
          </p:cNvPr>
          <p:cNvSpPr/>
          <p:nvPr/>
        </p:nvSpPr>
        <p:spPr>
          <a:xfrm>
            <a:off x="0" y="4848844"/>
            <a:ext cx="4287033" cy="1552879"/>
          </a:xfrm>
          <a:custGeom>
            <a:avLst/>
            <a:gdLst>
              <a:gd name="connsiteX0" fmla="*/ 160109 w 3195788"/>
              <a:gd name="connsiteY0" fmla="*/ 0 h 1160647"/>
              <a:gd name="connsiteX1" fmla="*/ 162135 w 3195788"/>
              <a:gd name="connsiteY1" fmla="*/ 246443 h 1160647"/>
              <a:gd name="connsiteX2" fmla="*/ 200642 w 3195788"/>
              <a:gd name="connsiteY2" fmla="*/ 326429 h 1160647"/>
              <a:gd name="connsiteX3" fmla="*/ 202669 w 3195788"/>
              <a:gd name="connsiteY3" fmla="*/ 326429 h 1160647"/>
              <a:gd name="connsiteX4" fmla="*/ 216856 w 3195788"/>
              <a:gd name="connsiteY4" fmla="*/ 326429 h 1160647"/>
              <a:gd name="connsiteX5" fmla="*/ 216856 w 3195788"/>
              <a:gd name="connsiteY5" fmla="*/ 350208 h 1160647"/>
              <a:gd name="connsiteX6" fmla="*/ 217363 w 3195788"/>
              <a:gd name="connsiteY6" fmla="*/ 351019 h 1160647"/>
              <a:gd name="connsiteX7" fmla="*/ 220909 w 3195788"/>
              <a:gd name="connsiteY7" fmla="*/ 356694 h 1160647"/>
              <a:gd name="connsiteX8" fmla="*/ 220909 w 3195788"/>
              <a:gd name="connsiteY8" fmla="*/ 471268 h 1160647"/>
              <a:gd name="connsiteX9" fmla="*/ 223189 w 3195788"/>
              <a:gd name="connsiteY9" fmla="*/ 471268 h 1160647"/>
              <a:gd name="connsiteX10" fmla="*/ 239150 w 3195788"/>
              <a:gd name="connsiteY10" fmla="*/ 471268 h 1160647"/>
              <a:gd name="connsiteX11" fmla="*/ 239150 w 3195788"/>
              <a:gd name="connsiteY11" fmla="*/ 611783 h 1160647"/>
              <a:gd name="connsiteX12" fmla="*/ 240670 w 3195788"/>
              <a:gd name="connsiteY12" fmla="*/ 611513 h 1160647"/>
              <a:gd name="connsiteX13" fmla="*/ 251310 w 3195788"/>
              <a:gd name="connsiteY13" fmla="*/ 609622 h 1160647"/>
              <a:gd name="connsiteX14" fmla="*/ 249283 w 3195788"/>
              <a:gd name="connsiteY14" fmla="*/ 698254 h 1160647"/>
              <a:gd name="connsiteX15" fmla="*/ 250803 w 3195788"/>
              <a:gd name="connsiteY15" fmla="*/ 698525 h 1160647"/>
              <a:gd name="connsiteX16" fmla="*/ 261443 w 3195788"/>
              <a:gd name="connsiteY16" fmla="*/ 700416 h 1160647"/>
              <a:gd name="connsiteX17" fmla="*/ 261696 w 3195788"/>
              <a:gd name="connsiteY17" fmla="*/ 701227 h 1160647"/>
              <a:gd name="connsiteX18" fmla="*/ 263470 w 3195788"/>
              <a:gd name="connsiteY18" fmla="*/ 706902 h 1160647"/>
              <a:gd name="connsiteX19" fmla="*/ 264230 w 3195788"/>
              <a:gd name="connsiteY19" fmla="*/ 704470 h 1160647"/>
              <a:gd name="connsiteX20" fmla="*/ 269550 w 3195788"/>
              <a:gd name="connsiteY20" fmla="*/ 687446 h 1160647"/>
              <a:gd name="connsiteX21" fmla="*/ 271323 w 3195788"/>
              <a:gd name="connsiteY21" fmla="*/ 687446 h 1160647"/>
              <a:gd name="connsiteX22" fmla="*/ 283737 w 3195788"/>
              <a:gd name="connsiteY22" fmla="*/ 687446 h 1160647"/>
              <a:gd name="connsiteX23" fmla="*/ 283737 w 3195788"/>
              <a:gd name="connsiteY23" fmla="*/ 719872 h 1160647"/>
              <a:gd name="connsiteX24" fmla="*/ 284750 w 3195788"/>
              <a:gd name="connsiteY24" fmla="*/ 720413 h 1160647"/>
              <a:gd name="connsiteX25" fmla="*/ 291844 w 3195788"/>
              <a:gd name="connsiteY25" fmla="*/ 724196 h 1160647"/>
              <a:gd name="connsiteX26" fmla="*/ 291844 w 3195788"/>
              <a:gd name="connsiteY26" fmla="*/ 725547 h 1160647"/>
              <a:gd name="connsiteX27" fmla="*/ 291844 w 3195788"/>
              <a:gd name="connsiteY27" fmla="*/ 735005 h 1160647"/>
              <a:gd name="connsiteX28" fmla="*/ 336431 w 3195788"/>
              <a:gd name="connsiteY28" fmla="*/ 735005 h 1160647"/>
              <a:gd name="connsiteX29" fmla="*/ 336431 w 3195788"/>
              <a:gd name="connsiteY29" fmla="*/ 736086 h 1160647"/>
              <a:gd name="connsiteX30" fmla="*/ 336431 w 3195788"/>
              <a:gd name="connsiteY30" fmla="*/ 743652 h 1160647"/>
              <a:gd name="connsiteX31" fmla="*/ 338457 w 3195788"/>
              <a:gd name="connsiteY31" fmla="*/ 743652 h 1160647"/>
              <a:gd name="connsiteX32" fmla="*/ 352644 w 3195788"/>
              <a:gd name="connsiteY32" fmla="*/ 743652 h 1160647"/>
              <a:gd name="connsiteX33" fmla="*/ 352644 w 3195788"/>
              <a:gd name="connsiteY33" fmla="*/ 713387 h 1160647"/>
              <a:gd name="connsiteX34" fmla="*/ 397231 w 3195788"/>
              <a:gd name="connsiteY34" fmla="*/ 713387 h 1160647"/>
              <a:gd name="connsiteX35" fmla="*/ 397231 w 3195788"/>
              <a:gd name="connsiteY35" fmla="*/ 712036 h 1160647"/>
              <a:gd name="connsiteX36" fmla="*/ 397231 w 3195788"/>
              <a:gd name="connsiteY36" fmla="*/ 702578 h 1160647"/>
              <a:gd name="connsiteX37" fmla="*/ 398245 w 3195788"/>
              <a:gd name="connsiteY37" fmla="*/ 702578 h 1160647"/>
              <a:gd name="connsiteX38" fmla="*/ 405338 w 3195788"/>
              <a:gd name="connsiteY38" fmla="*/ 702578 h 1160647"/>
              <a:gd name="connsiteX39" fmla="*/ 405338 w 3195788"/>
              <a:gd name="connsiteY39" fmla="*/ 700687 h 1160647"/>
              <a:gd name="connsiteX40" fmla="*/ 405338 w 3195788"/>
              <a:gd name="connsiteY40" fmla="*/ 687446 h 1160647"/>
              <a:gd name="connsiteX41" fmla="*/ 406098 w 3195788"/>
              <a:gd name="connsiteY41" fmla="*/ 687446 h 1160647"/>
              <a:gd name="connsiteX42" fmla="*/ 411418 w 3195788"/>
              <a:gd name="connsiteY42" fmla="*/ 687446 h 1160647"/>
              <a:gd name="connsiteX43" fmla="*/ 411418 w 3195788"/>
              <a:gd name="connsiteY43" fmla="*/ 686365 h 1160647"/>
              <a:gd name="connsiteX44" fmla="*/ 411418 w 3195788"/>
              <a:gd name="connsiteY44" fmla="*/ 678798 h 1160647"/>
              <a:gd name="connsiteX45" fmla="*/ 413445 w 3195788"/>
              <a:gd name="connsiteY45" fmla="*/ 678798 h 1160647"/>
              <a:gd name="connsiteX46" fmla="*/ 427632 w 3195788"/>
              <a:gd name="connsiteY46" fmla="*/ 678798 h 1160647"/>
              <a:gd name="connsiteX47" fmla="*/ 427632 w 3195788"/>
              <a:gd name="connsiteY47" fmla="*/ 679879 h 1160647"/>
              <a:gd name="connsiteX48" fmla="*/ 427632 w 3195788"/>
              <a:gd name="connsiteY48" fmla="*/ 687446 h 1160647"/>
              <a:gd name="connsiteX49" fmla="*/ 449925 w 3195788"/>
              <a:gd name="connsiteY49" fmla="*/ 687446 h 1160647"/>
              <a:gd name="connsiteX50" fmla="*/ 449925 w 3195788"/>
              <a:gd name="connsiteY50" fmla="*/ 685554 h 1160647"/>
              <a:gd name="connsiteX51" fmla="*/ 449925 w 3195788"/>
              <a:gd name="connsiteY51" fmla="*/ 672313 h 1160647"/>
              <a:gd name="connsiteX52" fmla="*/ 451699 w 3195788"/>
              <a:gd name="connsiteY52" fmla="*/ 672313 h 1160647"/>
              <a:gd name="connsiteX53" fmla="*/ 464112 w 3195788"/>
              <a:gd name="connsiteY53" fmla="*/ 672313 h 1160647"/>
              <a:gd name="connsiteX54" fmla="*/ 464112 w 3195788"/>
              <a:gd name="connsiteY54" fmla="*/ 696093 h 1160647"/>
              <a:gd name="connsiteX55" fmla="*/ 465126 w 3195788"/>
              <a:gd name="connsiteY55" fmla="*/ 696093 h 1160647"/>
              <a:gd name="connsiteX56" fmla="*/ 472219 w 3195788"/>
              <a:gd name="connsiteY56" fmla="*/ 696093 h 1160647"/>
              <a:gd name="connsiteX57" fmla="*/ 472219 w 3195788"/>
              <a:gd name="connsiteY57" fmla="*/ 695012 h 1160647"/>
              <a:gd name="connsiteX58" fmla="*/ 472219 w 3195788"/>
              <a:gd name="connsiteY58" fmla="*/ 687446 h 1160647"/>
              <a:gd name="connsiteX59" fmla="*/ 473992 w 3195788"/>
              <a:gd name="connsiteY59" fmla="*/ 687446 h 1160647"/>
              <a:gd name="connsiteX60" fmla="*/ 486406 w 3195788"/>
              <a:gd name="connsiteY60" fmla="*/ 687446 h 1160647"/>
              <a:gd name="connsiteX61" fmla="*/ 486406 w 3195788"/>
              <a:gd name="connsiteY61" fmla="*/ 713387 h 1160647"/>
              <a:gd name="connsiteX62" fmla="*/ 488433 w 3195788"/>
              <a:gd name="connsiteY62" fmla="*/ 713387 h 1160647"/>
              <a:gd name="connsiteX63" fmla="*/ 502619 w 3195788"/>
              <a:gd name="connsiteY63" fmla="*/ 713387 h 1160647"/>
              <a:gd name="connsiteX64" fmla="*/ 502619 w 3195788"/>
              <a:gd name="connsiteY64" fmla="*/ 715008 h 1160647"/>
              <a:gd name="connsiteX65" fmla="*/ 502619 w 3195788"/>
              <a:gd name="connsiteY65" fmla="*/ 726358 h 1160647"/>
              <a:gd name="connsiteX66" fmla="*/ 503379 w 3195788"/>
              <a:gd name="connsiteY66" fmla="*/ 726358 h 1160647"/>
              <a:gd name="connsiteX67" fmla="*/ 508700 w 3195788"/>
              <a:gd name="connsiteY67" fmla="*/ 726358 h 1160647"/>
              <a:gd name="connsiteX68" fmla="*/ 508700 w 3195788"/>
              <a:gd name="connsiteY68" fmla="*/ 725547 h 1160647"/>
              <a:gd name="connsiteX69" fmla="*/ 508700 w 3195788"/>
              <a:gd name="connsiteY69" fmla="*/ 719872 h 1160647"/>
              <a:gd name="connsiteX70" fmla="*/ 539100 w 3195788"/>
              <a:gd name="connsiteY70" fmla="*/ 719872 h 1160647"/>
              <a:gd name="connsiteX71" fmla="*/ 539100 w 3195788"/>
              <a:gd name="connsiteY71" fmla="*/ 743652 h 1160647"/>
              <a:gd name="connsiteX72" fmla="*/ 540113 w 3195788"/>
              <a:gd name="connsiteY72" fmla="*/ 743652 h 1160647"/>
              <a:gd name="connsiteX73" fmla="*/ 547207 w 3195788"/>
              <a:gd name="connsiteY73" fmla="*/ 743652 h 1160647"/>
              <a:gd name="connsiteX74" fmla="*/ 547207 w 3195788"/>
              <a:gd name="connsiteY74" fmla="*/ 744733 h 1160647"/>
              <a:gd name="connsiteX75" fmla="*/ 547207 w 3195788"/>
              <a:gd name="connsiteY75" fmla="*/ 752299 h 1160647"/>
              <a:gd name="connsiteX76" fmla="*/ 547967 w 3195788"/>
              <a:gd name="connsiteY76" fmla="*/ 752299 h 1160647"/>
              <a:gd name="connsiteX77" fmla="*/ 553287 w 3195788"/>
              <a:gd name="connsiteY77" fmla="*/ 752299 h 1160647"/>
              <a:gd name="connsiteX78" fmla="*/ 553287 w 3195788"/>
              <a:gd name="connsiteY78" fmla="*/ 750137 h 1160647"/>
              <a:gd name="connsiteX79" fmla="*/ 553287 w 3195788"/>
              <a:gd name="connsiteY79" fmla="*/ 735005 h 1160647"/>
              <a:gd name="connsiteX80" fmla="*/ 554300 w 3195788"/>
              <a:gd name="connsiteY80" fmla="*/ 735005 h 1160647"/>
              <a:gd name="connsiteX81" fmla="*/ 561394 w 3195788"/>
              <a:gd name="connsiteY81" fmla="*/ 735005 h 1160647"/>
              <a:gd name="connsiteX82" fmla="*/ 561394 w 3195788"/>
              <a:gd name="connsiteY82" fmla="*/ 736086 h 1160647"/>
              <a:gd name="connsiteX83" fmla="*/ 561394 w 3195788"/>
              <a:gd name="connsiteY83" fmla="*/ 743652 h 1160647"/>
              <a:gd name="connsiteX84" fmla="*/ 566714 w 3195788"/>
              <a:gd name="connsiteY84" fmla="*/ 741659 h 1160647"/>
              <a:gd name="connsiteX85" fmla="*/ 567474 w 3195788"/>
              <a:gd name="connsiteY85" fmla="*/ 740679 h 1160647"/>
              <a:gd name="connsiteX86" fmla="*/ 567474 w 3195788"/>
              <a:gd name="connsiteY86" fmla="*/ 735005 h 1160647"/>
              <a:gd name="connsiteX87" fmla="*/ 605981 w 3195788"/>
              <a:gd name="connsiteY87" fmla="*/ 735005 h 1160647"/>
              <a:gd name="connsiteX88" fmla="*/ 605981 w 3195788"/>
              <a:gd name="connsiteY88" fmla="*/ 758784 h 1160647"/>
              <a:gd name="connsiteX89" fmla="*/ 608007 w 3195788"/>
              <a:gd name="connsiteY89" fmla="*/ 758784 h 1160647"/>
              <a:gd name="connsiteX90" fmla="*/ 622194 w 3195788"/>
              <a:gd name="connsiteY90" fmla="*/ 758784 h 1160647"/>
              <a:gd name="connsiteX91" fmla="*/ 622194 w 3195788"/>
              <a:gd name="connsiteY91" fmla="*/ 759865 h 1160647"/>
              <a:gd name="connsiteX92" fmla="*/ 622194 w 3195788"/>
              <a:gd name="connsiteY92" fmla="*/ 767431 h 1160647"/>
              <a:gd name="connsiteX93" fmla="*/ 623968 w 3195788"/>
              <a:gd name="connsiteY93" fmla="*/ 767431 h 1160647"/>
              <a:gd name="connsiteX94" fmla="*/ 636381 w 3195788"/>
              <a:gd name="connsiteY94" fmla="*/ 767431 h 1160647"/>
              <a:gd name="connsiteX95" fmla="*/ 636381 w 3195788"/>
              <a:gd name="connsiteY95" fmla="*/ 743652 h 1160647"/>
              <a:gd name="connsiteX96" fmla="*/ 637394 w 3195788"/>
              <a:gd name="connsiteY96" fmla="*/ 743652 h 1160647"/>
              <a:gd name="connsiteX97" fmla="*/ 644488 w 3195788"/>
              <a:gd name="connsiteY97" fmla="*/ 743652 h 1160647"/>
              <a:gd name="connsiteX98" fmla="*/ 644488 w 3195788"/>
              <a:gd name="connsiteY98" fmla="*/ 711225 h 1160647"/>
              <a:gd name="connsiteX99" fmla="*/ 645501 w 3195788"/>
              <a:gd name="connsiteY99" fmla="*/ 711225 h 1160647"/>
              <a:gd name="connsiteX100" fmla="*/ 652595 w 3195788"/>
              <a:gd name="connsiteY100" fmla="*/ 711225 h 1160647"/>
              <a:gd name="connsiteX101" fmla="*/ 652595 w 3195788"/>
              <a:gd name="connsiteY101" fmla="*/ 709334 h 1160647"/>
              <a:gd name="connsiteX102" fmla="*/ 652595 w 3195788"/>
              <a:gd name="connsiteY102" fmla="*/ 696093 h 1160647"/>
              <a:gd name="connsiteX103" fmla="*/ 651328 w 3195788"/>
              <a:gd name="connsiteY103" fmla="*/ 694471 h 1160647"/>
              <a:gd name="connsiteX104" fmla="*/ 656648 w 3195788"/>
              <a:gd name="connsiteY104" fmla="*/ 683122 h 1160647"/>
              <a:gd name="connsiteX105" fmla="*/ 664755 w 3195788"/>
              <a:gd name="connsiteY105" fmla="*/ 711225 h 1160647"/>
              <a:gd name="connsiteX106" fmla="*/ 665515 w 3195788"/>
              <a:gd name="connsiteY106" fmla="*/ 711225 h 1160647"/>
              <a:gd name="connsiteX107" fmla="*/ 670835 w 3195788"/>
              <a:gd name="connsiteY107" fmla="*/ 711225 h 1160647"/>
              <a:gd name="connsiteX108" fmla="*/ 670835 w 3195788"/>
              <a:gd name="connsiteY108" fmla="*/ 605298 h 1160647"/>
              <a:gd name="connsiteX109" fmla="*/ 672355 w 3195788"/>
              <a:gd name="connsiteY109" fmla="*/ 605298 h 1160647"/>
              <a:gd name="connsiteX110" fmla="*/ 682995 w 3195788"/>
              <a:gd name="connsiteY110" fmla="*/ 605298 h 1160647"/>
              <a:gd name="connsiteX111" fmla="*/ 682995 w 3195788"/>
              <a:gd name="connsiteY111" fmla="*/ 557739 h 1160647"/>
              <a:gd name="connsiteX112" fmla="*/ 709342 w 3195788"/>
              <a:gd name="connsiteY112" fmla="*/ 557739 h 1160647"/>
              <a:gd name="connsiteX113" fmla="*/ 709342 w 3195788"/>
              <a:gd name="connsiteY113" fmla="*/ 536121 h 1160647"/>
              <a:gd name="connsiteX114" fmla="*/ 743796 w 3195788"/>
              <a:gd name="connsiteY114" fmla="*/ 536121 h 1160647"/>
              <a:gd name="connsiteX115" fmla="*/ 743796 w 3195788"/>
              <a:gd name="connsiteY115" fmla="*/ 538553 h 1160647"/>
              <a:gd name="connsiteX116" fmla="*/ 743796 w 3195788"/>
              <a:gd name="connsiteY116" fmla="*/ 555577 h 1160647"/>
              <a:gd name="connsiteX117" fmla="*/ 746076 w 3195788"/>
              <a:gd name="connsiteY117" fmla="*/ 555577 h 1160647"/>
              <a:gd name="connsiteX118" fmla="*/ 762036 w 3195788"/>
              <a:gd name="connsiteY118" fmla="*/ 555577 h 1160647"/>
              <a:gd name="connsiteX119" fmla="*/ 762036 w 3195788"/>
              <a:gd name="connsiteY119" fmla="*/ 603136 h 1160647"/>
              <a:gd name="connsiteX120" fmla="*/ 763049 w 3195788"/>
              <a:gd name="connsiteY120" fmla="*/ 603136 h 1160647"/>
              <a:gd name="connsiteX121" fmla="*/ 770143 w 3195788"/>
              <a:gd name="connsiteY121" fmla="*/ 603136 h 1160647"/>
              <a:gd name="connsiteX122" fmla="*/ 784330 w 3195788"/>
              <a:gd name="connsiteY122" fmla="*/ 607460 h 1160647"/>
              <a:gd name="connsiteX123" fmla="*/ 784330 w 3195788"/>
              <a:gd name="connsiteY123" fmla="*/ 646372 h 1160647"/>
              <a:gd name="connsiteX124" fmla="*/ 785343 w 3195788"/>
              <a:gd name="connsiteY124" fmla="*/ 646372 h 1160647"/>
              <a:gd name="connsiteX125" fmla="*/ 792436 w 3195788"/>
              <a:gd name="connsiteY125" fmla="*/ 646372 h 1160647"/>
              <a:gd name="connsiteX126" fmla="*/ 792436 w 3195788"/>
              <a:gd name="connsiteY126" fmla="*/ 647993 h 1160647"/>
              <a:gd name="connsiteX127" fmla="*/ 792436 w 3195788"/>
              <a:gd name="connsiteY127" fmla="*/ 659342 h 1160647"/>
              <a:gd name="connsiteX128" fmla="*/ 794463 w 3195788"/>
              <a:gd name="connsiteY128" fmla="*/ 659342 h 1160647"/>
              <a:gd name="connsiteX129" fmla="*/ 808650 w 3195788"/>
              <a:gd name="connsiteY129" fmla="*/ 659342 h 1160647"/>
              <a:gd name="connsiteX130" fmla="*/ 814730 w 3195788"/>
              <a:gd name="connsiteY130" fmla="*/ 665828 h 1160647"/>
              <a:gd name="connsiteX131" fmla="*/ 814730 w 3195788"/>
              <a:gd name="connsiteY131" fmla="*/ 687446 h 1160647"/>
              <a:gd name="connsiteX132" fmla="*/ 817010 w 3195788"/>
              <a:gd name="connsiteY132" fmla="*/ 687446 h 1160647"/>
              <a:gd name="connsiteX133" fmla="*/ 832970 w 3195788"/>
              <a:gd name="connsiteY133" fmla="*/ 687446 h 1160647"/>
              <a:gd name="connsiteX134" fmla="*/ 832970 w 3195788"/>
              <a:gd name="connsiteY134" fmla="*/ 688526 h 1160647"/>
              <a:gd name="connsiteX135" fmla="*/ 832970 w 3195788"/>
              <a:gd name="connsiteY135" fmla="*/ 696093 h 1160647"/>
              <a:gd name="connsiteX136" fmla="*/ 834237 w 3195788"/>
              <a:gd name="connsiteY136" fmla="*/ 696093 h 1160647"/>
              <a:gd name="connsiteX137" fmla="*/ 843104 w 3195788"/>
              <a:gd name="connsiteY137" fmla="*/ 696093 h 1160647"/>
              <a:gd name="connsiteX138" fmla="*/ 843104 w 3195788"/>
              <a:gd name="connsiteY138" fmla="*/ 698254 h 1160647"/>
              <a:gd name="connsiteX139" fmla="*/ 843104 w 3195788"/>
              <a:gd name="connsiteY139" fmla="*/ 713387 h 1160647"/>
              <a:gd name="connsiteX140" fmla="*/ 847157 w 3195788"/>
              <a:gd name="connsiteY140" fmla="*/ 711495 h 1160647"/>
              <a:gd name="connsiteX141" fmla="*/ 847157 w 3195788"/>
              <a:gd name="connsiteY141" fmla="*/ 698254 h 1160647"/>
              <a:gd name="connsiteX142" fmla="*/ 848170 w 3195788"/>
              <a:gd name="connsiteY142" fmla="*/ 698254 h 1160647"/>
              <a:gd name="connsiteX143" fmla="*/ 855264 w 3195788"/>
              <a:gd name="connsiteY143" fmla="*/ 698254 h 1160647"/>
              <a:gd name="connsiteX144" fmla="*/ 855264 w 3195788"/>
              <a:gd name="connsiteY144" fmla="*/ 699876 h 1160647"/>
              <a:gd name="connsiteX145" fmla="*/ 855264 w 3195788"/>
              <a:gd name="connsiteY145" fmla="*/ 711225 h 1160647"/>
              <a:gd name="connsiteX146" fmla="*/ 856024 w 3195788"/>
              <a:gd name="connsiteY146" fmla="*/ 711225 h 1160647"/>
              <a:gd name="connsiteX147" fmla="*/ 861344 w 3195788"/>
              <a:gd name="connsiteY147" fmla="*/ 711225 h 1160647"/>
              <a:gd name="connsiteX148" fmla="*/ 909984 w 3195788"/>
              <a:gd name="connsiteY148" fmla="*/ 706902 h 1160647"/>
              <a:gd name="connsiteX149" fmla="*/ 909984 w 3195788"/>
              <a:gd name="connsiteY149" fmla="*/ 708253 h 1160647"/>
              <a:gd name="connsiteX150" fmla="*/ 909984 w 3195788"/>
              <a:gd name="connsiteY150" fmla="*/ 717710 h 1160647"/>
              <a:gd name="connsiteX151" fmla="*/ 910744 w 3195788"/>
              <a:gd name="connsiteY151" fmla="*/ 717710 h 1160647"/>
              <a:gd name="connsiteX152" fmla="*/ 916065 w 3195788"/>
              <a:gd name="connsiteY152" fmla="*/ 717710 h 1160647"/>
              <a:gd name="connsiteX153" fmla="*/ 916065 w 3195788"/>
              <a:gd name="connsiteY153" fmla="*/ 719872 h 1160647"/>
              <a:gd name="connsiteX154" fmla="*/ 916065 w 3195788"/>
              <a:gd name="connsiteY154" fmla="*/ 735005 h 1160647"/>
              <a:gd name="connsiteX155" fmla="*/ 918091 w 3195788"/>
              <a:gd name="connsiteY155" fmla="*/ 733654 h 1160647"/>
              <a:gd name="connsiteX156" fmla="*/ 932278 w 3195788"/>
              <a:gd name="connsiteY156" fmla="*/ 724196 h 1160647"/>
              <a:gd name="connsiteX157" fmla="*/ 938358 w 3195788"/>
              <a:gd name="connsiteY157" fmla="*/ 683122 h 1160647"/>
              <a:gd name="connsiteX158" fmla="*/ 939118 w 3195788"/>
              <a:gd name="connsiteY158" fmla="*/ 682852 h 1160647"/>
              <a:gd name="connsiteX159" fmla="*/ 944438 w 3195788"/>
              <a:gd name="connsiteY159" fmla="*/ 680960 h 1160647"/>
              <a:gd name="connsiteX160" fmla="*/ 946465 w 3195788"/>
              <a:gd name="connsiteY160" fmla="*/ 611783 h 1160647"/>
              <a:gd name="connsiteX161" fmla="*/ 948492 w 3195788"/>
              <a:gd name="connsiteY161" fmla="*/ 680960 h 1160647"/>
              <a:gd name="connsiteX162" fmla="*/ 949252 w 3195788"/>
              <a:gd name="connsiteY162" fmla="*/ 681230 h 1160647"/>
              <a:gd name="connsiteX163" fmla="*/ 954572 w 3195788"/>
              <a:gd name="connsiteY163" fmla="*/ 683122 h 1160647"/>
              <a:gd name="connsiteX164" fmla="*/ 954572 w 3195788"/>
              <a:gd name="connsiteY164" fmla="*/ 596651 h 1160647"/>
              <a:gd name="connsiteX165" fmla="*/ 958625 w 3195788"/>
              <a:gd name="connsiteY165" fmla="*/ 564224 h 1160647"/>
              <a:gd name="connsiteX166" fmla="*/ 997132 w 3195788"/>
              <a:gd name="connsiteY166" fmla="*/ 564224 h 1160647"/>
              <a:gd name="connsiteX167" fmla="*/ 997132 w 3195788"/>
              <a:gd name="connsiteY167" fmla="*/ 596651 h 1160647"/>
              <a:gd name="connsiteX168" fmla="*/ 997892 w 3195788"/>
              <a:gd name="connsiteY168" fmla="*/ 596651 h 1160647"/>
              <a:gd name="connsiteX169" fmla="*/ 1003212 w 3195788"/>
              <a:gd name="connsiteY169" fmla="*/ 596651 h 1160647"/>
              <a:gd name="connsiteX170" fmla="*/ 1003212 w 3195788"/>
              <a:gd name="connsiteY170" fmla="*/ 514503 h 1160647"/>
              <a:gd name="connsiteX171" fmla="*/ 1004986 w 3195788"/>
              <a:gd name="connsiteY171" fmla="*/ 514503 h 1160647"/>
              <a:gd name="connsiteX172" fmla="*/ 1017399 w 3195788"/>
              <a:gd name="connsiteY172" fmla="*/ 514503 h 1160647"/>
              <a:gd name="connsiteX173" fmla="*/ 1017399 w 3195788"/>
              <a:gd name="connsiteY173" fmla="*/ 512612 h 1160647"/>
              <a:gd name="connsiteX174" fmla="*/ 1017399 w 3195788"/>
              <a:gd name="connsiteY174" fmla="*/ 499371 h 1160647"/>
              <a:gd name="connsiteX175" fmla="*/ 1039693 w 3195788"/>
              <a:gd name="connsiteY175" fmla="*/ 499371 h 1160647"/>
              <a:gd name="connsiteX176" fmla="*/ 1039693 w 3195788"/>
              <a:gd name="connsiteY176" fmla="*/ 498290 h 1160647"/>
              <a:gd name="connsiteX177" fmla="*/ 1039693 w 3195788"/>
              <a:gd name="connsiteY177" fmla="*/ 490724 h 1160647"/>
              <a:gd name="connsiteX178" fmla="*/ 1041466 w 3195788"/>
              <a:gd name="connsiteY178" fmla="*/ 490724 h 1160647"/>
              <a:gd name="connsiteX179" fmla="*/ 1053880 w 3195788"/>
              <a:gd name="connsiteY179" fmla="*/ 490724 h 1160647"/>
              <a:gd name="connsiteX180" fmla="*/ 1053880 w 3195788"/>
              <a:gd name="connsiteY180" fmla="*/ 491805 h 1160647"/>
              <a:gd name="connsiteX181" fmla="*/ 1053880 w 3195788"/>
              <a:gd name="connsiteY181" fmla="*/ 499371 h 1160647"/>
              <a:gd name="connsiteX182" fmla="*/ 1054640 w 3195788"/>
              <a:gd name="connsiteY182" fmla="*/ 499371 h 1160647"/>
              <a:gd name="connsiteX183" fmla="*/ 1059960 w 3195788"/>
              <a:gd name="connsiteY183" fmla="*/ 499371 h 1160647"/>
              <a:gd name="connsiteX184" fmla="*/ 1070093 w 3195788"/>
              <a:gd name="connsiteY184" fmla="*/ 495047 h 1160647"/>
              <a:gd name="connsiteX185" fmla="*/ 1074146 w 3195788"/>
              <a:gd name="connsiteY185" fmla="*/ 498290 h 1160647"/>
              <a:gd name="connsiteX186" fmla="*/ 1074146 w 3195788"/>
              <a:gd name="connsiteY186" fmla="*/ 490724 h 1160647"/>
              <a:gd name="connsiteX187" fmla="*/ 1076426 w 3195788"/>
              <a:gd name="connsiteY187" fmla="*/ 490724 h 1160647"/>
              <a:gd name="connsiteX188" fmla="*/ 1092387 w 3195788"/>
              <a:gd name="connsiteY188" fmla="*/ 490724 h 1160647"/>
              <a:gd name="connsiteX189" fmla="*/ 1092387 w 3195788"/>
              <a:gd name="connsiteY189" fmla="*/ 491805 h 1160647"/>
              <a:gd name="connsiteX190" fmla="*/ 1092387 w 3195788"/>
              <a:gd name="connsiteY190" fmla="*/ 499371 h 1160647"/>
              <a:gd name="connsiteX191" fmla="*/ 1122787 w 3195788"/>
              <a:gd name="connsiteY191" fmla="*/ 499371 h 1160647"/>
              <a:gd name="connsiteX192" fmla="*/ 1122787 w 3195788"/>
              <a:gd name="connsiteY192" fmla="*/ 500992 h 1160647"/>
              <a:gd name="connsiteX193" fmla="*/ 1122787 w 3195788"/>
              <a:gd name="connsiteY193" fmla="*/ 512342 h 1160647"/>
              <a:gd name="connsiteX194" fmla="*/ 1149134 w 3195788"/>
              <a:gd name="connsiteY194" fmla="*/ 512342 h 1160647"/>
              <a:gd name="connsiteX195" fmla="*/ 1149134 w 3195788"/>
              <a:gd name="connsiteY195" fmla="*/ 542606 h 1160647"/>
              <a:gd name="connsiteX196" fmla="*/ 1149894 w 3195788"/>
              <a:gd name="connsiteY196" fmla="*/ 542606 h 1160647"/>
              <a:gd name="connsiteX197" fmla="*/ 1155214 w 3195788"/>
              <a:gd name="connsiteY197" fmla="*/ 542606 h 1160647"/>
              <a:gd name="connsiteX198" fmla="*/ 1155214 w 3195788"/>
              <a:gd name="connsiteY198" fmla="*/ 543687 h 1160647"/>
              <a:gd name="connsiteX199" fmla="*/ 1155214 w 3195788"/>
              <a:gd name="connsiteY199" fmla="*/ 551254 h 1160647"/>
              <a:gd name="connsiteX200" fmla="*/ 1159268 w 3195788"/>
              <a:gd name="connsiteY200" fmla="*/ 581518 h 1160647"/>
              <a:gd name="connsiteX201" fmla="*/ 1160028 w 3195788"/>
              <a:gd name="connsiteY201" fmla="*/ 581518 h 1160647"/>
              <a:gd name="connsiteX202" fmla="*/ 1165348 w 3195788"/>
              <a:gd name="connsiteY202" fmla="*/ 581518 h 1160647"/>
              <a:gd name="connsiteX203" fmla="*/ 1165348 w 3195788"/>
              <a:gd name="connsiteY203" fmla="*/ 582329 h 1160647"/>
              <a:gd name="connsiteX204" fmla="*/ 1165348 w 3195788"/>
              <a:gd name="connsiteY204" fmla="*/ 588004 h 1160647"/>
              <a:gd name="connsiteX205" fmla="*/ 1166361 w 3195788"/>
              <a:gd name="connsiteY205" fmla="*/ 588004 h 1160647"/>
              <a:gd name="connsiteX206" fmla="*/ 1173454 w 3195788"/>
              <a:gd name="connsiteY206" fmla="*/ 588004 h 1160647"/>
              <a:gd name="connsiteX207" fmla="*/ 1173454 w 3195788"/>
              <a:gd name="connsiteY207" fmla="*/ 618269 h 1160647"/>
              <a:gd name="connsiteX208" fmla="*/ 1175481 w 3195788"/>
              <a:gd name="connsiteY208" fmla="*/ 618269 h 1160647"/>
              <a:gd name="connsiteX209" fmla="*/ 1189668 w 3195788"/>
              <a:gd name="connsiteY209" fmla="*/ 618269 h 1160647"/>
              <a:gd name="connsiteX210" fmla="*/ 1189668 w 3195788"/>
              <a:gd name="connsiteY210" fmla="*/ 642048 h 1160647"/>
              <a:gd name="connsiteX211" fmla="*/ 1191695 w 3195788"/>
              <a:gd name="connsiteY211" fmla="*/ 643669 h 1160647"/>
              <a:gd name="connsiteX212" fmla="*/ 1191695 w 3195788"/>
              <a:gd name="connsiteY212" fmla="*/ 655019 h 1160647"/>
              <a:gd name="connsiteX213" fmla="*/ 1192455 w 3195788"/>
              <a:gd name="connsiteY213" fmla="*/ 655019 h 1160647"/>
              <a:gd name="connsiteX214" fmla="*/ 1197775 w 3195788"/>
              <a:gd name="connsiteY214" fmla="*/ 655019 h 1160647"/>
              <a:gd name="connsiteX215" fmla="*/ 1197775 w 3195788"/>
              <a:gd name="connsiteY215" fmla="*/ 678798 h 1160647"/>
              <a:gd name="connsiteX216" fmla="*/ 1199041 w 3195788"/>
              <a:gd name="connsiteY216" fmla="*/ 678798 h 1160647"/>
              <a:gd name="connsiteX217" fmla="*/ 1207908 w 3195788"/>
              <a:gd name="connsiteY217" fmla="*/ 678798 h 1160647"/>
              <a:gd name="connsiteX218" fmla="*/ 1209935 w 3195788"/>
              <a:gd name="connsiteY218" fmla="*/ 682852 h 1160647"/>
              <a:gd name="connsiteX219" fmla="*/ 1209935 w 3195788"/>
              <a:gd name="connsiteY219" fmla="*/ 696093 h 1160647"/>
              <a:gd name="connsiteX220" fmla="*/ 1211455 w 3195788"/>
              <a:gd name="connsiteY220" fmla="*/ 694201 h 1160647"/>
              <a:gd name="connsiteX221" fmla="*/ 1222095 w 3195788"/>
              <a:gd name="connsiteY221" fmla="*/ 680960 h 1160647"/>
              <a:gd name="connsiteX222" fmla="*/ 1250469 w 3195788"/>
              <a:gd name="connsiteY222" fmla="*/ 680960 h 1160647"/>
              <a:gd name="connsiteX223" fmla="*/ 1250469 w 3195788"/>
              <a:gd name="connsiteY223" fmla="*/ 767431 h 1160647"/>
              <a:gd name="connsiteX224" fmla="*/ 1251229 w 3195788"/>
              <a:gd name="connsiteY224" fmla="*/ 767431 h 1160647"/>
              <a:gd name="connsiteX225" fmla="*/ 1256549 w 3195788"/>
              <a:gd name="connsiteY225" fmla="*/ 767431 h 1160647"/>
              <a:gd name="connsiteX226" fmla="*/ 1257309 w 3195788"/>
              <a:gd name="connsiteY226" fmla="*/ 766080 h 1160647"/>
              <a:gd name="connsiteX227" fmla="*/ 1262629 w 3195788"/>
              <a:gd name="connsiteY227" fmla="*/ 756622 h 1160647"/>
              <a:gd name="connsiteX228" fmla="*/ 1262629 w 3195788"/>
              <a:gd name="connsiteY228" fmla="*/ 758514 h 1160647"/>
              <a:gd name="connsiteX229" fmla="*/ 1262629 w 3195788"/>
              <a:gd name="connsiteY229" fmla="*/ 771755 h 1160647"/>
              <a:gd name="connsiteX230" fmla="*/ 1266682 w 3195788"/>
              <a:gd name="connsiteY230" fmla="*/ 726358 h 1160647"/>
              <a:gd name="connsiteX231" fmla="*/ 1267442 w 3195788"/>
              <a:gd name="connsiteY231" fmla="*/ 726358 h 1160647"/>
              <a:gd name="connsiteX232" fmla="*/ 1272762 w 3195788"/>
              <a:gd name="connsiteY232" fmla="*/ 726358 h 1160647"/>
              <a:gd name="connsiteX233" fmla="*/ 1272762 w 3195788"/>
              <a:gd name="connsiteY233" fmla="*/ 661504 h 1160647"/>
              <a:gd name="connsiteX234" fmla="*/ 1273776 w 3195788"/>
              <a:gd name="connsiteY234" fmla="*/ 661504 h 1160647"/>
              <a:gd name="connsiteX235" fmla="*/ 1280869 w 3195788"/>
              <a:gd name="connsiteY235" fmla="*/ 661504 h 1160647"/>
              <a:gd name="connsiteX236" fmla="*/ 1293029 w 3195788"/>
              <a:gd name="connsiteY236" fmla="*/ 618269 h 1160647"/>
              <a:gd name="connsiteX237" fmla="*/ 1294296 w 3195788"/>
              <a:gd name="connsiteY237" fmla="*/ 618269 h 1160647"/>
              <a:gd name="connsiteX238" fmla="*/ 1303163 w 3195788"/>
              <a:gd name="connsiteY238" fmla="*/ 618269 h 1160647"/>
              <a:gd name="connsiteX239" fmla="*/ 1313296 w 3195788"/>
              <a:gd name="connsiteY239" fmla="*/ 661504 h 1160647"/>
              <a:gd name="connsiteX240" fmla="*/ 1314309 w 3195788"/>
              <a:gd name="connsiteY240" fmla="*/ 661504 h 1160647"/>
              <a:gd name="connsiteX241" fmla="*/ 1321403 w 3195788"/>
              <a:gd name="connsiteY241" fmla="*/ 661504 h 1160647"/>
              <a:gd name="connsiteX242" fmla="*/ 1321403 w 3195788"/>
              <a:gd name="connsiteY242" fmla="*/ 700416 h 1160647"/>
              <a:gd name="connsiteX243" fmla="*/ 1323176 w 3195788"/>
              <a:gd name="connsiteY243" fmla="*/ 700416 h 1160647"/>
              <a:gd name="connsiteX244" fmla="*/ 1335590 w 3195788"/>
              <a:gd name="connsiteY244" fmla="*/ 700416 h 1160647"/>
              <a:gd name="connsiteX245" fmla="*/ 1335590 w 3195788"/>
              <a:gd name="connsiteY245" fmla="*/ 702578 h 1160647"/>
              <a:gd name="connsiteX246" fmla="*/ 1335590 w 3195788"/>
              <a:gd name="connsiteY246" fmla="*/ 717710 h 1160647"/>
              <a:gd name="connsiteX247" fmla="*/ 1339643 w 3195788"/>
              <a:gd name="connsiteY247" fmla="*/ 715549 h 1160647"/>
              <a:gd name="connsiteX248" fmla="*/ 1339643 w 3195788"/>
              <a:gd name="connsiteY248" fmla="*/ 700416 h 1160647"/>
              <a:gd name="connsiteX249" fmla="*/ 1341163 w 3195788"/>
              <a:gd name="connsiteY249" fmla="*/ 700416 h 1160647"/>
              <a:gd name="connsiteX250" fmla="*/ 1351803 w 3195788"/>
              <a:gd name="connsiteY250" fmla="*/ 700416 h 1160647"/>
              <a:gd name="connsiteX251" fmla="*/ 1351803 w 3195788"/>
              <a:gd name="connsiteY251" fmla="*/ 702037 h 1160647"/>
              <a:gd name="connsiteX252" fmla="*/ 1351803 w 3195788"/>
              <a:gd name="connsiteY252" fmla="*/ 713387 h 1160647"/>
              <a:gd name="connsiteX253" fmla="*/ 1382204 w 3195788"/>
              <a:gd name="connsiteY253" fmla="*/ 713387 h 1160647"/>
              <a:gd name="connsiteX254" fmla="*/ 1382204 w 3195788"/>
              <a:gd name="connsiteY254" fmla="*/ 676637 h 1160647"/>
              <a:gd name="connsiteX255" fmla="*/ 1383470 w 3195788"/>
              <a:gd name="connsiteY255" fmla="*/ 676637 h 1160647"/>
              <a:gd name="connsiteX256" fmla="*/ 1392337 w 3195788"/>
              <a:gd name="connsiteY256" fmla="*/ 676637 h 1160647"/>
              <a:gd name="connsiteX257" fmla="*/ 1392337 w 3195788"/>
              <a:gd name="connsiteY257" fmla="*/ 698254 h 1160647"/>
              <a:gd name="connsiteX258" fmla="*/ 1394364 w 3195788"/>
              <a:gd name="connsiteY258" fmla="*/ 665828 h 1160647"/>
              <a:gd name="connsiteX259" fmla="*/ 1416657 w 3195788"/>
              <a:gd name="connsiteY259" fmla="*/ 665828 h 1160647"/>
              <a:gd name="connsiteX260" fmla="*/ 1416657 w 3195788"/>
              <a:gd name="connsiteY260" fmla="*/ 664206 h 1160647"/>
              <a:gd name="connsiteX261" fmla="*/ 1416657 w 3195788"/>
              <a:gd name="connsiteY261" fmla="*/ 652857 h 1160647"/>
              <a:gd name="connsiteX262" fmla="*/ 1417417 w 3195788"/>
              <a:gd name="connsiteY262" fmla="*/ 652857 h 1160647"/>
              <a:gd name="connsiteX263" fmla="*/ 1422737 w 3195788"/>
              <a:gd name="connsiteY263" fmla="*/ 652857 h 1160647"/>
              <a:gd name="connsiteX264" fmla="*/ 1422737 w 3195788"/>
              <a:gd name="connsiteY264" fmla="*/ 650966 h 1160647"/>
              <a:gd name="connsiteX265" fmla="*/ 1422737 w 3195788"/>
              <a:gd name="connsiteY265" fmla="*/ 637725 h 1160647"/>
              <a:gd name="connsiteX266" fmla="*/ 1426791 w 3195788"/>
              <a:gd name="connsiteY266" fmla="*/ 644210 h 1160647"/>
              <a:gd name="connsiteX267" fmla="*/ 1429071 w 3195788"/>
              <a:gd name="connsiteY267" fmla="*/ 644210 h 1160647"/>
              <a:gd name="connsiteX268" fmla="*/ 1445031 w 3195788"/>
              <a:gd name="connsiteY268" fmla="*/ 644210 h 1160647"/>
              <a:gd name="connsiteX269" fmla="*/ 1445031 w 3195788"/>
              <a:gd name="connsiteY269" fmla="*/ 643399 h 1160647"/>
              <a:gd name="connsiteX270" fmla="*/ 1445031 w 3195788"/>
              <a:gd name="connsiteY270" fmla="*/ 637725 h 1160647"/>
              <a:gd name="connsiteX271" fmla="*/ 1445791 w 3195788"/>
              <a:gd name="connsiteY271" fmla="*/ 637725 h 1160647"/>
              <a:gd name="connsiteX272" fmla="*/ 1451111 w 3195788"/>
              <a:gd name="connsiteY272" fmla="*/ 637725 h 1160647"/>
              <a:gd name="connsiteX273" fmla="*/ 1451111 w 3195788"/>
              <a:gd name="connsiteY273" fmla="*/ 639076 h 1160647"/>
              <a:gd name="connsiteX274" fmla="*/ 1451111 w 3195788"/>
              <a:gd name="connsiteY274" fmla="*/ 648534 h 1160647"/>
              <a:gd name="connsiteX275" fmla="*/ 1489618 w 3195788"/>
              <a:gd name="connsiteY275" fmla="*/ 648534 h 1160647"/>
              <a:gd name="connsiteX276" fmla="*/ 1489618 w 3195788"/>
              <a:gd name="connsiteY276" fmla="*/ 786887 h 1160647"/>
              <a:gd name="connsiteX277" fmla="*/ 1491138 w 3195788"/>
              <a:gd name="connsiteY277" fmla="*/ 786887 h 1160647"/>
              <a:gd name="connsiteX278" fmla="*/ 1501778 w 3195788"/>
              <a:gd name="connsiteY278" fmla="*/ 786887 h 1160647"/>
              <a:gd name="connsiteX279" fmla="*/ 1501778 w 3195788"/>
              <a:gd name="connsiteY279" fmla="*/ 773917 h 1160647"/>
              <a:gd name="connsiteX280" fmla="*/ 1505832 w 3195788"/>
              <a:gd name="connsiteY280" fmla="*/ 773917 h 1160647"/>
              <a:gd name="connsiteX281" fmla="*/ 1505832 w 3195788"/>
              <a:gd name="connsiteY281" fmla="*/ 786887 h 1160647"/>
              <a:gd name="connsiteX282" fmla="*/ 1536232 w 3195788"/>
              <a:gd name="connsiteY282" fmla="*/ 786887 h 1160647"/>
              <a:gd name="connsiteX283" fmla="*/ 1536232 w 3195788"/>
              <a:gd name="connsiteY283" fmla="*/ 756622 h 1160647"/>
              <a:gd name="connsiteX284" fmla="*/ 1548392 w 3195788"/>
              <a:gd name="connsiteY284" fmla="*/ 756622 h 1160647"/>
              <a:gd name="connsiteX285" fmla="*/ 1560552 w 3195788"/>
              <a:gd name="connsiteY285" fmla="*/ 754461 h 1160647"/>
              <a:gd name="connsiteX286" fmla="*/ 1564606 w 3195788"/>
              <a:gd name="connsiteY286" fmla="*/ 756622 h 1160647"/>
              <a:gd name="connsiteX287" fmla="*/ 1574739 w 3195788"/>
              <a:gd name="connsiteY287" fmla="*/ 756622 h 1160647"/>
              <a:gd name="connsiteX288" fmla="*/ 1574739 w 3195788"/>
              <a:gd name="connsiteY288" fmla="*/ 786887 h 1160647"/>
              <a:gd name="connsiteX289" fmla="*/ 1582846 w 3195788"/>
              <a:gd name="connsiteY289" fmla="*/ 786887 h 1160647"/>
              <a:gd name="connsiteX290" fmla="*/ 1582846 w 3195788"/>
              <a:gd name="connsiteY290" fmla="*/ 804182 h 1160647"/>
              <a:gd name="connsiteX291" fmla="*/ 1592182 w 3195788"/>
              <a:gd name="connsiteY291" fmla="*/ 805087 h 1160647"/>
              <a:gd name="connsiteX292" fmla="*/ 1605140 w 3195788"/>
              <a:gd name="connsiteY292" fmla="*/ 805087 h 1160647"/>
              <a:gd name="connsiteX293" fmla="*/ 1605140 w 3195788"/>
              <a:gd name="connsiteY293" fmla="*/ 789049 h 1160647"/>
              <a:gd name="connsiteX294" fmla="*/ 1673096 w 3195788"/>
              <a:gd name="connsiteY294" fmla="*/ 789049 h 1160647"/>
              <a:gd name="connsiteX295" fmla="*/ 1673096 w 3195788"/>
              <a:gd name="connsiteY295" fmla="*/ 703796 h 1160647"/>
              <a:gd name="connsiteX296" fmla="*/ 1745104 w 3195788"/>
              <a:gd name="connsiteY296" fmla="*/ 703796 h 1160647"/>
              <a:gd name="connsiteX297" fmla="*/ 1745104 w 3195788"/>
              <a:gd name="connsiteY297" fmla="*/ 782564 h 1160647"/>
              <a:gd name="connsiteX298" fmla="*/ 1747008 w 3195788"/>
              <a:gd name="connsiteY298" fmla="*/ 782564 h 1160647"/>
              <a:gd name="connsiteX299" fmla="*/ 1748250 w 3195788"/>
              <a:gd name="connsiteY299" fmla="*/ 805087 h 1160647"/>
              <a:gd name="connsiteX300" fmla="*/ 1757926 w 3195788"/>
              <a:gd name="connsiteY300" fmla="*/ 805087 h 1160647"/>
              <a:gd name="connsiteX301" fmla="*/ 1759168 w 3195788"/>
              <a:gd name="connsiteY301" fmla="*/ 782564 h 1160647"/>
              <a:gd name="connsiteX302" fmla="*/ 1765248 w 3195788"/>
              <a:gd name="connsiteY302" fmla="*/ 782564 h 1160647"/>
              <a:gd name="connsiteX303" fmla="*/ 1766490 w 3195788"/>
              <a:gd name="connsiteY303" fmla="*/ 805087 h 1160647"/>
              <a:gd name="connsiteX304" fmla="*/ 1817112 w 3195788"/>
              <a:gd name="connsiteY304" fmla="*/ 805087 h 1160647"/>
              <a:gd name="connsiteX305" fmla="*/ 1817112 w 3195788"/>
              <a:gd name="connsiteY305" fmla="*/ 642059 h 1160647"/>
              <a:gd name="connsiteX306" fmla="*/ 2014439 w 3195788"/>
              <a:gd name="connsiteY306" fmla="*/ 642059 h 1160647"/>
              <a:gd name="connsiteX307" fmla="*/ 2014439 w 3195788"/>
              <a:gd name="connsiteY307" fmla="*/ 805087 h 1160647"/>
              <a:gd name="connsiteX308" fmla="*/ 2033136 w 3195788"/>
              <a:gd name="connsiteY308" fmla="*/ 805087 h 1160647"/>
              <a:gd name="connsiteX309" fmla="*/ 2033136 w 3195788"/>
              <a:gd name="connsiteY309" fmla="*/ 722394 h 1160647"/>
              <a:gd name="connsiteX310" fmla="*/ 2128256 w 3195788"/>
              <a:gd name="connsiteY310" fmla="*/ 722394 h 1160647"/>
              <a:gd name="connsiteX311" fmla="*/ 2140186 w 3195788"/>
              <a:gd name="connsiteY311" fmla="*/ 404253 h 1160647"/>
              <a:gd name="connsiteX312" fmla="*/ 2128026 w 3195788"/>
              <a:gd name="connsiteY312" fmla="*/ 382635 h 1160647"/>
              <a:gd name="connsiteX313" fmla="*/ 2121946 w 3195788"/>
              <a:gd name="connsiteY313" fmla="*/ 378311 h 1160647"/>
              <a:gd name="connsiteX314" fmla="*/ 2130053 w 3195788"/>
              <a:gd name="connsiteY314" fmla="*/ 354532 h 1160647"/>
              <a:gd name="connsiteX315" fmla="*/ 2130053 w 3195788"/>
              <a:gd name="connsiteY315" fmla="*/ 337238 h 1160647"/>
              <a:gd name="connsiteX316" fmla="*/ 2144240 w 3195788"/>
              <a:gd name="connsiteY316" fmla="*/ 337238 h 1160647"/>
              <a:gd name="connsiteX317" fmla="*/ 2144240 w 3195788"/>
              <a:gd name="connsiteY317" fmla="*/ 315620 h 1160647"/>
              <a:gd name="connsiteX318" fmla="*/ 2146266 w 3195788"/>
              <a:gd name="connsiteY318" fmla="*/ 311296 h 1160647"/>
              <a:gd name="connsiteX319" fmla="*/ 2146266 w 3195788"/>
              <a:gd name="connsiteY319" fmla="*/ 233472 h 1160647"/>
              <a:gd name="connsiteX320" fmla="*/ 2144240 w 3195788"/>
              <a:gd name="connsiteY320" fmla="*/ 226987 h 1160647"/>
              <a:gd name="connsiteX321" fmla="*/ 2150320 w 3195788"/>
              <a:gd name="connsiteY321" fmla="*/ 220501 h 1160647"/>
              <a:gd name="connsiteX322" fmla="*/ 2150320 w 3195788"/>
              <a:gd name="connsiteY322" fmla="*/ 162133 h 1160647"/>
              <a:gd name="connsiteX323" fmla="*/ 2152346 w 3195788"/>
              <a:gd name="connsiteY323" fmla="*/ 157810 h 1160647"/>
              <a:gd name="connsiteX324" fmla="*/ 2152346 w 3195788"/>
              <a:gd name="connsiteY324" fmla="*/ 101604 h 1160647"/>
              <a:gd name="connsiteX325" fmla="*/ 2154373 w 3195788"/>
              <a:gd name="connsiteY325" fmla="*/ 82148 h 1160647"/>
              <a:gd name="connsiteX326" fmla="*/ 2158427 w 3195788"/>
              <a:gd name="connsiteY326" fmla="*/ 99442 h 1160647"/>
              <a:gd name="connsiteX327" fmla="*/ 2160453 w 3195788"/>
              <a:gd name="connsiteY327" fmla="*/ 157810 h 1160647"/>
              <a:gd name="connsiteX328" fmla="*/ 2162480 w 3195788"/>
              <a:gd name="connsiteY328" fmla="*/ 220501 h 1160647"/>
              <a:gd name="connsiteX329" fmla="*/ 2168560 w 3195788"/>
              <a:gd name="connsiteY329" fmla="*/ 226987 h 1160647"/>
              <a:gd name="connsiteX330" fmla="*/ 2166533 w 3195788"/>
              <a:gd name="connsiteY330" fmla="*/ 233472 h 1160647"/>
              <a:gd name="connsiteX331" fmla="*/ 2166533 w 3195788"/>
              <a:gd name="connsiteY331" fmla="*/ 311296 h 1160647"/>
              <a:gd name="connsiteX332" fmla="*/ 2168560 w 3195788"/>
              <a:gd name="connsiteY332" fmla="*/ 315620 h 1160647"/>
              <a:gd name="connsiteX333" fmla="*/ 2168560 w 3195788"/>
              <a:gd name="connsiteY333" fmla="*/ 337238 h 1160647"/>
              <a:gd name="connsiteX334" fmla="*/ 2182747 w 3195788"/>
              <a:gd name="connsiteY334" fmla="*/ 337238 h 1160647"/>
              <a:gd name="connsiteX335" fmla="*/ 2182747 w 3195788"/>
              <a:gd name="connsiteY335" fmla="*/ 354532 h 1160647"/>
              <a:gd name="connsiteX336" fmla="*/ 2190854 w 3195788"/>
              <a:gd name="connsiteY336" fmla="*/ 378311 h 1160647"/>
              <a:gd name="connsiteX337" fmla="*/ 2184774 w 3195788"/>
              <a:gd name="connsiteY337" fmla="*/ 382635 h 1160647"/>
              <a:gd name="connsiteX338" fmla="*/ 2172613 w 3195788"/>
              <a:gd name="connsiteY338" fmla="*/ 404253 h 1160647"/>
              <a:gd name="connsiteX339" fmla="*/ 2180720 w 3195788"/>
              <a:gd name="connsiteY339" fmla="*/ 657181 h 1160647"/>
              <a:gd name="connsiteX340" fmla="*/ 2245574 w 3195788"/>
              <a:gd name="connsiteY340" fmla="*/ 657181 h 1160647"/>
              <a:gd name="connsiteX341" fmla="*/ 2245574 w 3195788"/>
              <a:gd name="connsiteY341" fmla="*/ 732843 h 1160647"/>
              <a:gd name="connsiteX342" fmla="*/ 2253681 w 3195788"/>
              <a:gd name="connsiteY342" fmla="*/ 732843 h 1160647"/>
              <a:gd name="connsiteX343" fmla="*/ 2255708 w 3195788"/>
              <a:gd name="connsiteY343" fmla="*/ 726358 h 1160647"/>
              <a:gd name="connsiteX344" fmla="*/ 2261788 w 3195788"/>
              <a:gd name="connsiteY344" fmla="*/ 726358 h 1160647"/>
              <a:gd name="connsiteX345" fmla="*/ 2263815 w 3195788"/>
              <a:gd name="connsiteY345" fmla="*/ 735005 h 1160647"/>
              <a:gd name="connsiteX346" fmla="*/ 2275975 w 3195788"/>
              <a:gd name="connsiteY346" fmla="*/ 735005 h 1160647"/>
              <a:gd name="connsiteX347" fmla="*/ 2275975 w 3195788"/>
              <a:gd name="connsiteY347" fmla="*/ 728519 h 1160647"/>
              <a:gd name="connsiteX348" fmla="*/ 2298268 w 3195788"/>
              <a:gd name="connsiteY348" fmla="*/ 728519 h 1160647"/>
              <a:gd name="connsiteX349" fmla="*/ 2298268 w 3195788"/>
              <a:gd name="connsiteY349" fmla="*/ 735005 h 1160647"/>
              <a:gd name="connsiteX350" fmla="*/ 2318535 w 3195788"/>
              <a:gd name="connsiteY350" fmla="*/ 735005 h 1160647"/>
              <a:gd name="connsiteX351" fmla="*/ 2318535 w 3195788"/>
              <a:gd name="connsiteY351" fmla="*/ 780402 h 1160647"/>
              <a:gd name="connsiteX352" fmla="*/ 2332722 w 3195788"/>
              <a:gd name="connsiteY352" fmla="*/ 780402 h 1160647"/>
              <a:gd name="connsiteX353" fmla="*/ 2332722 w 3195788"/>
              <a:gd name="connsiteY353" fmla="*/ 767431 h 1160647"/>
              <a:gd name="connsiteX354" fmla="*/ 2348936 w 3195788"/>
              <a:gd name="connsiteY354" fmla="*/ 767431 h 1160647"/>
              <a:gd name="connsiteX355" fmla="*/ 2348936 w 3195788"/>
              <a:gd name="connsiteY355" fmla="*/ 588004 h 1160647"/>
              <a:gd name="connsiteX356" fmla="*/ 2355016 w 3195788"/>
              <a:gd name="connsiteY356" fmla="*/ 581518 h 1160647"/>
              <a:gd name="connsiteX357" fmla="*/ 2427977 w 3195788"/>
              <a:gd name="connsiteY357" fmla="*/ 581518 h 1160647"/>
              <a:gd name="connsiteX358" fmla="*/ 2427977 w 3195788"/>
              <a:gd name="connsiteY358" fmla="*/ 590166 h 1160647"/>
              <a:gd name="connsiteX359" fmla="*/ 2438110 w 3195788"/>
              <a:gd name="connsiteY359" fmla="*/ 590166 h 1160647"/>
              <a:gd name="connsiteX360" fmla="*/ 2438110 w 3195788"/>
              <a:gd name="connsiteY360" fmla="*/ 704740 h 1160647"/>
              <a:gd name="connsiteX361" fmla="*/ 2460404 w 3195788"/>
              <a:gd name="connsiteY361" fmla="*/ 704740 h 1160647"/>
              <a:gd name="connsiteX362" fmla="*/ 2460404 w 3195788"/>
              <a:gd name="connsiteY362" fmla="*/ 637725 h 1160647"/>
              <a:gd name="connsiteX363" fmla="*/ 2486751 w 3195788"/>
              <a:gd name="connsiteY363" fmla="*/ 637725 h 1160647"/>
              <a:gd name="connsiteX364" fmla="*/ 2490804 w 3195788"/>
              <a:gd name="connsiteY364" fmla="*/ 633401 h 1160647"/>
              <a:gd name="connsiteX365" fmla="*/ 2498911 w 3195788"/>
              <a:gd name="connsiteY365" fmla="*/ 633401 h 1160647"/>
              <a:gd name="connsiteX366" fmla="*/ 2502964 w 3195788"/>
              <a:gd name="connsiteY366" fmla="*/ 637725 h 1160647"/>
              <a:gd name="connsiteX367" fmla="*/ 2525258 w 3195788"/>
              <a:gd name="connsiteY367" fmla="*/ 637725 h 1160647"/>
              <a:gd name="connsiteX368" fmla="*/ 2525258 w 3195788"/>
              <a:gd name="connsiteY368" fmla="*/ 520989 h 1160647"/>
              <a:gd name="connsiteX369" fmla="*/ 2582005 w 3195788"/>
              <a:gd name="connsiteY369" fmla="*/ 510180 h 1160647"/>
              <a:gd name="connsiteX370" fmla="*/ 2582005 w 3195788"/>
              <a:gd name="connsiteY370" fmla="*/ 511261 h 1160647"/>
              <a:gd name="connsiteX371" fmla="*/ 2582005 w 3195788"/>
              <a:gd name="connsiteY371" fmla="*/ 518827 h 1160647"/>
              <a:gd name="connsiteX372" fmla="*/ 2608352 w 3195788"/>
              <a:gd name="connsiteY372" fmla="*/ 518827 h 1160647"/>
              <a:gd name="connsiteX373" fmla="*/ 2608352 w 3195788"/>
              <a:gd name="connsiteY373" fmla="*/ 773917 h 1160647"/>
              <a:gd name="connsiteX374" fmla="*/ 2630646 w 3195788"/>
              <a:gd name="connsiteY374" fmla="*/ 773917 h 1160647"/>
              <a:gd name="connsiteX375" fmla="*/ 2630646 w 3195788"/>
              <a:gd name="connsiteY375" fmla="*/ 769593 h 1160647"/>
              <a:gd name="connsiteX376" fmla="*/ 2642806 w 3195788"/>
              <a:gd name="connsiteY376" fmla="*/ 769593 h 1160647"/>
              <a:gd name="connsiteX377" fmla="*/ 2642806 w 3195788"/>
              <a:gd name="connsiteY377" fmla="*/ 773917 h 1160647"/>
              <a:gd name="connsiteX378" fmla="*/ 2667126 w 3195788"/>
              <a:gd name="connsiteY378" fmla="*/ 773917 h 1160647"/>
              <a:gd name="connsiteX379" fmla="*/ 2667126 w 3195788"/>
              <a:gd name="connsiteY379" fmla="*/ 760946 h 1160647"/>
              <a:gd name="connsiteX380" fmla="*/ 2695500 w 3195788"/>
              <a:gd name="connsiteY380" fmla="*/ 760946 h 1160647"/>
              <a:gd name="connsiteX381" fmla="*/ 2707660 w 3195788"/>
              <a:gd name="connsiteY381" fmla="*/ 756622 h 1160647"/>
              <a:gd name="connsiteX382" fmla="*/ 2727927 w 3195788"/>
              <a:gd name="connsiteY382" fmla="*/ 760946 h 1160647"/>
              <a:gd name="connsiteX383" fmla="*/ 2727927 w 3195788"/>
              <a:gd name="connsiteY383" fmla="*/ 743652 h 1160647"/>
              <a:gd name="connsiteX384" fmla="*/ 2736034 w 3195788"/>
              <a:gd name="connsiteY384" fmla="*/ 743652 h 1160647"/>
              <a:gd name="connsiteX385" fmla="*/ 2736034 w 3195788"/>
              <a:gd name="connsiteY385" fmla="*/ 730681 h 1160647"/>
              <a:gd name="connsiteX386" fmla="*/ 2792781 w 3195788"/>
              <a:gd name="connsiteY386" fmla="*/ 730681 h 1160647"/>
              <a:gd name="connsiteX387" fmla="*/ 2792781 w 3195788"/>
              <a:gd name="connsiteY387" fmla="*/ 700416 h 1160647"/>
              <a:gd name="connsiteX388" fmla="*/ 2811021 w 3195788"/>
              <a:gd name="connsiteY388" fmla="*/ 700416 h 1160647"/>
              <a:gd name="connsiteX389" fmla="*/ 2811021 w 3195788"/>
              <a:gd name="connsiteY389" fmla="*/ 693931 h 1160647"/>
              <a:gd name="connsiteX390" fmla="*/ 2823181 w 3195788"/>
              <a:gd name="connsiteY390" fmla="*/ 693931 h 1160647"/>
              <a:gd name="connsiteX391" fmla="*/ 2823181 w 3195788"/>
              <a:gd name="connsiteY391" fmla="*/ 700416 h 1160647"/>
              <a:gd name="connsiteX392" fmla="*/ 2839395 w 3195788"/>
              <a:gd name="connsiteY392" fmla="*/ 700416 h 1160647"/>
              <a:gd name="connsiteX393" fmla="*/ 2839395 w 3195788"/>
              <a:gd name="connsiteY393" fmla="*/ 750137 h 1160647"/>
              <a:gd name="connsiteX394" fmla="*/ 2871822 w 3195788"/>
              <a:gd name="connsiteY394" fmla="*/ 750137 h 1160647"/>
              <a:gd name="connsiteX395" fmla="*/ 2871822 w 3195788"/>
              <a:gd name="connsiteY395" fmla="*/ 724196 h 1160647"/>
              <a:gd name="connsiteX396" fmla="*/ 2910329 w 3195788"/>
              <a:gd name="connsiteY396" fmla="*/ 724196 h 1160647"/>
              <a:gd name="connsiteX397" fmla="*/ 2910329 w 3195788"/>
              <a:gd name="connsiteY397" fmla="*/ 693931 h 1160647"/>
              <a:gd name="connsiteX398" fmla="*/ 2958970 w 3195788"/>
              <a:gd name="connsiteY398" fmla="*/ 693931 h 1160647"/>
              <a:gd name="connsiteX399" fmla="*/ 2958970 w 3195788"/>
              <a:gd name="connsiteY399" fmla="*/ 805087 h 1160647"/>
              <a:gd name="connsiteX400" fmla="*/ 2958970 w 3195788"/>
              <a:gd name="connsiteY400" fmla="*/ 818866 h 1160647"/>
              <a:gd name="connsiteX401" fmla="*/ 2968113 w 3195788"/>
              <a:gd name="connsiteY401" fmla="*/ 818866 h 1160647"/>
              <a:gd name="connsiteX402" fmla="*/ 2968113 w 3195788"/>
              <a:gd name="connsiteY402" fmla="*/ 762555 h 1160647"/>
              <a:gd name="connsiteX403" fmla="*/ 2971450 w 3195788"/>
              <a:gd name="connsiteY403" fmla="*/ 756622 h 1160647"/>
              <a:gd name="connsiteX404" fmla="*/ 2971450 w 3195788"/>
              <a:gd name="connsiteY404" fmla="*/ 758514 h 1160647"/>
              <a:gd name="connsiteX405" fmla="*/ 2971450 w 3195788"/>
              <a:gd name="connsiteY405" fmla="*/ 771755 h 1160647"/>
              <a:gd name="connsiteX406" fmla="*/ 2975503 w 3195788"/>
              <a:gd name="connsiteY406" fmla="*/ 726358 h 1160647"/>
              <a:gd name="connsiteX407" fmla="*/ 2976263 w 3195788"/>
              <a:gd name="connsiteY407" fmla="*/ 726358 h 1160647"/>
              <a:gd name="connsiteX408" fmla="*/ 2981583 w 3195788"/>
              <a:gd name="connsiteY408" fmla="*/ 726358 h 1160647"/>
              <a:gd name="connsiteX409" fmla="*/ 2981583 w 3195788"/>
              <a:gd name="connsiteY409" fmla="*/ 661504 h 1160647"/>
              <a:gd name="connsiteX410" fmla="*/ 2982597 w 3195788"/>
              <a:gd name="connsiteY410" fmla="*/ 661504 h 1160647"/>
              <a:gd name="connsiteX411" fmla="*/ 2989690 w 3195788"/>
              <a:gd name="connsiteY411" fmla="*/ 661504 h 1160647"/>
              <a:gd name="connsiteX412" fmla="*/ 3001850 w 3195788"/>
              <a:gd name="connsiteY412" fmla="*/ 618269 h 1160647"/>
              <a:gd name="connsiteX413" fmla="*/ 3003117 w 3195788"/>
              <a:gd name="connsiteY413" fmla="*/ 618269 h 1160647"/>
              <a:gd name="connsiteX414" fmla="*/ 3011984 w 3195788"/>
              <a:gd name="connsiteY414" fmla="*/ 618269 h 1160647"/>
              <a:gd name="connsiteX415" fmla="*/ 3022117 w 3195788"/>
              <a:gd name="connsiteY415" fmla="*/ 661504 h 1160647"/>
              <a:gd name="connsiteX416" fmla="*/ 3023130 w 3195788"/>
              <a:gd name="connsiteY416" fmla="*/ 661504 h 1160647"/>
              <a:gd name="connsiteX417" fmla="*/ 3030224 w 3195788"/>
              <a:gd name="connsiteY417" fmla="*/ 661504 h 1160647"/>
              <a:gd name="connsiteX418" fmla="*/ 3030224 w 3195788"/>
              <a:gd name="connsiteY418" fmla="*/ 700416 h 1160647"/>
              <a:gd name="connsiteX419" fmla="*/ 3031997 w 3195788"/>
              <a:gd name="connsiteY419" fmla="*/ 700416 h 1160647"/>
              <a:gd name="connsiteX420" fmla="*/ 3044411 w 3195788"/>
              <a:gd name="connsiteY420" fmla="*/ 700416 h 1160647"/>
              <a:gd name="connsiteX421" fmla="*/ 3044411 w 3195788"/>
              <a:gd name="connsiteY421" fmla="*/ 702578 h 1160647"/>
              <a:gd name="connsiteX422" fmla="*/ 3044411 w 3195788"/>
              <a:gd name="connsiteY422" fmla="*/ 717710 h 1160647"/>
              <a:gd name="connsiteX423" fmla="*/ 3048464 w 3195788"/>
              <a:gd name="connsiteY423" fmla="*/ 715549 h 1160647"/>
              <a:gd name="connsiteX424" fmla="*/ 3048464 w 3195788"/>
              <a:gd name="connsiteY424" fmla="*/ 700416 h 1160647"/>
              <a:gd name="connsiteX425" fmla="*/ 3049984 w 3195788"/>
              <a:gd name="connsiteY425" fmla="*/ 700416 h 1160647"/>
              <a:gd name="connsiteX426" fmla="*/ 3060624 w 3195788"/>
              <a:gd name="connsiteY426" fmla="*/ 700416 h 1160647"/>
              <a:gd name="connsiteX427" fmla="*/ 3060624 w 3195788"/>
              <a:gd name="connsiteY427" fmla="*/ 702037 h 1160647"/>
              <a:gd name="connsiteX428" fmla="*/ 3060624 w 3195788"/>
              <a:gd name="connsiteY428" fmla="*/ 713387 h 1160647"/>
              <a:gd name="connsiteX429" fmla="*/ 3091025 w 3195788"/>
              <a:gd name="connsiteY429" fmla="*/ 713387 h 1160647"/>
              <a:gd name="connsiteX430" fmla="*/ 3091025 w 3195788"/>
              <a:gd name="connsiteY430" fmla="*/ 676637 h 1160647"/>
              <a:gd name="connsiteX431" fmla="*/ 3092291 w 3195788"/>
              <a:gd name="connsiteY431" fmla="*/ 676637 h 1160647"/>
              <a:gd name="connsiteX432" fmla="*/ 3101158 w 3195788"/>
              <a:gd name="connsiteY432" fmla="*/ 676637 h 1160647"/>
              <a:gd name="connsiteX433" fmla="*/ 3101158 w 3195788"/>
              <a:gd name="connsiteY433" fmla="*/ 698254 h 1160647"/>
              <a:gd name="connsiteX434" fmla="*/ 3103185 w 3195788"/>
              <a:gd name="connsiteY434" fmla="*/ 665828 h 1160647"/>
              <a:gd name="connsiteX435" fmla="*/ 3125478 w 3195788"/>
              <a:gd name="connsiteY435" fmla="*/ 665828 h 1160647"/>
              <a:gd name="connsiteX436" fmla="*/ 3125478 w 3195788"/>
              <a:gd name="connsiteY436" fmla="*/ 664206 h 1160647"/>
              <a:gd name="connsiteX437" fmla="*/ 3125478 w 3195788"/>
              <a:gd name="connsiteY437" fmla="*/ 652857 h 1160647"/>
              <a:gd name="connsiteX438" fmla="*/ 3126238 w 3195788"/>
              <a:gd name="connsiteY438" fmla="*/ 652857 h 1160647"/>
              <a:gd name="connsiteX439" fmla="*/ 3131558 w 3195788"/>
              <a:gd name="connsiteY439" fmla="*/ 652857 h 1160647"/>
              <a:gd name="connsiteX440" fmla="*/ 3131558 w 3195788"/>
              <a:gd name="connsiteY440" fmla="*/ 650966 h 1160647"/>
              <a:gd name="connsiteX441" fmla="*/ 3131558 w 3195788"/>
              <a:gd name="connsiteY441" fmla="*/ 637725 h 1160647"/>
              <a:gd name="connsiteX442" fmla="*/ 3135612 w 3195788"/>
              <a:gd name="connsiteY442" fmla="*/ 644210 h 1160647"/>
              <a:gd name="connsiteX443" fmla="*/ 3137892 w 3195788"/>
              <a:gd name="connsiteY443" fmla="*/ 644210 h 1160647"/>
              <a:gd name="connsiteX444" fmla="*/ 3153852 w 3195788"/>
              <a:gd name="connsiteY444" fmla="*/ 644210 h 1160647"/>
              <a:gd name="connsiteX445" fmla="*/ 3153852 w 3195788"/>
              <a:gd name="connsiteY445" fmla="*/ 643399 h 1160647"/>
              <a:gd name="connsiteX446" fmla="*/ 3153852 w 3195788"/>
              <a:gd name="connsiteY446" fmla="*/ 637725 h 1160647"/>
              <a:gd name="connsiteX447" fmla="*/ 3154612 w 3195788"/>
              <a:gd name="connsiteY447" fmla="*/ 637725 h 1160647"/>
              <a:gd name="connsiteX448" fmla="*/ 3159932 w 3195788"/>
              <a:gd name="connsiteY448" fmla="*/ 637725 h 1160647"/>
              <a:gd name="connsiteX449" fmla="*/ 3159932 w 3195788"/>
              <a:gd name="connsiteY449" fmla="*/ 639076 h 1160647"/>
              <a:gd name="connsiteX450" fmla="*/ 3159932 w 3195788"/>
              <a:gd name="connsiteY450" fmla="*/ 648534 h 1160647"/>
              <a:gd name="connsiteX451" fmla="*/ 3195788 w 3195788"/>
              <a:gd name="connsiteY451" fmla="*/ 648534 h 1160647"/>
              <a:gd name="connsiteX452" fmla="*/ 3195788 w 3195788"/>
              <a:gd name="connsiteY452" fmla="*/ 1159457 h 1160647"/>
              <a:gd name="connsiteX453" fmla="*/ 3031533 w 3195788"/>
              <a:gd name="connsiteY453" fmla="*/ 1159331 h 1160647"/>
              <a:gd name="connsiteX454" fmla="*/ 3031520 w 3195788"/>
              <a:gd name="connsiteY454" fmla="*/ 1160647 h 1160647"/>
              <a:gd name="connsiteX455" fmla="*/ 2054 w 3195788"/>
              <a:gd name="connsiteY455" fmla="*/ 1158314 h 1160647"/>
              <a:gd name="connsiteX456" fmla="*/ 0 w 3195788"/>
              <a:gd name="connsiteY456" fmla="*/ 724196 h 1160647"/>
              <a:gd name="connsiteX457" fmla="*/ 20267 w 3195788"/>
              <a:gd name="connsiteY457" fmla="*/ 724196 h 1160647"/>
              <a:gd name="connsiteX458" fmla="*/ 20774 w 3195788"/>
              <a:gd name="connsiteY458" fmla="*/ 723115 h 1160647"/>
              <a:gd name="connsiteX459" fmla="*/ 24320 w 3195788"/>
              <a:gd name="connsiteY459" fmla="*/ 715549 h 1160647"/>
              <a:gd name="connsiteX460" fmla="*/ 26094 w 3195788"/>
              <a:gd name="connsiteY460" fmla="*/ 715819 h 1160647"/>
              <a:gd name="connsiteX461" fmla="*/ 38507 w 3195788"/>
              <a:gd name="connsiteY461" fmla="*/ 717710 h 1160647"/>
              <a:gd name="connsiteX462" fmla="*/ 39014 w 3195788"/>
              <a:gd name="connsiteY462" fmla="*/ 719062 h 1160647"/>
              <a:gd name="connsiteX463" fmla="*/ 42560 w 3195788"/>
              <a:gd name="connsiteY463" fmla="*/ 728519 h 1160647"/>
              <a:gd name="connsiteX464" fmla="*/ 68907 w 3195788"/>
              <a:gd name="connsiteY464" fmla="*/ 730681 h 1160647"/>
              <a:gd name="connsiteX465" fmla="*/ 68907 w 3195788"/>
              <a:gd name="connsiteY465" fmla="*/ 607460 h 1160647"/>
              <a:gd name="connsiteX466" fmla="*/ 70934 w 3195788"/>
              <a:gd name="connsiteY466" fmla="*/ 607460 h 1160647"/>
              <a:gd name="connsiteX467" fmla="*/ 85121 w 3195788"/>
              <a:gd name="connsiteY467" fmla="*/ 607460 h 1160647"/>
              <a:gd name="connsiteX468" fmla="*/ 85121 w 3195788"/>
              <a:gd name="connsiteY468" fmla="*/ 471268 h 1160647"/>
              <a:gd name="connsiteX469" fmla="*/ 86894 w 3195788"/>
              <a:gd name="connsiteY469" fmla="*/ 471268 h 1160647"/>
              <a:gd name="connsiteX470" fmla="*/ 99308 w 3195788"/>
              <a:gd name="connsiteY470" fmla="*/ 471268 h 1160647"/>
              <a:gd name="connsiteX471" fmla="*/ 99308 w 3195788"/>
              <a:gd name="connsiteY471" fmla="*/ 356694 h 1160647"/>
              <a:gd name="connsiteX472" fmla="*/ 103361 w 3195788"/>
              <a:gd name="connsiteY472" fmla="*/ 328590 h 1160647"/>
              <a:gd name="connsiteX473" fmla="*/ 105388 w 3195788"/>
              <a:gd name="connsiteY473" fmla="*/ 328590 h 1160647"/>
              <a:gd name="connsiteX474" fmla="*/ 119575 w 3195788"/>
              <a:gd name="connsiteY474" fmla="*/ 328590 h 1160647"/>
              <a:gd name="connsiteX475" fmla="*/ 156055 w 3195788"/>
              <a:gd name="connsiteY475" fmla="*/ 246443 h 1160647"/>
              <a:gd name="connsiteX476" fmla="*/ 160109 w 3195788"/>
              <a:gd name="connsiteY476"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3195788" h="1160647">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6" name="Rectangle 5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TextBox 538">
            <a:extLst>
              <a:ext uri="{FF2B5EF4-FFF2-40B4-BE49-F238E27FC236}">
                <a16:creationId xmlns:a16="http://schemas.microsoft.com/office/drawing/2014/main" id="{324B7B20-AC6E-409F-A45E-ACE31408A15D}"/>
              </a:ext>
            </a:extLst>
          </p:cNvPr>
          <p:cNvSpPr txBox="1"/>
          <p:nvPr/>
        </p:nvSpPr>
        <p:spPr>
          <a:xfrm>
            <a:off x="705223" y="953483"/>
            <a:ext cx="4052131" cy="923330"/>
          </a:xfrm>
          <a:prstGeom prst="rect">
            <a:avLst/>
          </a:prstGeom>
          <a:noFill/>
        </p:spPr>
        <p:txBody>
          <a:bodyPr wrap="square" rtlCol="0" anchor="ctr">
            <a:spAutoFit/>
          </a:bodyPr>
          <a:lstStyle/>
          <a:p>
            <a:r>
              <a:rPr lang="en-US" altLang="ko-KR" sz="5400" dirty="0">
                <a:solidFill>
                  <a:srgbClr val="0070C0"/>
                </a:solidFill>
                <a:latin typeface="+mj-lt"/>
                <a:cs typeface="Arial" pitchFamily="34" charset="0"/>
              </a:rPr>
              <a:t>Plan</a:t>
            </a:r>
          </a:p>
        </p:txBody>
      </p:sp>
      <p:grpSp>
        <p:nvGrpSpPr>
          <p:cNvPr id="540" name="Group 539">
            <a:extLst>
              <a:ext uri="{FF2B5EF4-FFF2-40B4-BE49-F238E27FC236}">
                <a16:creationId xmlns:a16="http://schemas.microsoft.com/office/drawing/2014/main" id="{AC58E87F-EBC4-42AC-A450-C656C6B55915}"/>
              </a:ext>
            </a:extLst>
          </p:cNvPr>
          <p:cNvGrpSpPr/>
          <p:nvPr/>
        </p:nvGrpSpPr>
        <p:grpSpPr>
          <a:xfrm>
            <a:off x="6305346" y="801636"/>
            <a:ext cx="4726109" cy="701496"/>
            <a:chOff x="6751979" y="1666120"/>
            <a:chExt cx="4526164" cy="701496"/>
          </a:xfrm>
        </p:grpSpPr>
        <p:sp>
          <p:nvSpPr>
            <p:cNvPr id="541" name="TextBox 540">
              <a:extLst>
                <a:ext uri="{FF2B5EF4-FFF2-40B4-BE49-F238E27FC236}">
                  <a16:creationId xmlns:a16="http://schemas.microsoft.com/office/drawing/2014/main" id="{F09D362A-7059-4998-97D2-2F91502E4903}"/>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cs typeface="Arial" pitchFamily="34" charset="0"/>
              </a:endParaRPr>
            </a:p>
          </p:txBody>
        </p:sp>
        <p:sp>
          <p:nvSpPr>
            <p:cNvPr id="542" name="TextBox 541">
              <a:extLst>
                <a:ext uri="{FF2B5EF4-FFF2-40B4-BE49-F238E27FC236}">
                  <a16:creationId xmlns:a16="http://schemas.microsoft.com/office/drawing/2014/main" id="{88DFC3BA-6903-466E-97A9-F1FDB504CFD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INTRODUCTION</a:t>
              </a:r>
              <a:endParaRPr lang="ko-KR" altLang="en-US" sz="2700" b="1" dirty="0">
                <a:cs typeface="Arial" pitchFamily="34" charset="0"/>
              </a:endParaRPr>
            </a:p>
          </p:txBody>
        </p:sp>
      </p:grpSp>
      <p:sp>
        <p:nvSpPr>
          <p:cNvPr id="543" name="TextBox 542">
            <a:extLst>
              <a:ext uri="{FF2B5EF4-FFF2-40B4-BE49-F238E27FC236}">
                <a16:creationId xmlns:a16="http://schemas.microsoft.com/office/drawing/2014/main" id="{0412DB6B-9AB7-4955-A4BB-AF14FF1B562D}"/>
              </a:ext>
            </a:extLst>
          </p:cNvPr>
          <p:cNvSpPr txBox="1"/>
          <p:nvPr/>
        </p:nvSpPr>
        <p:spPr>
          <a:xfrm>
            <a:off x="4926918" y="596933"/>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01</a:t>
            </a:r>
            <a:endParaRPr lang="ko-KR" altLang="en-US" sz="4800" b="1" dirty="0">
              <a:solidFill>
                <a:srgbClr val="0070C0"/>
              </a:solidFill>
              <a:cs typeface="Arial" pitchFamily="34" charset="0"/>
            </a:endParaRPr>
          </a:p>
        </p:txBody>
      </p:sp>
      <p:grpSp>
        <p:nvGrpSpPr>
          <p:cNvPr id="544" name="Group 543">
            <a:extLst>
              <a:ext uri="{FF2B5EF4-FFF2-40B4-BE49-F238E27FC236}">
                <a16:creationId xmlns:a16="http://schemas.microsoft.com/office/drawing/2014/main" id="{76FAE3DF-1592-4A66-920D-E8F4FFB5467D}"/>
              </a:ext>
            </a:extLst>
          </p:cNvPr>
          <p:cNvGrpSpPr/>
          <p:nvPr/>
        </p:nvGrpSpPr>
        <p:grpSpPr>
          <a:xfrm>
            <a:off x="6286058" y="1876813"/>
            <a:ext cx="5601763" cy="886162"/>
            <a:chOff x="6751979" y="1666120"/>
            <a:chExt cx="4526164" cy="886162"/>
          </a:xfrm>
        </p:grpSpPr>
        <p:sp>
          <p:nvSpPr>
            <p:cNvPr id="545" name="TextBox 544">
              <a:extLst>
                <a:ext uri="{FF2B5EF4-FFF2-40B4-BE49-F238E27FC236}">
                  <a16:creationId xmlns:a16="http://schemas.microsoft.com/office/drawing/2014/main" id="{9C03CCC6-5D3F-491B-B8E3-E1F247801AE1}"/>
                </a:ext>
              </a:extLst>
            </p:cNvPr>
            <p:cNvSpPr txBox="1"/>
            <p:nvPr/>
          </p:nvSpPr>
          <p:spPr>
            <a:xfrm>
              <a:off x="6770451" y="2090617"/>
              <a:ext cx="4507692" cy="461665"/>
            </a:xfrm>
            <a:prstGeom prst="rect">
              <a:avLst/>
            </a:prstGeom>
            <a:noFill/>
          </p:spPr>
          <p:txBody>
            <a:bodyPr wrap="square" rtlCol="0">
              <a:spAutoFit/>
            </a:bodyPr>
            <a:lstStyle/>
            <a:p>
              <a:r>
                <a:rPr lang="en-US" altLang="ko-KR" sz="1200" dirty="0">
                  <a:cs typeface="Arial" pitchFamily="34" charset="0"/>
                </a:rPr>
                <a:t>Présentation des données, analyse descriptive, étude des corrélations</a:t>
              </a:r>
            </a:p>
          </p:txBody>
        </p:sp>
        <p:sp>
          <p:nvSpPr>
            <p:cNvPr id="546" name="TextBox 545">
              <a:extLst>
                <a:ext uri="{FF2B5EF4-FFF2-40B4-BE49-F238E27FC236}">
                  <a16:creationId xmlns:a16="http://schemas.microsoft.com/office/drawing/2014/main" id="{D1DC7080-7BE3-48C6-98A5-727DEEF3C3C4}"/>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ANALYSE EXPLORATOIRE</a:t>
              </a:r>
              <a:endParaRPr lang="ko-KR" altLang="en-US" sz="2700" b="1" dirty="0">
                <a:cs typeface="Arial" pitchFamily="34" charset="0"/>
              </a:endParaRPr>
            </a:p>
          </p:txBody>
        </p:sp>
      </p:grpSp>
      <p:sp>
        <p:nvSpPr>
          <p:cNvPr id="547" name="TextBox 546">
            <a:extLst>
              <a:ext uri="{FF2B5EF4-FFF2-40B4-BE49-F238E27FC236}">
                <a16:creationId xmlns:a16="http://schemas.microsoft.com/office/drawing/2014/main" id="{F0FD0BE9-2D5E-4F2C-BAD8-D03BFA0E2B80}"/>
              </a:ext>
            </a:extLst>
          </p:cNvPr>
          <p:cNvSpPr txBox="1"/>
          <p:nvPr/>
        </p:nvSpPr>
        <p:spPr>
          <a:xfrm>
            <a:off x="4897180" y="1733762"/>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02</a:t>
            </a:r>
            <a:endParaRPr lang="ko-KR" altLang="en-US" sz="4800" b="1" dirty="0">
              <a:solidFill>
                <a:srgbClr val="0070C0"/>
              </a:solidFill>
              <a:cs typeface="Arial" pitchFamily="34" charset="0"/>
            </a:endParaRPr>
          </a:p>
        </p:txBody>
      </p:sp>
      <p:sp>
        <p:nvSpPr>
          <p:cNvPr id="550" name="TextBox 549">
            <a:extLst>
              <a:ext uri="{FF2B5EF4-FFF2-40B4-BE49-F238E27FC236}">
                <a16:creationId xmlns:a16="http://schemas.microsoft.com/office/drawing/2014/main" id="{638091B7-1D08-4113-B3E3-5322688061DB}"/>
              </a:ext>
            </a:extLst>
          </p:cNvPr>
          <p:cNvSpPr txBox="1"/>
          <p:nvPr/>
        </p:nvSpPr>
        <p:spPr>
          <a:xfrm>
            <a:off x="6324634" y="2981510"/>
            <a:ext cx="5693420" cy="923330"/>
          </a:xfrm>
          <a:prstGeom prst="rect">
            <a:avLst/>
          </a:prstGeom>
          <a:noFill/>
        </p:spPr>
        <p:txBody>
          <a:bodyPr wrap="square" lIns="108000" rIns="108000" rtlCol="0">
            <a:spAutoFit/>
          </a:bodyPr>
          <a:lstStyle/>
          <a:p>
            <a:r>
              <a:rPr lang="en-US" altLang="ko-KR" sz="2700" b="1" dirty="0">
                <a:cs typeface="Arial" pitchFamily="34" charset="0"/>
              </a:rPr>
              <a:t>TEST DES MODÈLES DE PRÉDICTION</a:t>
            </a:r>
            <a:endParaRPr lang="ko-KR" altLang="en-US" sz="2700" b="1" dirty="0">
              <a:cs typeface="Arial" pitchFamily="34" charset="0"/>
            </a:endParaRPr>
          </a:p>
        </p:txBody>
      </p:sp>
      <p:sp>
        <p:nvSpPr>
          <p:cNvPr id="551" name="TextBox 550">
            <a:extLst>
              <a:ext uri="{FF2B5EF4-FFF2-40B4-BE49-F238E27FC236}">
                <a16:creationId xmlns:a16="http://schemas.microsoft.com/office/drawing/2014/main" id="{34AB9548-CC52-408F-8C3C-23A0C27701A0}"/>
              </a:ext>
            </a:extLst>
          </p:cNvPr>
          <p:cNvSpPr txBox="1"/>
          <p:nvPr/>
        </p:nvSpPr>
        <p:spPr>
          <a:xfrm>
            <a:off x="4926918" y="2985878"/>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03</a:t>
            </a:r>
            <a:endParaRPr lang="ko-KR" altLang="en-US" sz="4800" b="1" dirty="0">
              <a:solidFill>
                <a:srgbClr val="0070C0"/>
              </a:solidFill>
              <a:cs typeface="Arial" pitchFamily="34" charset="0"/>
            </a:endParaRPr>
          </a:p>
        </p:txBody>
      </p:sp>
      <p:grpSp>
        <p:nvGrpSpPr>
          <p:cNvPr id="552" name="Group 551">
            <a:extLst>
              <a:ext uri="{FF2B5EF4-FFF2-40B4-BE49-F238E27FC236}">
                <a16:creationId xmlns:a16="http://schemas.microsoft.com/office/drawing/2014/main" id="{B0243FBE-9209-4244-90DC-1294A0B6D5C2}"/>
              </a:ext>
            </a:extLst>
          </p:cNvPr>
          <p:cNvGrpSpPr/>
          <p:nvPr/>
        </p:nvGrpSpPr>
        <p:grpSpPr>
          <a:xfrm>
            <a:off x="6286058" y="4379338"/>
            <a:ext cx="4726109" cy="701496"/>
            <a:chOff x="6751979" y="1666120"/>
            <a:chExt cx="4526164" cy="701496"/>
          </a:xfrm>
        </p:grpSpPr>
        <p:sp>
          <p:nvSpPr>
            <p:cNvPr id="553" name="TextBox 552">
              <a:extLst>
                <a:ext uri="{FF2B5EF4-FFF2-40B4-BE49-F238E27FC236}">
                  <a16:creationId xmlns:a16="http://schemas.microsoft.com/office/drawing/2014/main" id="{045E0F30-1E9D-4E77-A7A7-206B990E6841}"/>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cs typeface="Arial" pitchFamily="34" charset="0"/>
              </a:endParaRPr>
            </a:p>
          </p:txBody>
        </p:sp>
        <p:sp>
          <p:nvSpPr>
            <p:cNvPr id="554" name="TextBox 553">
              <a:extLst>
                <a:ext uri="{FF2B5EF4-FFF2-40B4-BE49-F238E27FC236}">
                  <a16:creationId xmlns:a16="http://schemas.microsoft.com/office/drawing/2014/main" id="{ECCD60EC-5BCC-425A-9920-13A9667333DA}"/>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CONCLUSION</a:t>
              </a:r>
              <a:endParaRPr lang="ko-KR" altLang="en-US" sz="2700" b="1" dirty="0">
                <a:cs typeface="Arial" pitchFamily="34" charset="0"/>
              </a:endParaRPr>
            </a:p>
          </p:txBody>
        </p:sp>
      </p:grpSp>
      <p:sp>
        <p:nvSpPr>
          <p:cNvPr id="555" name="TextBox 554">
            <a:extLst>
              <a:ext uri="{FF2B5EF4-FFF2-40B4-BE49-F238E27FC236}">
                <a16:creationId xmlns:a16="http://schemas.microsoft.com/office/drawing/2014/main" id="{27DBA41B-60B8-4A61-8E09-CD07D7E976ED}"/>
              </a:ext>
            </a:extLst>
          </p:cNvPr>
          <p:cNvSpPr txBox="1"/>
          <p:nvPr/>
        </p:nvSpPr>
        <p:spPr>
          <a:xfrm>
            <a:off x="4926918" y="4169327"/>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04</a:t>
            </a:r>
            <a:endParaRPr lang="ko-KR" altLang="en-US" sz="4800" b="1" dirty="0">
              <a:solidFill>
                <a:srgbClr val="0070C0"/>
              </a:solidFill>
              <a:cs typeface="Arial" pitchFamily="34" charset="0"/>
            </a:endParaRPr>
          </a:p>
        </p:txBody>
      </p:sp>
      <p:sp>
        <p:nvSpPr>
          <p:cNvPr id="578" name="Freeform: Shape 577">
            <a:extLst>
              <a:ext uri="{FF2B5EF4-FFF2-40B4-BE49-F238E27FC236}">
                <a16:creationId xmlns:a16="http://schemas.microsoft.com/office/drawing/2014/main" id="{D8D37A5D-6EB0-4C4A-A49D-6F14A2EA5942}"/>
              </a:ext>
            </a:extLst>
          </p:cNvPr>
          <p:cNvSpPr/>
          <p:nvPr/>
        </p:nvSpPr>
        <p:spPr>
          <a:xfrm>
            <a:off x="9053808" y="63632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2C27A879-9723-4D8F-BEBB-F50BD5777E27}"/>
              </a:ext>
            </a:extLst>
          </p:cNvPr>
          <p:cNvSpPr/>
          <p:nvPr/>
        </p:nvSpPr>
        <p:spPr>
          <a:xfrm>
            <a:off x="6939881" y="5798799"/>
            <a:ext cx="1774810" cy="578047"/>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10000"/>
                  <a:lumOff val="90000"/>
                </a:schemeClr>
              </a:gs>
              <a:gs pos="100000">
                <a:schemeClr val="accent1">
                  <a:lumMod val="10000"/>
                  <a:lumOff val="90000"/>
                </a:schemeClr>
              </a:gs>
            </a:gsLst>
            <a:path path="circle">
              <a:fillToRect l="50000" t="50000" r="50000" b="50000"/>
            </a:path>
          </a:grad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EC00030C-ECE4-4962-8CB8-2C5818509A82}"/>
              </a:ext>
            </a:extLst>
          </p:cNvPr>
          <p:cNvSpPr/>
          <p:nvPr/>
        </p:nvSpPr>
        <p:spPr>
          <a:xfrm flipH="1">
            <a:off x="10785469" y="59899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pic>
        <p:nvPicPr>
          <p:cNvPr id="3" name="Image 2" descr="Une image contenant texte, conception&#10;&#10;Description générée automatiquement">
            <a:extLst>
              <a:ext uri="{FF2B5EF4-FFF2-40B4-BE49-F238E27FC236}">
                <a16:creationId xmlns:a16="http://schemas.microsoft.com/office/drawing/2014/main" id="{24EE6222-4683-16F3-F002-0957C7F94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79" y="2559087"/>
            <a:ext cx="2657718" cy="2014639"/>
          </a:xfrm>
          <a:prstGeom prst="rect">
            <a:avLst/>
          </a:prstGeom>
        </p:spPr>
      </p:pic>
    </p:spTree>
    <p:extLst>
      <p:ext uri="{BB962C8B-B14F-4D97-AF65-F5344CB8AC3E}">
        <p14:creationId xmlns:p14="http://schemas.microsoft.com/office/powerpoint/2010/main" val="142419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D3E5B-E090-0E2B-4FBB-3086D05B6EB5}"/>
            </a:ext>
          </a:extLst>
        </p:cNvPr>
        <p:cNvGrpSpPr/>
        <p:nvPr/>
      </p:nvGrpSpPr>
      <p:grpSpPr>
        <a:xfrm>
          <a:off x="0" y="0"/>
          <a:ext cx="0" cy="0"/>
          <a:chOff x="0" y="0"/>
          <a:chExt cx="0" cy="0"/>
        </a:xfrm>
      </p:grpSpPr>
      <p:sp>
        <p:nvSpPr>
          <p:cNvPr id="3" name="TextBox 10">
            <a:extLst>
              <a:ext uri="{FF2B5EF4-FFF2-40B4-BE49-F238E27FC236}">
                <a16:creationId xmlns:a16="http://schemas.microsoft.com/office/drawing/2014/main" id="{141CF7EC-0503-5615-D90F-6867D964FF56}"/>
              </a:ext>
            </a:extLst>
          </p:cNvPr>
          <p:cNvSpPr txBox="1"/>
          <p:nvPr/>
        </p:nvSpPr>
        <p:spPr>
          <a:xfrm>
            <a:off x="4656498" y="103162"/>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SOLUTION</a:t>
            </a:r>
            <a:endParaRPr lang="ko-KR" altLang="en-US" sz="3200" b="1" dirty="0">
              <a:solidFill>
                <a:schemeClr val="accent1"/>
              </a:solidFill>
              <a:cs typeface="Arial" pitchFamily="34" charset="0"/>
            </a:endParaRPr>
          </a:p>
        </p:txBody>
      </p:sp>
      <p:pic>
        <p:nvPicPr>
          <p:cNvPr id="6" name="Image 5">
            <a:extLst>
              <a:ext uri="{FF2B5EF4-FFF2-40B4-BE49-F238E27FC236}">
                <a16:creationId xmlns:a16="http://schemas.microsoft.com/office/drawing/2014/main" id="{BFA8237F-B9A9-75F7-9D83-0B74FFF55D9B}"/>
              </a:ext>
            </a:extLst>
          </p:cNvPr>
          <p:cNvPicPr>
            <a:picLocks noChangeAspect="1"/>
          </p:cNvPicPr>
          <p:nvPr/>
        </p:nvPicPr>
        <p:blipFill>
          <a:blip r:embed="rId2"/>
          <a:stretch>
            <a:fillRect/>
          </a:stretch>
        </p:blipFill>
        <p:spPr>
          <a:xfrm>
            <a:off x="8839792" y="1890189"/>
            <a:ext cx="3352207" cy="4568484"/>
          </a:xfrm>
          <a:prstGeom prst="rect">
            <a:avLst/>
          </a:prstGeom>
        </p:spPr>
      </p:pic>
      <p:sp>
        <p:nvSpPr>
          <p:cNvPr id="7" name="ZoneTexte 6">
            <a:extLst>
              <a:ext uri="{FF2B5EF4-FFF2-40B4-BE49-F238E27FC236}">
                <a16:creationId xmlns:a16="http://schemas.microsoft.com/office/drawing/2014/main" id="{61A89C91-868D-5FC3-B61D-7C37B72ED873}"/>
              </a:ext>
            </a:extLst>
          </p:cNvPr>
          <p:cNvSpPr txBox="1"/>
          <p:nvPr/>
        </p:nvSpPr>
        <p:spPr>
          <a:xfrm>
            <a:off x="9598931" y="1073015"/>
            <a:ext cx="2063385" cy="523220"/>
          </a:xfrm>
          <a:prstGeom prst="rect">
            <a:avLst/>
          </a:prstGeom>
          <a:noFill/>
        </p:spPr>
        <p:txBody>
          <a:bodyPr wrap="none" rtlCol="0">
            <a:spAutoFit/>
          </a:bodyPr>
          <a:lstStyle/>
          <a:p>
            <a:r>
              <a:rPr lang="fr-FR" sz="2800" b="1" dirty="0"/>
              <a:t>Dashboard</a:t>
            </a:r>
          </a:p>
        </p:txBody>
      </p:sp>
      <p:pic>
        <p:nvPicPr>
          <p:cNvPr id="8" name="Image 7" descr="Une image contenant texte, capture d’écran, nombre&#10;&#10;Description générée automatiquement">
            <a:extLst>
              <a:ext uri="{FF2B5EF4-FFF2-40B4-BE49-F238E27FC236}">
                <a16:creationId xmlns:a16="http://schemas.microsoft.com/office/drawing/2014/main" id="{AEBCB2AF-263E-3BBB-52DA-DC44EFD2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90190"/>
            <a:ext cx="4201610" cy="4691697"/>
          </a:xfrm>
          <a:prstGeom prst="rect">
            <a:avLst/>
          </a:prstGeom>
        </p:spPr>
      </p:pic>
      <p:sp>
        <p:nvSpPr>
          <p:cNvPr id="9" name="ZoneTexte 8">
            <a:extLst>
              <a:ext uri="{FF2B5EF4-FFF2-40B4-BE49-F238E27FC236}">
                <a16:creationId xmlns:a16="http://schemas.microsoft.com/office/drawing/2014/main" id="{E0EC0BD0-237E-1B8B-7D8D-1F85C9A58BA8}"/>
              </a:ext>
            </a:extLst>
          </p:cNvPr>
          <p:cNvSpPr txBox="1"/>
          <p:nvPr/>
        </p:nvSpPr>
        <p:spPr>
          <a:xfrm>
            <a:off x="-43207" y="847813"/>
            <a:ext cx="3788217" cy="646331"/>
          </a:xfrm>
          <a:prstGeom prst="rect">
            <a:avLst/>
          </a:prstGeom>
          <a:noFill/>
        </p:spPr>
        <p:txBody>
          <a:bodyPr wrap="none" rtlCol="0">
            <a:spAutoFit/>
          </a:bodyPr>
          <a:lstStyle/>
          <a:p>
            <a:r>
              <a:rPr lang="fr-FR" b="1" i="1" dirty="0"/>
              <a:t>Modèle choisi pour la prédiction</a:t>
            </a:r>
            <a:r>
              <a:rPr lang="fr-FR" dirty="0"/>
              <a:t>:</a:t>
            </a:r>
          </a:p>
          <a:p>
            <a:r>
              <a:rPr lang="fr-FR" b="1" dirty="0"/>
              <a:t>Régression Linéaire</a:t>
            </a:r>
            <a:endParaRPr lang="fr-FR" b="1" dirty="0">
              <a:solidFill>
                <a:srgbClr val="0070C0"/>
              </a:solidFill>
            </a:endParaRPr>
          </a:p>
        </p:txBody>
      </p:sp>
      <p:sp>
        <p:nvSpPr>
          <p:cNvPr id="10" name="ZoneTexte 9">
            <a:extLst>
              <a:ext uri="{FF2B5EF4-FFF2-40B4-BE49-F238E27FC236}">
                <a16:creationId xmlns:a16="http://schemas.microsoft.com/office/drawing/2014/main" id="{052C0BE5-A5C0-E85E-BB34-24647D4386AB}"/>
              </a:ext>
            </a:extLst>
          </p:cNvPr>
          <p:cNvSpPr txBox="1"/>
          <p:nvPr/>
        </p:nvSpPr>
        <p:spPr>
          <a:xfrm>
            <a:off x="5692274" y="920692"/>
            <a:ext cx="1395045" cy="646331"/>
          </a:xfrm>
          <a:prstGeom prst="rect">
            <a:avLst/>
          </a:prstGeom>
          <a:noFill/>
        </p:spPr>
        <p:txBody>
          <a:bodyPr wrap="square" rtlCol="0">
            <a:spAutoFit/>
          </a:bodyPr>
          <a:lstStyle/>
          <a:p>
            <a:r>
              <a:rPr lang="fr-FR" sz="3600" b="1" dirty="0"/>
              <a:t>API</a:t>
            </a:r>
          </a:p>
        </p:txBody>
      </p:sp>
      <p:pic>
        <p:nvPicPr>
          <p:cNvPr id="4" name="Image 3" descr="Une image contenant texte, capture d’écran, conception&#10;&#10;Description générée automatiquement">
            <a:extLst>
              <a:ext uri="{FF2B5EF4-FFF2-40B4-BE49-F238E27FC236}">
                <a16:creationId xmlns:a16="http://schemas.microsoft.com/office/drawing/2014/main" id="{F053D8BE-A4AA-E820-402C-9EB21C75A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867" y="1890190"/>
            <a:ext cx="4417669" cy="4568484"/>
          </a:xfrm>
          <a:prstGeom prst="rect">
            <a:avLst/>
          </a:prstGeom>
        </p:spPr>
      </p:pic>
    </p:spTree>
    <p:extLst>
      <p:ext uri="{BB962C8B-B14F-4D97-AF65-F5344CB8AC3E}">
        <p14:creationId xmlns:p14="http://schemas.microsoft.com/office/powerpoint/2010/main" val="241061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C3689-2D05-5E2E-4C12-9457ABA41E92}"/>
            </a:ext>
          </a:extLst>
        </p:cNvPr>
        <p:cNvGrpSpPr/>
        <p:nvPr/>
      </p:nvGrpSpPr>
      <p:grpSpPr>
        <a:xfrm>
          <a:off x="0" y="0"/>
          <a:ext cx="0" cy="0"/>
          <a:chOff x="0" y="0"/>
          <a:chExt cx="0" cy="0"/>
        </a:xfrm>
      </p:grpSpPr>
      <p:sp>
        <p:nvSpPr>
          <p:cNvPr id="2" name="TextBox 10">
            <a:extLst>
              <a:ext uri="{FF2B5EF4-FFF2-40B4-BE49-F238E27FC236}">
                <a16:creationId xmlns:a16="http://schemas.microsoft.com/office/drawing/2014/main" id="{8902DE48-C712-F853-05B3-DB92A719AF65}"/>
              </a:ext>
            </a:extLst>
          </p:cNvPr>
          <p:cNvSpPr txBox="1"/>
          <p:nvPr/>
        </p:nvSpPr>
        <p:spPr>
          <a:xfrm>
            <a:off x="4304806" y="126609"/>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CONCLUSION</a:t>
            </a:r>
            <a:endParaRPr lang="ko-KR" altLang="en-US" sz="3200" b="1" dirty="0">
              <a:solidFill>
                <a:schemeClr val="accent1"/>
              </a:solidFill>
              <a:cs typeface="Arial" pitchFamily="34" charset="0"/>
            </a:endParaRPr>
          </a:p>
        </p:txBody>
      </p:sp>
      <p:sp>
        <p:nvSpPr>
          <p:cNvPr id="3" name="ZoneTexte 2">
            <a:extLst>
              <a:ext uri="{FF2B5EF4-FFF2-40B4-BE49-F238E27FC236}">
                <a16:creationId xmlns:a16="http://schemas.microsoft.com/office/drawing/2014/main" id="{A56CBB65-E0AF-66F8-F9CD-B6CBE2DD765A}"/>
              </a:ext>
            </a:extLst>
          </p:cNvPr>
          <p:cNvSpPr txBox="1"/>
          <p:nvPr/>
        </p:nvSpPr>
        <p:spPr>
          <a:xfrm>
            <a:off x="0" y="1545869"/>
            <a:ext cx="12069774" cy="453919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2800" b="1" dirty="0">
                <a:latin typeface="Times New Roman" panose="02020603050405020304" pitchFamily="18" charset="0"/>
                <a:cs typeface="Times New Roman" panose="02020603050405020304" pitchFamily="18" charset="0"/>
              </a:rPr>
              <a:t>L’objectif de notre projet était de </a:t>
            </a:r>
            <a:r>
              <a:rPr lang="fr-FR" sz="2800" dirty="0">
                <a:latin typeface="Times New Roman" panose="02020603050405020304" pitchFamily="18" charset="0"/>
                <a:cs typeface="Times New Roman" panose="02020603050405020304" pitchFamily="18" charset="0"/>
              </a:rPr>
              <a:t>construire un modèle de prédiction du prix final de chaque maison pour le compte de </a:t>
            </a:r>
            <a:r>
              <a:rPr lang="fr-FR" sz="2800" b="1" dirty="0">
                <a:latin typeface="Times New Roman" panose="02020603050405020304" pitchFamily="18" charset="0"/>
                <a:cs typeface="Times New Roman" panose="02020603050405020304" pitchFamily="18" charset="0"/>
              </a:rPr>
              <a:t>Laplace Immo, </a:t>
            </a:r>
            <a:r>
              <a:rPr lang="fr-FR" sz="2800" dirty="0">
                <a:latin typeface="Times New Roman" panose="02020603050405020304" pitchFamily="18" charset="0"/>
                <a:cs typeface="Times New Roman" panose="02020603050405020304" pitchFamily="18" charset="0"/>
              </a:rPr>
              <a:t>un réseau national d’Agence Immobilière. Pour cela, nous avons procédé à une analyse exploratoire avant de tester plus modèles pour la prédiction..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Avec </a:t>
            </a:r>
            <a:r>
              <a:rPr lang="fr-FR" sz="2800" b="1" dirty="0">
                <a:latin typeface="Times New Roman" panose="02020603050405020304" pitchFamily="18" charset="0"/>
                <a:cs typeface="Times New Roman" panose="02020603050405020304" pitchFamily="18" charset="0"/>
              </a:rPr>
              <a:t>79 variables </a:t>
            </a:r>
            <a:r>
              <a:rPr lang="fr-FR" sz="2800" dirty="0">
                <a:latin typeface="Times New Roman" panose="02020603050405020304" pitchFamily="18" charset="0"/>
                <a:cs typeface="Times New Roman" panose="02020603050405020304" pitchFamily="18" charset="0"/>
              </a:rPr>
              <a:t>explicatives décrivant (presque) tous les aspects des maisons résidentielles à Ames (Iowa, US), il ressort que le modèle de </a:t>
            </a:r>
            <a:r>
              <a:rPr lang="fr-FR" sz="2800" b="1" dirty="0">
                <a:latin typeface="Times New Roman" panose="02020603050405020304" pitchFamily="18" charset="0"/>
                <a:cs typeface="Times New Roman" panose="02020603050405020304" pitchFamily="18" charset="0"/>
              </a:rPr>
              <a:t>Régression linéaire </a:t>
            </a:r>
            <a:r>
              <a:rPr lang="fr-FR" sz="2800" dirty="0">
                <a:latin typeface="Times New Roman" panose="02020603050405020304" pitchFamily="18" charset="0"/>
                <a:cs typeface="Times New Roman" panose="02020603050405020304" pitchFamily="18" charset="0"/>
              </a:rPr>
              <a:t>a été choisi pour la prédiction du prix de vente des maisons.</a:t>
            </a:r>
          </a:p>
        </p:txBody>
      </p:sp>
    </p:spTree>
    <p:extLst>
      <p:ext uri="{BB962C8B-B14F-4D97-AF65-F5344CB8AC3E}">
        <p14:creationId xmlns:p14="http://schemas.microsoft.com/office/powerpoint/2010/main" val="75754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8" descr="vue rapprochée d’un pont">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
        <p:nvSpPr>
          <p:cNvPr id="4" name="ZoneTexte 3">
            <a:extLst>
              <a:ext uri="{FF2B5EF4-FFF2-40B4-BE49-F238E27FC236}">
                <a16:creationId xmlns:a16="http://schemas.microsoft.com/office/drawing/2014/main" id="{747DC105-FA61-D105-E5D2-D979C7E87FD9}"/>
              </a:ext>
            </a:extLst>
          </p:cNvPr>
          <p:cNvSpPr txBox="1"/>
          <p:nvPr/>
        </p:nvSpPr>
        <p:spPr>
          <a:xfrm>
            <a:off x="200025" y="6145213"/>
            <a:ext cx="2628900" cy="588962"/>
          </a:xfrm>
          <a:prstGeom prst="rect">
            <a:avLst/>
          </a:prstGeom>
          <a:solidFill>
            <a:schemeClr val="bg1"/>
          </a:solidFill>
        </p:spPr>
        <p:txBody>
          <a:bodyPr wrap="square" rtlCol="0">
            <a:spAutoFit/>
          </a:bodyPr>
          <a:lstStyle/>
          <a:p>
            <a:endParaRPr lang="fr-FR" dirty="0"/>
          </a:p>
        </p:txBody>
      </p:sp>
      <p:sp>
        <p:nvSpPr>
          <p:cNvPr id="8" name="Titre 7">
            <a:extLst>
              <a:ext uri="{FF2B5EF4-FFF2-40B4-BE49-F238E27FC236}">
                <a16:creationId xmlns:a16="http://schemas.microsoft.com/office/drawing/2014/main" id="{2B83B6DE-E451-7F47-A4D6-3F5F72D754CC}"/>
              </a:ext>
            </a:extLst>
          </p:cNvPr>
          <p:cNvSpPr>
            <a:spLocks noGrp="1"/>
          </p:cNvSpPr>
          <p:nvPr>
            <p:ph type="title"/>
          </p:nvPr>
        </p:nvSpPr>
        <p:spPr>
          <a:xfrm>
            <a:off x="450850" y="2317925"/>
            <a:ext cx="4275138" cy="2042762"/>
          </a:xfrm>
        </p:spPr>
        <p:txBody>
          <a:bodyPr/>
          <a:lstStyle/>
          <a:p>
            <a:pPr algn="ctr"/>
            <a:br>
              <a:rPr lang="fr-FR" dirty="0">
                <a:solidFill>
                  <a:schemeClr val="bg2">
                    <a:lumMod val="50000"/>
                  </a:schemeClr>
                </a:solidFill>
              </a:rPr>
            </a:br>
            <a:r>
              <a:rPr lang="fr-FR" dirty="0">
                <a:solidFill>
                  <a:schemeClr val="bg2">
                    <a:lumMod val="50000"/>
                  </a:schemeClr>
                </a:solidFill>
              </a:rPr>
              <a:t>MERCI</a:t>
            </a:r>
          </a:p>
        </p:txBody>
      </p:sp>
    </p:spTree>
    <p:extLst>
      <p:ext uri="{BB962C8B-B14F-4D97-AF65-F5344CB8AC3E}">
        <p14:creationId xmlns:p14="http://schemas.microsoft.com/office/powerpoint/2010/main" val="71553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7B33262-15DB-499E-8DB3-D7DCCB43C3F3}"/>
              </a:ext>
            </a:extLst>
          </p:cNvPr>
          <p:cNvSpPr txBox="1"/>
          <p:nvPr/>
        </p:nvSpPr>
        <p:spPr>
          <a:xfrm>
            <a:off x="4304806" y="126609"/>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INTRODUCTION</a:t>
            </a:r>
            <a:endParaRPr lang="ko-KR" altLang="en-US" sz="3200" b="1" dirty="0">
              <a:solidFill>
                <a:schemeClr val="accent1"/>
              </a:solidFill>
              <a:cs typeface="Arial" pitchFamily="34" charset="0"/>
            </a:endParaRPr>
          </a:p>
        </p:txBody>
      </p:sp>
      <p:sp>
        <p:nvSpPr>
          <p:cNvPr id="5" name="ZoneTexte 4">
            <a:extLst>
              <a:ext uri="{FF2B5EF4-FFF2-40B4-BE49-F238E27FC236}">
                <a16:creationId xmlns:a16="http://schemas.microsoft.com/office/drawing/2014/main" id="{34BA7C78-9DFC-7F0F-A44B-2CE6B25BFC75}"/>
              </a:ext>
            </a:extLst>
          </p:cNvPr>
          <p:cNvSpPr txBox="1"/>
          <p:nvPr/>
        </p:nvSpPr>
        <p:spPr>
          <a:xfrm>
            <a:off x="0" y="1545869"/>
            <a:ext cx="12069774" cy="5185522"/>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2800" b="1" dirty="0">
                <a:latin typeface="Times New Roman" panose="02020603050405020304" pitchFamily="18" charset="0"/>
                <a:cs typeface="Times New Roman" panose="02020603050405020304" pitchFamily="18" charset="0"/>
              </a:rPr>
              <a:t>Laplace Immo </a:t>
            </a:r>
            <a:r>
              <a:rPr lang="fr-FR" sz="2800" dirty="0">
                <a:latin typeface="Times New Roman" panose="02020603050405020304" pitchFamily="18" charset="0"/>
                <a:cs typeface="Times New Roman" panose="02020603050405020304" pitchFamily="18" charset="0"/>
              </a:rPr>
              <a:t>est un réseau national d’Agence Immobilière. Il souhaite que nous fournissions à ses équipes un algorithme de prédiction des prix des maisons.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Mais il se trouve que les négociations de prix sont influencées par bien d'autres éléments que le nombre de chambres à coucher ou une clôture à piquets blancs. Laplace Immo.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Avec </a:t>
            </a:r>
            <a:r>
              <a:rPr lang="fr-FR" sz="2800" b="1" dirty="0">
                <a:latin typeface="Times New Roman" panose="02020603050405020304" pitchFamily="18" charset="0"/>
                <a:cs typeface="Times New Roman" panose="02020603050405020304" pitchFamily="18" charset="0"/>
              </a:rPr>
              <a:t>79 variables </a:t>
            </a:r>
            <a:r>
              <a:rPr lang="fr-FR" sz="2800" dirty="0">
                <a:latin typeface="Times New Roman" panose="02020603050405020304" pitchFamily="18" charset="0"/>
                <a:cs typeface="Times New Roman" panose="02020603050405020304" pitchFamily="18" charset="0"/>
              </a:rPr>
              <a:t>explicatives décrivant (presque) tous les aspects des maisons résidentielles à Ames (Iowa, US), ce projet a pour objectif de construire un modèle de prédiction du prix final de chaque maison.</a:t>
            </a:r>
          </a:p>
        </p:txBody>
      </p:sp>
    </p:spTree>
    <p:extLst>
      <p:ext uri="{BB962C8B-B14F-4D97-AF65-F5344CB8AC3E}">
        <p14:creationId xmlns:p14="http://schemas.microsoft.com/office/powerpoint/2010/main" val="37585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3910" y="163743"/>
            <a:ext cx="11573197" cy="724247"/>
          </a:xfrm>
          <a:prstGeom prst="rect">
            <a:avLst/>
          </a:prstGeom>
        </p:spPr>
        <p:txBody>
          <a:bodyPr/>
          <a:lstStyle/>
          <a:p>
            <a:r>
              <a:rPr lang="en-US" sz="4800" dirty="0">
                <a:solidFill>
                  <a:srgbClr val="0070C0"/>
                </a:solidFill>
              </a:rPr>
              <a:t>Présentation des données</a:t>
            </a:r>
          </a:p>
        </p:txBody>
      </p:sp>
      <p:grpSp>
        <p:nvGrpSpPr>
          <p:cNvPr id="17" name="Group 16">
            <a:extLst>
              <a:ext uri="{FF2B5EF4-FFF2-40B4-BE49-F238E27FC236}">
                <a16:creationId xmlns:a16="http://schemas.microsoft.com/office/drawing/2014/main" id="{879EC67A-EF9C-47F2-9137-D56685083829}"/>
              </a:ext>
            </a:extLst>
          </p:cNvPr>
          <p:cNvGrpSpPr/>
          <p:nvPr/>
        </p:nvGrpSpPr>
        <p:grpSpPr>
          <a:xfrm>
            <a:off x="4259373" y="2101923"/>
            <a:ext cx="3662275" cy="3662272"/>
            <a:chOff x="1965144" y="2029937"/>
            <a:chExt cx="2736305" cy="2736304"/>
          </a:xfrm>
        </p:grpSpPr>
        <p:sp>
          <p:nvSpPr>
            <p:cNvPr id="3" name="Pie 5">
              <a:extLst>
                <a:ext uri="{FF2B5EF4-FFF2-40B4-BE49-F238E27FC236}">
                  <a16:creationId xmlns:a16="http://schemas.microsoft.com/office/drawing/2014/main" id="{6F7A66C6-F5FB-45D6-A9DF-B31C7A337064}"/>
                </a:ext>
              </a:extLst>
            </p:cNvPr>
            <p:cNvSpPr/>
            <p:nvPr/>
          </p:nvSpPr>
          <p:spPr>
            <a:xfrm rot="10800000">
              <a:off x="1965145" y="2029937"/>
              <a:ext cx="2736304" cy="2736304"/>
            </a:xfrm>
            <a:prstGeom prst="pie">
              <a:avLst>
                <a:gd name="adj1" fmla="val 10805857"/>
                <a:gd name="adj2" fmla="val 150993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4" name="Pie 3">
              <a:extLst>
                <a:ext uri="{FF2B5EF4-FFF2-40B4-BE49-F238E27FC236}">
                  <a16:creationId xmlns:a16="http://schemas.microsoft.com/office/drawing/2014/main" id="{8DDC79BE-8B17-466A-8DEB-AA61B5C8B297}"/>
                </a:ext>
              </a:extLst>
            </p:cNvPr>
            <p:cNvSpPr/>
            <p:nvPr/>
          </p:nvSpPr>
          <p:spPr>
            <a:xfrm>
              <a:off x="1965144" y="2029937"/>
              <a:ext cx="2736304" cy="2736304"/>
            </a:xfrm>
            <a:prstGeom prst="pie">
              <a:avLst>
                <a:gd name="adj1" fmla="val 10783185"/>
                <a:gd name="adj2" fmla="val 177673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5" name="Oval 4">
              <a:extLst>
                <a:ext uri="{FF2B5EF4-FFF2-40B4-BE49-F238E27FC236}">
                  <a16:creationId xmlns:a16="http://schemas.microsoft.com/office/drawing/2014/main" id="{B37912CF-FD23-4AEB-AA2B-0A1341FBA5BD}"/>
                </a:ext>
              </a:extLst>
            </p:cNvPr>
            <p:cNvSpPr/>
            <p:nvPr/>
          </p:nvSpPr>
          <p:spPr>
            <a:xfrm>
              <a:off x="2397192" y="2452878"/>
              <a:ext cx="1872208" cy="1872208"/>
            </a:xfrm>
            <a:prstGeom prst="ellipse">
              <a:avLst/>
            </a:prstGeom>
            <a:solidFill>
              <a:schemeClr val="accent6"/>
            </a:solidFill>
            <a:ln w="136525">
              <a:solidFill>
                <a:schemeClr val="bg1"/>
              </a:solidFill>
            </a:ln>
            <a:effectLst>
              <a:outerShdw blurRad="635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7" name="TextBox 6">
              <a:extLst>
                <a:ext uri="{FF2B5EF4-FFF2-40B4-BE49-F238E27FC236}">
                  <a16:creationId xmlns:a16="http://schemas.microsoft.com/office/drawing/2014/main" id="{14A10397-2E2D-4073-A833-8F771CB27173}"/>
                </a:ext>
              </a:extLst>
            </p:cNvPr>
            <p:cNvSpPr txBox="1"/>
            <p:nvPr/>
          </p:nvSpPr>
          <p:spPr>
            <a:xfrm>
              <a:off x="2629704" y="3409072"/>
              <a:ext cx="1407184" cy="528904"/>
            </a:xfrm>
            <a:prstGeom prst="rect">
              <a:avLst/>
            </a:prstGeom>
            <a:noFill/>
          </p:spPr>
          <p:txBody>
            <a:bodyPr wrap="square" rtlCol="0">
              <a:spAutoFit/>
            </a:bodyPr>
            <a:lstStyle/>
            <a:p>
              <a:pPr algn="ctr"/>
              <a:r>
                <a:rPr lang="en-US" altLang="ko-KR" sz="2000" b="1" dirty="0">
                  <a:solidFill>
                    <a:schemeClr val="bg1"/>
                  </a:solidFill>
                </a:rPr>
                <a:t>Variables </a:t>
              </a:r>
              <a:r>
                <a:rPr lang="en-US" altLang="ko-KR" sz="2000" b="1" dirty="0" err="1">
                  <a:solidFill>
                    <a:schemeClr val="bg1"/>
                  </a:solidFill>
                </a:rPr>
                <a:t>explicatives</a:t>
              </a:r>
              <a:endParaRPr lang="ko-KR" altLang="en-US" sz="2000" b="1" dirty="0">
                <a:solidFill>
                  <a:schemeClr val="bg1"/>
                </a:solidFill>
              </a:endParaRPr>
            </a:p>
          </p:txBody>
        </p:sp>
      </p:grpSp>
      <p:sp>
        <p:nvSpPr>
          <p:cNvPr id="166" name="TextBox 165">
            <a:extLst>
              <a:ext uri="{FF2B5EF4-FFF2-40B4-BE49-F238E27FC236}">
                <a16:creationId xmlns:a16="http://schemas.microsoft.com/office/drawing/2014/main" id="{62F293E1-F259-46F5-8B92-DA607B464C71}"/>
              </a:ext>
            </a:extLst>
          </p:cNvPr>
          <p:cNvSpPr txBox="1"/>
          <p:nvPr/>
        </p:nvSpPr>
        <p:spPr>
          <a:xfrm>
            <a:off x="5548880" y="3383483"/>
            <a:ext cx="1400519" cy="523220"/>
          </a:xfrm>
          <a:prstGeom prst="rect">
            <a:avLst/>
          </a:prstGeom>
          <a:noFill/>
        </p:spPr>
        <p:txBody>
          <a:bodyPr wrap="square" rtlCol="0">
            <a:spAutoFit/>
          </a:bodyPr>
          <a:lstStyle/>
          <a:p>
            <a:r>
              <a:rPr lang="en-US" altLang="ko-KR" sz="2800" b="1" dirty="0">
                <a:solidFill>
                  <a:schemeClr val="bg1"/>
                </a:solidFill>
              </a:rPr>
              <a:t>79 </a:t>
            </a:r>
            <a:endParaRPr lang="ko-KR" altLang="en-US" sz="1400" b="1" dirty="0">
              <a:solidFill>
                <a:schemeClr val="bg1"/>
              </a:solidFill>
            </a:endParaRPr>
          </a:p>
        </p:txBody>
      </p:sp>
      <p:sp>
        <p:nvSpPr>
          <p:cNvPr id="13" name="ZoneTexte 12">
            <a:extLst>
              <a:ext uri="{FF2B5EF4-FFF2-40B4-BE49-F238E27FC236}">
                <a16:creationId xmlns:a16="http://schemas.microsoft.com/office/drawing/2014/main" id="{3DA7CE81-13EF-DF4A-CF42-617782E2FF89}"/>
              </a:ext>
            </a:extLst>
          </p:cNvPr>
          <p:cNvSpPr txBox="1"/>
          <p:nvPr/>
        </p:nvSpPr>
        <p:spPr>
          <a:xfrm>
            <a:off x="7921647" y="2536448"/>
            <a:ext cx="3542043" cy="892552"/>
          </a:xfrm>
          <a:prstGeom prst="rect">
            <a:avLst/>
          </a:prstGeom>
          <a:noFill/>
        </p:spPr>
        <p:txBody>
          <a:bodyPr wrap="square" rtlCol="0">
            <a:spAutoFit/>
          </a:bodyPr>
          <a:lstStyle/>
          <a:p>
            <a:r>
              <a:rPr lang="fr-FR" sz="2800" b="1" dirty="0">
                <a:solidFill>
                  <a:srgbClr val="00B050"/>
                </a:solidFill>
              </a:rPr>
              <a:t>Variable Cible: </a:t>
            </a:r>
            <a:r>
              <a:rPr lang="fr-FR" sz="2400" dirty="0" err="1"/>
              <a:t>SalePrice</a:t>
            </a:r>
            <a:r>
              <a:rPr lang="fr-FR" sz="2400" dirty="0"/>
              <a:t>(quantitative)</a:t>
            </a:r>
          </a:p>
        </p:txBody>
      </p:sp>
      <p:sp>
        <p:nvSpPr>
          <p:cNvPr id="14" name="ZoneTexte 13">
            <a:extLst>
              <a:ext uri="{FF2B5EF4-FFF2-40B4-BE49-F238E27FC236}">
                <a16:creationId xmlns:a16="http://schemas.microsoft.com/office/drawing/2014/main" id="{29B9F7EE-CDF7-3866-8560-2DAF05B69883}"/>
              </a:ext>
            </a:extLst>
          </p:cNvPr>
          <p:cNvSpPr txBox="1"/>
          <p:nvPr/>
        </p:nvSpPr>
        <p:spPr>
          <a:xfrm>
            <a:off x="0" y="5657671"/>
            <a:ext cx="3080824" cy="1200329"/>
          </a:xfrm>
          <a:prstGeom prst="rect">
            <a:avLst/>
          </a:prstGeom>
          <a:noFill/>
        </p:spPr>
        <p:txBody>
          <a:bodyPr wrap="square" rtlCol="0">
            <a:spAutoFit/>
          </a:bodyPr>
          <a:lstStyle/>
          <a:p>
            <a:r>
              <a:rPr lang="fr-FR" b="1" dirty="0"/>
              <a:t>Jeux de données</a:t>
            </a:r>
          </a:p>
          <a:p>
            <a:pPr marL="285750" indent="-285750">
              <a:buFont typeface="Wingdings" panose="05000000000000000000" pitchFamily="2" charset="2"/>
              <a:buChar char="Ø"/>
            </a:pPr>
            <a:r>
              <a:rPr lang="fr-FR" dirty="0"/>
              <a:t>Train </a:t>
            </a:r>
          </a:p>
          <a:p>
            <a:pPr marL="285750" indent="-285750">
              <a:buFont typeface="Wingdings" panose="05000000000000000000" pitchFamily="2" charset="2"/>
              <a:buChar char="Ø"/>
            </a:pPr>
            <a:r>
              <a:rPr lang="fr-FR" dirty="0"/>
              <a:t>Test</a:t>
            </a:r>
          </a:p>
          <a:p>
            <a:pPr marL="285750" indent="-285750">
              <a:buFont typeface="Wingdings" panose="05000000000000000000" pitchFamily="2" charset="2"/>
              <a:buChar char="Ø"/>
            </a:pPr>
            <a:r>
              <a:rPr lang="fr-FR" dirty="0" err="1"/>
              <a:t>Submission_sample</a:t>
            </a:r>
            <a:endParaRPr lang="fr-FR" dirty="0"/>
          </a:p>
        </p:txBody>
      </p:sp>
      <p:sp>
        <p:nvSpPr>
          <p:cNvPr id="10" name="ZoneTexte 9">
            <a:extLst>
              <a:ext uri="{FF2B5EF4-FFF2-40B4-BE49-F238E27FC236}">
                <a16:creationId xmlns:a16="http://schemas.microsoft.com/office/drawing/2014/main" id="{FBAA7DAD-D3A3-2A49-3AE2-A93D04DC8B3D}"/>
              </a:ext>
            </a:extLst>
          </p:cNvPr>
          <p:cNvSpPr txBox="1"/>
          <p:nvPr/>
        </p:nvSpPr>
        <p:spPr>
          <a:xfrm>
            <a:off x="1606779" y="3906703"/>
            <a:ext cx="3350578" cy="1015663"/>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Décrivant tous les aspects des maisons résidentielles à Ames (Iowa, US), </a:t>
            </a:r>
            <a:endParaRPr lang="fr-FR" sz="2000" b="1" dirty="0"/>
          </a:p>
        </p:txBody>
      </p:sp>
    </p:spTree>
    <p:extLst>
      <p:ext uri="{BB962C8B-B14F-4D97-AF65-F5344CB8AC3E}">
        <p14:creationId xmlns:p14="http://schemas.microsoft.com/office/powerpoint/2010/main" val="371510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B3E23-B0D3-38D6-DF1B-CE993C6680F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F5FEEFA-26F8-0CF1-2BF3-3B6B7D681980}"/>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 </a:t>
            </a:r>
            <a:r>
              <a:rPr lang="en-US" altLang="ko-KR" sz="3200" b="1" dirty="0" err="1">
                <a:solidFill>
                  <a:schemeClr val="accent1"/>
                </a:solidFill>
                <a:cs typeface="Arial" pitchFamily="34" charset="0"/>
              </a:rPr>
              <a:t>cible</a:t>
            </a:r>
            <a:endParaRPr lang="ko-KR" altLang="en-US" sz="3200" b="1" dirty="0">
              <a:solidFill>
                <a:schemeClr val="accent1"/>
              </a:solidFill>
              <a:cs typeface="Arial" pitchFamily="34" charset="0"/>
            </a:endParaRPr>
          </a:p>
        </p:txBody>
      </p:sp>
      <p:pic>
        <p:nvPicPr>
          <p:cNvPr id="5" name="Image 4" descr="Une image contenant capture d’écran, texte, Tracé, diagramme&#10;&#10;Description générée automatiquement">
            <a:extLst>
              <a:ext uri="{FF2B5EF4-FFF2-40B4-BE49-F238E27FC236}">
                <a16:creationId xmlns:a16="http://schemas.microsoft.com/office/drawing/2014/main" id="{0A910A76-0CE7-1D68-3835-93F97F302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757"/>
            <a:ext cx="12192000" cy="4670006"/>
          </a:xfrm>
          <a:prstGeom prst="rect">
            <a:avLst/>
          </a:prstGeom>
        </p:spPr>
      </p:pic>
      <p:sp>
        <p:nvSpPr>
          <p:cNvPr id="2" name="ZoneTexte 1">
            <a:extLst>
              <a:ext uri="{FF2B5EF4-FFF2-40B4-BE49-F238E27FC236}">
                <a16:creationId xmlns:a16="http://schemas.microsoft.com/office/drawing/2014/main" id="{FE24043C-48CB-5665-0CDB-42BF528D741C}"/>
              </a:ext>
            </a:extLst>
          </p:cNvPr>
          <p:cNvSpPr txBox="1"/>
          <p:nvPr/>
        </p:nvSpPr>
        <p:spPr>
          <a:xfrm>
            <a:off x="566003" y="1063219"/>
            <a:ext cx="10880931" cy="646331"/>
          </a:xfrm>
          <a:prstGeom prst="rect">
            <a:avLst/>
          </a:prstGeom>
          <a:noFill/>
        </p:spPr>
        <p:txBody>
          <a:bodyPr wrap="square" rtlCol="0">
            <a:spAutoFit/>
          </a:bodyPr>
          <a:lstStyle/>
          <a:p>
            <a:r>
              <a:rPr lang="fr-FR" dirty="0"/>
              <a:t>Notre variable d’intérêt est </a:t>
            </a:r>
            <a:r>
              <a:rPr lang="fr-FR" dirty="0" err="1"/>
              <a:t>SalePrice</a:t>
            </a:r>
            <a:r>
              <a:rPr lang="fr-FR" dirty="0"/>
              <a:t> qui représente le prix de vente des maisons. Nous avons appliqué le logarithme et nous obtenons les deux distributions suivantes  </a:t>
            </a:r>
          </a:p>
        </p:txBody>
      </p:sp>
    </p:spTree>
    <p:extLst>
      <p:ext uri="{BB962C8B-B14F-4D97-AF65-F5344CB8AC3E}">
        <p14:creationId xmlns:p14="http://schemas.microsoft.com/office/powerpoint/2010/main" val="24005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D088-BB1A-B692-E5A1-224C0199F7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BB6C2AF-84D6-B7CB-9AE7-9490177EF294}"/>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a:t>
            </a:r>
            <a:r>
              <a:rPr lang="en-US" altLang="ko-KR" sz="3200" b="1" dirty="0" err="1">
                <a:solidFill>
                  <a:schemeClr val="accent1"/>
                </a:solidFill>
                <a:cs typeface="Arial" pitchFamily="34" charset="0"/>
              </a:rPr>
              <a:t>Corrélation</a:t>
            </a:r>
            <a:endParaRPr lang="ko-KR" altLang="en-US" sz="3200" b="1" dirty="0">
              <a:solidFill>
                <a:schemeClr val="accent1"/>
              </a:solidFill>
              <a:cs typeface="Arial" pitchFamily="34" charset="0"/>
            </a:endParaRPr>
          </a:p>
        </p:txBody>
      </p:sp>
      <p:pic>
        <p:nvPicPr>
          <p:cNvPr id="5" name="Image 4" descr="Une image contenant texte, capture d’écran, diagramme, ligne&#10;&#10;Description générée automatiquement">
            <a:extLst>
              <a:ext uri="{FF2B5EF4-FFF2-40B4-BE49-F238E27FC236}">
                <a16:creationId xmlns:a16="http://schemas.microsoft.com/office/drawing/2014/main" id="{D3F2C3FC-6855-F1A9-A006-E5CFF926D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511" y="1274823"/>
            <a:ext cx="6835703" cy="5060093"/>
          </a:xfrm>
          <a:prstGeom prst="rect">
            <a:avLst/>
          </a:prstGeom>
        </p:spPr>
      </p:pic>
      <p:sp>
        <p:nvSpPr>
          <p:cNvPr id="2" name="ZoneTexte 1">
            <a:extLst>
              <a:ext uri="{FF2B5EF4-FFF2-40B4-BE49-F238E27FC236}">
                <a16:creationId xmlns:a16="http://schemas.microsoft.com/office/drawing/2014/main" id="{D3C77284-87B1-FF44-74AA-C1ABB69D00CA}"/>
              </a:ext>
            </a:extLst>
          </p:cNvPr>
          <p:cNvSpPr txBox="1"/>
          <p:nvPr/>
        </p:nvSpPr>
        <p:spPr>
          <a:xfrm>
            <a:off x="302562" y="2817546"/>
            <a:ext cx="3832858" cy="1477328"/>
          </a:xfrm>
          <a:prstGeom prst="rect">
            <a:avLst/>
          </a:prstGeom>
          <a:noFill/>
        </p:spPr>
        <p:txBody>
          <a:bodyPr wrap="square" rtlCol="0">
            <a:spAutoFit/>
          </a:bodyPr>
          <a:lstStyle/>
          <a:p>
            <a:r>
              <a:rPr lang="fr-FR" dirty="0"/>
              <a:t>La matrice de corrélation nous permet de voir que les variables </a:t>
            </a:r>
            <a:r>
              <a:rPr lang="fr-FR" dirty="0" err="1"/>
              <a:t>LotArea</a:t>
            </a:r>
            <a:r>
              <a:rPr lang="fr-FR" dirty="0"/>
              <a:t>, </a:t>
            </a:r>
            <a:r>
              <a:rPr lang="fr-FR" dirty="0" err="1"/>
              <a:t>YearRemodAdd</a:t>
            </a:r>
            <a:r>
              <a:rPr lang="fr-FR" dirty="0"/>
              <a:t>, 1stFIrSF, </a:t>
            </a:r>
            <a:r>
              <a:rPr lang="fr-FR" dirty="0" err="1"/>
              <a:t>GarageCars</a:t>
            </a:r>
            <a:r>
              <a:rPr lang="fr-FR" dirty="0"/>
              <a:t> sont très corrélées avec le prix de vente des maisons.</a:t>
            </a:r>
          </a:p>
        </p:txBody>
      </p:sp>
    </p:spTree>
    <p:extLst>
      <p:ext uri="{BB962C8B-B14F-4D97-AF65-F5344CB8AC3E}">
        <p14:creationId xmlns:p14="http://schemas.microsoft.com/office/powerpoint/2010/main" val="185317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B27F-F913-A2A1-DE9C-E70CDE4DB23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8C5636E-A119-E21F-647D-BCF6024502CC}"/>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a:t>
            </a:r>
            <a:r>
              <a:rPr lang="en-US" altLang="ko-KR" sz="3200" b="1" dirty="0" err="1">
                <a:solidFill>
                  <a:schemeClr val="accent1"/>
                </a:solidFill>
                <a:cs typeface="Arial" pitchFamily="34" charset="0"/>
              </a:rPr>
              <a:t>Corrélation</a:t>
            </a:r>
            <a:endParaRPr lang="ko-KR" altLang="en-US" sz="3200" b="1" dirty="0">
              <a:solidFill>
                <a:schemeClr val="accent1"/>
              </a:solidFill>
              <a:cs typeface="Arial" pitchFamily="34" charset="0"/>
            </a:endParaRPr>
          </a:p>
        </p:txBody>
      </p:sp>
      <p:pic>
        <p:nvPicPr>
          <p:cNvPr id="3" name="Image 2">
            <a:extLst>
              <a:ext uri="{FF2B5EF4-FFF2-40B4-BE49-F238E27FC236}">
                <a16:creationId xmlns:a16="http://schemas.microsoft.com/office/drawing/2014/main" id="{3022E20D-265A-0F75-EB19-121A2696F547}"/>
              </a:ext>
            </a:extLst>
          </p:cNvPr>
          <p:cNvPicPr>
            <a:picLocks noChangeAspect="1"/>
          </p:cNvPicPr>
          <p:nvPr/>
        </p:nvPicPr>
        <p:blipFill>
          <a:blip r:embed="rId2"/>
          <a:stretch>
            <a:fillRect/>
          </a:stretch>
        </p:blipFill>
        <p:spPr>
          <a:xfrm>
            <a:off x="0" y="1840089"/>
            <a:ext cx="12192000" cy="4914674"/>
          </a:xfrm>
          <a:prstGeom prst="rect">
            <a:avLst/>
          </a:prstGeom>
        </p:spPr>
      </p:pic>
      <p:sp>
        <p:nvSpPr>
          <p:cNvPr id="2" name="ZoneTexte 1">
            <a:extLst>
              <a:ext uri="{FF2B5EF4-FFF2-40B4-BE49-F238E27FC236}">
                <a16:creationId xmlns:a16="http://schemas.microsoft.com/office/drawing/2014/main" id="{C8E836B1-0ECC-6035-93EB-E1A937919081}"/>
              </a:ext>
            </a:extLst>
          </p:cNvPr>
          <p:cNvSpPr txBox="1"/>
          <p:nvPr/>
        </p:nvSpPr>
        <p:spPr>
          <a:xfrm>
            <a:off x="237067" y="1098200"/>
            <a:ext cx="11514666" cy="646331"/>
          </a:xfrm>
          <a:prstGeom prst="rect">
            <a:avLst/>
          </a:prstGeom>
          <a:noFill/>
        </p:spPr>
        <p:txBody>
          <a:bodyPr wrap="square" rtlCol="0">
            <a:spAutoFit/>
          </a:bodyPr>
          <a:lstStyle/>
          <a:p>
            <a:r>
              <a:rPr lang="fr-FR" dirty="0"/>
              <a:t>Les nuages de point entre les variables et </a:t>
            </a:r>
            <a:r>
              <a:rPr lang="fr-FR" dirty="0" err="1"/>
              <a:t>SalePrice</a:t>
            </a:r>
            <a:r>
              <a:rPr lang="fr-FR" dirty="0"/>
              <a:t> montre une distribution relativement centrée malgré l’existence de quelques valeurs aberrantes</a:t>
            </a:r>
          </a:p>
        </p:txBody>
      </p:sp>
    </p:spTree>
    <p:extLst>
      <p:ext uri="{BB962C8B-B14F-4D97-AF65-F5344CB8AC3E}">
        <p14:creationId xmlns:p14="http://schemas.microsoft.com/office/powerpoint/2010/main" val="290802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5977F-3984-9C6A-E951-08D4EFF7B61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911E02-1291-B5CC-7998-201B49F61D87}"/>
              </a:ext>
            </a:extLst>
          </p:cNvPr>
          <p:cNvSpPr txBox="1"/>
          <p:nvPr/>
        </p:nvSpPr>
        <p:spPr>
          <a:xfrm>
            <a:off x="119269" y="103237"/>
            <a:ext cx="11847443"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a:t>
            </a:r>
            <a:r>
              <a:rPr lang="en-US" altLang="ko-KR" sz="3200" b="1" dirty="0" err="1">
                <a:solidFill>
                  <a:schemeClr val="accent1"/>
                </a:solidFill>
                <a:cs typeface="Arial" pitchFamily="34" charset="0"/>
              </a:rPr>
              <a:t>quantitatives</a:t>
            </a:r>
            <a:endParaRPr lang="ko-KR" altLang="en-US" sz="3200" b="1" dirty="0">
              <a:solidFill>
                <a:schemeClr val="accent1"/>
              </a:solidFill>
              <a:cs typeface="Arial" pitchFamily="34" charset="0"/>
            </a:endParaRPr>
          </a:p>
        </p:txBody>
      </p:sp>
      <p:pic>
        <p:nvPicPr>
          <p:cNvPr id="9" name="Image 8">
            <a:extLst>
              <a:ext uri="{FF2B5EF4-FFF2-40B4-BE49-F238E27FC236}">
                <a16:creationId xmlns:a16="http://schemas.microsoft.com/office/drawing/2014/main" id="{BDD46A22-9C4C-FF9C-797F-7822D7C1FFCB}"/>
              </a:ext>
            </a:extLst>
          </p:cNvPr>
          <p:cNvPicPr>
            <a:picLocks noChangeAspect="1"/>
          </p:cNvPicPr>
          <p:nvPr/>
        </p:nvPicPr>
        <p:blipFill>
          <a:blip r:embed="rId2"/>
          <a:stretch>
            <a:fillRect/>
          </a:stretch>
        </p:blipFill>
        <p:spPr>
          <a:xfrm>
            <a:off x="119269" y="1931607"/>
            <a:ext cx="11609886" cy="3543504"/>
          </a:xfrm>
          <a:prstGeom prst="rect">
            <a:avLst/>
          </a:prstGeom>
        </p:spPr>
      </p:pic>
      <p:sp>
        <p:nvSpPr>
          <p:cNvPr id="2" name="ZoneTexte 1">
            <a:extLst>
              <a:ext uri="{FF2B5EF4-FFF2-40B4-BE49-F238E27FC236}">
                <a16:creationId xmlns:a16="http://schemas.microsoft.com/office/drawing/2014/main" id="{1C6127C3-FC70-5579-71FA-0062CDEA5F84}"/>
              </a:ext>
            </a:extLst>
          </p:cNvPr>
          <p:cNvSpPr txBox="1"/>
          <p:nvPr/>
        </p:nvSpPr>
        <p:spPr>
          <a:xfrm>
            <a:off x="361245" y="1245277"/>
            <a:ext cx="10931198" cy="369332"/>
          </a:xfrm>
          <a:prstGeom prst="rect">
            <a:avLst/>
          </a:prstGeom>
          <a:noFill/>
        </p:spPr>
        <p:txBody>
          <a:bodyPr wrap="none" rtlCol="0">
            <a:spAutoFit/>
          </a:bodyPr>
          <a:lstStyle/>
          <a:p>
            <a:r>
              <a:rPr lang="fr-FR" dirty="0"/>
              <a:t>De prime abord, découvrons quelques statistiques basiques sur les variables quantitatives de notre base: </a:t>
            </a:r>
          </a:p>
        </p:txBody>
      </p:sp>
    </p:spTree>
    <p:extLst>
      <p:ext uri="{BB962C8B-B14F-4D97-AF65-F5344CB8AC3E}">
        <p14:creationId xmlns:p14="http://schemas.microsoft.com/office/powerpoint/2010/main" val="107562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00CA1-7079-5651-B839-D1F91F4B005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0A6D028-1752-D439-09B1-8737F641BD67}"/>
              </a:ext>
            </a:extLst>
          </p:cNvPr>
          <p:cNvSpPr txBox="1"/>
          <p:nvPr/>
        </p:nvSpPr>
        <p:spPr>
          <a:xfrm>
            <a:off x="0" y="103237"/>
            <a:ext cx="11117341"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a:t>
            </a:r>
            <a:r>
              <a:rPr lang="en-US" altLang="ko-KR" sz="3200" b="1" dirty="0" err="1">
                <a:solidFill>
                  <a:schemeClr val="accent1"/>
                </a:solidFill>
                <a:cs typeface="Arial" pitchFamily="34" charset="0"/>
              </a:rPr>
              <a:t>quantitatives</a:t>
            </a:r>
            <a:endParaRPr lang="ko-KR" altLang="en-US" sz="3200" b="1" dirty="0">
              <a:solidFill>
                <a:schemeClr val="accent1"/>
              </a:solidFill>
              <a:cs typeface="Arial" pitchFamily="34" charset="0"/>
            </a:endParaRPr>
          </a:p>
        </p:txBody>
      </p:sp>
      <p:pic>
        <p:nvPicPr>
          <p:cNvPr id="7" name="Image 6">
            <a:extLst>
              <a:ext uri="{FF2B5EF4-FFF2-40B4-BE49-F238E27FC236}">
                <a16:creationId xmlns:a16="http://schemas.microsoft.com/office/drawing/2014/main" id="{EF71A6C5-1D26-0AA2-5FF3-9BAA6561089F}"/>
              </a:ext>
            </a:extLst>
          </p:cNvPr>
          <p:cNvPicPr>
            <a:picLocks noChangeAspect="1"/>
          </p:cNvPicPr>
          <p:nvPr/>
        </p:nvPicPr>
        <p:blipFill>
          <a:blip r:embed="rId2"/>
          <a:stretch>
            <a:fillRect/>
          </a:stretch>
        </p:blipFill>
        <p:spPr>
          <a:xfrm>
            <a:off x="707880" y="1952978"/>
            <a:ext cx="10582275" cy="4693307"/>
          </a:xfrm>
          <a:prstGeom prst="rect">
            <a:avLst/>
          </a:prstGeom>
        </p:spPr>
      </p:pic>
      <p:sp>
        <p:nvSpPr>
          <p:cNvPr id="2" name="ZoneTexte 1">
            <a:extLst>
              <a:ext uri="{FF2B5EF4-FFF2-40B4-BE49-F238E27FC236}">
                <a16:creationId xmlns:a16="http://schemas.microsoft.com/office/drawing/2014/main" id="{1189C776-F253-18E1-0D78-16F381D58017}"/>
              </a:ext>
            </a:extLst>
          </p:cNvPr>
          <p:cNvSpPr txBox="1"/>
          <p:nvPr/>
        </p:nvSpPr>
        <p:spPr>
          <a:xfrm>
            <a:off x="97015" y="1306647"/>
            <a:ext cx="12094985" cy="646331"/>
          </a:xfrm>
          <a:prstGeom prst="rect">
            <a:avLst/>
          </a:prstGeom>
          <a:noFill/>
        </p:spPr>
        <p:txBody>
          <a:bodyPr wrap="square" rtlCol="0">
            <a:spAutoFit/>
          </a:bodyPr>
          <a:lstStyle/>
          <a:p>
            <a:r>
              <a:rPr lang="fr-FR" dirty="0"/>
              <a:t>Observons à quel point les variables quantitatives discriminent la variable cible. Nous remarquons que les variables </a:t>
            </a:r>
            <a:r>
              <a:rPr lang="fr-FR" dirty="0" err="1"/>
              <a:t>YearBuilt</a:t>
            </a:r>
            <a:r>
              <a:rPr lang="fr-FR" dirty="0"/>
              <a:t> et </a:t>
            </a:r>
            <a:r>
              <a:rPr lang="fr-FR" dirty="0" err="1"/>
              <a:t>YearRemodAdd</a:t>
            </a:r>
            <a:r>
              <a:rPr lang="fr-FR" dirty="0"/>
              <a:t> discriminent la variable </a:t>
            </a:r>
            <a:r>
              <a:rPr lang="fr-FR" dirty="0" err="1"/>
              <a:t>SalePrice</a:t>
            </a:r>
            <a:r>
              <a:rPr lang="fr-FR" dirty="0"/>
              <a:t> par rapport aux autres </a:t>
            </a:r>
            <a:r>
              <a:rPr lang="fr-FR" dirty="0" err="1"/>
              <a:t>variabes</a:t>
            </a:r>
            <a:r>
              <a:rPr lang="fr-FR" dirty="0"/>
              <a:t>.</a:t>
            </a:r>
          </a:p>
        </p:txBody>
      </p:sp>
    </p:spTree>
    <p:extLst>
      <p:ext uri="{BB962C8B-B14F-4D97-AF65-F5344CB8AC3E}">
        <p14:creationId xmlns:p14="http://schemas.microsoft.com/office/powerpoint/2010/main" val="3456313361"/>
      </p:ext>
    </p:extLst>
  </p:cSld>
  <p:clrMapOvr>
    <a:masterClrMapping/>
  </p:clrMapOvr>
</p:sld>
</file>

<file path=ppt/theme/theme1.xml><?xml version="1.0" encoding="utf-8"?>
<a:theme xmlns:a="http://schemas.openxmlformats.org/drawingml/2006/main" name="Cover and End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1919</TotalTime>
  <Words>1022</Words>
  <Application>Microsoft Office PowerPoint</Application>
  <PresentationFormat>Grand écran</PresentationFormat>
  <Paragraphs>79</Paragraphs>
  <Slides>22</Slides>
  <Notes>1</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22</vt:i4>
      </vt:variant>
    </vt:vector>
  </HeadingPairs>
  <TitlesOfParts>
    <vt:vector size="30" baseType="lpstr">
      <vt:lpstr>Arial</vt:lpstr>
      <vt:lpstr>Calibri</vt:lpstr>
      <vt:lpstr>Roboto</vt:lpstr>
      <vt:lpstr>Times New Roman</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Jean Pierre NDIAYE</cp:lastModifiedBy>
  <cp:revision>97</cp:revision>
  <dcterms:created xsi:type="dcterms:W3CDTF">2019-01-14T06:35:35Z</dcterms:created>
  <dcterms:modified xsi:type="dcterms:W3CDTF">2024-02-06T01:32:41Z</dcterms:modified>
</cp:coreProperties>
</file>